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83" r:id="rId3"/>
    <p:sldId id="257" r:id="rId4"/>
    <p:sldId id="258" r:id="rId5"/>
    <p:sldId id="293" r:id="rId6"/>
    <p:sldId id="264" r:id="rId7"/>
    <p:sldId id="294" r:id="rId8"/>
    <p:sldId id="295" r:id="rId9"/>
    <p:sldId id="296" r:id="rId10"/>
    <p:sldId id="259" r:id="rId11"/>
    <p:sldId id="291" r:id="rId12"/>
    <p:sldId id="260" r:id="rId13"/>
    <p:sldId id="269" r:id="rId14"/>
    <p:sldId id="292" r:id="rId15"/>
    <p:sldId id="271" r:id="rId16"/>
    <p:sldId id="261" r:id="rId17"/>
    <p:sldId id="262" r:id="rId18"/>
    <p:sldId id="267" r:id="rId19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 SemiBold" panose="020B060402020202020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BD6A71-B018-4E9B-BB10-59E2306D04BE}">
  <a:tblStyle styleId="{37BD6A71-B018-4E9B-BB10-59E2306D04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318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373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263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938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790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76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450554" y="99882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!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095905" y="2970169"/>
            <a:ext cx="2834253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b="1" dirty="0" err="1"/>
              <a:t>Nhóm</a:t>
            </a:r>
            <a:r>
              <a:rPr lang="en-US" dirty="0"/>
              <a:t> : Random forest 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BC8A6D21-45E1-C899-8C29-1F02932EEE9D}"/>
              </a:ext>
            </a:extLst>
          </p:cNvPr>
          <p:cNvSpPr txBox="1">
            <a:spLocks/>
          </p:cNvSpPr>
          <p:nvPr/>
        </p:nvSpPr>
        <p:spPr>
          <a:xfrm>
            <a:off x="5095906" y="3596583"/>
            <a:ext cx="3133996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dirty="0"/>
              <a:t>-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. </a:t>
            </a:r>
          </a:p>
        </p:txBody>
      </p:sp>
      <p:sp>
        <p:nvSpPr>
          <p:cNvPr id="4" name="Google Shape;47;p15">
            <a:extLst>
              <a:ext uri="{FF2B5EF4-FFF2-40B4-BE49-F238E27FC236}">
                <a16:creationId xmlns:a16="http://schemas.microsoft.com/office/drawing/2014/main" id="{6E4F7DD2-4D2D-F03C-CF1F-A95FF44D4EEA}"/>
              </a:ext>
            </a:extLst>
          </p:cNvPr>
          <p:cNvSpPr txBox="1">
            <a:spLocks/>
          </p:cNvSpPr>
          <p:nvPr/>
        </p:nvSpPr>
        <p:spPr>
          <a:xfrm>
            <a:off x="5112345" y="4250661"/>
            <a:ext cx="3370652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b="1" dirty="0"/>
              <a:t>- </a:t>
            </a:r>
            <a:r>
              <a:rPr lang="en-US" b="1" dirty="0" err="1"/>
              <a:t>Giảng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Bình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36682-CE05-8E57-233E-265BD965F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61" y="-47517"/>
            <a:ext cx="4925540" cy="10136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 .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Cách hoạt động của Random Forest</a:t>
            </a:r>
            <a:endParaRPr dirty="0"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564520" cy="331813"/>
            <a:chOff x="4122280" y="1390725"/>
            <a:chExt cx="4564520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156960" y="1390738"/>
              <a:ext cx="252984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Lấy mẫu tái lặp một cách ngẫu nhiên từ tập train để tạo thành một tập dữ liệu con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Bước 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3961064" y="3397024"/>
            <a:ext cx="4673270" cy="331801"/>
            <a:chOff x="4122280" y="3397024"/>
            <a:chExt cx="4412143" cy="331801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091062" y="3397024"/>
              <a:ext cx="244336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Lặp lại Bước 1 và Bước 2 nhiều lần để tạo nên nhiều cây quyết định khác nhau 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Bước 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168438"/>
            <a:ext cx="4671723" cy="747387"/>
            <a:chOff x="4134997" y="2168438"/>
            <a:chExt cx="4671723" cy="747387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5756223" y="2168438"/>
              <a:ext cx="3050497" cy="747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Chọn ngẫu nhiên ở </a:t>
              </a:r>
              <a:r>
                <a:rPr lang="en" b="1" dirty="0"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 biến và xây dựng mô hình cây quyết định dựa trên những biến này và tập dữ liệu con ở B1 .  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Bước 2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512053" cy="331808"/>
            <a:chOff x="4122280" y="4400167"/>
            <a:chExt cx="4512053" cy="331808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091062" y="4400167"/>
              <a:ext cx="254327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Thực hiện bầu cử hoặc lấy trung bình giữa các cây quyết định để đưa ra dự báo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Bước 4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Cách hoạt động của Random Forest</a:t>
            </a:r>
            <a:endParaRPr dirty="0"/>
          </a:p>
        </p:txBody>
      </p:sp>
      <p:pic>
        <p:nvPicPr>
          <p:cNvPr id="1026" name="Picture 2" descr="Thuật toán rừng ngẫu nhiên">
            <a:extLst>
              <a:ext uri="{FF2B5EF4-FFF2-40B4-BE49-F238E27FC236}">
                <a16:creationId xmlns:a16="http://schemas.microsoft.com/office/drawing/2014/main" id="{3234FF09-2ACF-B668-336A-444C0DFB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12" y="951875"/>
            <a:ext cx="9009088" cy="419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98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Các giả định cho Random Forest</a:t>
            </a:r>
            <a:endParaRPr dirty="0"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517164" y="1211750"/>
            <a:ext cx="2518344" cy="3607913"/>
            <a:chOff x="517164" y="1211750"/>
            <a:chExt cx="2518344" cy="3607913"/>
          </a:xfrm>
        </p:grpSpPr>
        <p:sp>
          <p:nvSpPr>
            <p:cNvPr id="487" name="Google Shape;487;p19"/>
            <p:cNvSpPr txBox="1"/>
            <p:nvPr/>
          </p:nvSpPr>
          <p:spPr>
            <a:xfrm>
              <a:off x="517164" y="4487863"/>
              <a:ext cx="251834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Có một số giá trị thực tế trong biến đặc điểm của tập dữ liệu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056026" y="1211750"/>
            <a:ext cx="2518337" cy="3668088"/>
            <a:chOff x="6056026" y="1211750"/>
            <a:chExt cx="2518337" cy="3668088"/>
          </a:xfrm>
        </p:grpSpPr>
        <p:sp>
          <p:nvSpPr>
            <p:cNvPr id="491" name="Google Shape;491;p19"/>
            <p:cNvSpPr txBox="1"/>
            <p:nvPr/>
          </p:nvSpPr>
          <p:spPr>
            <a:xfrm>
              <a:off x="6056026" y="4548038"/>
              <a:ext cx="251833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Các dự đoán từ mỗi cây phải có mối tương quan thấp .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cxnSpLocks/>
            <a:stCxn id="451" idx="2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Google Shape;520;p19"/>
          <p:cNvCxnSpPr>
            <a:cxnSpLocks/>
            <a:stCxn id="450" idx="2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Tầm quan trọng của tính năng rừng ngẫu nhiên</a:t>
            </a:r>
            <a:endParaRPr dirty="0"/>
          </a:p>
        </p:txBody>
      </p:sp>
      <p:sp>
        <p:nvSpPr>
          <p:cNvPr id="1088" name="Google Shape;1088;p28"/>
          <p:cNvSpPr txBox="1"/>
          <p:nvPr/>
        </p:nvSpPr>
        <p:spPr>
          <a:xfrm>
            <a:off x="5982628" y="1368246"/>
            <a:ext cx="2516796" cy="67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Bằng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cách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xem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xét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mức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độ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mà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nút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cây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sử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dụng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tính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năng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đó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làm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giảm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tạp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chất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tất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cả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cây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rừng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28"/>
          <p:cNvSpPr txBox="1"/>
          <p:nvPr/>
        </p:nvSpPr>
        <p:spPr>
          <a:xfrm>
            <a:off x="644577" y="1345696"/>
            <a:ext cx="2441523" cy="69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Dễ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dàng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đo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lường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tầm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quan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tương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đối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từng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tính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năng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đối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với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dự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đoán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28"/>
          <p:cNvSpPr txBox="1"/>
          <p:nvPr/>
        </p:nvSpPr>
        <p:spPr>
          <a:xfrm>
            <a:off x="5601164" y="4394478"/>
            <a:ext cx="2171235" cy="41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-&gt;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Điều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này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rất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quan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trọng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trong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học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máy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28"/>
          <p:cNvSpPr txBox="1"/>
          <p:nvPr/>
        </p:nvSpPr>
        <p:spPr>
          <a:xfrm>
            <a:off x="1561648" y="4333791"/>
            <a:ext cx="1981200" cy="39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Tính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năng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nào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có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thể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bị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loại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bỏ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?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8" name="Google Shape;1098;p28"/>
          <p:cNvCxnSpPr>
            <a:cxnSpLocks/>
            <a:endCxn id="1099" idx="2"/>
          </p:cNvCxnSpPr>
          <p:nvPr/>
        </p:nvCxnSpPr>
        <p:spPr>
          <a:xfrm rot="10800000" flipH="1">
            <a:off x="1561651" y="2805121"/>
            <a:ext cx="1981185" cy="1415792"/>
          </a:xfrm>
          <a:prstGeom prst="curvedConnector3">
            <a:avLst>
              <a:gd name="adj1" fmla="val -1153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cxnSpLocks/>
            <a:endCxn id="1101" idx="6"/>
          </p:cNvCxnSpPr>
          <p:nvPr/>
        </p:nvCxnSpPr>
        <p:spPr>
          <a:xfrm flipH="1" flipV="1">
            <a:off x="5601162" y="2805121"/>
            <a:ext cx="1981207" cy="1415808"/>
          </a:xfrm>
          <a:prstGeom prst="curvedConnector3">
            <a:avLst>
              <a:gd name="adj1" fmla="val -115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37" y="1102521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rot="10800000">
            <a:off x="5286837" y="1701546"/>
            <a:ext cx="771088" cy="760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" name="Google Shape;1179;p28">
            <a:extLst>
              <a:ext uri="{FF2B5EF4-FFF2-40B4-BE49-F238E27FC236}">
                <a16:creationId xmlns:a16="http://schemas.microsoft.com/office/drawing/2014/main" id="{EFF3D3B4-72A3-92AB-09DE-34C895A9FB48}"/>
              </a:ext>
            </a:extLst>
          </p:cNvPr>
          <p:cNvCxnSpPr>
            <a:cxnSpLocks/>
            <a:stCxn id="1091" idx="3"/>
          </p:cNvCxnSpPr>
          <p:nvPr/>
        </p:nvCxnSpPr>
        <p:spPr>
          <a:xfrm>
            <a:off x="3086100" y="1695234"/>
            <a:ext cx="846386" cy="1011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221698"/>
            <a:ext cx="3819600" cy="3395272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221698"/>
            <a:ext cx="3819600" cy="3395272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463295" y="84456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867227" y="840591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Sự khác biệt giữa Random forest và Decision Tree .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619689" y="970758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023556" y="980061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19689" y="1755558"/>
            <a:ext cx="3367700" cy="1432360"/>
            <a:chOff x="619688" y="1883575"/>
            <a:chExt cx="3367700" cy="1432360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19688" y="1883575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Forest :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44188" y="218253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Sử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dụng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để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tạo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nhiều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cây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quyết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định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,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sao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cho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mỗi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cây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chỉ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được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xây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dựng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trên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một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phần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của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tập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dữ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liệu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lang="en"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Sự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kết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hợp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giữa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cây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quyết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định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giúp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cho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kết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quả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ít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bị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chệch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và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phương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sai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giảm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-&gt;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Giảm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thiểu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được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hiện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tượng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overfitting .</a:t>
              </a:r>
            </a:p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endParaRPr lang="en-US"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4969210" y="1722718"/>
            <a:ext cx="3343200" cy="1465200"/>
            <a:chOff x="4969210" y="1665568"/>
            <a:chExt cx="3343200" cy="1465200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5000" y="1665568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Tree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: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4969210" y="1997368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Cây quyết định được xây dựng dựa trên toàn bộ tập dữ liệu bằng cách sử dụng tất cả các biến dự báo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Cây quyết định “ sâu “ có thể bị quá mức dẫn đến tình trạng overfitting .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&amp;&amp;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95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Ứng dụng của Random Forest .</a:t>
            </a:r>
            <a:endParaRPr dirty="0"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362071" y="1512105"/>
            <a:ext cx="2476335" cy="331800"/>
            <a:chOff x="356602" y="959300"/>
            <a:chExt cx="2618798" cy="331800"/>
          </a:xfrm>
        </p:grpSpPr>
        <p:sp>
          <p:nvSpPr>
            <p:cNvPr id="1265" name="Google Shape;1265;p30"/>
            <p:cNvSpPr txBox="1"/>
            <p:nvPr/>
          </p:nvSpPr>
          <p:spPr>
            <a:xfrm>
              <a:off x="914401" y="959300"/>
              <a:ext cx="206099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Phân</a:t>
              </a:r>
              <a:r>
                <a:rPr lang="en-US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loại</a:t>
              </a:r>
              <a:endParaRPr lang="en-US"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7" name="Google Shape;1267;p30"/>
            <p:cNvSpPr txBox="1"/>
            <p:nvPr/>
          </p:nvSpPr>
          <p:spPr>
            <a:xfrm>
              <a:off x="356602" y="959300"/>
              <a:ext cx="55779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2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476323" cy="331800"/>
            <a:chOff x="6305606" y="1509839"/>
            <a:chExt cx="2476323" cy="331800"/>
          </a:xfrm>
        </p:grpSpPr>
        <p:sp>
          <p:nvSpPr>
            <p:cNvPr id="1270" name="Google Shape;1270;p30"/>
            <p:cNvSpPr txBox="1"/>
            <p:nvPr/>
          </p:nvSpPr>
          <p:spPr>
            <a:xfrm>
              <a:off x="6305606" y="1509839"/>
              <a:ext cx="194888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Xác định tính chất quan trọng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527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2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362071" y="2988260"/>
            <a:ext cx="2476336" cy="331800"/>
            <a:chOff x="356601" y="959300"/>
            <a:chExt cx="2618799" cy="331800"/>
          </a:xfrm>
        </p:grpSpPr>
        <p:sp>
          <p:nvSpPr>
            <p:cNvPr id="1275" name="Google Shape;1275;p30"/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Dự đoán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7" name="Google Shape;1277;p30"/>
            <p:cNvSpPr txBox="1"/>
            <p:nvPr/>
          </p:nvSpPr>
          <p:spPr>
            <a:xfrm>
              <a:off x="356601" y="959300"/>
              <a:ext cx="55779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2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6305606" y="2986010"/>
            <a:ext cx="2476323" cy="331800"/>
            <a:chOff x="6305606" y="2986010"/>
            <a:chExt cx="2476323" cy="331800"/>
          </a:xfrm>
        </p:grpSpPr>
        <p:sp>
          <p:nvSpPr>
            <p:cNvPr id="1280" name="Google Shape;1280;p30"/>
            <p:cNvSpPr txBox="1"/>
            <p:nvPr/>
          </p:nvSpPr>
          <p:spPr>
            <a:xfrm>
              <a:off x="6305606" y="2986010"/>
              <a:ext cx="194888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Tìm kiếm ngoại lệ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527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2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name="adj1" fmla="val 342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1" name="Google Shape;1371;p30"/>
          <p:cNvCxnSpPr>
            <a:stCxn id="1285" idx="2"/>
            <a:endCxn id="1366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Ưu và nhược điểm của Random Forest .</a:t>
            </a:r>
            <a:endParaRPr dirty="0"/>
          </a:p>
        </p:txBody>
      </p:sp>
      <p:sp>
        <p:nvSpPr>
          <p:cNvPr id="527" name="Google Shape;527;p20"/>
          <p:cNvSpPr txBox="1"/>
          <p:nvPr/>
        </p:nvSpPr>
        <p:spPr>
          <a:xfrm>
            <a:off x="3704250" y="2113000"/>
            <a:ext cx="1734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Ưu </a:t>
            </a: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điểm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29" name="Google Shape;529;p20"/>
          <p:cNvGrpSpPr/>
          <p:nvPr/>
        </p:nvGrpSpPr>
        <p:grpSpPr>
          <a:xfrm>
            <a:off x="2753567" y="952973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24052" y="1571709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6" extrusionOk="0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756174"/>
            <a:chOff x="6949580" y="3042675"/>
            <a:chExt cx="1734600" cy="1756174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Variety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6949580" y="4137906"/>
              <a:ext cx="1734600" cy="660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Áp dụng được cả phân loại và hồi quy 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810895"/>
            <a:chOff x="6949580" y="1001783"/>
            <a:chExt cx="1734600" cy="1810895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Pricision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6949580" y="2223778"/>
              <a:ext cx="173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Dự đoán đầu ra với độ chính xác cao , ngay cả với tập dữ liệu lớn 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90575" cy="1750164"/>
            <a:chOff x="456753" y="1001783"/>
            <a:chExt cx="1790575" cy="1750164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471286" y="2163047"/>
              <a:ext cx="1776042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Mất ít thời gian đào tạo hơn các thuật toán khác 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849813" cy="1782352"/>
            <a:chOff x="456753" y="3042675"/>
            <a:chExt cx="1849813" cy="178235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Compatibility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456753" y="4236127"/>
              <a:ext cx="1849813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Duy trì độ chính xác khi một phần lớn dữ liệu bị thiếu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rot="10800000" flipV="1">
            <a:off x="1626304" y="1244445"/>
            <a:ext cx="2350251" cy="595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V="1">
            <a:off x="1626303" y="3099333"/>
            <a:ext cx="1127264" cy="2455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cxnSpLocks/>
            <a:stCxn id="571" idx="2"/>
            <a:endCxn id="531" idx="6"/>
          </p:cNvCxnSpPr>
          <p:nvPr/>
        </p:nvCxnSpPr>
        <p:spPr>
          <a:xfrm rot="10800000" flipV="1">
            <a:off x="6159830" y="1304032"/>
            <a:ext cx="1354801" cy="6739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rot="10800000" flipV="1">
            <a:off x="4929138" y="3344924"/>
            <a:ext cx="2585493" cy="4403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Ưu và </a:t>
            </a:r>
            <a:r>
              <a:rPr lang="en"/>
              <a:t>nhược điểm </a:t>
            </a:r>
            <a:r>
              <a:rPr lang="en" dirty="0"/>
              <a:t>của Random Forest .</a:t>
            </a:r>
            <a:endParaRPr dirty="0"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21"/>
          <p:cNvGrpSpPr/>
          <p:nvPr/>
        </p:nvGrpSpPr>
        <p:grpSpPr>
          <a:xfrm>
            <a:off x="457198" y="2408535"/>
            <a:ext cx="6400802" cy="1984565"/>
            <a:chOff x="6053048" y="-946107"/>
            <a:chExt cx="6400802" cy="1984565"/>
          </a:xfrm>
        </p:grpSpPr>
        <p:sp>
          <p:nvSpPr>
            <p:cNvPr id="624" name="Google Shape;624;p21"/>
            <p:cNvSpPr txBox="1"/>
            <p:nvPr/>
          </p:nvSpPr>
          <p:spPr>
            <a:xfrm>
              <a:off x="6053048" y="70665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5" name="Google Shape;625;p21"/>
            <p:cNvSpPr txBox="1"/>
            <p:nvPr/>
          </p:nvSpPr>
          <p:spPr>
            <a:xfrm>
              <a:off x="6847528" y="-946107"/>
              <a:ext cx="5606322" cy="1398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Mặc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dù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rừng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ngẫu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nhiên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có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thể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được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sử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dụng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cho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cả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phân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loại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và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hồi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quy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nhưng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trong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một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số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trường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hợp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nó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không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phù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hợp</a:t>
              </a:r>
              <a:r>
                <a:rPr lang="en-US" sz="2000">
                  <a:latin typeface="Roboto"/>
                  <a:ea typeface="Roboto"/>
                  <a:cs typeface="Roboto"/>
                  <a:sym typeface="Roboto"/>
                </a:rPr>
                <a:t> cho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các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nhiệm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vụ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hồi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dirty="0" err="1">
                  <a:latin typeface="Roboto"/>
                  <a:ea typeface="Roboto"/>
                  <a:cs typeface="Roboto"/>
                  <a:sym typeface="Roboto"/>
                </a:rPr>
                <a:t>quy</a:t>
              </a:r>
              <a:r>
                <a:rPr lang="en-US" sz="2000" dirty="0">
                  <a:latin typeface="Roboto"/>
                  <a:ea typeface="Roboto"/>
                  <a:cs typeface="Roboto"/>
                  <a:sym typeface="Roboto"/>
                </a:rPr>
                <a:t> .</a:t>
              </a:r>
              <a:endParaRPr sz="2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30" name="Google Shape;630;p21"/>
          <p:cNvSpPr txBox="1"/>
          <p:nvPr/>
        </p:nvSpPr>
        <p:spPr>
          <a:xfrm>
            <a:off x="745760" y="1496741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Nhược điểm </a:t>
            </a:r>
            <a:endParaRPr sz="2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avLst/>
              <a:gdLst/>
              <a:ahLst/>
              <a:cxnLst/>
              <a:rect l="l" t="t" r="r" b="b"/>
              <a:pathLst>
                <a:path w="10742" h="1548" extrusionOk="0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avLst/>
              <a:gdLst/>
              <a:ahLst/>
              <a:cxnLst/>
              <a:rect l="l" t="t" r="r" b="b"/>
              <a:pathLst>
                <a:path w="2835" h="810" extrusionOk="0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avLst/>
              <a:gdLst/>
              <a:ahLst/>
              <a:cxnLst/>
              <a:rect l="l" t="t" r="r" b="b"/>
              <a:pathLst>
                <a:path w="4550" h="1692" extrusionOk="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avLst/>
              <a:gdLst/>
              <a:ahLst/>
              <a:cxnLst/>
              <a:rect l="l" t="t" r="r" b="b"/>
              <a:pathLst>
                <a:path w="9860" h="7289" extrusionOk="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</a:t>
            </a:r>
            <a:endParaRPr dirty="0"/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A753B-FDE9-2556-3006-CA87AFD9F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28" y="1234785"/>
            <a:ext cx="2872989" cy="685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213223-88AA-46DD-C463-B6DF52EFD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42" y="2007123"/>
            <a:ext cx="2674852" cy="304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59731-60B6-C7F6-BABB-5F5CF0737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707" y="1235473"/>
            <a:ext cx="5483251" cy="1204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E1C553-0314-E881-4948-36EE906BA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707" y="3143428"/>
            <a:ext cx="4473328" cy="2057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Danh sách nhóm Random Forest</a:t>
            </a:r>
            <a:endParaRPr dirty="0"/>
          </a:p>
        </p:txBody>
      </p:sp>
      <p:graphicFrame>
        <p:nvGraphicFramePr>
          <p:cNvPr id="2194" name="Google Shape;2194;p42"/>
          <p:cNvGraphicFramePr/>
          <p:nvPr>
            <p:extLst>
              <p:ext uri="{D42A27DB-BD31-4B8C-83A1-F6EECF244321}">
                <p14:modId xmlns:p14="http://schemas.microsoft.com/office/powerpoint/2010/main" val="3871657942"/>
              </p:ext>
            </p:extLst>
          </p:nvPr>
        </p:nvGraphicFramePr>
        <p:xfrm>
          <a:off x="457200" y="1107065"/>
          <a:ext cx="8229600" cy="3636045"/>
        </p:xfrm>
        <a:graphic>
          <a:graphicData uri="http://schemas.openxmlformats.org/drawingml/2006/table">
            <a:tbl>
              <a:tblPr>
                <a:noFill/>
                <a:tableStyleId>{37BD6A71-B018-4E9B-BB10-59E2306D04BE}</a:tableStyleId>
              </a:tblPr>
              <a:tblGrid>
                <a:gridCol w="64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Random Forest !</a:t>
                      </a:r>
                      <a:endParaRPr sz="1800"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6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MSSV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Họ và tên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6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19133057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Trương Võ Toại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600"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20133039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Huỳnh Công Hậu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1600"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20133073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Phạm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Trung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Nghĩa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sz="1600" b="1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20133028</a:t>
                      </a: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Nguyễn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Trung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Cường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Mục lục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109874"/>
            <a:ext cx="2653489" cy="596100"/>
            <a:chOff x="3297249" y="1109874"/>
            <a:chExt cx="2653489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893348" y="1118167"/>
              <a:ext cx="2057390" cy="583146"/>
              <a:chOff x="3893348" y="1198929"/>
              <a:chExt cx="2057390" cy="583146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893348" y="1198929"/>
                <a:ext cx="205739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Random Forest l</a:t>
                </a: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à gì ?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2"/>
            <a:ext cx="2736095" cy="775097"/>
            <a:chOff x="6033350" y="1027912"/>
            <a:chExt cx="2736095" cy="775097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6705626" y="1027912"/>
              <a:ext cx="2063819" cy="775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Sự</a:t>
              </a: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khác</a:t>
              </a: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biệt</a:t>
              </a: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giữa</a:t>
              </a: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Random Forest </a:t>
              </a:r>
              <a:r>
                <a:rPr lang="en-US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và</a:t>
              </a: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Dicision</a:t>
              </a: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Tree</a:t>
              </a:r>
              <a:endParaRPr lang="en-US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02860"/>
            <a:ext cx="2653505" cy="682838"/>
            <a:chOff x="3297248" y="2502860"/>
            <a:chExt cx="2653505" cy="682838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69538" y="2502860"/>
              <a:ext cx="1981215" cy="616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Cách hoạt động của Random Forest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77807"/>
            <a:ext cx="2653504" cy="673316"/>
            <a:chOff x="3297248" y="3977807"/>
            <a:chExt cx="2653504" cy="673316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986305" y="3977807"/>
              <a:ext cx="1964447" cy="673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Các giả định cho Random Forest và tầm quan trọng của tính năng 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795857" cy="838702"/>
            <a:chOff x="6033350" y="2501790"/>
            <a:chExt cx="2795857" cy="838702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6705664" y="2501790"/>
              <a:ext cx="2123543" cy="838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Ứng</a:t>
              </a: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dụng</a:t>
              </a: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của</a:t>
              </a: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Random Forest</a:t>
              </a:r>
              <a:endParaRPr lang="en-US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77816"/>
            <a:ext cx="2653437" cy="674284"/>
            <a:chOff x="6033350" y="3977816"/>
            <a:chExt cx="2653437" cy="674284"/>
          </a:xfrm>
        </p:grpSpPr>
        <p:sp>
          <p:nvSpPr>
            <p:cNvPr id="321" name="Google Shape;321;p16"/>
            <p:cNvSpPr txBox="1"/>
            <p:nvPr/>
          </p:nvSpPr>
          <p:spPr>
            <a:xfrm>
              <a:off x="6705627" y="3977816"/>
              <a:ext cx="1981160" cy="596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Tại</a:t>
              </a: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sao</a:t>
              </a: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nên</a:t>
              </a: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sử</a:t>
              </a: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dụng</a:t>
              </a: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rừng</a:t>
              </a: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ngẫu</a:t>
              </a: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nhiên</a:t>
              </a: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? </a:t>
              </a:r>
              <a:r>
                <a:rPr lang="en-US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Ưu</a:t>
              </a: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và</a:t>
              </a: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nhược</a:t>
              </a: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en-US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điểm</a:t>
              </a: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.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221698"/>
            <a:ext cx="3819600" cy="3395272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221698"/>
            <a:ext cx="3819600" cy="3395272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463295" y="84456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867227" y="840591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Random Forest là gì ? 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619689" y="970758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023556" y="980061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19689" y="1755558"/>
            <a:ext cx="3367700" cy="1432360"/>
            <a:chOff x="619688" y="1883575"/>
            <a:chExt cx="3367700" cy="1432360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19688" y="1883575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Forest :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44188" y="218253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Là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một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thuật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toán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máy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phổ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biến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có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giám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sát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.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Có thể được sử dụng trong cả phân loại và hồi quy trong ML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Dựa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trên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khái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niệm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học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tập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theo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nhóm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. </a:t>
              </a: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Kết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hợp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nhiều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bộ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phân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loại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để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giải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quyết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một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vấn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đề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phức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tạp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và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để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cải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thiện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hiệu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suất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của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mô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hình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.</a:t>
              </a: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4969210" y="1722718"/>
            <a:ext cx="3343200" cy="1465200"/>
            <a:chOff x="4969210" y="1665568"/>
            <a:chExt cx="3343200" cy="1465200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5000" y="1665568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Forest :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4969210" y="1997368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Là một dạng nâng cao của Decision Tree .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Tạo ra một khu rừng một cách ngẫu nhiên .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Khu rừng là một tập hợp các cây quyết định ( Decision Tree)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Kết hợp các dự đoán từ mỗi cây để có được một dự đoán chính xác và ổn định hơn .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&amp;&amp;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Random Forest là gì ? </a:t>
            </a:r>
            <a:endParaRPr dirty="0"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304800" y="1225009"/>
            <a:ext cx="3082833" cy="3607913"/>
            <a:chOff x="311347" y="1211750"/>
            <a:chExt cx="3082833" cy="3607913"/>
          </a:xfrm>
        </p:grpSpPr>
        <p:sp>
          <p:nvSpPr>
            <p:cNvPr id="487" name="Google Shape;487;p19"/>
            <p:cNvSpPr txBox="1"/>
            <p:nvPr/>
          </p:nvSpPr>
          <p:spPr>
            <a:xfrm>
              <a:off x="311347" y="4487863"/>
              <a:ext cx="308283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Luật kết hợp ( </a:t>
              </a:r>
              <a:r>
                <a:rPr lang="en" sz="1800" b="1" dirty="0">
                  <a:latin typeface="Roboto"/>
                  <a:ea typeface="Roboto"/>
                  <a:cs typeface="Roboto"/>
                  <a:sym typeface="Roboto"/>
                </a:rPr>
                <a:t>ensembling</a:t>
              </a: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 )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168663" y="1211750"/>
            <a:ext cx="2405700" cy="3668088"/>
            <a:chOff x="6168663" y="1211750"/>
            <a:chExt cx="2405700" cy="3668088"/>
          </a:xfrm>
        </p:grpSpPr>
        <p:sp>
          <p:nvSpPr>
            <p:cNvPr id="491" name="Google Shape;491;p19"/>
            <p:cNvSpPr txBox="1"/>
            <p:nvPr/>
          </p:nvSpPr>
          <p:spPr>
            <a:xfrm>
              <a:off x="6168663" y="4548038"/>
              <a:ext cx="2405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Quá trình lấy mẫu tái lặp ( </a:t>
              </a:r>
              <a:r>
                <a:rPr lang="en" sz="1800" b="1" dirty="0">
                  <a:latin typeface="Roboto"/>
                  <a:ea typeface="Roboto"/>
                  <a:cs typeface="Roboto"/>
                  <a:sym typeface="Roboto"/>
                </a:rPr>
                <a:t>boostrapping </a:t>
              </a: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 flipV="1">
            <a:off x="2164488" y="1604150"/>
            <a:ext cx="1940787" cy="132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2088" y="2009809"/>
            <a:ext cx="6512" cy="4159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cxnSpLocks/>
            <a:stCxn id="451" idx="2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Google Shape;520;p19"/>
          <p:cNvCxnSpPr>
            <a:cxnSpLocks/>
            <a:stCxn id="450" idx="2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24082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 Mô hình kết hợp ( ensemble model )</a:t>
            </a:r>
            <a:endParaRPr dirty="0"/>
          </a:p>
        </p:txBody>
      </p:sp>
      <p:sp>
        <p:nvSpPr>
          <p:cNvPr id="746" name="Google Shape;746;p23"/>
          <p:cNvSpPr txBox="1"/>
          <p:nvPr/>
        </p:nvSpPr>
        <p:spPr>
          <a:xfrm>
            <a:off x="573542" y="1559456"/>
            <a:ext cx="3101474" cy="53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Sử dụng một mô hình duy nhất :  xác xuất nhãn mèo : 0.6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3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3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9" name="Google Shape;779;p23"/>
          <p:cNvCxnSpPr>
            <a:cxnSpLocks/>
            <a:stCxn id="741" idx="6"/>
            <a:endCxn id="774" idx="1"/>
          </p:cNvCxnSpPr>
          <p:nvPr/>
        </p:nvCxnSpPr>
        <p:spPr>
          <a:xfrm rot="10800000" flipH="1">
            <a:off x="5702850" y="2902113"/>
            <a:ext cx="780300" cy="3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BECDD7-4F87-7150-157E-1175443EE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863" y="1349609"/>
            <a:ext cx="922938" cy="81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B86794B-F870-FB4F-78B5-8A569490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863" y="2476312"/>
            <a:ext cx="922938" cy="82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46;p23">
            <a:extLst>
              <a:ext uri="{FF2B5EF4-FFF2-40B4-BE49-F238E27FC236}">
                <a16:creationId xmlns:a16="http://schemas.microsoft.com/office/drawing/2014/main" id="{242CAF37-1F9E-437F-B745-F3D2E5015F33}"/>
              </a:ext>
            </a:extLst>
          </p:cNvPr>
          <p:cNvSpPr txBox="1"/>
          <p:nvPr/>
        </p:nvSpPr>
        <p:spPr>
          <a:xfrm>
            <a:off x="573542" y="2955193"/>
            <a:ext cx="3101475" cy="53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Sử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dụng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9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mô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hình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khác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nhau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và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tiến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hành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bầu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cử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kết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quả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trả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về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=&gt; 8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nhãn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1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và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1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nhãn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0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746;p23">
            <a:extLst>
              <a:ext uri="{FF2B5EF4-FFF2-40B4-BE49-F238E27FC236}">
                <a16:creationId xmlns:a16="http://schemas.microsoft.com/office/drawing/2014/main" id="{A3FF1D25-CFFC-0EAA-6125-022AE89E0940}"/>
              </a:ext>
            </a:extLst>
          </p:cNvPr>
          <p:cNvSpPr txBox="1"/>
          <p:nvPr/>
        </p:nvSpPr>
        <p:spPr>
          <a:xfrm>
            <a:off x="1065575" y="4019958"/>
            <a:ext cx="5849031" cy="53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Căn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cứ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vào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kết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quả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bầu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thì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có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thể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tin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cậy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rằng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nhãn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dự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báo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cho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bức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ảnh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là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mèo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là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đúng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.</a:t>
            </a:r>
          </a:p>
        </p:txBody>
      </p:sp>
      <p:sp>
        <p:nvSpPr>
          <p:cNvPr id="9" name="Google Shape;746;p23">
            <a:extLst>
              <a:ext uri="{FF2B5EF4-FFF2-40B4-BE49-F238E27FC236}">
                <a16:creationId xmlns:a16="http://schemas.microsoft.com/office/drawing/2014/main" id="{C798B1B5-AF49-854B-C4B7-2534F0AA0F20}"/>
              </a:ext>
            </a:extLst>
          </p:cNvPr>
          <p:cNvSpPr txBox="1"/>
          <p:nvPr/>
        </p:nvSpPr>
        <p:spPr>
          <a:xfrm>
            <a:off x="683852" y="4597748"/>
            <a:ext cx="6972436" cy="53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=&gt;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Mô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hình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kết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hợp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sẽ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tốt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hơn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vì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ta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đang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vận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dụng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trí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thông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minh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đám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đông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 Mô hình kết hợp ( ensemble model )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E31428-093A-447A-D91E-C776633DE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876"/>
            <a:ext cx="9144000" cy="436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93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1.2 Lấy mẫu tái lặp ( boostrapping )</a:t>
            </a:r>
            <a:endParaRPr dirty="0"/>
          </a:p>
        </p:txBody>
      </p:sp>
      <p:sp>
        <p:nvSpPr>
          <p:cNvPr id="746" name="Google Shape;746;p23"/>
          <p:cNvSpPr txBox="1"/>
          <p:nvPr/>
        </p:nvSpPr>
        <p:spPr>
          <a:xfrm>
            <a:off x="278674" y="1281199"/>
            <a:ext cx="8926286" cy="53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Dữ liệu huấn luyện là tập : D = { (x1,y1) , (x2,y2),… (xn,yn) } , Gồm N quan sát . 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746;p23">
            <a:extLst>
              <a:ext uri="{FF2B5EF4-FFF2-40B4-BE49-F238E27FC236}">
                <a16:creationId xmlns:a16="http://schemas.microsoft.com/office/drawing/2014/main" id="{242CAF37-1F9E-437F-B745-F3D2E5015F33}"/>
              </a:ext>
            </a:extLst>
          </p:cNvPr>
          <p:cNvSpPr txBox="1"/>
          <p:nvPr/>
        </p:nvSpPr>
        <p:spPr>
          <a:xfrm>
            <a:off x="69668" y="2072994"/>
            <a:ext cx="9204960" cy="53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Boostrapping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=&gt;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Thực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hiện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M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lượt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nhặt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các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mẫu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từ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tổng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thể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và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bỏ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vào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túi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-&gt;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Tạo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B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tập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dữ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liệu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con (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quá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trình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này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gọi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là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‘</a:t>
            </a:r>
            <a:r>
              <a:rPr lang="en-US" sz="1800" b="1" i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bagging’ 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) </a:t>
            </a:r>
            <a:r>
              <a:rPr lang="en-US" sz="1800" b="1" i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800" b="1" i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746;p23">
            <a:extLst>
              <a:ext uri="{FF2B5EF4-FFF2-40B4-BE49-F238E27FC236}">
                <a16:creationId xmlns:a16="http://schemas.microsoft.com/office/drawing/2014/main" id="{A3FF1D25-CFFC-0EAA-6125-022AE89E0940}"/>
              </a:ext>
            </a:extLst>
          </p:cNvPr>
          <p:cNvSpPr txBox="1"/>
          <p:nvPr/>
        </p:nvSpPr>
        <p:spPr>
          <a:xfrm>
            <a:off x="-1254034" y="3413160"/>
            <a:ext cx="9144000" cy="53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Tập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Bi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cho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phép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các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phần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tử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được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lặp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lại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.</a:t>
            </a:r>
          </a:p>
        </p:txBody>
      </p:sp>
      <p:sp>
        <p:nvSpPr>
          <p:cNvPr id="9" name="Google Shape;746;p23">
            <a:extLst>
              <a:ext uri="{FF2B5EF4-FFF2-40B4-BE49-F238E27FC236}">
                <a16:creationId xmlns:a16="http://schemas.microsoft.com/office/drawing/2014/main" id="{C798B1B5-AF49-854B-C4B7-2534F0AA0F20}"/>
              </a:ext>
            </a:extLst>
          </p:cNvPr>
          <p:cNvSpPr txBox="1"/>
          <p:nvPr/>
        </p:nvSpPr>
        <p:spPr>
          <a:xfrm>
            <a:off x="1185930" y="4160316"/>
            <a:ext cx="6972436" cy="53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Như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vậy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sẽ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tồn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tại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những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quan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sát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thuộc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nhưng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không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thuộc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Bi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Đây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là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những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quan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sát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chưa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được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bỏ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vào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túi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và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chúng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ta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gọi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chúng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là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nằm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ngoài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túi</a:t>
            </a:r>
            <a:r>
              <a:rPr lang="en-US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( out of bag ) .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EA9E7-33E9-A378-6AD4-D63B6B478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27" y="2915482"/>
            <a:ext cx="4761333" cy="4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8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1.2.  Lấy mẫu tái lặp ( boostrapping )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1238F0F-4DE3-D045-E8B0-889944142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876"/>
            <a:ext cx="9144000" cy="436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05766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980</Words>
  <Application>Microsoft Office PowerPoint</Application>
  <PresentationFormat>On-screen Show (16:9)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Fira Sans Extra Condensed SemiBold</vt:lpstr>
      <vt:lpstr>Symbol</vt:lpstr>
      <vt:lpstr>Roboto</vt:lpstr>
      <vt:lpstr>Fira Sans Extra Condensed</vt:lpstr>
      <vt:lpstr>Arial</vt:lpstr>
      <vt:lpstr>Machine Learning Infographics by Slidesgo</vt:lpstr>
      <vt:lpstr>Random Forest !</vt:lpstr>
      <vt:lpstr>Danh sách nhóm Random Forest</vt:lpstr>
      <vt:lpstr>Mục lục</vt:lpstr>
      <vt:lpstr>1. Random Forest là gì ? </vt:lpstr>
      <vt:lpstr>1. Random Forest là gì ? </vt:lpstr>
      <vt:lpstr>1.1 Mô hình kết hợp ( ensemble model )</vt:lpstr>
      <vt:lpstr>1.1 Mô hình kết hợp ( ensemble model )</vt:lpstr>
      <vt:lpstr>1.2 Lấy mẫu tái lặp ( boostrapping )</vt:lpstr>
      <vt:lpstr>1.2.  Lấy mẫu tái lặp ( boostrapping )</vt:lpstr>
      <vt:lpstr>2. Cách hoạt động của Random Forest</vt:lpstr>
      <vt:lpstr>2. Cách hoạt động của Random Forest</vt:lpstr>
      <vt:lpstr>3. Các giả định cho Random Forest</vt:lpstr>
      <vt:lpstr>3. Tầm quan trọng của tính năng rừng ngẫu nhiên</vt:lpstr>
      <vt:lpstr>4. Sự khác biệt giữa Random forest và Decision Tree .</vt:lpstr>
      <vt:lpstr>5. Ứng dụng của Random Forest .</vt:lpstr>
      <vt:lpstr>6. Ưu và nhược điểm của Random Forest .</vt:lpstr>
      <vt:lpstr>6. Ưu và nhược điểm của Random Forest .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!</dc:title>
  <cp:lastModifiedBy>karive942@gmail.com</cp:lastModifiedBy>
  <cp:revision>8</cp:revision>
  <dcterms:modified xsi:type="dcterms:W3CDTF">2023-04-15T00:17:15Z</dcterms:modified>
</cp:coreProperties>
</file>