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4" r:id="rId4"/>
    <p:sldId id="288" r:id="rId6"/>
    <p:sldId id="259" r:id="rId7"/>
    <p:sldId id="285" r:id="rId8"/>
    <p:sldId id="289" r:id="rId9"/>
    <p:sldId id="261" r:id="rId10"/>
    <p:sldId id="290" r:id="rId11"/>
    <p:sldId id="314" r:id="rId12"/>
    <p:sldId id="263" r:id="rId13"/>
    <p:sldId id="287" r:id="rId14"/>
    <p:sldId id="265" r:id="rId15"/>
    <p:sldId id="266" r:id="rId16"/>
    <p:sldId id="291" r:id="rId17"/>
    <p:sldId id="277" r:id="rId18"/>
    <p:sldId id="278" r:id="rId19"/>
    <p:sldId id="268" r:id="rId20"/>
    <p:sldId id="279" r:id="rId21"/>
    <p:sldId id="269" r:id="rId22"/>
    <p:sldId id="270" r:id="rId23"/>
    <p:sldId id="271" r:id="rId24"/>
    <p:sldId id="272" r:id="rId25"/>
    <p:sldId id="273" r:id="rId26"/>
    <p:sldId id="281" r:id="rId27"/>
    <p:sldId id="292" r:id="rId28"/>
    <p:sldId id="274" r:id="rId29"/>
    <p:sldId id="283" r:id="rId30"/>
    <p:sldId id="275"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9579"/>
    <a:srgbClr val="CFF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2F0E728-1C10-4CBF-800A-EF75ABCAED83}"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68F1C643-3C2E-40B1-AA24-06943E5C5811}">
      <dgm:prSet custT="1"/>
      <dgm:spPr/>
      <dgm:t>
        <a:bodyPr/>
        <a:lstStyle/>
        <a:p>
          <a:r>
            <a:rPr lang="vi-VN" sz="2400">
              <a:latin typeface="Constantia" panose="02030602050306030303" pitchFamily="18" charset="0"/>
            </a:rPr>
            <a:t>Thu thập dữ liệu và làm sạch</a:t>
          </a:r>
          <a:r>
            <a:rPr lang="en-US" sz="2400">
              <a:latin typeface="Constantia" panose="02030602050306030303" pitchFamily="18" charset="0"/>
            </a:rPr>
            <a:t> dữ liệu</a:t>
          </a:r>
        </a:p>
      </dgm:t>
    </dgm:pt>
    <dgm:pt modelId="{34EAC9E8-10EB-4F14-8FE6-FA2E7A909880}" cxnId="{393214E4-B444-4094-BBCC-07F2CCB0E187}" type="parTrans">
      <dgm:prSet/>
      <dgm:spPr/>
      <dgm:t>
        <a:bodyPr/>
        <a:lstStyle/>
        <a:p>
          <a:endParaRPr lang="en-US"/>
        </a:p>
      </dgm:t>
    </dgm:pt>
    <dgm:pt modelId="{3DA15B32-90E6-4DBD-8FAA-DBF1C45DBE4C}" cxnId="{393214E4-B444-4094-BBCC-07F2CCB0E187}" type="sibTrans">
      <dgm:prSet/>
      <dgm:spPr/>
      <dgm:t>
        <a:bodyPr/>
        <a:lstStyle/>
        <a:p>
          <a:endParaRPr lang="en-US">
            <a:latin typeface="+mj-lt"/>
          </a:endParaRPr>
        </a:p>
      </dgm:t>
    </dgm:pt>
    <dgm:pt modelId="{2A5B81D4-9B6D-4F58-9CBA-DB0D7EAA946B}">
      <dgm:prSet custT="1"/>
      <dgm:spPr/>
      <dgm:t>
        <a:bodyPr/>
        <a:lstStyle/>
        <a:p>
          <a:r>
            <a:rPr lang="vi-VN" sz="2400">
              <a:latin typeface="Constantia" panose="02030602050306030303" pitchFamily="18" charset="0"/>
            </a:rPr>
            <a:t>Trực quan hóa dữ liệu</a:t>
          </a:r>
          <a:endParaRPr lang="en-US" sz="2400">
            <a:latin typeface="Constantia" panose="02030602050306030303" pitchFamily="18" charset="0"/>
          </a:endParaRPr>
        </a:p>
      </dgm:t>
    </dgm:pt>
    <dgm:pt modelId="{1A37AB4D-FA05-4422-8EBE-140104C6C526}" cxnId="{746B5921-0C12-44F1-A01F-C49402F0123C}" type="parTrans">
      <dgm:prSet/>
      <dgm:spPr/>
      <dgm:t>
        <a:bodyPr/>
        <a:lstStyle/>
        <a:p>
          <a:endParaRPr lang="en-US"/>
        </a:p>
      </dgm:t>
    </dgm:pt>
    <dgm:pt modelId="{37E9F612-B349-4809-A548-E3C25CA4147F}" cxnId="{746B5921-0C12-44F1-A01F-C49402F0123C}" type="sibTrans">
      <dgm:prSet/>
      <dgm:spPr/>
      <dgm:t>
        <a:bodyPr/>
        <a:lstStyle/>
        <a:p>
          <a:endParaRPr lang="en-US">
            <a:latin typeface="+mj-lt"/>
          </a:endParaRPr>
        </a:p>
      </dgm:t>
    </dgm:pt>
    <dgm:pt modelId="{9F313BDA-09F5-4492-9478-535885384C9A}">
      <dgm:prSet custT="1"/>
      <dgm:spPr/>
      <dgm:t>
        <a:bodyPr/>
        <a:lstStyle/>
        <a:p>
          <a:r>
            <a:rPr lang="vi-VN" sz="2400">
              <a:latin typeface="+mj-lt"/>
            </a:rPr>
            <a:t>Quan sát</a:t>
          </a:r>
          <a:r>
            <a:rPr lang="en-US" sz="2400">
              <a:latin typeface="+mj-lt"/>
            </a:rPr>
            <a:t> tính dừng của ch</a:t>
          </a:r>
          <a:r>
            <a:rPr lang="vi-VN" sz="2400">
              <a:latin typeface="+mj-lt"/>
            </a:rPr>
            <a:t>uỗi</a:t>
          </a:r>
          <a:endParaRPr lang="en-US" sz="2400">
            <a:latin typeface="+mj-lt"/>
          </a:endParaRPr>
        </a:p>
      </dgm:t>
    </dgm:pt>
    <dgm:pt modelId="{9C1D2234-4253-4DC2-A383-67A15BC511F6}" cxnId="{3C88602B-72BF-4F52-A3F9-F0BB07397F99}" type="parTrans">
      <dgm:prSet/>
      <dgm:spPr/>
      <dgm:t>
        <a:bodyPr/>
        <a:lstStyle/>
        <a:p>
          <a:endParaRPr lang="en-US"/>
        </a:p>
      </dgm:t>
    </dgm:pt>
    <dgm:pt modelId="{AB304DBD-CA94-4DF0-AE81-3756432E05E7}" cxnId="{3C88602B-72BF-4F52-A3F9-F0BB07397F99}" type="sibTrans">
      <dgm:prSet/>
      <dgm:spPr/>
      <dgm:t>
        <a:bodyPr/>
        <a:lstStyle/>
        <a:p>
          <a:endParaRPr lang="en-US">
            <a:latin typeface="+mj-lt"/>
          </a:endParaRPr>
        </a:p>
      </dgm:t>
    </dgm:pt>
    <dgm:pt modelId="{9C491512-1FC8-40E7-A239-559C4C00E8A2}">
      <dgm:prSet custT="1"/>
      <dgm:spPr/>
      <dgm:t>
        <a:bodyPr/>
        <a:lstStyle/>
        <a:p>
          <a:r>
            <a:rPr lang="vi-VN" sz="2400">
              <a:latin typeface="Constantia" panose="02030602050306030303" pitchFamily="18" charset="0"/>
            </a:rPr>
            <a:t>Phát triển, xây dựng biểu đồ để hiểu bản chất</a:t>
          </a:r>
          <a:endParaRPr lang="en-US" sz="2400">
            <a:latin typeface="Constantia" panose="02030602050306030303" pitchFamily="18" charset="0"/>
          </a:endParaRPr>
        </a:p>
      </dgm:t>
    </dgm:pt>
    <dgm:pt modelId="{D46FE6AD-C88A-4A3B-8A6E-9F2974FBC9FE}" cxnId="{24007C32-719F-4055-97D2-9573D1227630}" type="parTrans">
      <dgm:prSet/>
      <dgm:spPr/>
      <dgm:t>
        <a:bodyPr/>
        <a:lstStyle/>
        <a:p>
          <a:endParaRPr lang="en-US"/>
        </a:p>
      </dgm:t>
    </dgm:pt>
    <dgm:pt modelId="{6BDCE612-BECF-46FF-A84C-FCD811973F50}" cxnId="{24007C32-719F-4055-97D2-9573D1227630}" type="sibTrans">
      <dgm:prSet/>
      <dgm:spPr/>
      <dgm:t>
        <a:bodyPr/>
        <a:lstStyle/>
        <a:p>
          <a:endParaRPr lang="en-US">
            <a:latin typeface="+mj-lt"/>
          </a:endParaRPr>
        </a:p>
      </dgm:t>
    </dgm:pt>
    <dgm:pt modelId="{240BFD56-311C-497C-AC8F-FE4A5ECD592C}">
      <dgm:prSet/>
      <dgm:spPr/>
      <dgm:t>
        <a:bodyPr/>
        <a:lstStyle/>
        <a:p>
          <a:r>
            <a:rPr lang="vi-VN">
              <a:latin typeface="Constantia" panose="02030602050306030303" pitchFamily="18" charset="0"/>
            </a:rPr>
            <a:t>Xây dựng các mô hình – AR, MA, </a:t>
          </a:r>
          <a:r>
            <a:rPr lang="vi-VN" b="1">
              <a:latin typeface="Constantia" panose="02030602050306030303" pitchFamily="18" charset="0"/>
            </a:rPr>
            <a:t>ARMA</a:t>
          </a:r>
          <a:r>
            <a:rPr lang="vi-VN">
              <a:latin typeface="Constantia" panose="02030602050306030303" pitchFamily="18" charset="0"/>
            </a:rPr>
            <a:t>, </a:t>
          </a:r>
          <a:r>
            <a:rPr lang="vi-VN" b="1">
              <a:latin typeface="Constantia" panose="02030602050306030303" pitchFamily="18" charset="0"/>
            </a:rPr>
            <a:t>ARIMA, SAMIRA</a:t>
          </a:r>
          <a:endParaRPr lang="en-US">
            <a:latin typeface="Constantia" panose="02030602050306030303" pitchFamily="18" charset="0"/>
          </a:endParaRPr>
        </a:p>
      </dgm:t>
    </dgm:pt>
    <dgm:pt modelId="{97BB54D3-31DB-4C0C-AD38-FD9959E44B16}" cxnId="{D31375F0-0472-43C2-BA5A-978544F7A66F}" type="parTrans">
      <dgm:prSet/>
      <dgm:spPr/>
      <dgm:t>
        <a:bodyPr/>
        <a:lstStyle/>
        <a:p>
          <a:endParaRPr lang="en-US"/>
        </a:p>
      </dgm:t>
    </dgm:pt>
    <dgm:pt modelId="{88264D9B-0260-469F-BA7C-A4956F858030}" cxnId="{D31375F0-0472-43C2-BA5A-978544F7A66F}" type="sibTrans">
      <dgm:prSet/>
      <dgm:spPr/>
      <dgm:t>
        <a:bodyPr/>
        <a:lstStyle/>
        <a:p>
          <a:endParaRPr lang="en-US">
            <a:latin typeface="+mj-lt"/>
          </a:endParaRPr>
        </a:p>
      </dgm:t>
    </dgm:pt>
    <dgm:pt modelId="{8B049F1C-0564-49A1-9C62-BE0366800A73}">
      <dgm:prSet custT="1"/>
      <dgm:spPr/>
      <dgm:t>
        <a:bodyPr/>
        <a:lstStyle/>
        <a:p>
          <a:r>
            <a:rPr lang="vi-VN" sz="2400">
              <a:latin typeface="Constantia" panose="02030602050306030303" pitchFamily="18" charset="0"/>
            </a:rPr>
            <a:t>Trích xuất thông tin từ dự đoán</a:t>
          </a:r>
          <a:endParaRPr lang="en-US" sz="2400">
            <a:latin typeface="Constantia" panose="02030602050306030303" pitchFamily="18" charset="0"/>
          </a:endParaRPr>
        </a:p>
      </dgm:t>
    </dgm:pt>
    <dgm:pt modelId="{53A30CD8-1DA2-40C3-A577-78B4271E484B}" cxnId="{A1B7E792-BD89-4B18-8EF5-A52D6EF1152E}" type="parTrans">
      <dgm:prSet/>
      <dgm:spPr/>
      <dgm:t>
        <a:bodyPr/>
        <a:lstStyle/>
        <a:p>
          <a:endParaRPr lang="en-US"/>
        </a:p>
      </dgm:t>
    </dgm:pt>
    <dgm:pt modelId="{DC609343-104B-4F87-8A2E-8535098DFCB6}" cxnId="{A1B7E792-BD89-4B18-8EF5-A52D6EF1152E}" type="sibTrans">
      <dgm:prSet/>
      <dgm:spPr/>
      <dgm:t>
        <a:bodyPr/>
        <a:lstStyle/>
        <a:p>
          <a:endParaRPr lang="en-US"/>
        </a:p>
      </dgm:t>
    </dgm:pt>
    <dgm:pt modelId="{BD068FA1-D2C9-49A9-9681-D14FF967C444}" type="pres">
      <dgm:prSet presAssocID="{D2F0E728-1C10-4CBF-800A-EF75ABCAED83}" presName="Name0" presStyleCnt="0">
        <dgm:presLayoutVars>
          <dgm:dir/>
          <dgm:resizeHandles val="exact"/>
        </dgm:presLayoutVars>
      </dgm:prSet>
      <dgm:spPr/>
    </dgm:pt>
    <dgm:pt modelId="{1A675008-B84A-4BEF-88B0-FBD2E38BF026}" type="pres">
      <dgm:prSet presAssocID="{68F1C643-3C2E-40B1-AA24-06943E5C5811}" presName="node" presStyleLbl="node1" presStyleIdx="0" presStyleCnt="6">
        <dgm:presLayoutVars>
          <dgm:bulletEnabled val="1"/>
        </dgm:presLayoutVars>
      </dgm:prSet>
      <dgm:spPr/>
    </dgm:pt>
    <dgm:pt modelId="{C063922E-BA8D-4A7B-B825-A82EE7002DD6}" type="pres">
      <dgm:prSet presAssocID="{3DA15B32-90E6-4DBD-8FAA-DBF1C45DBE4C}" presName="sibTrans" presStyleLbl="sibTrans1D1" presStyleIdx="0" presStyleCnt="5"/>
      <dgm:spPr/>
    </dgm:pt>
    <dgm:pt modelId="{E6E04A81-B969-4945-A711-E71E6523EFD9}" type="pres">
      <dgm:prSet presAssocID="{3DA15B32-90E6-4DBD-8FAA-DBF1C45DBE4C}" presName="connectorText" presStyleLbl="sibTrans1D1" presStyleIdx="0" presStyleCnt="5"/>
      <dgm:spPr/>
    </dgm:pt>
    <dgm:pt modelId="{3C44644C-98A8-4A5B-B052-3F196BACFDCB}" type="pres">
      <dgm:prSet presAssocID="{2A5B81D4-9B6D-4F58-9CBA-DB0D7EAA946B}" presName="node" presStyleLbl="node1" presStyleIdx="1" presStyleCnt="6">
        <dgm:presLayoutVars>
          <dgm:bulletEnabled val="1"/>
        </dgm:presLayoutVars>
      </dgm:prSet>
      <dgm:spPr/>
    </dgm:pt>
    <dgm:pt modelId="{C8ABE783-EEDC-41BA-8E0A-09146A5DF622}" type="pres">
      <dgm:prSet presAssocID="{37E9F612-B349-4809-A548-E3C25CA4147F}" presName="sibTrans" presStyleLbl="sibTrans1D1" presStyleIdx="1" presStyleCnt="5"/>
      <dgm:spPr/>
    </dgm:pt>
    <dgm:pt modelId="{6D29CF84-A4B5-4A09-BCD9-E698F39FF037}" type="pres">
      <dgm:prSet presAssocID="{37E9F612-B349-4809-A548-E3C25CA4147F}" presName="connectorText" presStyleLbl="sibTrans1D1" presStyleIdx="1" presStyleCnt="5"/>
      <dgm:spPr/>
    </dgm:pt>
    <dgm:pt modelId="{A46FA67D-0FFF-406A-A8C6-4654D6B4F4BD}" type="pres">
      <dgm:prSet presAssocID="{9F313BDA-09F5-4492-9478-535885384C9A}" presName="node" presStyleLbl="node1" presStyleIdx="2" presStyleCnt="6">
        <dgm:presLayoutVars>
          <dgm:bulletEnabled val="1"/>
        </dgm:presLayoutVars>
      </dgm:prSet>
      <dgm:spPr/>
    </dgm:pt>
    <dgm:pt modelId="{A7548204-1B37-4300-A743-5F92AA0B2A8E}" type="pres">
      <dgm:prSet presAssocID="{AB304DBD-CA94-4DF0-AE81-3756432E05E7}" presName="sibTrans" presStyleLbl="sibTrans1D1" presStyleIdx="2" presStyleCnt="5"/>
      <dgm:spPr/>
    </dgm:pt>
    <dgm:pt modelId="{07AA14C5-1EB3-4B79-82BA-829E633D9A1B}" type="pres">
      <dgm:prSet presAssocID="{AB304DBD-CA94-4DF0-AE81-3756432E05E7}" presName="connectorText" presStyleLbl="sibTrans1D1" presStyleIdx="2" presStyleCnt="5"/>
      <dgm:spPr/>
    </dgm:pt>
    <dgm:pt modelId="{7DDEF2B9-4C16-48FC-A8DD-FED167797C89}" type="pres">
      <dgm:prSet presAssocID="{9C491512-1FC8-40E7-A239-559C4C00E8A2}" presName="node" presStyleLbl="node1" presStyleIdx="3" presStyleCnt="6">
        <dgm:presLayoutVars>
          <dgm:bulletEnabled val="1"/>
        </dgm:presLayoutVars>
      </dgm:prSet>
      <dgm:spPr/>
    </dgm:pt>
    <dgm:pt modelId="{F5D3B660-A26E-4E51-A960-58304D9AD98E}" type="pres">
      <dgm:prSet presAssocID="{6BDCE612-BECF-46FF-A84C-FCD811973F50}" presName="sibTrans" presStyleLbl="sibTrans1D1" presStyleIdx="3" presStyleCnt="5"/>
      <dgm:spPr/>
    </dgm:pt>
    <dgm:pt modelId="{64E2936F-5746-424D-A123-AABD5A748AC5}" type="pres">
      <dgm:prSet presAssocID="{6BDCE612-BECF-46FF-A84C-FCD811973F50}" presName="connectorText" presStyleLbl="sibTrans1D1" presStyleIdx="3" presStyleCnt="5"/>
      <dgm:spPr/>
    </dgm:pt>
    <dgm:pt modelId="{A7117C37-A327-4FDD-BAB2-91E489EC3A85}" type="pres">
      <dgm:prSet presAssocID="{240BFD56-311C-497C-AC8F-FE4A5ECD592C}" presName="node" presStyleLbl="node1" presStyleIdx="4" presStyleCnt="6">
        <dgm:presLayoutVars>
          <dgm:bulletEnabled val="1"/>
        </dgm:presLayoutVars>
      </dgm:prSet>
      <dgm:spPr/>
    </dgm:pt>
    <dgm:pt modelId="{F1E8A426-0F1F-46D0-B069-884FFB1F8D1E}" type="pres">
      <dgm:prSet presAssocID="{88264D9B-0260-469F-BA7C-A4956F858030}" presName="sibTrans" presStyleLbl="sibTrans1D1" presStyleIdx="4" presStyleCnt="5"/>
      <dgm:spPr/>
    </dgm:pt>
    <dgm:pt modelId="{800A70A6-5BA0-4FB2-A0E3-B29024291A5D}" type="pres">
      <dgm:prSet presAssocID="{88264D9B-0260-469F-BA7C-A4956F858030}" presName="connectorText" presStyleLbl="sibTrans1D1" presStyleIdx="4" presStyleCnt="5"/>
      <dgm:spPr/>
    </dgm:pt>
    <dgm:pt modelId="{00DD7117-32A8-44FF-8F76-F4CE99401D33}" type="pres">
      <dgm:prSet presAssocID="{8B049F1C-0564-49A1-9C62-BE0366800A73}" presName="node" presStyleLbl="node1" presStyleIdx="5" presStyleCnt="6">
        <dgm:presLayoutVars>
          <dgm:bulletEnabled val="1"/>
        </dgm:presLayoutVars>
      </dgm:prSet>
      <dgm:spPr/>
    </dgm:pt>
  </dgm:ptLst>
  <dgm:cxnLst>
    <dgm:cxn modelId="{DF48B215-2206-45DE-A0AD-5926659701BC}" type="presOf" srcId="{240BFD56-311C-497C-AC8F-FE4A5ECD592C}" destId="{A7117C37-A327-4FDD-BAB2-91E489EC3A85}" srcOrd="0" destOrd="0" presId="urn:microsoft.com/office/officeart/2016/7/layout/RepeatingBendingProcessNew"/>
    <dgm:cxn modelId="{746B5921-0C12-44F1-A01F-C49402F0123C}" srcId="{D2F0E728-1C10-4CBF-800A-EF75ABCAED83}" destId="{2A5B81D4-9B6D-4F58-9CBA-DB0D7EAA946B}" srcOrd="1" destOrd="0" parTransId="{1A37AB4D-FA05-4422-8EBE-140104C6C526}" sibTransId="{37E9F612-B349-4809-A548-E3C25CA4147F}"/>
    <dgm:cxn modelId="{F40CA428-E737-48EB-A9AD-6F44EA1C4CDE}" type="presOf" srcId="{9C491512-1FC8-40E7-A239-559C4C00E8A2}" destId="{7DDEF2B9-4C16-48FC-A8DD-FED167797C89}" srcOrd="0" destOrd="0" presId="urn:microsoft.com/office/officeart/2016/7/layout/RepeatingBendingProcessNew"/>
    <dgm:cxn modelId="{3C88602B-72BF-4F52-A3F9-F0BB07397F99}" srcId="{D2F0E728-1C10-4CBF-800A-EF75ABCAED83}" destId="{9F313BDA-09F5-4492-9478-535885384C9A}" srcOrd="2" destOrd="0" parTransId="{9C1D2234-4253-4DC2-A383-67A15BC511F6}" sibTransId="{AB304DBD-CA94-4DF0-AE81-3756432E05E7}"/>
    <dgm:cxn modelId="{24007C32-719F-4055-97D2-9573D1227630}" srcId="{D2F0E728-1C10-4CBF-800A-EF75ABCAED83}" destId="{9C491512-1FC8-40E7-A239-559C4C00E8A2}" srcOrd="3" destOrd="0" parTransId="{D46FE6AD-C88A-4A3B-8A6E-9F2974FBC9FE}" sibTransId="{6BDCE612-BECF-46FF-A84C-FCD811973F50}"/>
    <dgm:cxn modelId="{BDF91863-B0A3-46C4-AA2B-FAD5EAB795F0}" type="presOf" srcId="{AB304DBD-CA94-4DF0-AE81-3756432E05E7}" destId="{A7548204-1B37-4300-A743-5F92AA0B2A8E}" srcOrd="0" destOrd="0" presId="urn:microsoft.com/office/officeart/2016/7/layout/RepeatingBendingProcessNew"/>
    <dgm:cxn modelId="{44C3BB45-6214-4C69-A8AA-CD50855992A5}" type="presOf" srcId="{8B049F1C-0564-49A1-9C62-BE0366800A73}" destId="{00DD7117-32A8-44FF-8F76-F4CE99401D33}" srcOrd="0" destOrd="0" presId="urn:microsoft.com/office/officeart/2016/7/layout/RepeatingBendingProcessNew"/>
    <dgm:cxn modelId="{47EFC667-6CA3-417A-913E-178D4A1BD1E7}" type="presOf" srcId="{6BDCE612-BECF-46FF-A84C-FCD811973F50}" destId="{64E2936F-5746-424D-A123-AABD5A748AC5}" srcOrd="1" destOrd="0" presId="urn:microsoft.com/office/officeart/2016/7/layout/RepeatingBendingProcessNew"/>
    <dgm:cxn modelId="{14E1CA74-5543-4F8D-AA90-2E183738B29D}" type="presOf" srcId="{AB304DBD-CA94-4DF0-AE81-3756432E05E7}" destId="{07AA14C5-1EB3-4B79-82BA-829E633D9A1B}" srcOrd="1" destOrd="0" presId="urn:microsoft.com/office/officeart/2016/7/layout/RepeatingBendingProcessNew"/>
    <dgm:cxn modelId="{9D99D856-1C2E-4799-9666-4064FF5077EB}" type="presOf" srcId="{D2F0E728-1C10-4CBF-800A-EF75ABCAED83}" destId="{BD068FA1-D2C9-49A9-9681-D14FF967C444}" srcOrd="0" destOrd="0" presId="urn:microsoft.com/office/officeart/2016/7/layout/RepeatingBendingProcessNew"/>
    <dgm:cxn modelId="{9684D57B-8136-466A-8DA7-E53EB5566257}" type="presOf" srcId="{88264D9B-0260-469F-BA7C-A4956F858030}" destId="{800A70A6-5BA0-4FB2-A0E3-B29024291A5D}" srcOrd="1" destOrd="0" presId="urn:microsoft.com/office/officeart/2016/7/layout/RepeatingBendingProcessNew"/>
    <dgm:cxn modelId="{E03B7F87-52D7-4EA1-9ECE-33F06461173E}" type="presOf" srcId="{6BDCE612-BECF-46FF-A84C-FCD811973F50}" destId="{F5D3B660-A26E-4E51-A960-58304D9AD98E}" srcOrd="0" destOrd="0" presId="urn:microsoft.com/office/officeart/2016/7/layout/RepeatingBendingProcessNew"/>
    <dgm:cxn modelId="{A1B7E792-BD89-4B18-8EF5-A52D6EF1152E}" srcId="{D2F0E728-1C10-4CBF-800A-EF75ABCAED83}" destId="{8B049F1C-0564-49A1-9C62-BE0366800A73}" srcOrd="5" destOrd="0" parTransId="{53A30CD8-1DA2-40C3-A577-78B4271E484B}" sibTransId="{DC609343-104B-4F87-8A2E-8535098DFCB6}"/>
    <dgm:cxn modelId="{BC573F95-355F-47E5-8A7E-D9C3D71A8FF8}" type="presOf" srcId="{2A5B81D4-9B6D-4F58-9CBA-DB0D7EAA946B}" destId="{3C44644C-98A8-4A5B-B052-3F196BACFDCB}" srcOrd="0" destOrd="0" presId="urn:microsoft.com/office/officeart/2016/7/layout/RepeatingBendingProcessNew"/>
    <dgm:cxn modelId="{32E431B8-08B6-49CB-AB84-3A5B1C58B97B}" type="presOf" srcId="{88264D9B-0260-469F-BA7C-A4956F858030}" destId="{F1E8A426-0F1F-46D0-B069-884FFB1F8D1E}" srcOrd="0" destOrd="0" presId="urn:microsoft.com/office/officeart/2016/7/layout/RepeatingBendingProcessNew"/>
    <dgm:cxn modelId="{DB5640CD-CA1E-42D3-9895-A9426C621AEF}" type="presOf" srcId="{37E9F612-B349-4809-A548-E3C25CA4147F}" destId="{C8ABE783-EEDC-41BA-8E0A-09146A5DF622}" srcOrd="0" destOrd="0" presId="urn:microsoft.com/office/officeart/2016/7/layout/RepeatingBendingProcessNew"/>
    <dgm:cxn modelId="{58C8BCD2-10A1-434B-9FE5-2C1FD97B7C19}" type="presOf" srcId="{68F1C643-3C2E-40B1-AA24-06943E5C5811}" destId="{1A675008-B84A-4BEF-88B0-FBD2E38BF026}" srcOrd="0" destOrd="0" presId="urn:microsoft.com/office/officeart/2016/7/layout/RepeatingBendingProcessNew"/>
    <dgm:cxn modelId="{1BAD32DB-2FFC-4863-B7E6-6EFF14BB37F8}" type="presOf" srcId="{9F313BDA-09F5-4492-9478-535885384C9A}" destId="{A46FA67D-0FFF-406A-A8C6-4654D6B4F4BD}" srcOrd="0" destOrd="0" presId="urn:microsoft.com/office/officeart/2016/7/layout/RepeatingBendingProcessNew"/>
    <dgm:cxn modelId="{489EF2DC-7F91-4E33-9C74-BFCC93D0DC59}" type="presOf" srcId="{3DA15B32-90E6-4DBD-8FAA-DBF1C45DBE4C}" destId="{E6E04A81-B969-4945-A711-E71E6523EFD9}" srcOrd="1" destOrd="0" presId="urn:microsoft.com/office/officeart/2016/7/layout/RepeatingBendingProcessNew"/>
    <dgm:cxn modelId="{393214E4-B444-4094-BBCC-07F2CCB0E187}" srcId="{D2F0E728-1C10-4CBF-800A-EF75ABCAED83}" destId="{68F1C643-3C2E-40B1-AA24-06943E5C5811}" srcOrd="0" destOrd="0" parTransId="{34EAC9E8-10EB-4F14-8FE6-FA2E7A909880}" sibTransId="{3DA15B32-90E6-4DBD-8FAA-DBF1C45DBE4C}"/>
    <dgm:cxn modelId="{DD7C2CE5-3DDE-4FB9-9FDC-67B374912476}" type="presOf" srcId="{3DA15B32-90E6-4DBD-8FAA-DBF1C45DBE4C}" destId="{C063922E-BA8D-4A7B-B825-A82EE7002DD6}" srcOrd="0" destOrd="0" presId="urn:microsoft.com/office/officeart/2016/7/layout/RepeatingBendingProcessNew"/>
    <dgm:cxn modelId="{D31375F0-0472-43C2-BA5A-978544F7A66F}" srcId="{D2F0E728-1C10-4CBF-800A-EF75ABCAED83}" destId="{240BFD56-311C-497C-AC8F-FE4A5ECD592C}" srcOrd="4" destOrd="0" parTransId="{97BB54D3-31DB-4C0C-AD38-FD9959E44B16}" sibTransId="{88264D9B-0260-469F-BA7C-A4956F858030}"/>
    <dgm:cxn modelId="{C2CE7EF0-D18C-4455-826A-2754A57774B4}" type="presOf" srcId="{37E9F612-B349-4809-A548-E3C25CA4147F}" destId="{6D29CF84-A4B5-4A09-BCD9-E698F39FF037}" srcOrd="1" destOrd="0" presId="urn:microsoft.com/office/officeart/2016/7/layout/RepeatingBendingProcessNew"/>
    <dgm:cxn modelId="{80072734-F3E5-4E66-A86A-511317D6A609}" type="presParOf" srcId="{BD068FA1-D2C9-49A9-9681-D14FF967C444}" destId="{1A675008-B84A-4BEF-88B0-FBD2E38BF026}" srcOrd="0" destOrd="0" presId="urn:microsoft.com/office/officeart/2016/7/layout/RepeatingBendingProcessNew"/>
    <dgm:cxn modelId="{B59EF516-3B06-4B3A-9807-E81D37D1C58B}" type="presParOf" srcId="{BD068FA1-D2C9-49A9-9681-D14FF967C444}" destId="{C063922E-BA8D-4A7B-B825-A82EE7002DD6}" srcOrd="1" destOrd="0" presId="urn:microsoft.com/office/officeart/2016/7/layout/RepeatingBendingProcessNew"/>
    <dgm:cxn modelId="{53B9BF9B-5426-43C0-B082-99FB8283E59F}" type="presParOf" srcId="{C063922E-BA8D-4A7B-B825-A82EE7002DD6}" destId="{E6E04A81-B969-4945-A711-E71E6523EFD9}" srcOrd="0" destOrd="0" presId="urn:microsoft.com/office/officeart/2016/7/layout/RepeatingBendingProcessNew"/>
    <dgm:cxn modelId="{B7F9C6BD-4FE6-47C1-B8F5-7AD3764AFB1B}" type="presParOf" srcId="{BD068FA1-D2C9-49A9-9681-D14FF967C444}" destId="{3C44644C-98A8-4A5B-B052-3F196BACFDCB}" srcOrd="2" destOrd="0" presId="urn:microsoft.com/office/officeart/2016/7/layout/RepeatingBendingProcessNew"/>
    <dgm:cxn modelId="{2834583D-76F8-4B89-A166-A76BBDF5547E}" type="presParOf" srcId="{BD068FA1-D2C9-49A9-9681-D14FF967C444}" destId="{C8ABE783-EEDC-41BA-8E0A-09146A5DF622}" srcOrd="3" destOrd="0" presId="urn:microsoft.com/office/officeart/2016/7/layout/RepeatingBendingProcessNew"/>
    <dgm:cxn modelId="{2E3D8F96-06E1-4881-9862-34C60A04EA5B}" type="presParOf" srcId="{C8ABE783-EEDC-41BA-8E0A-09146A5DF622}" destId="{6D29CF84-A4B5-4A09-BCD9-E698F39FF037}" srcOrd="0" destOrd="0" presId="urn:microsoft.com/office/officeart/2016/7/layout/RepeatingBendingProcessNew"/>
    <dgm:cxn modelId="{4E1A751F-12AC-4DB8-AB53-4F2FAEB207C6}" type="presParOf" srcId="{BD068FA1-D2C9-49A9-9681-D14FF967C444}" destId="{A46FA67D-0FFF-406A-A8C6-4654D6B4F4BD}" srcOrd="4" destOrd="0" presId="urn:microsoft.com/office/officeart/2016/7/layout/RepeatingBendingProcessNew"/>
    <dgm:cxn modelId="{4DCDD300-AD52-4CFF-A32F-FE3FF40AF9BD}" type="presParOf" srcId="{BD068FA1-D2C9-49A9-9681-D14FF967C444}" destId="{A7548204-1B37-4300-A743-5F92AA0B2A8E}" srcOrd="5" destOrd="0" presId="urn:microsoft.com/office/officeart/2016/7/layout/RepeatingBendingProcessNew"/>
    <dgm:cxn modelId="{B10A9284-A1A6-48FF-A1E5-DF208190B56D}" type="presParOf" srcId="{A7548204-1B37-4300-A743-5F92AA0B2A8E}" destId="{07AA14C5-1EB3-4B79-82BA-829E633D9A1B}" srcOrd="0" destOrd="0" presId="urn:microsoft.com/office/officeart/2016/7/layout/RepeatingBendingProcessNew"/>
    <dgm:cxn modelId="{2E3520FF-BD94-4217-8AA8-581CE5042882}" type="presParOf" srcId="{BD068FA1-D2C9-49A9-9681-D14FF967C444}" destId="{7DDEF2B9-4C16-48FC-A8DD-FED167797C89}" srcOrd="6" destOrd="0" presId="urn:microsoft.com/office/officeart/2016/7/layout/RepeatingBendingProcessNew"/>
    <dgm:cxn modelId="{92518F92-434C-44F2-A8FE-C2ADBB36E1C7}" type="presParOf" srcId="{BD068FA1-D2C9-49A9-9681-D14FF967C444}" destId="{F5D3B660-A26E-4E51-A960-58304D9AD98E}" srcOrd="7" destOrd="0" presId="urn:microsoft.com/office/officeart/2016/7/layout/RepeatingBendingProcessNew"/>
    <dgm:cxn modelId="{D78E204B-D0DF-488C-B750-1FF48DB9229A}" type="presParOf" srcId="{F5D3B660-A26E-4E51-A960-58304D9AD98E}" destId="{64E2936F-5746-424D-A123-AABD5A748AC5}" srcOrd="0" destOrd="0" presId="urn:microsoft.com/office/officeart/2016/7/layout/RepeatingBendingProcessNew"/>
    <dgm:cxn modelId="{A0E4B737-968D-430A-80C0-F80006F92AF0}" type="presParOf" srcId="{BD068FA1-D2C9-49A9-9681-D14FF967C444}" destId="{A7117C37-A327-4FDD-BAB2-91E489EC3A85}" srcOrd="8" destOrd="0" presId="urn:microsoft.com/office/officeart/2016/7/layout/RepeatingBendingProcessNew"/>
    <dgm:cxn modelId="{8CB4EFBA-B22E-42EE-96E3-018441B11A40}" type="presParOf" srcId="{BD068FA1-D2C9-49A9-9681-D14FF967C444}" destId="{F1E8A426-0F1F-46D0-B069-884FFB1F8D1E}" srcOrd="9" destOrd="0" presId="urn:microsoft.com/office/officeart/2016/7/layout/RepeatingBendingProcessNew"/>
    <dgm:cxn modelId="{E748C597-1B4D-4C15-A98D-B26FAAAD6E24}" type="presParOf" srcId="{F1E8A426-0F1F-46D0-B069-884FFB1F8D1E}" destId="{800A70A6-5BA0-4FB2-A0E3-B29024291A5D}" srcOrd="0" destOrd="0" presId="urn:microsoft.com/office/officeart/2016/7/layout/RepeatingBendingProcessNew"/>
    <dgm:cxn modelId="{E6BF730D-10E6-4C8F-A097-D12C248C9F31}" type="presParOf" srcId="{BD068FA1-D2C9-49A9-9681-D14FF967C444}" destId="{00DD7117-32A8-44FF-8F76-F4CE99401D33}" srcOrd="10" destOrd="0" presId="urn:microsoft.com/office/officeart/2016/7/layout/RepeatingBendingProcessNew"/>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64224" cy="5513832"/>
        <a:chOff x="0" y="0"/>
        <a:chExt cx="6364224" cy="5513832"/>
      </a:xfrm>
    </dsp:grpSpPr>
    <dsp:sp modelId="{C063922E-BA8D-4A7B-B825-A82EE7002DD6}">
      <dsp:nvSpPr>
        <dsp:cNvPr id="4" name="Freeform 3"/>
        <dsp:cNvSpPr/>
      </dsp:nvSpPr>
      <dsp:spPr bwMode="white">
        <a:xfrm>
          <a:off x="2903133" y="731847"/>
          <a:ext cx="561422" cy="0"/>
        </a:xfrm>
        <a:custGeom>
          <a:avLst/>
          <a:gdLst/>
          <a:ahLst/>
          <a:cxnLst/>
          <a:pathLst>
            <a:path w="884">
              <a:moveTo>
                <a:pt x="0" y="0"/>
              </a:moveTo>
              <a:lnTo>
                <a:pt x="884" y="0"/>
              </a:lnTo>
            </a:path>
          </a:pathLst>
        </a:custGeom>
        <a:ln>
          <a:tailEnd type="arrow" w="lg" len="med"/>
        </a:ln>
      </dsp:spPr>
      <dsp:style>
        <a:lnRef idx="1">
          <a:schemeClr val="accent2"/>
        </a:lnRef>
        <a:fillRef idx="0">
          <a:schemeClr val="accent2"/>
        </a:fillRef>
        <a:effectRef idx="0">
          <a:scrgbClr r="0" g="0" b="0"/>
        </a:effectRef>
        <a:fontRef idx="minor"/>
      </dsp:style>
      <dsp:txXfrm>
        <a:off x="2903133" y="731847"/>
        <a:ext cx="561422" cy="0"/>
      </dsp:txXfrm>
    </dsp:sp>
    <dsp:sp modelId="{1A675008-B84A-4BEF-88B0-FBD2E38BF026}">
      <dsp:nvSpPr>
        <dsp:cNvPr id="3" name="Rectangles 2"/>
        <dsp:cNvSpPr/>
      </dsp:nvSpPr>
      <dsp:spPr bwMode="white">
        <a:xfrm>
          <a:off x="462168" y="-443"/>
          <a:ext cx="2440966" cy="1464579"/>
        </a:xfrm>
        <a:prstGeom prst="rect">
          <a:avLst/>
        </a:prstGeom>
      </dsp:spPr>
      <dsp:style>
        <a:lnRef idx="2">
          <a:schemeClr val="lt1"/>
        </a:lnRef>
        <a:fillRef idx="1">
          <a:schemeClr val="accent2"/>
        </a:fillRef>
        <a:effectRef idx="0">
          <a:scrgbClr r="0" g="0" b="0"/>
        </a:effectRef>
        <a:fontRef idx="minor">
          <a:schemeClr val="lt1"/>
        </a:fontRef>
      </dsp:style>
      <dsp:txBody>
        <a:bodyPr lIns="119609" tIns="125551" rIns="119609" bIns="125551"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vi-VN" sz="2400">
              <a:latin typeface="Constantia" panose="02030602050306030303" pitchFamily="18" charset="0"/>
            </a:rPr>
            <a:t>Thu thập dữ liệu và làm sạch</a:t>
          </a:r>
          <a:r>
            <a:rPr lang="en-US" sz="2400">
              <a:latin typeface="Constantia" panose="02030602050306030303" pitchFamily="18" charset="0"/>
            </a:rPr>
            <a:t> dữ liệu</a:t>
          </a:r>
        </a:p>
      </dsp:txBody>
      <dsp:txXfrm>
        <a:off x="462168" y="-443"/>
        <a:ext cx="2440966" cy="1464579"/>
      </dsp:txXfrm>
    </dsp:sp>
    <dsp:sp modelId="{C8ABE783-EEDC-41BA-8E0A-09146A5DF622}">
      <dsp:nvSpPr>
        <dsp:cNvPr id="6" name="Freeform 5"/>
        <dsp:cNvSpPr/>
      </dsp:nvSpPr>
      <dsp:spPr bwMode="white">
        <a:xfrm>
          <a:off x="1682650" y="1464136"/>
          <a:ext cx="3002388" cy="560490"/>
        </a:xfrm>
        <a:custGeom>
          <a:avLst/>
          <a:gdLst/>
          <a:ahLst/>
          <a:cxnLst/>
          <a:pathLst>
            <a:path w="4728" h="883">
              <a:moveTo>
                <a:pt x="4728" y="0"/>
              </a:moveTo>
              <a:lnTo>
                <a:pt x="4728" y="441"/>
              </a:lnTo>
              <a:lnTo>
                <a:pt x="0" y="441"/>
              </a:lnTo>
              <a:lnTo>
                <a:pt x="0" y="883"/>
              </a:lnTo>
            </a:path>
          </a:pathLst>
        </a:custGeom>
        <a:ln>
          <a:tailEnd type="arrow" w="lg" len="med"/>
        </a:ln>
      </dsp:spPr>
      <dsp:style>
        <a:lnRef idx="1">
          <a:schemeClr val="accent3"/>
        </a:lnRef>
        <a:fillRef idx="0">
          <a:schemeClr val="accent3"/>
        </a:fillRef>
        <a:effectRef idx="0">
          <a:scrgbClr r="0" g="0" b="0"/>
        </a:effectRef>
        <a:fontRef idx="minor"/>
      </dsp:style>
      <dsp:txXfrm>
        <a:off x="1682650" y="1464136"/>
        <a:ext cx="3002388" cy="560490"/>
      </dsp:txXfrm>
    </dsp:sp>
    <dsp:sp modelId="{3C44644C-98A8-4A5B-B052-3F196BACFDCB}">
      <dsp:nvSpPr>
        <dsp:cNvPr id="5" name="Rectangles 4"/>
        <dsp:cNvSpPr/>
      </dsp:nvSpPr>
      <dsp:spPr bwMode="white">
        <a:xfrm>
          <a:off x="3464556" y="-443"/>
          <a:ext cx="2440966" cy="1464579"/>
        </a:xfrm>
        <a:prstGeom prst="rect">
          <a:avLst/>
        </a:prstGeom>
      </dsp:spPr>
      <dsp:style>
        <a:lnRef idx="2">
          <a:schemeClr val="lt1"/>
        </a:lnRef>
        <a:fillRef idx="1">
          <a:schemeClr val="accent3"/>
        </a:fillRef>
        <a:effectRef idx="0">
          <a:scrgbClr r="0" g="0" b="0"/>
        </a:effectRef>
        <a:fontRef idx="minor">
          <a:schemeClr val="lt1"/>
        </a:fontRef>
      </dsp:style>
      <dsp:txBody>
        <a:bodyPr lIns="119609" tIns="125551" rIns="119609" bIns="125551"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vi-VN" sz="2400">
              <a:latin typeface="Constantia" panose="02030602050306030303" pitchFamily="18" charset="0"/>
            </a:rPr>
            <a:t>Trực quan hóa dữ liệu</a:t>
          </a:r>
          <a:endParaRPr lang="en-US" sz="2400">
            <a:latin typeface="Constantia" panose="02030602050306030303" pitchFamily="18" charset="0"/>
          </a:endParaRPr>
        </a:p>
      </dsp:txBody>
      <dsp:txXfrm>
        <a:off x="3464556" y="-443"/>
        <a:ext cx="2440966" cy="1464579"/>
      </dsp:txXfrm>
    </dsp:sp>
    <dsp:sp modelId="{A7548204-1B37-4300-A743-5F92AA0B2A8E}">
      <dsp:nvSpPr>
        <dsp:cNvPr id="8" name="Freeform 7"/>
        <dsp:cNvSpPr/>
      </dsp:nvSpPr>
      <dsp:spPr bwMode="white">
        <a:xfrm>
          <a:off x="2903133" y="2756916"/>
          <a:ext cx="561422" cy="0"/>
        </a:xfrm>
        <a:custGeom>
          <a:avLst/>
          <a:gdLst/>
          <a:ahLst/>
          <a:cxnLst/>
          <a:pathLst>
            <a:path w="884">
              <a:moveTo>
                <a:pt x="0" y="0"/>
              </a:moveTo>
              <a:lnTo>
                <a:pt x="884" y="0"/>
              </a:lnTo>
            </a:path>
          </a:pathLst>
        </a:custGeom>
        <a:ln>
          <a:tailEnd type="arrow" w="lg" len="med"/>
        </a:ln>
      </dsp:spPr>
      <dsp:style>
        <a:lnRef idx="1">
          <a:schemeClr val="accent4"/>
        </a:lnRef>
        <a:fillRef idx="0">
          <a:schemeClr val="accent4"/>
        </a:fillRef>
        <a:effectRef idx="0">
          <a:scrgbClr r="0" g="0" b="0"/>
        </a:effectRef>
        <a:fontRef idx="minor"/>
      </dsp:style>
      <dsp:txXfrm>
        <a:off x="2903133" y="2756916"/>
        <a:ext cx="561422" cy="0"/>
      </dsp:txXfrm>
    </dsp:sp>
    <dsp:sp modelId="{A46FA67D-0FFF-406A-A8C6-4654D6B4F4BD}">
      <dsp:nvSpPr>
        <dsp:cNvPr id="7" name="Rectangles 6"/>
        <dsp:cNvSpPr/>
      </dsp:nvSpPr>
      <dsp:spPr bwMode="white">
        <a:xfrm>
          <a:off x="462168" y="2024626"/>
          <a:ext cx="2440966" cy="1464579"/>
        </a:xfrm>
        <a:prstGeom prst="rect">
          <a:avLst/>
        </a:prstGeom>
      </dsp:spPr>
      <dsp:style>
        <a:lnRef idx="2">
          <a:schemeClr val="lt1"/>
        </a:lnRef>
        <a:fillRef idx="1">
          <a:schemeClr val="accent4"/>
        </a:fillRef>
        <a:effectRef idx="0">
          <a:scrgbClr r="0" g="0" b="0"/>
        </a:effectRef>
        <a:fontRef idx="minor">
          <a:schemeClr val="lt1"/>
        </a:fontRef>
      </dsp:style>
      <dsp:txBody>
        <a:bodyPr lIns="119609" tIns="125551" rIns="119609" bIns="125551"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vi-VN" sz="2400">
              <a:latin typeface="+mj-lt"/>
            </a:rPr>
            <a:t>Quan sát</a:t>
          </a:r>
          <a:r>
            <a:rPr lang="en-US" sz="2400">
              <a:latin typeface="+mj-lt"/>
            </a:rPr>
            <a:t> tính dừng của ch</a:t>
          </a:r>
          <a:r>
            <a:rPr lang="vi-VN" sz="2400">
              <a:latin typeface="+mj-lt"/>
            </a:rPr>
            <a:t>uỗi</a:t>
          </a:r>
          <a:endParaRPr lang="en-US" sz="2400">
            <a:latin typeface="+mj-lt"/>
          </a:endParaRPr>
        </a:p>
      </dsp:txBody>
      <dsp:txXfrm>
        <a:off x="462168" y="2024626"/>
        <a:ext cx="2440966" cy="1464579"/>
      </dsp:txXfrm>
    </dsp:sp>
    <dsp:sp modelId="{F5D3B660-A26E-4E51-A960-58304D9AD98E}">
      <dsp:nvSpPr>
        <dsp:cNvPr id="10" name="Freeform 9"/>
        <dsp:cNvSpPr/>
      </dsp:nvSpPr>
      <dsp:spPr bwMode="white">
        <a:xfrm>
          <a:off x="1682650" y="3489206"/>
          <a:ext cx="3002388" cy="560490"/>
        </a:xfrm>
        <a:custGeom>
          <a:avLst/>
          <a:gdLst/>
          <a:ahLst/>
          <a:cxnLst/>
          <a:pathLst>
            <a:path w="4728" h="883">
              <a:moveTo>
                <a:pt x="4728" y="0"/>
              </a:moveTo>
              <a:lnTo>
                <a:pt x="4728" y="441"/>
              </a:lnTo>
              <a:lnTo>
                <a:pt x="0" y="441"/>
              </a:lnTo>
              <a:lnTo>
                <a:pt x="0" y="883"/>
              </a:lnTo>
            </a:path>
          </a:pathLst>
        </a:custGeom>
        <a:ln>
          <a:tailEnd type="arrow" w="lg" len="med"/>
        </a:ln>
      </dsp:spPr>
      <dsp:style>
        <a:lnRef idx="1">
          <a:schemeClr val="accent5"/>
        </a:lnRef>
        <a:fillRef idx="0">
          <a:schemeClr val="accent5"/>
        </a:fillRef>
        <a:effectRef idx="0">
          <a:scrgbClr r="0" g="0" b="0"/>
        </a:effectRef>
        <a:fontRef idx="minor"/>
      </dsp:style>
      <dsp:txXfrm>
        <a:off x="1682650" y="3489206"/>
        <a:ext cx="3002388" cy="560490"/>
      </dsp:txXfrm>
    </dsp:sp>
    <dsp:sp modelId="{7DDEF2B9-4C16-48FC-A8DD-FED167797C89}">
      <dsp:nvSpPr>
        <dsp:cNvPr id="9" name="Rectangles 8"/>
        <dsp:cNvSpPr/>
      </dsp:nvSpPr>
      <dsp:spPr bwMode="white">
        <a:xfrm>
          <a:off x="3464556" y="2024626"/>
          <a:ext cx="2440966" cy="1464579"/>
        </a:xfrm>
        <a:prstGeom prst="rect">
          <a:avLst/>
        </a:prstGeom>
      </dsp:spPr>
      <dsp:style>
        <a:lnRef idx="2">
          <a:schemeClr val="lt1"/>
        </a:lnRef>
        <a:fillRef idx="1">
          <a:schemeClr val="accent5"/>
        </a:fillRef>
        <a:effectRef idx="0">
          <a:scrgbClr r="0" g="0" b="0"/>
        </a:effectRef>
        <a:fontRef idx="minor">
          <a:schemeClr val="lt1"/>
        </a:fontRef>
      </dsp:style>
      <dsp:txBody>
        <a:bodyPr lIns="119609" tIns="125551" rIns="119609" bIns="125551"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vi-VN" sz="2400">
              <a:latin typeface="Constantia" panose="02030602050306030303" pitchFamily="18" charset="0"/>
            </a:rPr>
            <a:t>Phát triển, xây dựng biểu đồ để hiểu bản chất</a:t>
          </a:r>
          <a:endParaRPr lang="en-US" sz="2400">
            <a:latin typeface="Constantia" panose="02030602050306030303" pitchFamily="18" charset="0"/>
          </a:endParaRPr>
        </a:p>
      </dsp:txBody>
      <dsp:txXfrm>
        <a:off x="3464556" y="2024626"/>
        <a:ext cx="2440966" cy="1464579"/>
      </dsp:txXfrm>
    </dsp:sp>
    <dsp:sp modelId="{F1E8A426-0F1F-46D0-B069-884FFB1F8D1E}">
      <dsp:nvSpPr>
        <dsp:cNvPr id="12" name="Freeform 11"/>
        <dsp:cNvSpPr/>
      </dsp:nvSpPr>
      <dsp:spPr bwMode="white">
        <a:xfrm>
          <a:off x="2903133" y="4781985"/>
          <a:ext cx="561422" cy="0"/>
        </a:xfrm>
        <a:custGeom>
          <a:avLst/>
          <a:gdLst/>
          <a:ahLst/>
          <a:cxnLst/>
          <a:pathLst>
            <a:path w="884">
              <a:moveTo>
                <a:pt x="0" y="0"/>
              </a:moveTo>
              <a:lnTo>
                <a:pt x="884" y="0"/>
              </a:lnTo>
            </a:path>
          </a:pathLst>
        </a:custGeom>
        <a:ln>
          <a:tailEnd type="arrow" w="lg" len="med"/>
        </a:ln>
      </dsp:spPr>
      <dsp:style>
        <a:lnRef idx="1">
          <a:schemeClr val="accent6"/>
        </a:lnRef>
        <a:fillRef idx="0">
          <a:schemeClr val="accent6"/>
        </a:fillRef>
        <a:effectRef idx="0">
          <a:scrgbClr r="0" g="0" b="0"/>
        </a:effectRef>
        <a:fontRef idx="minor"/>
      </dsp:style>
      <dsp:txXfrm>
        <a:off x="2903133" y="4781985"/>
        <a:ext cx="561422" cy="0"/>
      </dsp:txXfrm>
    </dsp:sp>
    <dsp:sp modelId="{A7117C37-A327-4FDD-BAB2-91E489EC3A85}">
      <dsp:nvSpPr>
        <dsp:cNvPr id="11" name="Rectangles 10"/>
        <dsp:cNvSpPr/>
      </dsp:nvSpPr>
      <dsp:spPr bwMode="white">
        <a:xfrm>
          <a:off x="462168" y="4049696"/>
          <a:ext cx="2440966" cy="1464579"/>
        </a:xfrm>
        <a:prstGeom prst="rect">
          <a:avLst/>
        </a:prstGeom>
      </dsp:spPr>
      <dsp:style>
        <a:lnRef idx="2">
          <a:schemeClr val="lt1"/>
        </a:lnRef>
        <a:fillRef idx="1">
          <a:schemeClr val="accent6"/>
        </a:fillRef>
        <a:effectRef idx="0">
          <a:scrgbClr r="0" g="0" b="0"/>
        </a:effectRef>
        <a:fontRef idx="minor">
          <a:schemeClr val="lt1"/>
        </a:fontRef>
      </dsp:style>
      <dsp:txBody>
        <a:bodyPr lIns="119609" tIns="125551" rIns="119609" bIns="125551"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vi-VN">
              <a:latin typeface="Constantia" panose="02030602050306030303" pitchFamily="18" charset="0"/>
            </a:rPr>
            <a:t>Xây dựng các mô hình – AR, MA, </a:t>
          </a:r>
          <a:r>
            <a:rPr lang="vi-VN" b="1">
              <a:latin typeface="Constantia" panose="02030602050306030303" pitchFamily="18" charset="0"/>
            </a:rPr>
            <a:t>ARMA</a:t>
          </a:r>
          <a:r>
            <a:rPr lang="vi-VN">
              <a:latin typeface="Constantia" panose="02030602050306030303" pitchFamily="18" charset="0"/>
            </a:rPr>
            <a:t>, </a:t>
          </a:r>
          <a:r>
            <a:rPr lang="vi-VN" b="1">
              <a:latin typeface="Constantia" panose="02030602050306030303" pitchFamily="18" charset="0"/>
            </a:rPr>
            <a:t>ARIMA, SAMIRA</a:t>
          </a:r>
          <a:endParaRPr lang="en-US">
            <a:latin typeface="Constantia" panose="02030602050306030303" pitchFamily="18" charset="0"/>
          </a:endParaRPr>
        </a:p>
      </dsp:txBody>
      <dsp:txXfrm>
        <a:off x="462168" y="4049696"/>
        <a:ext cx="2440966" cy="1464579"/>
      </dsp:txXfrm>
    </dsp:sp>
    <dsp:sp modelId="{00DD7117-32A8-44FF-8F76-F4CE99401D33}">
      <dsp:nvSpPr>
        <dsp:cNvPr id="13" name="Rectangles 12"/>
        <dsp:cNvSpPr/>
      </dsp:nvSpPr>
      <dsp:spPr bwMode="white">
        <a:xfrm>
          <a:off x="3464556" y="4049696"/>
          <a:ext cx="2440966" cy="1464579"/>
        </a:xfrm>
        <a:prstGeom prst="rect">
          <a:avLst/>
        </a:prstGeom>
      </dsp:spPr>
      <dsp:style>
        <a:lnRef idx="2">
          <a:schemeClr val="lt1"/>
        </a:lnRef>
        <a:fillRef idx="1">
          <a:schemeClr val="accent2"/>
        </a:fillRef>
        <a:effectRef idx="0">
          <a:scrgbClr r="0" g="0" b="0"/>
        </a:effectRef>
        <a:fontRef idx="minor">
          <a:schemeClr val="lt1"/>
        </a:fontRef>
      </dsp:style>
      <dsp:txBody>
        <a:bodyPr lIns="119609" tIns="125551" rIns="119609" bIns="125551"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vi-VN" sz="2400">
              <a:latin typeface="Constantia" panose="02030602050306030303" pitchFamily="18" charset="0"/>
            </a:rPr>
            <a:t>Trích xuất thông tin từ dự đoán</a:t>
          </a:r>
          <a:endParaRPr lang="en-US" sz="2400">
            <a:latin typeface="Constantia" panose="02030602050306030303" pitchFamily="18" charset="0"/>
          </a:endParaRPr>
        </a:p>
      </dsp:txBody>
      <dsp:txXfrm>
        <a:off x="3464556" y="4049696"/>
        <a:ext cx="2440966" cy="146457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DF743-5408-485F-9DF2-628335F5C59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82FC7-07FD-4AFE-9650-08E8E1DA257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567D84A-3049-44F6-8517-64F0971FDD2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atin typeface="Constantia" panose="02030602050306030303" pitchFamily="18" charset="0"/>
              </a:defRPr>
            </a:lvl1pPr>
          </a:lstStyle>
          <a:p>
            <a:r>
              <a:rPr lang="tr-TR" altLang="zh-CN" dirty="0"/>
              <a:t>Freepptbackgrounds.net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Constantia" panose="0203060205030603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4" name="日期占位符 3"/>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p:cNvSpPr>
            <a:spLocks noGrp="1"/>
          </p:cNvSpPr>
          <p:nvPr>
            <p:ph idx="1" hasCustomPrompt="1"/>
          </p:nvPr>
        </p:nvSpPr>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4" name="日期占位符 3"/>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atin typeface="Constantia" panose="02030602050306030303" pitchFamily="18" charset="0"/>
              </a:defRPr>
            </a:lvl1p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latin typeface="Constantia" panose="0203060205030603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模板下载：</a:t>
            </a:r>
            <a:r>
              <a:rPr lang="en-US" altLang="zh-CN" sz="100" dirty="0">
                <a:solidFill>
                  <a:prstClr val="white"/>
                </a:solidFill>
                <a:latin typeface="Constantia" panose="02030602050306030303" pitchFamily="18" charset="0"/>
                <a:ea typeface="SimSun" panose="02010600030101010101" pitchFamily="2" charset="-122"/>
              </a:rPr>
              <a:t>www.1ppt.com/moban/          </a:t>
            </a:r>
            <a:r>
              <a:rPr lang="zh-CN" altLang="en-US" sz="100" dirty="0">
                <a:solidFill>
                  <a:prstClr val="white"/>
                </a:solidFill>
                <a:latin typeface="Constantia" panose="02030602050306030303" pitchFamily="18" charset="0"/>
                <a:ea typeface="SimSun" panose="02010600030101010101" pitchFamily="2" charset="-122"/>
              </a:rPr>
              <a:t>行业</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模板：</a:t>
            </a:r>
            <a:r>
              <a:rPr lang="en-US" altLang="zh-CN" sz="100" dirty="0">
                <a:solidFill>
                  <a:prstClr val="white"/>
                </a:solidFill>
                <a:latin typeface="Constantia" panose="02030602050306030303" pitchFamily="18" charset="0"/>
                <a:ea typeface="SimSun" panose="02010600030101010101" pitchFamily="2" charset="-122"/>
              </a:rPr>
              <a:t>www.1ppt.com/hangye/ </a:t>
            </a:r>
            <a:endParaRPr lang="en-US" altLang="zh-CN" sz="100" dirty="0">
              <a:solidFill>
                <a:prstClr val="white"/>
              </a:solidFill>
              <a:latin typeface="Constantia" panose="02030602050306030303" pitchFamily="18" charset="0"/>
              <a:ea typeface="SimSun" panose="02010600030101010101" pitchFamily="2" charset="-122"/>
            </a:endParaRPr>
          </a:p>
          <a:p>
            <a:r>
              <a:rPr lang="zh-CN" altLang="en-US" sz="100" dirty="0">
                <a:solidFill>
                  <a:prstClr val="white"/>
                </a:solidFill>
                <a:latin typeface="Constantia" panose="02030602050306030303" pitchFamily="18" charset="0"/>
                <a:ea typeface="SimSun" panose="02010600030101010101" pitchFamily="2" charset="-122"/>
              </a:rPr>
              <a:t>节日</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模板：</a:t>
            </a:r>
            <a:r>
              <a:rPr lang="en-US" altLang="zh-CN" sz="100" dirty="0">
                <a:solidFill>
                  <a:prstClr val="white"/>
                </a:solidFill>
                <a:latin typeface="Constantia" panose="02030602050306030303" pitchFamily="18" charset="0"/>
                <a:ea typeface="SimSun" panose="02010600030101010101" pitchFamily="2" charset="-122"/>
              </a:rPr>
              <a:t>www.1ppt.com/jieri/          PPT</a:t>
            </a:r>
            <a:r>
              <a:rPr lang="zh-CN" altLang="en-US" sz="100" dirty="0">
                <a:solidFill>
                  <a:prstClr val="white"/>
                </a:solidFill>
                <a:latin typeface="Constantia" panose="02030602050306030303" pitchFamily="18" charset="0"/>
                <a:ea typeface="SimSun" panose="02010600030101010101" pitchFamily="2" charset="-122"/>
              </a:rPr>
              <a:t>素材：</a:t>
            </a:r>
            <a:r>
              <a:rPr lang="en-US" altLang="zh-CN" sz="100" dirty="0">
                <a:solidFill>
                  <a:prstClr val="white"/>
                </a:solidFill>
                <a:latin typeface="Constantia" panose="02030602050306030303" pitchFamily="18" charset="0"/>
                <a:ea typeface="SimSun" panose="02010600030101010101" pitchFamily="2" charset="-122"/>
              </a:rPr>
              <a:t>www.1ppt.com/sucai/</a:t>
            </a:r>
            <a:endParaRPr lang="en-US" altLang="zh-CN" sz="100" dirty="0">
              <a:solidFill>
                <a:prstClr val="white"/>
              </a:solidFill>
              <a:latin typeface="Constantia" panose="02030602050306030303" pitchFamily="18" charset="0"/>
              <a:ea typeface="SimSun" panose="02010600030101010101" pitchFamily="2" charset="-122"/>
            </a:endParaRPr>
          </a:p>
          <a:p>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背景图片：</a:t>
            </a:r>
            <a:r>
              <a:rPr lang="en-US" altLang="zh-CN" sz="100" dirty="0">
                <a:solidFill>
                  <a:prstClr val="white"/>
                </a:solidFill>
                <a:latin typeface="Constantia" panose="02030602050306030303" pitchFamily="18" charset="0"/>
                <a:ea typeface="SimSun" panose="02010600030101010101" pitchFamily="2" charset="-122"/>
              </a:rPr>
              <a:t>www.1ppt.com/beijing/        PPT</a:t>
            </a:r>
            <a:r>
              <a:rPr lang="zh-CN" altLang="en-US" sz="100" dirty="0">
                <a:solidFill>
                  <a:prstClr val="white"/>
                </a:solidFill>
                <a:latin typeface="Constantia" panose="02030602050306030303" pitchFamily="18" charset="0"/>
                <a:ea typeface="SimSun" panose="02010600030101010101" pitchFamily="2" charset="-122"/>
              </a:rPr>
              <a:t>图表：</a:t>
            </a:r>
            <a:r>
              <a:rPr lang="en-US" altLang="zh-CN" sz="100" dirty="0">
                <a:solidFill>
                  <a:prstClr val="white"/>
                </a:solidFill>
                <a:latin typeface="Constantia" panose="02030602050306030303" pitchFamily="18" charset="0"/>
                <a:ea typeface="SimSun" panose="02010600030101010101" pitchFamily="2" charset="-122"/>
              </a:rPr>
              <a:t>www.1ppt.com/tubiao/      </a:t>
            </a:r>
            <a:endParaRPr lang="en-US" altLang="zh-CN" sz="100" dirty="0">
              <a:solidFill>
                <a:prstClr val="white"/>
              </a:solidFill>
              <a:latin typeface="Constantia" panose="02030602050306030303" pitchFamily="18" charset="0"/>
              <a:ea typeface="SimSun" panose="02010600030101010101" pitchFamily="2" charset="-122"/>
            </a:endParaRPr>
          </a:p>
          <a:p>
            <a:r>
              <a:rPr lang="zh-CN" altLang="en-US" sz="100" dirty="0">
                <a:solidFill>
                  <a:prstClr val="white"/>
                </a:solidFill>
                <a:latin typeface="Constantia" panose="02030602050306030303" pitchFamily="18" charset="0"/>
                <a:ea typeface="SimSun" panose="02010600030101010101" pitchFamily="2" charset="-122"/>
              </a:rPr>
              <a:t>精美</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下载：</a:t>
            </a:r>
            <a:r>
              <a:rPr lang="en-US" altLang="zh-CN" sz="100" dirty="0">
                <a:solidFill>
                  <a:prstClr val="white"/>
                </a:solidFill>
                <a:latin typeface="Constantia" panose="02030602050306030303" pitchFamily="18" charset="0"/>
                <a:ea typeface="SimSun" panose="02010600030101010101" pitchFamily="2" charset="-122"/>
              </a:rPr>
              <a:t>www.1ppt.com/xiazai/         PPT</a:t>
            </a:r>
            <a:r>
              <a:rPr lang="zh-CN" altLang="en-US" sz="100" dirty="0">
                <a:solidFill>
                  <a:prstClr val="white"/>
                </a:solidFill>
                <a:latin typeface="Constantia" panose="02030602050306030303" pitchFamily="18" charset="0"/>
                <a:ea typeface="SimSun" panose="02010600030101010101" pitchFamily="2" charset="-122"/>
              </a:rPr>
              <a:t>教程： </a:t>
            </a:r>
            <a:r>
              <a:rPr lang="en-US" altLang="zh-CN" sz="100" dirty="0">
                <a:solidFill>
                  <a:prstClr val="white"/>
                </a:solidFill>
                <a:latin typeface="Constantia" panose="02030602050306030303" pitchFamily="18" charset="0"/>
                <a:ea typeface="SimSun" panose="02010600030101010101" pitchFamily="2" charset="-122"/>
              </a:rPr>
              <a:t>www.1ppt.com/powerpoint/      </a:t>
            </a:r>
            <a:endParaRPr lang="en-US" altLang="zh-CN" sz="100" dirty="0">
              <a:solidFill>
                <a:prstClr val="white"/>
              </a:solidFill>
              <a:latin typeface="Constantia" panose="02030602050306030303" pitchFamily="18" charset="0"/>
              <a:ea typeface="SimSun" panose="02010600030101010101" pitchFamily="2" charset="-122"/>
            </a:endParaRPr>
          </a:p>
          <a:p>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课件：</a:t>
            </a:r>
            <a:r>
              <a:rPr lang="en-US" altLang="zh-CN" sz="100" dirty="0">
                <a:solidFill>
                  <a:prstClr val="white"/>
                </a:solidFill>
                <a:latin typeface="Constantia" panose="02030602050306030303" pitchFamily="18" charset="0"/>
                <a:ea typeface="SimSun" panose="02010600030101010101" pitchFamily="2" charset="-122"/>
              </a:rPr>
              <a:t>www.1ppt.com/kejian/             </a:t>
            </a:r>
            <a:r>
              <a:rPr lang="zh-CN" altLang="en-US" sz="100" dirty="0">
                <a:solidFill>
                  <a:prstClr val="white"/>
                </a:solidFill>
                <a:latin typeface="Constantia" panose="02030602050306030303" pitchFamily="18" charset="0"/>
                <a:ea typeface="SimSun" panose="02010600030101010101" pitchFamily="2" charset="-122"/>
              </a:rPr>
              <a:t>字体下载：</a:t>
            </a:r>
            <a:r>
              <a:rPr lang="en-US" altLang="zh-CN" sz="100" dirty="0">
                <a:solidFill>
                  <a:prstClr val="white"/>
                </a:solidFill>
                <a:latin typeface="Constantia" panose="02030602050306030303" pitchFamily="18" charset="0"/>
                <a:ea typeface="SimSun" panose="02010600030101010101" pitchFamily="2" charset="-122"/>
              </a:rPr>
              <a:t>www.1ppt.com/ziti/</a:t>
            </a:r>
            <a:endParaRPr lang="en-US" altLang="zh-CN" sz="100" dirty="0">
              <a:solidFill>
                <a:prstClr val="white"/>
              </a:solidFill>
              <a:latin typeface="Constantia" panose="02030602050306030303" pitchFamily="18" charset="0"/>
              <a:ea typeface="SimSun" panose="02010600030101010101" pitchFamily="2" charset="-122"/>
            </a:endParaRPr>
          </a:p>
          <a:p>
            <a:r>
              <a:rPr lang="zh-CN" altLang="en-US" sz="100" dirty="0">
                <a:solidFill>
                  <a:prstClr val="white"/>
                </a:solidFill>
                <a:latin typeface="Constantia" panose="02030602050306030303" pitchFamily="18" charset="0"/>
                <a:ea typeface="SimSun" panose="02010600030101010101" pitchFamily="2" charset="-122"/>
              </a:rPr>
              <a:t>工作总结</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a:t>
            </a:r>
            <a:r>
              <a:rPr lang="en-US" altLang="zh-CN" sz="100" dirty="0">
                <a:solidFill>
                  <a:prstClr val="white"/>
                </a:solidFill>
                <a:latin typeface="Constantia" panose="02030602050306030303" pitchFamily="18" charset="0"/>
                <a:ea typeface="SimSun" panose="02010600030101010101" pitchFamily="2" charset="-122"/>
              </a:rPr>
              <a:t>www.1ppt.com/xiazai/zongjie/ </a:t>
            </a:r>
            <a:r>
              <a:rPr lang="zh-CN" altLang="en-US" sz="100" dirty="0">
                <a:solidFill>
                  <a:prstClr val="white"/>
                </a:solidFill>
                <a:latin typeface="Constantia" panose="02030602050306030303" pitchFamily="18" charset="0"/>
                <a:ea typeface="SimSun" panose="02010600030101010101" pitchFamily="2" charset="-122"/>
              </a:rPr>
              <a:t>工作计划：</a:t>
            </a:r>
            <a:r>
              <a:rPr lang="en-US" altLang="zh-CN" sz="100" dirty="0">
                <a:solidFill>
                  <a:prstClr val="white"/>
                </a:solidFill>
                <a:latin typeface="Constantia" panose="02030602050306030303" pitchFamily="18" charset="0"/>
                <a:ea typeface="SimSun" panose="02010600030101010101" pitchFamily="2" charset="-122"/>
              </a:rPr>
              <a:t>www.1ppt.com/xiazai/jihua/</a:t>
            </a:r>
            <a:endParaRPr lang="en-US" altLang="zh-CN" sz="100" dirty="0">
              <a:solidFill>
                <a:prstClr val="white"/>
              </a:solidFill>
              <a:latin typeface="Constantia" panose="02030602050306030303" pitchFamily="18" charset="0"/>
              <a:ea typeface="SimSun" panose="02010600030101010101" pitchFamily="2" charset="-122"/>
            </a:endParaRPr>
          </a:p>
          <a:p>
            <a:r>
              <a:rPr lang="zh-CN" altLang="en-US" sz="100" dirty="0">
                <a:solidFill>
                  <a:prstClr val="white"/>
                </a:solidFill>
                <a:latin typeface="Constantia" panose="02030602050306030303" pitchFamily="18" charset="0"/>
                <a:ea typeface="SimSun" panose="02010600030101010101" pitchFamily="2" charset="-122"/>
              </a:rPr>
              <a:t>商务</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模板：</a:t>
            </a:r>
            <a:r>
              <a:rPr lang="en-US" altLang="zh-CN" sz="100" dirty="0">
                <a:solidFill>
                  <a:prstClr val="white"/>
                </a:solidFill>
                <a:latin typeface="Constantia" panose="02030602050306030303" pitchFamily="18" charset="0"/>
                <a:ea typeface="SimSun" panose="02010600030101010101" pitchFamily="2" charset="-122"/>
              </a:rPr>
              <a:t>www.1ppt.com/moban/shangwu/  </a:t>
            </a:r>
            <a:r>
              <a:rPr lang="zh-CN" altLang="en-US" sz="100" dirty="0">
                <a:solidFill>
                  <a:prstClr val="white"/>
                </a:solidFill>
                <a:latin typeface="Constantia" panose="02030602050306030303" pitchFamily="18" charset="0"/>
                <a:ea typeface="SimSun" panose="02010600030101010101" pitchFamily="2" charset="-122"/>
              </a:rPr>
              <a:t>个人简历</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a:t>
            </a:r>
            <a:r>
              <a:rPr lang="en-US" altLang="zh-CN" sz="100" dirty="0">
                <a:solidFill>
                  <a:prstClr val="white"/>
                </a:solidFill>
                <a:latin typeface="Constantia" panose="02030602050306030303" pitchFamily="18" charset="0"/>
                <a:ea typeface="SimSun" panose="02010600030101010101" pitchFamily="2" charset="-122"/>
              </a:rPr>
              <a:t>www.1ppt.com/xiazai/jianli/  </a:t>
            </a:r>
            <a:endParaRPr lang="en-US" altLang="zh-CN" sz="100" dirty="0">
              <a:solidFill>
                <a:prstClr val="white"/>
              </a:solidFill>
              <a:latin typeface="Constantia" panose="02030602050306030303" pitchFamily="18" charset="0"/>
              <a:ea typeface="SimSun" panose="02010600030101010101" pitchFamily="2" charset="-122"/>
            </a:endParaRPr>
          </a:p>
          <a:p>
            <a:r>
              <a:rPr lang="zh-CN" altLang="en-US" sz="100" dirty="0">
                <a:solidFill>
                  <a:prstClr val="white"/>
                </a:solidFill>
                <a:latin typeface="Constantia" panose="02030602050306030303" pitchFamily="18" charset="0"/>
                <a:ea typeface="SimSun" panose="02010600030101010101" pitchFamily="2" charset="-122"/>
              </a:rPr>
              <a:t>毕业答辩</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a:t>
            </a:r>
            <a:r>
              <a:rPr lang="en-US" altLang="zh-CN" sz="100" dirty="0">
                <a:solidFill>
                  <a:prstClr val="white"/>
                </a:solidFill>
                <a:latin typeface="Constantia" panose="02030602050306030303" pitchFamily="18" charset="0"/>
                <a:ea typeface="SimSun" panose="02010600030101010101" pitchFamily="2" charset="-122"/>
              </a:rPr>
              <a:t>www.1ppt.com/xiazai/dabian/  </a:t>
            </a:r>
            <a:r>
              <a:rPr lang="zh-CN" altLang="en-US" sz="100" dirty="0">
                <a:solidFill>
                  <a:prstClr val="white"/>
                </a:solidFill>
                <a:latin typeface="Constantia" panose="02030602050306030303" pitchFamily="18" charset="0"/>
                <a:ea typeface="SimSun" panose="02010600030101010101" pitchFamily="2" charset="-122"/>
              </a:rPr>
              <a:t>工作汇报</a:t>
            </a:r>
            <a:r>
              <a:rPr lang="en-US" altLang="zh-CN" sz="100" dirty="0">
                <a:solidFill>
                  <a:prstClr val="white"/>
                </a:solidFill>
                <a:latin typeface="Constantia" panose="02030602050306030303" pitchFamily="18" charset="0"/>
                <a:ea typeface="SimSun" panose="02010600030101010101" pitchFamily="2" charset="-122"/>
              </a:rPr>
              <a:t>PPT</a:t>
            </a:r>
            <a:r>
              <a:rPr lang="zh-CN" altLang="en-US" sz="100" dirty="0">
                <a:solidFill>
                  <a:prstClr val="white"/>
                </a:solidFill>
                <a:latin typeface="Constantia" panose="02030602050306030303" pitchFamily="18" charset="0"/>
                <a:ea typeface="SimSun" panose="02010600030101010101" pitchFamily="2" charset="-122"/>
              </a:rPr>
              <a:t>：</a:t>
            </a:r>
            <a:r>
              <a:rPr lang="en-US" altLang="zh-CN" sz="100" dirty="0">
                <a:solidFill>
                  <a:prstClr val="white"/>
                </a:solidFill>
                <a:latin typeface="Constantia" panose="02030602050306030303" pitchFamily="18" charset="0"/>
                <a:ea typeface="SimSun" panose="02010600030101010101" pitchFamily="2" charset="-122"/>
              </a:rPr>
              <a:t>www.1ppt.com/xiazai/huibao/    </a:t>
            </a:r>
            <a:endParaRPr lang="en-US" altLang="zh-CN" sz="100" dirty="0">
              <a:solidFill>
                <a:prstClr val="white"/>
              </a:solidFill>
              <a:latin typeface="Constantia" panose="02030602050306030303" pitchFamily="18" charset="0"/>
              <a:ea typeface="SimSun" panose="02010600030101010101" pitchFamily="2" charset="-122"/>
            </a:endParaRPr>
          </a:p>
          <a:p>
            <a:r>
              <a:rPr lang="en-US" altLang="zh-CN" sz="100" dirty="0">
                <a:solidFill>
                  <a:prstClr val="white"/>
                </a:solidFill>
                <a:latin typeface="Constantia" panose="02030602050306030303" pitchFamily="18" charset="0"/>
                <a:ea typeface="SimSun" panose="02010600030101010101" pitchFamily="2" charset="-122"/>
              </a:rPr>
              <a:t> </a:t>
            </a:r>
            <a:endParaRPr lang="en-US" altLang="zh-CN" sz="100" dirty="0">
              <a:solidFill>
                <a:prstClr val="white"/>
              </a:solidFill>
              <a:latin typeface="Constantia" panose="02030602050306030303" pitchFamily="18" charset="0"/>
              <a:ea typeface="SimSun" panose="02010600030101010101" pitchFamily="2" charset="-122"/>
            </a:endParaRPr>
          </a:p>
        </p:txBody>
      </p:sp>
      <p:sp>
        <p:nvSpPr>
          <p:cNvPr id="2" name="标题 1"/>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5" name="日期占位符 4"/>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7" name="灯片编号占位符 6"/>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365125"/>
            <a:ext cx="10515600" cy="1325563"/>
          </a:xfrm>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7" name="日期占位符 6"/>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9" name="灯片编号占位符 8"/>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日期占位符 2"/>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5" name="灯片编号占位符 4"/>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B7FFDAE1-EB67-42CF-B593-56AA292DA8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screen">
            <a:alphaModFix amt="6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endParaRPr lang="tr-TR" altLang="zh-CN" dirty="0"/>
          </a:p>
          <a:p>
            <a:pPr lvl="0"/>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nstantia" panose="02030602050306030303" pitchFamily="18" charset="0"/>
              </a:defRPr>
            </a:lvl1pPr>
          </a:lstStyle>
          <a:p>
            <a:fld id="{B7FFDAE1-EB67-42CF-B593-56AA292DA8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nstantia" panose="02030602050306030303" pitchFamily="18"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nstantia" panose="02030602050306030303" pitchFamily="18" charset="0"/>
              </a:defRPr>
            </a:lvl1pPr>
          </a:lstStyle>
          <a:p>
            <a:fld id="{DA1E6056-67A1-460C-8D55-8E07980926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nstantia" panose="0203060205030603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8" name="Picture 16" descr="Time Series Analysis | GLUG MVI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74826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501" y="1627609"/>
            <a:ext cx="7944406" cy="2387600"/>
          </a:xfrm>
        </p:spPr>
        <p:txBody>
          <a:bodyPr>
            <a:normAutofit/>
          </a:bodyPr>
          <a:lstStyle/>
          <a:p>
            <a:pPr>
              <a:lnSpc>
                <a:spcPct val="114000"/>
              </a:lnSpc>
            </a:pPr>
            <a:r>
              <a:rPr lang="en-US" sz="5800" b="1">
                <a:solidFill>
                  <a:schemeClr val="bg1"/>
                </a:solidFill>
                <a:effectLst>
                  <a:glow rad="228600">
                    <a:schemeClr val="accent5">
                      <a:satMod val="175000"/>
                      <a:alpha val="40000"/>
                    </a:schemeClr>
                  </a:glow>
                </a:effectLst>
                <a:latin typeface="Arial" panose="020B0604020202020204" pitchFamily="34" charset="0"/>
                <a:cs typeface="Arial" panose="020B0604020202020204" pitchFamily="34" charset="0"/>
              </a:rPr>
              <a:t>Time Series Analysis and Forecasting</a:t>
            </a:r>
            <a:endParaRPr lang="en-US" sz="5800" b="1">
              <a:solidFill>
                <a:schemeClr val="bg1"/>
              </a:solidFill>
              <a:effectLst>
                <a:glow rad="228600">
                  <a:schemeClr val="accent5">
                    <a:satMod val="175000"/>
                    <a:alpha val="40000"/>
                  </a:schemeClr>
                </a:glo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164047" y="603917"/>
            <a:ext cx="9144000" cy="1655762"/>
          </a:xfrm>
        </p:spPr>
        <p:txBody>
          <a:bodyPr/>
          <a:lstStyle/>
          <a:p>
            <a:r>
              <a:rPr lang="en-US" b="1">
                <a:solidFill>
                  <a:schemeClr val="bg1"/>
                </a:solidFill>
                <a:effectLst>
                  <a:glow rad="228600">
                    <a:srgbClr val="5F9579"/>
                  </a:glow>
                </a:effectLst>
                <a:latin typeface="Arial" panose="020B0604020202020204" pitchFamily="34" charset="0"/>
                <a:cs typeface="Arial" panose="020B0604020202020204" pitchFamily="34" charset="0"/>
              </a:rPr>
              <a:t>Nhóm: Data Mining</a:t>
            </a:r>
            <a:endParaRPr lang="en-US" b="1">
              <a:solidFill>
                <a:schemeClr val="bg1"/>
              </a:solidFill>
              <a:effectLst>
                <a:glow rad="228600">
                  <a:srgbClr val="5F9579"/>
                </a:glow>
              </a:effectLst>
              <a:latin typeface="Arial" panose="020B0604020202020204" pitchFamily="34" charset="0"/>
              <a:cs typeface="Arial" panose="020B0604020202020204" pitchFamily="34" charset="0"/>
            </a:endParaRPr>
          </a:p>
          <a:p>
            <a:r>
              <a:rPr lang="en-US" b="1">
                <a:solidFill>
                  <a:schemeClr val="bg1"/>
                </a:solidFill>
                <a:effectLst>
                  <a:glow rad="228600">
                    <a:srgbClr val="5F9579"/>
                  </a:glow>
                </a:effectLst>
                <a:latin typeface="Arial" panose="020B0604020202020204" pitchFamily="34" charset="0"/>
                <a:cs typeface="Arial" panose="020B0604020202020204" pitchFamily="34" charset="0"/>
              </a:rPr>
              <a:t>Môn học: Khai phá dữ liệu</a:t>
            </a:r>
            <a:endParaRPr lang="en-US" b="1">
              <a:solidFill>
                <a:schemeClr val="bg1"/>
              </a:solidFill>
              <a:effectLst>
                <a:glow rad="228600">
                  <a:srgbClr val="5F9579"/>
                </a:glow>
              </a:effectLst>
              <a:latin typeface="Arial" panose="020B0604020202020204" pitchFamily="34" charset="0"/>
              <a:cs typeface="Arial" panose="020B0604020202020204" pitchFamily="34" charset="0"/>
            </a:endParaRPr>
          </a:p>
          <a:p>
            <a:r>
              <a:rPr lang="en-US" b="1">
                <a:solidFill>
                  <a:schemeClr val="bg1"/>
                </a:solidFill>
                <a:effectLst>
                  <a:glow rad="228600">
                    <a:srgbClr val="5F9579"/>
                  </a:glow>
                </a:effectLst>
                <a:latin typeface="Arial" panose="020B0604020202020204" pitchFamily="34" charset="0"/>
                <a:cs typeface="Arial" panose="020B0604020202020204" pitchFamily="34" charset="0"/>
              </a:rPr>
              <a:t>Giảng viên: Trần Trọng Bình</a:t>
            </a:r>
            <a:endParaRPr lang="en-US" b="1">
              <a:solidFill>
                <a:schemeClr val="bg1"/>
              </a:solidFill>
              <a:effectLst>
                <a:glow rad="228600">
                  <a:srgbClr val="5F9579"/>
                </a:glo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normAutofit/>
          </a:bodyPr>
          <a:lstStyle/>
          <a:p>
            <a:r>
              <a:rPr lang="vi-VN" sz="4500" b="1">
                <a:solidFill>
                  <a:schemeClr val="tx1">
                    <a:lumMod val="65000"/>
                    <a:lumOff val="35000"/>
                  </a:schemeClr>
                </a:solidFill>
              </a:rPr>
              <a:t>5. Hạn chế</a:t>
            </a:r>
            <a:endParaRPr lang="en-US" sz="4500" b="1">
              <a:solidFill>
                <a:schemeClr val="tx1">
                  <a:lumMod val="65000"/>
                  <a:lumOff val="35000"/>
                </a:schemeClr>
              </a:solidFill>
            </a:endParaRPr>
          </a:p>
        </p:txBody>
      </p:sp>
      <p:sp>
        <p:nvSpPr>
          <p:cNvPr id="3" name="Content Placeholder 2"/>
          <p:cNvSpPr>
            <a:spLocks noGrp="1"/>
          </p:cNvSpPr>
          <p:nvPr>
            <p:ph idx="1"/>
          </p:nvPr>
        </p:nvSpPr>
        <p:spPr>
          <a:xfrm>
            <a:off x="838199" y="1825625"/>
            <a:ext cx="10709787" cy="4351338"/>
          </a:xfrm>
        </p:spPr>
        <p:txBody>
          <a:bodyPr/>
          <a:lstStyle/>
          <a:p>
            <a:pPr marL="0" indent="0">
              <a:lnSpc>
                <a:spcPct val="200000"/>
              </a:lnSpc>
              <a:buNone/>
            </a:pPr>
            <a:r>
              <a:rPr lang="vi-VN" sz="2400">
                <a:solidFill>
                  <a:schemeClr val="tx1">
                    <a:lumMod val="85000"/>
                    <a:lumOff val="15000"/>
                  </a:schemeClr>
                </a:solidFill>
              </a:rPr>
              <a:t>- Không hỗ trợ giá trị còn thiếu.</a:t>
            </a:r>
            <a:endParaRPr lang="vi-VN" sz="2400">
              <a:solidFill>
                <a:schemeClr val="tx1">
                  <a:lumMod val="85000"/>
                  <a:lumOff val="15000"/>
                </a:schemeClr>
              </a:solidFill>
            </a:endParaRPr>
          </a:p>
          <a:p>
            <a:pPr marL="0" indent="0">
              <a:lnSpc>
                <a:spcPct val="200000"/>
              </a:lnSpc>
              <a:buNone/>
            </a:pPr>
            <a:r>
              <a:rPr lang="vi-VN" sz="2400">
                <a:solidFill>
                  <a:schemeClr val="tx1">
                    <a:lumMod val="85000"/>
                    <a:lumOff val="15000"/>
                  </a:schemeClr>
                </a:solidFill>
              </a:rPr>
              <a:t>- Các điểm dữ liệu phải tuyến tính trong mối quan hệ của chúng.</a:t>
            </a:r>
            <a:endParaRPr lang="vi-VN" sz="2400">
              <a:solidFill>
                <a:schemeClr val="tx1">
                  <a:lumMod val="85000"/>
                  <a:lumOff val="15000"/>
                </a:schemeClr>
              </a:solidFill>
            </a:endParaRPr>
          </a:p>
          <a:p>
            <a:pPr marL="0" indent="0">
              <a:lnSpc>
                <a:spcPct val="200000"/>
              </a:lnSpc>
              <a:buNone/>
            </a:pPr>
            <a:r>
              <a:rPr lang="vi-VN" sz="2400">
                <a:solidFill>
                  <a:schemeClr val="tx1">
                    <a:lumMod val="85000"/>
                    <a:lumOff val="15000"/>
                  </a:schemeClr>
                </a:solidFill>
              </a:rPr>
              <a:t>- Bắt buộc việc chuyển đổi dữ liệu.</a:t>
            </a:r>
            <a:endParaRPr lang="vi-VN" sz="2400">
              <a:solidFill>
                <a:schemeClr val="tx1">
                  <a:lumMod val="85000"/>
                  <a:lumOff val="15000"/>
                </a:schemeClr>
              </a:solidFill>
            </a:endParaRPr>
          </a:p>
          <a:p>
            <a:pPr marL="0" indent="0">
              <a:lnSpc>
                <a:spcPct val="200000"/>
              </a:lnSpc>
              <a:buNone/>
            </a:pPr>
            <a:r>
              <a:rPr lang="vi-VN" sz="2400">
                <a:solidFill>
                  <a:schemeClr val="tx1">
                    <a:lumMod val="85000"/>
                    <a:lumOff val="15000"/>
                  </a:schemeClr>
                </a:solidFill>
              </a:rPr>
              <a:t>- Các mô hình chủ yếu hoạt động trên dữ liệu Uni-variate</a:t>
            </a:r>
            <a:r>
              <a:rPr lang="en-US" sz="2400">
                <a:solidFill>
                  <a:schemeClr val="tx1">
                    <a:lumMod val="85000"/>
                    <a:lumOff val="15000"/>
                  </a:schemeClr>
                </a:solidFill>
              </a:rPr>
              <a:t>.</a:t>
            </a:r>
            <a:r>
              <a:rPr lang="en-US" sz="2400" kern="100">
                <a:solidFill>
                  <a:schemeClr val="tx1">
                    <a:lumMod val="85000"/>
                    <a:lumOff val="15000"/>
                  </a:schemeClr>
                </a:solidFill>
                <a:effectLst/>
                <a:ea typeface="Calibri" panose="020F0502020204030204" pitchFamily="34" charset="0"/>
                <a:cs typeface="Arial" panose="020B0604020202020204" pitchFamily="34" charset="0"/>
              </a:rPr>
              <a:t> Tức là mô hình dự đoán chuỗi thời gian dựa trên 1 biến duy nhất</a:t>
            </a:r>
            <a:r>
              <a:rPr lang="vi-VN" sz="2400" kern="100">
                <a:solidFill>
                  <a:schemeClr val="tx1">
                    <a:lumMod val="85000"/>
                    <a:lumOff val="15000"/>
                  </a:schemeClr>
                </a:solidFill>
                <a:effectLst/>
                <a:ea typeface="Calibri" panose="020F0502020204030204" pitchFamily="34" charset="0"/>
                <a:cs typeface="Arial" panose="020B0604020202020204" pitchFamily="34" charset="0"/>
              </a:rPr>
              <a:t>.</a:t>
            </a:r>
            <a:endParaRPr lang="en-US" sz="2400" kern="100">
              <a:solidFill>
                <a:schemeClr val="tx1">
                  <a:lumMod val="85000"/>
                  <a:lumOff val="15000"/>
                </a:schemeClr>
              </a:solidFill>
              <a:effectLst/>
              <a:ea typeface="Calibri" panose="020F0502020204030204" pitchFamily="34" charset="0"/>
              <a:cs typeface="Arial" panose="020B0604020202020204" pitchFamily="34" charset="0"/>
            </a:endParaRPr>
          </a:p>
          <a:p>
            <a:pPr marL="0" indent="0">
              <a:buNone/>
            </a:pPr>
            <a:endParaRPr lang="vi-VN">
              <a:solidFill>
                <a:schemeClr val="tx1">
                  <a:lumMod val="85000"/>
                  <a:lumOff val="15000"/>
                </a:schemeClr>
              </a:solidFill>
            </a:endParaRPr>
          </a:p>
          <a:p>
            <a:pPr marL="0" indent="0">
              <a:buNone/>
            </a:pPr>
            <a:endParaRPr lang="en-US">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771"/>
            <a:ext cx="9642764" cy="1050174"/>
          </a:xfrm>
        </p:spPr>
        <p:txBody>
          <a:bodyPr anchor="b">
            <a:normAutofit/>
          </a:bodyPr>
          <a:lstStyle/>
          <a:p>
            <a:r>
              <a:rPr lang="vi-VN" sz="4000" b="1">
                <a:solidFill>
                  <a:schemeClr val="tx1">
                    <a:lumMod val="65000"/>
                    <a:lumOff val="35000"/>
                  </a:schemeClr>
                </a:solidFill>
              </a:rPr>
              <a:t>6. Các kiểu dữ liệu của chuỗi thời gian</a:t>
            </a:r>
            <a:endParaRPr lang="en-US" sz="4000" b="1">
              <a:solidFill>
                <a:schemeClr val="tx1">
                  <a:lumMod val="65000"/>
                  <a:lumOff val="35000"/>
                </a:schemeClr>
              </a:solidFill>
            </a:endParaRPr>
          </a:p>
        </p:txBody>
      </p:sp>
      <p:sp>
        <p:nvSpPr>
          <p:cNvPr id="5" name="Content Placeholder 2"/>
          <p:cNvSpPr>
            <a:spLocks noGrp="1"/>
          </p:cNvSpPr>
          <p:nvPr>
            <p:ph idx="1"/>
          </p:nvPr>
        </p:nvSpPr>
        <p:spPr>
          <a:xfrm>
            <a:off x="54150" y="1380293"/>
            <a:ext cx="4905778" cy="3385671"/>
          </a:xfrm>
        </p:spPr>
        <p:txBody>
          <a:bodyPr anchor="t">
            <a:noAutofit/>
          </a:bodyPr>
          <a:lstStyle/>
          <a:p>
            <a:pPr marL="0" indent="0">
              <a:lnSpc>
                <a:spcPct val="120000"/>
              </a:lnSpc>
              <a:buNone/>
            </a:pPr>
            <a:r>
              <a:rPr lang="vi-VN" sz="2100">
                <a:solidFill>
                  <a:schemeClr val="tx1">
                    <a:lumMod val="85000"/>
                    <a:lumOff val="15000"/>
                  </a:schemeClr>
                </a:solidFill>
              </a:rPr>
              <a:t>- </a:t>
            </a:r>
            <a:r>
              <a:rPr lang="vi-VN" sz="2100" b="1">
                <a:solidFill>
                  <a:schemeClr val="tx1">
                    <a:lumMod val="85000"/>
                    <a:lumOff val="15000"/>
                  </a:schemeClr>
                </a:solidFill>
              </a:rPr>
              <a:t>Stationary</a:t>
            </a:r>
            <a:r>
              <a:rPr lang="vi-VN" sz="2100">
                <a:solidFill>
                  <a:schemeClr val="tx1">
                    <a:lumMod val="85000"/>
                    <a:lumOff val="15000"/>
                  </a:schemeClr>
                </a:solidFill>
              </a:rPr>
              <a:t>: Không tồn tại các thành phần Trend, Seasonality, Cyclical, Irregularity.</a:t>
            </a:r>
            <a:endParaRPr lang="en-US" sz="2100" kern="100">
              <a:solidFill>
                <a:schemeClr val="tx1">
                  <a:lumMod val="85000"/>
                  <a:lumOff val="15000"/>
                </a:schemeClr>
              </a:solidFill>
              <a:effectLst/>
              <a:ea typeface="Calibri" panose="020F0502020204030204" pitchFamily="34" charset="0"/>
              <a:cs typeface="Arial" panose="020B0604020202020204" pitchFamily="34" charset="0"/>
            </a:endParaRPr>
          </a:p>
          <a:p>
            <a:pPr marL="0" indent="0">
              <a:buNone/>
            </a:pPr>
            <a:endParaRPr lang="vi-VN" sz="2100">
              <a:solidFill>
                <a:schemeClr val="tx1">
                  <a:lumMod val="85000"/>
                  <a:lumOff val="15000"/>
                </a:schemeClr>
              </a:solidFill>
            </a:endParaRPr>
          </a:p>
          <a:p>
            <a:pPr marL="0" marR="0" lvl="0" indent="0">
              <a:spcBef>
                <a:spcPts val="0"/>
              </a:spcBef>
              <a:spcAft>
                <a:spcPts val="0"/>
              </a:spcAft>
              <a:buNone/>
            </a:pPr>
            <a:r>
              <a:rPr lang="vi-VN" sz="2100" kern="100">
                <a:solidFill>
                  <a:schemeClr val="tx1">
                    <a:lumMod val="85000"/>
                    <a:lumOff val="15000"/>
                  </a:schemeClr>
                </a:solidFill>
                <a:effectLst/>
                <a:ea typeface="Calibri" panose="020F0502020204030204" pitchFamily="34" charset="0"/>
                <a:cs typeface="Arial" panose="020B0604020202020204" pitchFamily="34" charset="0"/>
              </a:rPr>
              <a:t>- </a:t>
            </a:r>
            <a:r>
              <a:rPr lang="en-US" sz="2100" kern="100">
                <a:solidFill>
                  <a:schemeClr val="tx1">
                    <a:lumMod val="85000"/>
                    <a:lumOff val="15000"/>
                  </a:schemeClr>
                </a:solidFill>
                <a:effectLst/>
                <a:ea typeface="Calibri" panose="020F0502020204030204" pitchFamily="34" charset="0"/>
                <a:cs typeface="Arial" panose="020B0604020202020204" pitchFamily="34" charset="0"/>
              </a:rPr>
              <a:t>Nhưng tuân thủ theo các quy tắc:</a:t>
            </a:r>
            <a:endParaRPr lang="en-US" sz="2100" kern="100">
              <a:solidFill>
                <a:schemeClr val="tx1">
                  <a:lumMod val="85000"/>
                  <a:lumOff val="15000"/>
                </a:schemeClr>
              </a:solidFill>
              <a:effectLst/>
              <a:ea typeface="Calibri" panose="020F0502020204030204" pitchFamily="34" charset="0"/>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2100" kern="100">
                <a:solidFill>
                  <a:schemeClr val="tx1">
                    <a:lumMod val="85000"/>
                    <a:lumOff val="15000"/>
                  </a:schemeClr>
                </a:solidFill>
                <a:effectLst/>
                <a:ea typeface="Calibri" panose="020F0502020204030204" pitchFamily="34" charset="0"/>
                <a:cs typeface="Arial" panose="020B0604020202020204" pitchFamily="34" charset="0"/>
              </a:rPr>
              <a:t>Giá trị mean không đổi trong quá trình phân tích</a:t>
            </a:r>
            <a:r>
              <a:rPr lang="vi-VN" sz="2100" kern="100">
                <a:solidFill>
                  <a:schemeClr val="tx1">
                    <a:lumMod val="85000"/>
                    <a:lumOff val="15000"/>
                  </a:schemeClr>
                </a:solidFill>
                <a:effectLst/>
                <a:ea typeface="Calibri" panose="020F0502020204030204" pitchFamily="34" charset="0"/>
                <a:cs typeface="Arial" panose="020B0604020202020204" pitchFamily="34" charset="0"/>
              </a:rPr>
              <a:t>.</a:t>
            </a:r>
            <a:endParaRPr lang="en-US" sz="2100" kern="100">
              <a:solidFill>
                <a:schemeClr val="tx1">
                  <a:lumMod val="85000"/>
                  <a:lumOff val="15000"/>
                </a:schemeClr>
              </a:solidFill>
              <a:effectLst/>
              <a:ea typeface="Calibri" panose="020F0502020204030204" pitchFamily="34" charset="0"/>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2100" kern="100">
                <a:solidFill>
                  <a:schemeClr val="tx1">
                    <a:lumMod val="85000"/>
                    <a:lumOff val="15000"/>
                  </a:schemeClr>
                </a:solidFill>
                <a:effectLst/>
                <a:ea typeface="Calibri" panose="020F0502020204030204" pitchFamily="34" charset="0"/>
                <a:cs typeface="Arial" panose="020B0604020202020204" pitchFamily="34" charset="0"/>
              </a:rPr>
              <a:t>Giá trị variance không đổi</a:t>
            </a:r>
            <a:r>
              <a:rPr lang="vi-VN" sz="2100" kern="100">
                <a:solidFill>
                  <a:schemeClr val="tx1">
                    <a:lumMod val="85000"/>
                    <a:lumOff val="15000"/>
                  </a:schemeClr>
                </a:solidFill>
                <a:effectLst/>
                <a:ea typeface="Calibri" panose="020F0502020204030204" pitchFamily="34" charset="0"/>
                <a:cs typeface="Arial" panose="020B0604020202020204" pitchFamily="34" charset="0"/>
              </a:rPr>
              <a:t>.</a:t>
            </a:r>
            <a:endParaRPr lang="en-US" sz="2100" kern="100">
              <a:solidFill>
                <a:schemeClr val="tx1">
                  <a:lumMod val="85000"/>
                  <a:lumOff val="15000"/>
                </a:schemeClr>
              </a:solidFill>
              <a:effectLst/>
              <a:ea typeface="Calibri" panose="020F0502020204030204" pitchFamily="34" charset="0"/>
              <a:cs typeface="Arial" panose="020B0604020202020204" pitchFamily="34" charset="0"/>
            </a:endParaRPr>
          </a:p>
          <a:p>
            <a:pPr marL="742950" marR="0" lvl="1" indent="-285750">
              <a:spcBef>
                <a:spcPts val="0"/>
              </a:spcBef>
              <a:spcAft>
                <a:spcPts val="800"/>
              </a:spcAft>
              <a:buFont typeface="Courier New" panose="02070309020205020404" pitchFamily="49" charset="0"/>
              <a:buChar char="o"/>
            </a:pPr>
            <a:r>
              <a:rPr lang="en-US" sz="2100" kern="100">
                <a:solidFill>
                  <a:schemeClr val="tx1">
                    <a:lumMod val="85000"/>
                    <a:lumOff val="15000"/>
                  </a:schemeClr>
                </a:solidFill>
                <a:effectLst/>
                <a:ea typeface="Calibri" panose="020F0502020204030204" pitchFamily="34" charset="0"/>
                <a:cs typeface="Arial" panose="020B0604020202020204" pitchFamily="34" charset="0"/>
              </a:rPr>
              <a:t>Covariance đo lường mối quan hệ giữa 2 biến</a:t>
            </a:r>
            <a:r>
              <a:rPr lang="vi-VN" sz="2100" kern="100">
                <a:solidFill>
                  <a:schemeClr val="tx1">
                    <a:lumMod val="85000"/>
                    <a:lumOff val="15000"/>
                  </a:schemeClr>
                </a:solidFill>
                <a:effectLst/>
                <a:ea typeface="Calibri" panose="020F0502020204030204" pitchFamily="34" charset="0"/>
                <a:cs typeface="Arial" panose="020B0604020202020204" pitchFamily="34" charset="0"/>
              </a:rPr>
              <a:t>.</a:t>
            </a:r>
            <a:endParaRPr lang="en-US" sz="2100" kern="100">
              <a:solidFill>
                <a:schemeClr val="tx1">
                  <a:lumMod val="85000"/>
                  <a:lumOff val="15000"/>
                </a:schemeClr>
              </a:solidFill>
              <a:effectLst/>
              <a:ea typeface="Calibri" panose="020F0502020204030204" pitchFamily="34" charset="0"/>
              <a:cs typeface="Arial" panose="020B0604020202020204" pitchFamily="34" charset="0"/>
            </a:endParaRPr>
          </a:p>
        </p:txBody>
      </p:sp>
      <p:pic>
        <p:nvPicPr>
          <p:cNvPr id="6" name="Picture 5"/>
          <p:cNvPicPr>
            <a:picLocks noChangeAspect="1"/>
          </p:cNvPicPr>
          <p:nvPr/>
        </p:nvPicPr>
        <p:blipFill rotWithShape="1">
          <a:blip r:embed="rId1"/>
          <a:srcRect t="5811" r="4103" b="7568"/>
          <a:stretch>
            <a:fillRect/>
          </a:stretch>
        </p:blipFill>
        <p:spPr>
          <a:xfrm>
            <a:off x="4959928" y="1773381"/>
            <a:ext cx="7267224" cy="4211721"/>
          </a:xfrm>
          <a:prstGeom prst="rect">
            <a:avLst/>
          </a:prstGeom>
        </p:spPr>
      </p:pic>
      <p:sp>
        <p:nvSpPr>
          <p:cNvPr id="3" name="TextBox 2"/>
          <p:cNvSpPr txBox="1"/>
          <p:nvPr/>
        </p:nvSpPr>
        <p:spPr>
          <a:xfrm>
            <a:off x="54150" y="5241928"/>
            <a:ext cx="5047472" cy="1061829"/>
          </a:xfrm>
          <a:prstGeom prst="rect">
            <a:avLst/>
          </a:prstGeom>
          <a:noFill/>
        </p:spPr>
        <p:txBody>
          <a:bodyPr wrap="square">
            <a:spAutoFit/>
          </a:bodyPr>
          <a:lstStyle/>
          <a:p>
            <a:pPr marL="0" indent="0">
              <a:buNone/>
            </a:pPr>
            <a:r>
              <a:rPr lang="vi-VN" sz="2100">
                <a:solidFill>
                  <a:schemeClr val="tx1">
                    <a:lumMod val="85000"/>
                    <a:lumOff val="15000"/>
                  </a:schemeClr>
                </a:solidFill>
                <a:latin typeface="Constantia" panose="02030602050306030303" pitchFamily="18" charset="0"/>
              </a:rPr>
              <a:t>- </a:t>
            </a:r>
            <a:r>
              <a:rPr lang="vi-VN" sz="2100" b="1">
                <a:solidFill>
                  <a:schemeClr val="tx1">
                    <a:lumMod val="85000"/>
                    <a:lumOff val="15000"/>
                  </a:schemeClr>
                </a:solidFill>
                <a:latin typeface="Constantia" panose="02030602050306030303" pitchFamily="18" charset="0"/>
              </a:rPr>
              <a:t>Non – Stationary</a:t>
            </a:r>
            <a:r>
              <a:rPr lang="vi-VN" sz="2100">
                <a:solidFill>
                  <a:schemeClr val="tx1">
                    <a:lumMod val="85000"/>
                    <a:lumOff val="15000"/>
                  </a:schemeClr>
                </a:solidFill>
                <a:latin typeface="Constantia" panose="02030602050306030303" pitchFamily="18" charset="0"/>
              </a:rPr>
              <a:t>: </a:t>
            </a:r>
            <a:r>
              <a:rPr lang="en-US" sz="2100" kern="100">
                <a:solidFill>
                  <a:schemeClr val="tx1">
                    <a:lumMod val="85000"/>
                    <a:lumOff val="15000"/>
                  </a:schemeClr>
                </a:solidFill>
                <a:effectLst/>
                <a:latin typeface="Constantia" panose="02030602050306030303" pitchFamily="18" charset="0"/>
                <a:ea typeface="Calibri" panose="020F0502020204030204" pitchFamily="34" charset="0"/>
                <a:cs typeface="Times New Roman" panose="02020603050405020304" pitchFamily="18" charset="0"/>
              </a:rPr>
              <a:t>Nếu mean, variance hoặc covariance thay đổi theo thời gian thì chuỗi thời gian gọi l</a:t>
            </a:r>
            <a:r>
              <a:rPr lang="vi-VN" sz="2100" kern="100">
                <a:solidFill>
                  <a:schemeClr val="tx1">
                    <a:lumMod val="85000"/>
                    <a:lumOff val="15000"/>
                  </a:schemeClr>
                </a:solidFill>
                <a:latin typeface="Constantia" panose="02030602050306030303" pitchFamily="18" charset="0"/>
                <a:ea typeface="Calibri" panose="020F0502020204030204" pitchFamily="34" charset="0"/>
                <a:cs typeface="Times New Roman" panose="02020603050405020304" pitchFamily="18" charset="0"/>
              </a:rPr>
              <a:t>à non-stationary.</a:t>
            </a:r>
            <a:endParaRPr lang="en-US" sz="2100">
              <a:solidFill>
                <a:schemeClr val="tx1">
                  <a:lumMod val="85000"/>
                  <a:lumOff val="15000"/>
                </a:schemeClr>
              </a:solidFill>
              <a:latin typeface="Constantia" panose="0203060205030603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lstStyle/>
          <a:p>
            <a:r>
              <a:rPr lang="vi-VN" b="1">
                <a:solidFill>
                  <a:schemeClr val="tx1">
                    <a:lumMod val="65000"/>
                    <a:lumOff val="35000"/>
                  </a:schemeClr>
                </a:solidFill>
              </a:rPr>
              <a:t>7. Các phương pháp kiểm tra tính dừng</a:t>
            </a:r>
            <a:endParaRPr lang="en-US" b="1">
              <a:solidFill>
                <a:schemeClr val="tx1">
                  <a:lumMod val="65000"/>
                  <a:lumOff val="35000"/>
                </a:schemeClr>
              </a:solidFill>
            </a:endParaRPr>
          </a:p>
        </p:txBody>
      </p:sp>
      <p:sp>
        <p:nvSpPr>
          <p:cNvPr id="3" name="Content Placeholder 2"/>
          <p:cNvSpPr>
            <a:spLocks noGrp="1"/>
          </p:cNvSpPr>
          <p:nvPr>
            <p:ph idx="1"/>
          </p:nvPr>
        </p:nvSpPr>
        <p:spPr>
          <a:xfrm>
            <a:off x="543233" y="1253331"/>
            <a:ext cx="10636044" cy="4653983"/>
          </a:xfrm>
        </p:spPr>
        <p:txBody>
          <a:bodyPr>
            <a:noAutofit/>
          </a:bodyPr>
          <a:lstStyle/>
          <a:p>
            <a:pPr marL="342900" marR="0" lvl="0" indent="-342900">
              <a:lnSpc>
                <a:spcPct val="107000"/>
              </a:lnSpc>
              <a:spcBef>
                <a:spcPts val="0"/>
              </a:spcBef>
              <a:spcAft>
                <a:spcPts val="0"/>
              </a:spcAft>
              <a:buFont typeface="Calibri" panose="020F0502020204030204" pitchFamily="34" charset="0"/>
              <a:buChar char="-"/>
            </a:pPr>
            <a:r>
              <a:rPr lang="en-US" sz="2100" b="1" kern="100">
                <a:effectLst/>
                <a:ea typeface="Calibri" panose="020F0502020204030204" pitchFamily="34" charset="0"/>
                <a:cs typeface="Arial" panose="020B0604020202020204" pitchFamily="34" charset="0"/>
              </a:rPr>
              <a:t>Thử nghiệm Augmented Dickey-Fuller(ADF):</a:t>
            </a:r>
            <a:r>
              <a:rPr lang="en-US" sz="2100" kern="100">
                <a:effectLst/>
                <a:ea typeface="Calibri" panose="020F0502020204030204" pitchFamily="34" charset="0"/>
                <a:cs typeface="Arial" panose="020B0604020202020204" pitchFamily="34" charset="0"/>
              </a:rPr>
              <a:t> thực hiện với giả định sau</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H0: Chuỗi non - stationary</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H1: Chuỗi stationary</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Nếu p&gt;0.05 Chấp nhận H0</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Nếu p&lt;=0.05 Chấp nhận H1</a:t>
            </a:r>
            <a:endParaRPr lang="en-US" sz="2100" kern="100">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2100" b="1" kern="100">
                <a:effectLst/>
                <a:ea typeface="Calibri" panose="020F0502020204030204" pitchFamily="34" charset="0"/>
                <a:cs typeface="Arial" panose="020B0604020202020204" pitchFamily="34" charset="0"/>
              </a:rPr>
              <a:t>Thử nghiệm Kwiatkowski Phillips Schmidt Shin(KPSS</a:t>
            </a:r>
            <a:r>
              <a:rPr lang="en-US" sz="2100" kern="100">
                <a:effectLst/>
                <a:ea typeface="Calibri" panose="020F0502020204030204" pitchFamily="34" charset="0"/>
                <a:cs typeface="Arial" panose="020B0604020202020204" pitchFamily="34" charset="0"/>
              </a:rPr>
              <a:t>)</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H0: Chuỗi stationary</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H1: Chuỗi non - stationary</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Nếu p&gt;0.05 Chấp nhận H0</a:t>
            </a:r>
            <a:endParaRPr lang="en-US" sz="2100" kern="100">
              <a:effectLst/>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Courier New" panose="02070309020205020404" pitchFamily="49" charset="0"/>
              <a:buChar char="o"/>
            </a:pPr>
            <a:r>
              <a:rPr lang="en-US" sz="2100" kern="100">
                <a:effectLst/>
                <a:ea typeface="Calibri" panose="020F0502020204030204" pitchFamily="34" charset="0"/>
                <a:cs typeface="Arial" panose="020B0604020202020204" pitchFamily="34" charset="0"/>
              </a:rPr>
              <a:t>Nếu p&lt;=0.05 Chấp nhận H1</a:t>
            </a:r>
            <a:endParaRPr lang="en-US" sz="2100" kern="100">
              <a:effectLst/>
              <a:ea typeface="Calibri" panose="020F0502020204030204" pitchFamily="34" charset="0"/>
              <a:cs typeface="Arial" panose="020B0604020202020204" pitchFamily="34" charset="0"/>
            </a:endParaRPr>
          </a:p>
          <a:p>
            <a:pPr marL="0" indent="0">
              <a:buNone/>
            </a:pPr>
            <a:r>
              <a:rPr lang="en-US" sz="2100" b="1" kern="100">
                <a:effectLst/>
                <a:ea typeface="Calibri" panose="020F0502020204030204" pitchFamily="34" charset="0"/>
                <a:cs typeface="Arial" panose="020B0604020202020204" pitchFamily="34" charset="0"/>
              </a:rPr>
              <a:t>Vì phân tích chuỗi thời gian cần dữ liệu stationary để phân tích thêm nên chúng ta phải đảm bảo tập dữ liệu là stationary</a:t>
            </a:r>
            <a:r>
              <a:rPr lang="en-US" sz="2100" kern="100">
                <a:effectLst/>
                <a:ea typeface="Calibri" panose="020F0502020204030204" pitchFamily="34" charset="0"/>
                <a:cs typeface="Arial" panose="020B0604020202020204" pitchFamily="34" charset="0"/>
              </a:rPr>
              <a:t>. </a:t>
            </a:r>
            <a:endParaRPr lang="vi-VN" sz="2100" kern="100">
              <a:effectLst/>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lstStyle/>
          <a:p>
            <a:r>
              <a:rPr lang="vi-VN" b="1">
                <a:solidFill>
                  <a:schemeClr val="tx1">
                    <a:lumMod val="65000"/>
                    <a:lumOff val="35000"/>
                  </a:schemeClr>
                </a:solidFill>
              </a:rPr>
              <a:t>8. Chuyển đổi không cố định thành cố định</a:t>
            </a:r>
            <a:endParaRPr lang="en-US" b="1">
              <a:solidFill>
                <a:schemeClr val="tx1">
                  <a:lumMod val="65000"/>
                  <a:lumOff val="35000"/>
                </a:schemeClr>
              </a:solidFill>
            </a:endParaRPr>
          </a:p>
        </p:txBody>
      </p:sp>
      <p:sp>
        <p:nvSpPr>
          <p:cNvPr id="3" name="Content Placeholder 2"/>
          <p:cNvSpPr>
            <a:spLocks noGrp="1"/>
          </p:cNvSpPr>
          <p:nvPr>
            <p:ph idx="1"/>
          </p:nvPr>
        </p:nvSpPr>
        <p:spPr>
          <a:xfrm>
            <a:off x="469491" y="1343817"/>
            <a:ext cx="10400070" cy="1913091"/>
          </a:xfrm>
        </p:spPr>
        <p:txBody>
          <a:bodyPr>
            <a:noAutofit/>
          </a:bodyPr>
          <a:lstStyle/>
          <a:p>
            <a:pPr>
              <a:lnSpc>
                <a:spcPct val="114000"/>
              </a:lnSpc>
              <a:buFontTx/>
              <a:buChar char="-"/>
            </a:pPr>
            <a:r>
              <a:rPr lang="en-US" sz="2000" b="1">
                <a:solidFill>
                  <a:schemeClr val="tx1">
                    <a:lumMod val="85000"/>
                    <a:lumOff val="15000"/>
                  </a:schemeClr>
                </a:solidFill>
                <a:effectLst/>
                <a:ea typeface="Calibri" panose="020F0502020204030204" pitchFamily="34" charset="0"/>
                <a:cs typeface="Arial" panose="020B0604020202020204" pitchFamily="34" charset="0"/>
              </a:rPr>
              <a:t>Detrending</a:t>
            </a:r>
            <a:r>
              <a:rPr lang="en-US" sz="2000">
                <a:solidFill>
                  <a:schemeClr val="tx1">
                    <a:lumMod val="85000"/>
                    <a:lumOff val="15000"/>
                  </a:schemeClr>
                </a:solidFill>
                <a:effectLst/>
                <a:ea typeface="Calibri" panose="020F0502020204030204" pitchFamily="34" charset="0"/>
                <a:cs typeface="Arial" panose="020B0604020202020204" pitchFamily="34" charset="0"/>
              </a:rPr>
              <a:t>: Nó liên quan đến việc loại bỏ các hiệu ứng xu hướng khỏi tập dữ liệu đã cho và chỉ hiển thị sự khác biệt về giá trị so với xu hướng. </a:t>
            </a:r>
            <a:endParaRPr lang="vi-VN" sz="2000">
              <a:solidFill>
                <a:schemeClr val="tx1">
                  <a:lumMod val="85000"/>
                  <a:lumOff val="15000"/>
                </a:schemeClr>
              </a:solidFill>
              <a:effectLst/>
              <a:ea typeface="Calibri" panose="020F0502020204030204" pitchFamily="34" charset="0"/>
              <a:cs typeface="Arial" panose="020B0604020202020204" pitchFamily="34" charset="0"/>
            </a:endParaRPr>
          </a:p>
          <a:p>
            <a:pPr marL="0" indent="0">
              <a:lnSpc>
                <a:spcPct val="114000"/>
              </a:lnSpc>
              <a:buNone/>
            </a:pPr>
            <a:endParaRPr lang="vi-VN" sz="2000">
              <a:solidFill>
                <a:schemeClr val="tx1">
                  <a:lumMod val="85000"/>
                  <a:lumOff val="15000"/>
                </a:schemeClr>
              </a:solidFill>
              <a:effectLst/>
              <a:ea typeface="Calibri" panose="020F0502020204030204" pitchFamily="34" charset="0"/>
              <a:cs typeface="Arial" panose="020B0604020202020204" pitchFamily="34" charset="0"/>
            </a:endParaRPr>
          </a:p>
          <a:p>
            <a:pPr marL="0" indent="0">
              <a:lnSpc>
                <a:spcPct val="114000"/>
              </a:lnSpc>
              <a:buNone/>
            </a:pPr>
            <a:endParaRPr lang="vi-VN" sz="2000">
              <a:solidFill>
                <a:schemeClr val="tx1">
                  <a:lumMod val="85000"/>
                  <a:lumOff val="15000"/>
                </a:schemeClr>
              </a:solidFill>
              <a:ea typeface="Calibri" panose="020F0502020204030204" pitchFamily="34" charset="0"/>
              <a:cs typeface="Arial" panose="020B0604020202020204" pitchFamily="34" charset="0"/>
            </a:endParaRPr>
          </a:p>
          <a:p>
            <a:pPr marL="0" indent="0">
              <a:lnSpc>
                <a:spcPct val="114000"/>
              </a:lnSpc>
              <a:buNone/>
            </a:pPr>
            <a:endParaRPr lang="en-US" sz="2000">
              <a:solidFill>
                <a:schemeClr val="tx1">
                  <a:lumMod val="85000"/>
                  <a:lumOff val="15000"/>
                </a:schemeClr>
              </a:solidFill>
              <a:effectLst/>
              <a:ea typeface="Calibri" panose="020F0502020204030204" pitchFamily="34" charset="0"/>
              <a:cs typeface="Arial" panose="020B0604020202020204" pitchFamily="34" charset="0"/>
            </a:endParaRPr>
          </a:p>
        </p:txBody>
      </p:sp>
      <p:sp>
        <p:nvSpPr>
          <p:cNvPr id="6" name="TextBox 5"/>
          <p:cNvSpPr txBox="1"/>
          <p:nvPr/>
        </p:nvSpPr>
        <p:spPr>
          <a:xfrm>
            <a:off x="395204" y="5613622"/>
            <a:ext cx="6956546" cy="968278"/>
          </a:xfrm>
          <a:prstGeom prst="rect">
            <a:avLst/>
          </a:prstGeom>
          <a:noFill/>
        </p:spPr>
        <p:txBody>
          <a:bodyPr wrap="square">
            <a:spAutoFit/>
          </a:bodyPr>
          <a:lstStyle/>
          <a:p>
            <a:pPr marL="0" marR="0" indent="0">
              <a:lnSpc>
                <a:spcPct val="107000"/>
              </a:lnSpc>
              <a:spcBef>
                <a:spcPts val="0"/>
              </a:spcBef>
              <a:spcAft>
                <a:spcPts val="800"/>
              </a:spcAft>
              <a:buNone/>
            </a:pPr>
            <a:r>
              <a:rPr lang="vi-VN">
                <a:solidFill>
                  <a:schemeClr val="tx1">
                    <a:lumMod val="85000"/>
                    <a:lumOff val="15000"/>
                  </a:schemeClr>
                </a:solidFill>
                <a:effectLst/>
                <a:latin typeface="+mj-lt"/>
                <a:ea typeface="Calibri" panose="020F0502020204030204" pitchFamily="34" charset="0"/>
                <a:cs typeface="Arial" panose="020B0604020202020204" pitchFamily="34" charset="0"/>
              </a:rPr>
              <a:t>- </a:t>
            </a:r>
            <a:r>
              <a:rPr lang="en-US" b="1">
                <a:solidFill>
                  <a:schemeClr val="tx1">
                    <a:lumMod val="85000"/>
                    <a:lumOff val="15000"/>
                  </a:schemeClr>
                </a:solidFill>
                <a:effectLst/>
                <a:latin typeface="+mj-lt"/>
                <a:ea typeface="Calibri" panose="020F0502020204030204" pitchFamily="34" charset="0"/>
                <a:cs typeface="Arial" panose="020B0604020202020204" pitchFamily="34" charset="0"/>
              </a:rPr>
              <a:t>Transformation</a:t>
            </a:r>
            <a:r>
              <a:rPr lang="en-US">
                <a:solidFill>
                  <a:schemeClr val="tx1">
                    <a:lumMod val="85000"/>
                    <a:lumOff val="15000"/>
                  </a:schemeClr>
                </a:solidFill>
                <a:effectLst/>
                <a:latin typeface="+mj-lt"/>
                <a:ea typeface="Calibri" panose="020F0502020204030204" pitchFamily="34" charset="0"/>
                <a:cs typeface="Arial" panose="020B0604020202020204" pitchFamily="34" charset="0"/>
              </a:rPr>
              <a:t>: gồm ba phương pháp khác nhau là Power Transform, Square Root và Log Transfer. </a:t>
            </a:r>
            <a:r>
              <a:rPr lang="vi-VN">
                <a:solidFill>
                  <a:schemeClr val="tx1">
                    <a:lumMod val="85000"/>
                    <a:lumOff val="15000"/>
                  </a:schemeClr>
                </a:solidFill>
                <a:latin typeface="+mj-lt"/>
                <a:ea typeface="Calibri" panose="020F0502020204030204" pitchFamily="34" charset="0"/>
                <a:cs typeface="Arial" panose="020B0604020202020204" pitchFamily="34" charset="0"/>
              </a:rPr>
              <a:t>P</a:t>
            </a:r>
            <a:r>
              <a:rPr lang="en-US">
                <a:solidFill>
                  <a:schemeClr val="tx1">
                    <a:lumMod val="85000"/>
                    <a:lumOff val="15000"/>
                  </a:schemeClr>
                </a:solidFill>
                <a:effectLst/>
                <a:latin typeface="+mj-lt"/>
                <a:ea typeface="Calibri" panose="020F0502020204030204" pitchFamily="34" charset="0"/>
                <a:cs typeface="Arial" panose="020B0604020202020204" pitchFamily="34" charset="0"/>
              </a:rPr>
              <a:t>hổ biến nhất là LogTransfer.</a:t>
            </a:r>
            <a:endParaRPr lang="en-US">
              <a:solidFill>
                <a:schemeClr val="tx1">
                  <a:lumMod val="85000"/>
                  <a:lumOff val="15000"/>
                </a:schemeClr>
              </a:solidFill>
              <a:effectLst/>
              <a:latin typeface="+mj-lt"/>
              <a:ea typeface="Calibri" panose="020F0502020204030204" pitchFamily="34" charset="0"/>
              <a:cs typeface="Arial" panose="020B0604020202020204" pitchFamily="34" charset="0"/>
            </a:endParaRPr>
          </a:p>
        </p:txBody>
      </p:sp>
      <p:pic>
        <p:nvPicPr>
          <p:cNvPr id="5" name="Picture 4" descr="Diagram"/>
          <p:cNvPicPr>
            <a:picLocks noChangeAspect="1"/>
          </p:cNvPicPr>
          <p:nvPr/>
        </p:nvPicPr>
        <p:blipFill>
          <a:blip r:embed="rId1"/>
          <a:stretch>
            <a:fillRect/>
          </a:stretch>
        </p:blipFill>
        <p:spPr>
          <a:xfrm>
            <a:off x="359437" y="2116111"/>
            <a:ext cx="6263818" cy="1389309"/>
          </a:xfrm>
          <a:prstGeom prst="rect">
            <a:avLst/>
          </a:prstGeom>
        </p:spPr>
      </p:pic>
      <p:pic>
        <p:nvPicPr>
          <p:cNvPr id="2050" name="Picture 2" descr="Detrending and Differ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309" y="2116111"/>
            <a:ext cx="5458691" cy="47236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4018" y="3753933"/>
            <a:ext cx="6220690" cy="705899"/>
          </a:xfrm>
          <a:prstGeom prst="rect">
            <a:avLst/>
          </a:prstGeom>
          <a:noFill/>
        </p:spPr>
        <p:txBody>
          <a:bodyPr wrap="square">
            <a:spAutoFit/>
          </a:bodyPr>
          <a:lstStyle/>
          <a:p>
            <a:pPr marL="0" marR="0" indent="0">
              <a:lnSpc>
                <a:spcPct val="114000"/>
              </a:lnSpc>
              <a:spcBef>
                <a:spcPts val="0"/>
              </a:spcBef>
              <a:spcAft>
                <a:spcPts val="800"/>
              </a:spcAft>
              <a:buNone/>
            </a:pPr>
            <a:r>
              <a:rPr lang="vi-VN" sz="18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 </a:t>
            </a:r>
            <a:r>
              <a:rPr lang="en-US" sz="1800" b="1">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Differencing</a:t>
            </a:r>
            <a:r>
              <a:rPr lang="en-US" sz="18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a:t>
            </a:r>
            <a:r>
              <a:rPr lang="vi-VN" sz="1800">
                <a:solidFill>
                  <a:schemeClr val="tx1">
                    <a:lumMod val="85000"/>
                    <a:lumOff val="15000"/>
                  </a:schemeClr>
                </a:solidFill>
                <a:latin typeface="Constantia" panose="02030602050306030303" pitchFamily="18" charset="0"/>
                <a:ea typeface="Calibri" panose="020F0502020204030204" pitchFamily="34" charset="0"/>
                <a:cs typeface="Arial" panose="020B0604020202020204" pitchFamily="34" charset="0"/>
              </a:rPr>
              <a:t> thực hiện bằng cách lấy sự chênh lệch giữa các giá trị trong chuỗi dữ liệu.</a:t>
            </a:r>
            <a:endParaRPr lang="vi-VN" sz="1800">
              <a:solidFill>
                <a:schemeClr val="tx1">
                  <a:lumMod val="85000"/>
                  <a:lumOff val="15000"/>
                </a:schemeClr>
              </a:solidFill>
              <a:latin typeface="Constantia" panose="02030602050306030303" pitchFamily="18"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0080" y="325369"/>
            <a:ext cx="4368602" cy="1956841"/>
          </a:xfrm>
        </p:spPr>
        <p:txBody>
          <a:bodyPr anchor="b">
            <a:normAutofit/>
          </a:bodyPr>
          <a:lstStyle/>
          <a:p>
            <a:r>
              <a:rPr lang="vi-VN" sz="4200" b="1">
                <a:solidFill>
                  <a:schemeClr val="tx1">
                    <a:lumMod val="65000"/>
                    <a:lumOff val="35000"/>
                  </a:schemeClr>
                </a:solidFill>
              </a:rPr>
              <a:t>9. Phương pháp trung bình động</a:t>
            </a:r>
            <a:endParaRPr lang="en-US" sz="4200" b="1">
              <a:solidFill>
                <a:schemeClr val="tx1">
                  <a:lumMod val="65000"/>
                  <a:lumOff val="35000"/>
                </a:schemeClr>
              </a:solidFill>
            </a:endParaRPr>
          </a:p>
        </p:txBody>
      </p:sp>
      <p:sp>
        <p:nvSpPr>
          <p:cNvPr id="5" name="Content Placeholder 2"/>
          <p:cNvSpPr>
            <a:spLocks noGrp="1"/>
          </p:cNvSpPr>
          <p:nvPr>
            <p:ph idx="1"/>
          </p:nvPr>
        </p:nvSpPr>
        <p:spPr>
          <a:xfrm>
            <a:off x="206477" y="2909771"/>
            <a:ext cx="4953715" cy="3320668"/>
          </a:xfrm>
        </p:spPr>
        <p:txBody>
          <a:bodyPr>
            <a:noAutofit/>
          </a:bodyPr>
          <a:lstStyle/>
          <a:p>
            <a:pPr marR="0" indent="0" algn="ctr">
              <a:lnSpc>
                <a:spcPct val="114000"/>
              </a:lnSpc>
              <a:spcBef>
                <a:spcPts val="0"/>
              </a:spcBef>
              <a:spcAft>
                <a:spcPts val="800"/>
              </a:spcAft>
              <a:buNone/>
            </a:pPr>
            <a:r>
              <a:rPr lang="en-US" sz="2500" b="1">
                <a:solidFill>
                  <a:schemeClr val="tx1">
                    <a:lumMod val="85000"/>
                    <a:lumOff val="15000"/>
                  </a:schemeClr>
                </a:solidFill>
                <a:effectLst/>
                <a:ea typeface="Calibri" panose="020F0502020204030204" pitchFamily="34" charset="0"/>
                <a:cs typeface="Arial" panose="020B0604020202020204" pitchFamily="34" charset="0"/>
              </a:rPr>
              <a:t>Simple Moving</a:t>
            </a:r>
            <a:r>
              <a:rPr lang="vi-VN" sz="2500" b="1">
                <a:solidFill>
                  <a:schemeClr val="tx1">
                    <a:lumMod val="85000"/>
                    <a:lumOff val="15000"/>
                  </a:schemeClr>
                </a:solidFill>
                <a:effectLst/>
                <a:ea typeface="Calibri" panose="020F0502020204030204" pitchFamily="34" charset="0"/>
                <a:cs typeface="Arial" panose="020B0604020202020204" pitchFamily="34" charset="0"/>
              </a:rPr>
              <a:t> </a:t>
            </a:r>
            <a:r>
              <a:rPr lang="en-US" sz="2500" b="1">
                <a:solidFill>
                  <a:schemeClr val="tx1">
                    <a:lumMod val="85000"/>
                    <a:lumOff val="15000"/>
                  </a:schemeClr>
                </a:solidFill>
                <a:effectLst/>
                <a:ea typeface="Calibri" panose="020F0502020204030204" pitchFamily="34" charset="0"/>
                <a:cs typeface="Arial" panose="020B0604020202020204" pitchFamily="34" charset="0"/>
              </a:rPr>
              <a:t>Average</a:t>
            </a:r>
            <a:r>
              <a:rPr lang="vi-VN" sz="2500">
                <a:solidFill>
                  <a:schemeClr val="tx1">
                    <a:lumMod val="85000"/>
                    <a:lumOff val="15000"/>
                  </a:schemeClr>
                </a:solidFill>
                <a:effectLst/>
                <a:ea typeface="Calibri" panose="020F0502020204030204" pitchFamily="34" charset="0"/>
                <a:cs typeface="Arial" panose="020B0604020202020204" pitchFamily="34" charset="0"/>
              </a:rPr>
              <a:t> </a:t>
            </a:r>
            <a:r>
              <a:rPr lang="en-US" sz="2500">
                <a:solidFill>
                  <a:schemeClr val="tx1">
                    <a:lumMod val="85000"/>
                    <a:lumOff val="15000"/>
                  </a:schemeClr>
                </a:solidFill>
                <a:effectLst/>
                <a:ea typeface="Calibri" panose="020F0502020204030204" pitchFamily="34" charset="0"/>
                <a:cs typeface="Arial" panose="020B0604020202020204" pitchFamily="34" charset="0"/>
              </a:rPr>
              <a:t>(SMA)</a:t>
            </a:r>
            <a:endParaRPr lang="en-US" sz="2500">
              <a:solidFill>
                <a:schemeClr val="tx1">
                  <a:lumMod val="85000"/>
                  <a:lumOff val="15000"/>
                </a:schemeClr>
              </a:solidFill>
            </a:endParaRPr>
          </a:p>
        </p:txBody>
      </p:sp>
      <p:pic>
        <p:nvPicPr>
          <p:cNvPr id="3" name="Picture 2"/>
          <p:cNvPicPr>
            <a:picLocks noChangeAspect="1"/>
          </p:cNvPicPr>
          <p:nvPr/>
        </p:nvPicPr>
        <p:blipFill rotWithShape="1">
          <a:blip r:embed="rId1"/>
          <a:srcRect l="9236" r="16207" b="-20653"/>
          <a:stretch>
            <a:fillRect/>
          </a:stretch>
        </p:blipFill>
        <p:spPr>
          <a:xfrm>
            <a:off x="640079" y="3680468"/>
            <a:ext cx="4324913" cy="1289737"/>
          </a:xfrm>
          <a:prstGeom prst="rect">
            <a:avLst/>
          </a:prstGeom>
        </p:spPr>
      </p:pic>
      <p:pic>
        <p:nvPicPr>
          <p:cNvPr id="8" name="Picture 7"/>
          <p:cNvPicPr>
            <a:picLocks noChangeAspect="1"/>
          </p:cNvPicPr>
          <p:nvPr/>
        </p:nvPicPr>
        <p:blipFill>
          <a:blip r:embed="rId2"/>
          <a:stretch>
            <a:fillRect/>
          </a:stretch>
        </p:blipFill>
        <p:spPr>
          <a:xfrm>
            <a:off x="5593794" y="1263779"/>
            <a:ext cx="6424084" cy="526975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18539" y="2627312"/>
            <a:ext cx="4673229" cy="1603375"/>
          </a:xfrm>
        </p:spPr>
        <p:txBody>
          <a:bodyPr>
            <a:noAutofit/>
          </a:bodyPr>
          <a:lstStyle/>
          <a:p>
            <a:pPr marL="0" marR="0" indent="0" algn="ctr">
              <a:lnSpc>
                <a:spcPct val="107000"/>
              </a:lnSpc>
              <a:spcBef>
                <a:spcPts val="0"/>
              </a:spcBef>
              <a:spcAft>
                <a:spcPts val="800"/>
              </a:spcAft>
              <a:buNone/>
            </a:pPr>
            <a:r>
              <a:rPr lang="en-US" sz="2500" b="1">
                <a:solidFill>
                  <a:schemeClr val="tx1">
                    <a:lumMod val="85000"/>
                    <a:lumOff val="15000"/>
                  </a:schemeClr>
                </a:solidFill>
                <a:effectLst/>
                <a:ea typeface="Calibri" panose="020F0502020204030204" pitchFamily="34" charset="0"/>
                <a:cs typeface="Arial" panose="020B0604020202020204" pitchFamily="34" charset="0"/>
              </a:rPr>
              <a:t>Cumulative Moving Average</a:t>
            </a:r>
            <a:endParaRPr lang="en-US" sz="2500">
              <a:solidFill>
                <a:schemeClr val="tx1">
                  <a:lumMod val="85000"/>
                  <a:lumOff val="15000"/>
                </a:schemeClr>
              </a:solidFill>
            </a:endParaRPr>
          </a:p>
        </p:txBody>
      </p:sp>
      <p:pic>
        <p:nvPicPr>
          <p:cNvPr id="3" name="Picture 2"/>
          <p:cNvPicPr>
            <a:picLocks noChangeAspect="1"/>
          </p:cNvPicPr>
          <p:nvPr/>
        </p:nvPicPr>
        <p:blipFill>
          <a:blip r:embed="rId1"/>
          <a:stretch>
            <a:fillRect/>
          </a:stretch>
        </p:blipFill>
        <p:spPr>
          <a:xfrm>
            <a:off x="960846" y="3428999"/>
            <a:ext cx="3988613" cy="803788"/>
          </a:xfrm>
          <a:prstGeom prst="rect">
            <a:avLst/>
          </a:prstGeom>
        </p:spPr>
      </p:pic>
      <p:pic>
        <p:nvPicPr>
          <p:cNvPr id="7" name="Picture 6"/>
          <p:cNvPicPr>
            <a:picLocks noChangeAspect="1"/>
          </p:cNvPicPr>
          <p:nvPr/>
        </p:nvPicPr>
        <p:blipFill>
          <a:blip r:embed="rId2"/>
          <a:stretch>
            <a:fillRect/>
          </a:stretch>
        </p:blipFill>
        <p:spPr>
          <a:xfrm>
            <a:off x="5354539" y="857598"/>
            <a:ext cx="6837461" cy="5602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193" y="2063191"/>
            <a:ext cx="5029201" cy="903452"/>
          </a:xfrm>
          <a:prstGeom prst="rect">
            <a:avLst/>
          </a:prstGeom>
          <a:noFill/>
        </p:spPr>
        <p:txBody>
          <a:bodyPr wrap="square">
            <a:spAutoFit/>
          </a:bodyPr>
          <a:lstStyle/>
          <a:p>
            <a:pPr marL="0" marR="0" algn="ctr">
              <a:lnSpc>
                <a:spcPct val="107000"/>
              </a:lnSpc>
              <a:spcBef>
                <a:spcPts val="0"/>
              </a:spcBef>
              <a:spcAft>
                <a:spcPts val="800"/>
              </a:spcAft>
            </a:pPr>
            <a:r>
              <a:rPr lang="en-US" sz="2200" b="1">
                <a:solidFill>
                  <a:schemeClr val="tx1">
                    <a:lumMod val="85000"/>
                    <a:lumOff val="15000"/>
                  </a:schemeClr>
                </a:solidFill>
                <a:effectLst/>
                <a:latin typeface="+mj-lt"/>
                <a:ea typeface="Calibri" panose="020F0502020204030204" pitchFamily="34" charset="0"/>
                <a:cs typeface="Arial" panose="020B0604020202020204" pitchFamily="34" charset="0"/>
              </a:rPr>
              <a:t>Exponential Moving </a:t>
            </a:r>
            <a:r>
              <a:rPr lang="en-US" sz="2200">
                <a:solidFill>
                  <a:schemeClr val="tx1">
                    <a:lumMod val="85000"/>
                    <a:lumOff val="15000"/>
                  </a:schemeClr>
                </a:solidFill>
                <a:effectLst/>
                <a:latin typeface="+mj-lt"/>
                <a:ea typeface="Calibri" panose="020F0502020204030204" pitchFamily="34" charset="0"/>
                <a:cs typeface="Arial" panose="020B0604020202020204" pitchFamily="34" charset="0"/>
              </a:rPr>
              <a:t>		</a:t>
            </a:r>
            <a:endParaRPr lang="vi-VN" sz="2200">
              <a:solidFill>
                <a:schemeClr val="tx1">
                  <a:lumMod val="85000"/>
                  <a:lumOff val="15000"/>
                </a:schemeClr>
              </a:solidFill>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a:solidFill>
                  <a:schemeClr val="tx1">
                    <a:lumMod val="85000"/>
                    <a:lumOff val="15000"/>
                  </a:schemeClr>
                </a:solidFill>
                <a:effectLst/>
                <a:latin typeface="+mj-lt"/>
                <a:ea typeface="Calibri" panose="020F0502020204030204" pitchFamily="34" charset="0"/>
                <a:cs typeface="Arial" panose="020B0604020202020204" pitchFamily="34" charset="0"/>
              </a:rPr>
              <a:t>α –&gt;Smoothing Factor (hệ số làm mịn)</a:t>
            </a:r>
            <a:endParaRPr lang="en-US" sz="2200">
              <a:solidFill>
                <a:schemeClr val="tx1">
                  <a:lumMod val="85000"/>
                  <a:lumOff val="15000"/>
                </a:schemeClr>
              </a:solidFill>
              <a:effectLst/>
              <a:latin typeface="+mj-lt"/>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359641" y="3131754"/>
            <a:ext cx="4524550" cy="800930"/>
          </a:xfrm>
          <a:prstGeom prst="rect">
            <a:avLst/>
          </a:prstGeom>
        </p:spPr>
      </p:pic>
      <p:pic>
        <p:nvPicPr>
          <p:cNvPr id="7" name="Picture 6"/>
          <p:cNvPicPr>
            <a:picLocks noChangeAspect="1"/>
          </p:cNvPicPr>
          <p:nvPr/>
        </p:nvPicPr>
        <p:blipFill>
          <a:blip r:embed="rId2"/>
          <a:stretch>
            <a:fillRect/>
          </a:stretch>
        </p:blipFill>
        <p:spPr>
          <a:xfrm>
            <a:off x="5204394" y="730749"/>
            <a:ext cx="6812413" cy="58610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07"/>
            <a:ext cx="10515600" cy="1325563"/>
          </a:xfrm>
        </p:spPr>
        <p:txBody>
          <a:bodyPr/>
          <a:lstStyle/>
          <a:p>
            <a:r>
              <a:rPr lang="vi-VN" b="1">
                <a:solidFill>
                  <a:schemeClr val="tx1">
                    <a:lumMod val="65000"/>
                    <a:lumOff val="35000"/>
                  </a:schemeClr>
                </a:solidFill>
              </a:rPr>
              <a:t>10. Phân tích chuỗi thời gian trong khoa học dữ liệu và học máy</a:t>
            </a:r>
            <a:endParaRPr lang="en-US" b="1">
              <a:solidFill>
                <a:schemeClr val="tx1">
                  <a:lumMod val="65000"/>
                  <a:lumOff val="35000"/>
                </a:schemeClr>
              </a:solidFill>
            </a:endParaRPr>
          </a:p>
        </p:txBody>
      </p:sp>
      <p:sp>
        <p:nvSpPr>
          <p:cNvPr id="7" name="TextBox 6"/>
          <p:cNvSpPr txBox="1"/>
          <p:nvPr/>
        </p:nvSpPr>
        <p:spPr>
          <a:xfrm>
            <a:off x="497758" y="1565705"/>
            <a:ext cx="11196484" cy="2032095"/>
          </a:xfrm>
          <a:prstGeom prst="rect">
            <a:avLst/>
          </a:prstGeom>
          <a:noFill/>
        </p:spPr>
        <p:txBody>
          <a:bodyPr wrap="square">
            <a:spAutoFit/>
          </a:bodyPr>
          <a:lstStyle/>
          <a:p>
            <a:pPr marL="0" marR="0">
              <a:lnSpc>
                <a:spcPct val="107000"/>
              </a:lnSpc>
              <a:spcBef>
                <a:spcPts val="0"/>
              </a:spcBef>
              <a:spcAft>
                <a:spcPts val="800"/>
              </a:spcAft>
            </a:pPr>
            <a:r>
              <a:rPr lang="vi-VN"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 </a:t>
            </a:r>
            <a:r>
              <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Khi làm việc với TSA trong Khoa học Dữ liệu và Học máy, có nhiều lựa chọn mô hình có sẵn, trong đó mô hình Autoregressive–Moving-Average (ARMA) với [p, d, và q].</a:t>
            </a:r>
            <a:endPar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P ==&gt; độ trễ autoregressive</a:t>
            </a:r>
            <a:endPar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q == độ trễ moving average</a:t>
            </a:r>
            <a:endPar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d ==&gt; sự khác biệt trong thứ tự</a:t>
            </a:r>
            <a:endPar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p:txBody>
      </p:sp>
      <p:sp>
        <p:nvSpPr>
          <p:cNvPr id="9" name="TextBox 8"/>
          <p:cNvSpPr txBox="1"/>
          <p:nvPr/>
        </p:nvSpPr>
        <p:spPr>
          <a:xfrm>
            <a:off x="497758" y="3782266"/>
            <a:ext cx="11359946" cy="2588144"/>
          </a:xfrm>
          <a:prstGeom prst="rect">
            <a:avLst/>
          </a:prstGeom>
          <a:noFill/>
        </p:spPr>
        <p:txBody>
          <a:bodyPr wrap="square">
            <a:spAutoFit/>
          </a:bodyPr>
          <a:lstStyle/>
          <a:p>
            <a:pPr marL="0" marR="0">
              <a:lnSpc>
                <a:spcPct val="107000"/>
              </a:lnSpc>
              <a:spcBef>
                <a:spcPts val="0"/>
              </a:spcBef>
              <a:spcAft>
                <a:spcPts val="800"/>
              </a:spcAft>
            </a:pPr>
            <a:r>
              <a:rPr lang="vi-VN"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 </a:t>
            </a:r>
            <a:r>
              <a:rPr lang="en-US" sz="2000" b="1">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Hàm Tự tương quan (ACF)</a:t>
            </a:r>
            <a:endParaRPr lang="en-US" sz="2000" b="1">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ACF được sử dụng để chỉ ra mức độ tương đồng của một giá trị trong chuỗi thời gian đã cho với giá trị trước đó. (HOẶC) Nó đo độ tương đồng giữa một chuỗi thời gian đã cho và phiên bản có trễ của chuỗi thời gian đó tại các khoảng thời gian khác nhau mà chúng ta quan sát được.</a:t>
            </a:r>
            <a:endPar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Thư viện Python Statsmodels tính toán tự tương quan. Điều này được sử dụng để xác định một tập hợp các xu hướng trong tập dữ liệu đã cho và ảnh hưởng của các giá trị quan sát trước đây đến các giá trị quan sát hiện tại.</a:t>
            </a:r>
            <a:endParaRPr lang="en-US" sz="20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08889" y="480015"/>
            <a:ext cx="936564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vi-VN" altLang="en-US" sz="2000">
                <a:solidFill>
                  <a:srgbClr val="000000"/>
                </a:solidFill>
                <a:latin typeface="+mj-lt"/>
                <a:ea typeface="Calibri" panose="020F0502020204030204" pitchFamily="34" charset="0"/>
                <a:cs typeface="Arial" panose="020B0604020202020204" pitchFamily="34" charset="0"/>
              </a:rPr>
              <a:t>- </a:t>
            </a:r>
            <a:r>
              <a:rPr kumimoji="0" lang="en-US" altLang="en-US" sz="2000" b="1" i="0" u="none" strike="noStrike" cap="none" normalizeH="0" baseline="0">
                <a:ln>
                  <a:noFill/>
                </a:ln>
                <a:solidFill>
                  <a:srgbClr val="000000"/>
                </a:solidFill>
                <a:effectLst/>
                <a:latin typeface="+mj-lt"/>
                <a:ea typeface="Calibri" panose="020F0502020204030204" pitchFamily="34" charset="0"/>
                <a:cs typeface="Arial" panose="020B0604020202020204" pitchFamily="34" charset="0"/>
              </a:rPr>
              <a:t>Hàm Tự tương quan riêng (PACF)</a:t>
            </a:r>
            <a:endParaRPr kumimoji="0" lang="en-US" altLang="en-US" sz="20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rgbClr val="000000"/>
                </a:solidFill>
                <a:effectLst/>
                <a:latin typeface="+mj-lt"/>
                <a:ea typeface="Calibri" panose="020F0502020204030204" pitchFamily="34" charset="0"/>
                <a:cs typeface="Arial" panose="020B0604020202020204" pitchFamily="34" charset="0"/>
              </a:rPr>
              <a:t>PACF tương tự như Hàm Tự tương quan và có chút khó hiểu. Nó luôn cho thấy mức độ tương quan của chuỗi với chính nó với một số đơn vị thời gian cho mỗi thứ tự chuỗi mà chỉ tác động trực tiếp được hiển thị và tất cả các tác động trung gian khác đã được loại bỏ khỏi chuỗi thời gian đã cho.</a:t>
            </a:r>
            <a:r>
              <a:rPr kumimoji="0" lang="en-US" altLang="en-US" sz="2000" b="0" i="0" u="none" strike="noStrike" cap="none" normalizeH="0" baseline="0">
                <a:ln>
                  <a:noFill/>
                </a:ln>
                <a:solidFill>
                  <a:schemeClr val="tx1"/>
                </a:solidFill>
                <a:effectLst/>
                <a:latin typeface="+mj-lt"/>
                <a:ea typeface="Calibri" panose="020F0502020204030204" pitchFamily="34" charset="0"/>
                <a:cs typeface="Arial" panose="020B0604020202020204" pitchFamily="34" charset="0"/>
              </a:rPr>
              <a:t> </a:t>
            </a:r>
            <a:endParaRPr kumimoji="0" lang="en-US" altLang="en-US" sz="20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a:ln>
                <a:noFill/>
              </a:ln>
              <a:solidFill>
                <a:schemeClr val="tx1"/>
              </a:solidFill>
              <a:effectLst/>
              <a:latin typeface="+mj-lt"/>
            </a:endParaRPr>
          </a:p>
        </p:txBody>
      </p:sp>
      <p:pic>
        <p:nvPicPr>
          <p:cNvPr id="4097" name="Picture 1" descr="Chart, histogram&#10;&#10;Description automatically generat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889" y="2419008"/>
            <a:ext cx="11070257" cy="3604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vi-VN" b="1">
                <a:solidFill>
                  <a:schemeClr val="tx1">
                    <a:lumMod val="65000"/>
                    <a:lumOff val="35000"/>
                  </a:schemeClr>
                </a:solidFill>
              </a:rPr>
              <a:t>11. Mô hình tự động hồi quy là gì</a:t>
            </a:r>
            <a:endParaRPr lang="en-US" b="1">
              <a:solidFill>
                <a:schemeClr val="tx1">
                  <a:lumMod val="65000"/>
                  <a:lumOff val="35000"/>
                </a:schemeClr>
              </a:solidFill>
            </a:endParaRPr>
          </a:p>
        </p:txBody>
      </p:sp>
      <p:sp>
        <p:nvSpPr>
          <p:cNvPr id="5" name="TextBox 4"/>
          <p:cNvSpPr txBox="1"/>
          <p:nvPr/>
        </p:nvSpPr>
        <p:spPr>
          <a:xfrm>
            <a:off x="497143" y="1325563"/>
            <a:ext cx="11390057" cy="967957"/>
          </a:xfrm>
          <a:prstGeom prst="rect">
            <a:avLst/>
          </a:prstGeom>
          <a:noFill/>
        </p:spPr>
        <p:txBody>
          <a:bodyPr wrap="square">
            <a:spAutoFit/>
          </a:bodyPr>
          <a:lstStyle/>
          <a:p>
            <a:pPr marL="0" marR="0">
              <a:lnSpc>
                <a:spcPct val="150000"/>
              </a:lnSpc>
              <a:spcBef>
                <a:spcPts val="0"/>
              </a:spcBef>
              <a:spcAft>
                <a:spcPts val="800"/>
              </a:spcAft>
            </a:pPr>
            <a:r>
              <a:rPr lang="vi-VN" sz="2000">
                <a:solidFill>
                  <a:srgbClr val="000000"/>
                </a:solidFill>
                <a:effectLst/>
                <a:latin typeface="Constantia" panose="02030602050306030303" pitchFamily="18" charset="0"/>
                <a:ea typeface="Calibri" panose="020F0502020204030204" pitchFamily="34" charset="0"/>
                <a:cs typeface="Arial" panose="020B0604020202020204" pitchFamily="34" charset="0"/>
              </a:rPr>
              <a:t>- </a:t>
            </a:r>
            <a:r>
              <a:rPr lang="en-US" sz="2000" b="1">
                <a:solidFill>
                  <a:srgbClr val="000000"/>
                </a:solidFill>
                <a:effectLst/>
                <a:latin typeface="Constantia" panose="02030602050306030303" pitchFamily="18" charset="0"/>
                <a:ea typeface="Calibri" panose="020F0502020204030204" pitchFamily="34" charset="0"/>
                <a:cs typeface="Arial" panose="020B0604020202020204" pitchFamily="34" charset="0"/>
              </a:rPr>
              <a:t>Một mô hình tự hồi quy </a:t>
            </a:r>
            <a:r>
              <a:rPr lang="en-US" sz="2000">
                <a:solidFill>
                  <a:srgbClr val="000000"/>
                </a:solidFill>
                <a:effectLst/>
                <a:latin typeface="Constantia" panose="02030602050306030303" pitchFamily="18" charset="0"/>
                <a:ea typeface="Calibri" panose="020F0502020204030204" pitchFamily="34" charset="0"/>
                <a:cs typeface="Arial" panose="020B0604020202020204" pitchFamily="34" charset="0"/>
              </a:rPr>
              <a:t>(auto-regressive model) là một mô hình đơn giản dự đoán hiệu suất trong tương lai dựa trên hiệu suất trong quá khứ. </a:t>
            </a:r>
            <a:r>
              <a:rPr lang="vi-VN" sz="2000">
                <a:solidFill>
                  <a:srgbClr val="000000"/>
                </a:solidFill>
                <a:effectLst/>
                <a:latin typeface="Constantia" panose="02030602050306030303" pitchFamily="18" charset="0"/>
                <a:ea typeface="Calibri" panose="020F0502020204030204" pitchFamily="34" charset="0"/>
                <a:cs typeface="Arial" panose="020B0604020202020204" pitchFamily="34" charset="0"/>
              </a:rPr>
              <a:t>Gồm các bước:</a:t>
            </a:r>
            <a:endParaRPr lang="en-US" sz="2000">
              <a:effectLst/>
              <a:latin typeface="Constantia" panose="02030602050306030303" pitchFamily="18" charset="0"/>
              <a:ea typeface="Calibri" panose="020F0502020204030204" pitchFamily="34" charset="0"/>
              <a:cs typeface="Arial" panose="020B0604020202020204" pitchFamily="34" charset="0"/>
            </a:endParaRPr>
          </a:p>
        </p:txBody>
      </p:sp>
      <p:sp>
        <p:nvSpPr>
          <p:cNvPr id="4" name="TextBox 3"/>
          <p:cNvSpPr txBox="1"/>
          <p:nvPr/>
        </p:nvSpPr>
        <p:spPr>
          <a:xfrm>
            <a:off x="178487" y="2293520"/>
            <a:ext cx="10877439" cy="4365106"/>
          </a:xfrm>
          <a:prstGeom prst="rect">
            <a:avLst/>
          </a:prstGeom>
          <a:noFill/>
        </p:spPr>
        <p:txBody>
          <a:bodyPr wrap="square">
            <a:spAutoFit/>
          </a:bodyPr>
          <a:lstStyle/>
          <a:p>
            <a:pPr marL="0" marR="0" indent="457200">
              <a:lnSpc>
                <a:spcPct val="107000"/>
              </a:lnSpc>
              <a:spcBef>
                <a:spcPts val="0"/>
              </a:spcBef>
              <a:spcAft>
                <a:spcPts val="800"/>
              </a:spcAft>
            </a:pPr>
            <a:r>
              <a:rPr lang="vi-VN" sz="1800">
                <a:solidFill>
                  <a:srgbClr val="000000"/>
                </a:solidFill>
                <a:effectLst/>
                <a:latin typeface="+mj-lt"/>
                <a:ea typeface="Calibri" panose="020F0502020204030204" pitchFamily="34" charset="0"/>
                <a:cs typeface="Arial" panose="020B0604020202020204" pitchFamily="34" charset="0"/>
              </a:rPr>
              <a:t>- </a:t>
            </a:r>
            <a:r>
              <a:rPr lang="en-US" sz="1800">
                <a:solidFill>
                  <a:srgbClr val="000000"/>
                </a:solidFill>
                <a:effectLst/>
                <a:latin typeface="+mj-lt"/>
                <a:ea typeface="Calibri" panose="020F0502020204030204" pitchFamily="34" charset="0"/>
                <a:cs typeface="Arial" panose="020B0604020202020204" pitchFamily="34" charset="0"/>
              </a:rPr>
              <a:t>Tạo mô hình</a:t>
            </a:r>
            <a:r>
              <a:rPr lang="vi-VN" sz="1800">
                <a:solidFill>
                  <a:srgbClr val="000000"/>
                </a:solidFill>
                <a:effectLst/>
                <a:latin typeface="+mj-lt"/>
                <a:ea typeface="Calibri" panose="020F0502020204030204" pitchFamily="34" charset="0"/>
                <a:cs typeface="Arial" panose="020B0604020202020204" pitchFamily="34" charset="0"/>
              </a:rPr>
              <a:t> </a:t>
            </a:r>
            <a:r>
              <a:rPr lang="vi-VN" sz="1800">
                <a:solidFill>
                  <a:srgbClr val="000000"/>
                </a:solidFill>
                <a:effectLst/>
                <a:latin typeface="Constantia" panose="02030602050306030303" pitchFamily="18" charset="0"/>
                <a:ea typeface="Calibri" panose="020F0502020204030204" pitchFamily="34" charset="0"/>
                <a:cs typeface="Arial" panose="020B0604020202020204" pitchFamily="34" charset="0"/>
              </a:rPr>
              <a:t>AutoReg()</a:t>
            </a:r>
            <a:endParaRPr lang="en-US" sz="1800">
              <a:effectLst/>
              <a:latin typeface="Constantia" panose="02030602050306030303" pitchFamily="18"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vi-VN" sz="1800">
                <a:solidFill>
                  <a:srgbClr val="000000"/>
                </a:solidFill>
                <a:latin typeface="+mj-lt"/>
                <a:ea typeface="Calibri" panose="020F0502020204030204" pitchFamily="34" charset="0"/>
                <a:cs typeface="Arial" panose="020B0604020202020204" pitchFamily="34" charset="0"/>
              </a:rPr>
              <a:t>- </a:t>
            </a:r>
            <a:r>
              <a:rPr lang="en-US" sz="1800">
                <a:solidFill>
                  <a:srgbClr val="000000"/>
                </a:solidFill>
                <a:effectLst/>
                <a:latin typeface="+mj-lt"/>
                <a:ea typeface="Calibri" panose="020F0502020204030204" pitchFamily="34" charset="0"/>
                <a:cs typeface="Arial" panose="020B0604020202020204" pitchFamily="34" charset="0"/>
              </a:rPr>
              <a:t>Gọi hàm </a:t>
            </a:r>
            <a:r>
              <a:rPr lang="vi-VN" sz="1800">
                <a:solidFill>
                  <a:srgbClr val="000000"/>
                </a:solidFill>
                <a:effectLst/>
                <a:latin typeface="Constantia" panose="02030602050306030303" pitchFamily="18" charset="0"/>
                <a:ea typeface="Calibri" panose="020F0502020204030204" pitchFamily="34" charset="0"/>
                <a:cs typeface="Arial" panose="020B0604020202020204" pitchFamily="34" charset="0"/>
              </a:rPr>
              <a:t>fit() </a:t>
            </a:r>
            <a:r>
              <a:rPr lang="en-US" sz="1800">
                <a:solidFill>
                  <a:srgbClr val="000000"/>
                </a:solidFill>
                <a:effectLst/>
                <a:latin typeface="+mj-lt"/>
                <a:ea typeface="Calibri" panose="020F0502020204030204" pitchFamily="34" charset="0"/>
                <a:cs typeface="Arial" panose="020B0604020202020204" pitchFamily="34" charset="0"/>
              </a:rPr>
              <a:t>để huấn luyện trên bộ dữ liệu của chúng ta.</a:t>
            </a:r>
            <a:endParaRPr lang="en-US" sz="1800">
              <a:effectLst/>
              <a:latin typeface="+mj-lt"/>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vi-VN" sz="1800">
                <a:solidFill>
                  <a:srgbClr val="000000"/>
                </a:solidFill>
                <a:latin typeface="+mj-lt"/>
                <a:ea typeface="Calibri" panose="020F0502020204030204" pitchFamily="34" charset="0"/>
                <a:cs typeface="Arial" panose="020B0604020202020204" pitchFamily="34" charset="0"/>
              </a:rPr>
              <a:t>- </a:t>
            </a:r>
            <a:r>
              <a:rPr lang="en-US" sz="1800">
                <a:solidFill>
                  <a:srgbClr val="000000"/>
                </a:solidFill>
                <a:effectLst/>
                <a:latin typeface="+mj-lt"/>
                <a:ea typeface="Calibri" panose="020F0502020204030204" pitchFamily="34" charset="0"/>
                <a:cs typeface="Arial" panose="020B0604020202020204" pitchFamily="34" charset="0"/>
              </a:rPr>
              <a:t>Trả về một đối tượng</a:t>
            </a:r>
            <a:r>
              <a:rPr lang="vi-VN" sz="1800">
                <a:solidFill>
                  <a:srgbClr val="000000"/>
                </a:solidFill>
                <a:effectLst/>
                <a:latin typeface="+mj-lt"/>
                <a:ea typeface="Calibri" panose="020F0502020204030204" pitchFamily="34" charset="0"/>
                <a:cs typeface="Arial" panose="020B0604020202020204" pitchFamily="34" charset="0"/>
              </a:rPr>
              <a:t> </a:t>
            </a:r>
            <a:r>
              <a:rPr lang="vi-VN" sz="1800">
                <a:solidFill>
                  <a:srgbClr val="000000"/>
                </a:solidFill>
                <a:effectLst/>
                <a:latin typeface="Constantia" panose="02030602050306030303" pitchFamily="18" charset="0"/>
                <a:ea typeface="Calibri" panose="020F0502020204030204" pitchFamily="34" charset="0"/>
                <a:cs typeface="Arial" panose="020B0604020202020204" pitchFamily="34" charset="0"/>
              </a:rPr>
              <a:t>AutoRegResult.</a:t>
            </a:r>
            <a:endParaRPr lang="en-US" sz="1800">
              <a:effectLst/>
              <a:latin typeface="Constantia" panose="02030602050306030303" pitchFamily="18"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a:t>
            </a:r>
            <a:r>
              <a:rPr lang="vi-VN" sz="1800">
                <a:solidFill>
                  <a:srgbClr val="000000"/>
                </a:solidFill>
                <a:effectLst/>
                <a:latin typeface="+mj-lt"/>
                <a:ea typeface="Calibri" panose="020F0502020204030204" pitchFamily="34" charset="0"/>
                <a:cs typeface="Arial" panose="020B0604020202020204" pitchFamily="34" charset="0"/>
              </a:rPr>
              <a:t> </a:t>
            </a:r>
            <a:r>
              <a:rPr lang="en-US" sz="1800">
                <a:solidFill>
                  <a:srgbClr val="000000"/>
                </a:solidFill>
                <a:effectLst/>
                <a:latin typeface="+mj-lt"/>
                <a:ea typeface="Calibri" panose="020F0502020204030204" pitchFamily="34" charset="0"/>
                <a:cs typeface="Arial" panose="020B0604020202020204" pitchFamily="34" charset="0"/>
              </a:rPr>
              <a:t>Sau khi huấn luyện xong, thực hiện dự đoán bằng cách gọi hàm predict()</a:t>
            </a:r>
            <a:endParaRPr lang="en-US" sz="1800">
              <a:effectLst/>
              <a:latin typeface="+mj-lt"/>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Công thức cho mô hình AR (Y = mX + c)</a:t>
            </a:r>
            <a:endParaRPr lang="en-US" sz="1800">
              <a:effectLst/>
              <a:latin typeface="+mj-lt"/>
              <a:ea typeface="Calibri" panose="020F0502020204030204" pitchFamily="34" charset="0"/>
              <a:cs typeface="Arial" panose="020B0604020202020204" pitchFamily="34" charset="0"/>
            </a:endParaRPr>
          </a:p>
          <a:p>
            <a:pPr marL="45720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Yt = C + b1 Yt-1 + b2 Yt-2 +……+ bp Yt-p + Ert</a:t>
            </a:r>
            <a:endParaRPr lang="en-US" sz="1800">
              <a:effectLst/>
              <a:latin typeface="+mj-lt"/>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Các thông số chính</a:t>
            </a:r>
            <a:endParaRPr lang="en-US" sz="1800">
              <a:effectLst/>
              <a:latin typeface="+mj-lt"/>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p = giá trị trễ trong quá khứ</a:t>
            </a:r>
            <a:endParaRPr lang="en-US" sz="1800">
              <a:effectLst/>
              <a:latin typeface="+mj-lt"/>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Yt</a:t>
            </a:r>
            <a:r>
              <a:rPr lang="vi-VN" sz="1800">
                <a:solidFill>
                  <a:srgbClr val="000000"/>
                </a:solidFill>
                <a:effectLst/>
                <a:latin typeface="+mj-lt"/>
                <a:ea typeface="Calibri" panose="020F0502020204030204" pitchFamily="34" charset="0"/>
                <a:cs typeface="Arial" panose="020B0604020202020204" pitchFamily="34" charset="0"/>
              </a:rPr>
              <a:t> </a:t>
            </a:r>
            <a:r>
              <a:rPr lang="en-US" sz="1800">
                <a:solidFill>
                  <a:srgbClr val="000000"/>
                </a:solidFill>
                <a:effectLst/>
                <a:latin typeface="+mj-lt"/>
                <a:ea typeface="Calibri" panose="020F0502020204030204" pitchFamily="34" charset="0"/>
                <a:cs typeface="Arial" panose="020B0604020202020204" pitchFamily="34" charset="0"/>
              </a:rPr>
              <a:t>= hàm của các giá trị trễ khác nhau</a:t>
            </a:r>
            <a:endParaRPr lang="en-US" sz="1800">
              <a:effectLst/>
              <a:latin typeface="+mj-lt"/>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Ert</a:t>
            </a:r>
            <a:r>
              <a:rPr lang="vi-VN" sz="1800">
                <a:solidFill>
                  <a:srgbClr val="000000"/>
                </a:solidFill>
                <a:effectLst/>
                <a:latin typeface="+mj-lt"/>
                <a:ea typeface="Calibri" panose="020F0502020204030204" pitchFamily="34" charset="0"/>
                <a:cs typeface="Arial" panose="020B0604020202020204" pitchFamily="34" charset="0"/>
              </a:rPr>
              <a:t> </a:t>
            </a:r>
            <a:r>
              <a:rPr lang="en-US" sz="1800">
                <a:solidFill>
                  <a:srgbClr val="000000"/>
                </a:solidFill>
                <a:effectLst/>
                <a:latin typeface="+mj-lt"/>
                <a:ea typeface="Calibri" panose="020F0502020204030204" pitchFamily="34" charset="0"/>
                <a:cs typeface="Arial" panose="020B0604020202020204" pitchFamily="34" charset="0"/>
              </a:rPr>
              <a:t>= sai số thời gian</a:t>
            </a:r>
            <a:endParaRPr lang="en-US" sz="1800">
              <a:effectLst/>
              <a:latin typeface="+mj-lt"/>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a:solidFill>
                  <a:srgbClr val="000000"/>
                </a:solidFill>
                <a:effectLst/>
                <a:latin typeface="+mj-lt"/>
                <a:ea typeface="Calibri" panose="020F0502020204030204" pitchFamily="34" charset="0"/>
                <a:cs typeface="Arial" panose="020B0604020202020204" pitchFamily="34" charset="0"/>
              </a:rPr>
              <a:t>C</a:t>
            </a:r>
            <a:r>
              <a:rPr lang="vi-VN" sz="1800">
                <a:solidFill>
                  <a:srgbClr val="000000"/>
                </a:solidFill>
                <a:effectLst/>
                <a:latin typeface="+mj-lt"/>
                <a:ea typeface="Calibri" panose="020F0502020204030204" pitchFamily="34" charset="0"/>
                <a:cs typeface="Arial" panose="020B0604020202020204" pitchFamily="34" charset="0"/>
              </a:rPr>
              <a:t> </a:t>
            </a:r>
            <a:r>
              <a:rPr lang="en-US" sz="1800">
                <a:solidFill>
                  <a:srgbClr val="000000"/>
                </a:solidFill>
                <a:effectLst/>
                <a:latin typeface="+mj-lt"/>
                <a:ea typeface="Calibri" panose="020F0502020204030204" pitchFamily="34" charset="0"/>
                <a:cs typeface="Arial" panose="020B0604020202020204" pitchFamily="34" charset="0"/>
              </a:rPr>
              <a:t>= chặn đường thẳng</a:t>
            </a:r>
            <a:endParaRPr lang="en-US" sz="1800">
              <a:effectLst/>
              <a:latin typeface="+mj-lt"/>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465221" cy="46522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accent2">
                  <a:lumMod val="60000"/>
                  <a:lumOff val="40000"/>
                </a:schemeClr>
              </a:solidFill>
              <a:effectLst/>
              <a:highlight>
                <a:srgbClr val="FF0000"/>
              </a:highlight>
              <a:uLnTx/>
              <a:uFillTx/>
              <a:latin typeface="Constantia" panose="02030602050306030303"/>
              <a:ea typeface="华文楷体" panose="02010600040101010101" pitchFamily="2" charset="-122"/>
              <a:cs typeface="+mn-ea"/>
              <a:sym typeface="+mn-lt"/>
            </a:endParaRPr>
          </a:p>
        </p:txBody>
      </p:sp>
      <p:sp>
        <p:nvSpPr>
          <p:cNvPr id="6" name="椭圆 5"/>
          <p:cNvSpPr/>
          <p:nvPr/>
        </p:nvSpPr>
        <p:spPr>
          <a:xfrm>
            <a:off x="11349146" y="4845818"/>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nstantia" panose="02030602050306030303"/>
              <a:ea typeface="华文楷体" panose="02010600040101010101" pitchFamily="2" charset="-122"/>
              <a:cs typeface="+mn-ea"/>
              <a:sym typeface="+mn-lt"/>
            </a:endParaRPr>
          </a:p>
        </p:txBody>
      </p:sp>
      <p:grpSp>
        <p:nvGrpSpPr>
          <p:cNvPr id="12" name="组合 11"/>
          <p:cNvGrpSpPr/>
          <p:nvPr/>
        </p:nvGrpSpPr>
        <p:grpSpPr>
          <a:xfrm>
            <a:off x="457489" y="5403833"/>
            <a:ext cx="945905" cy="1037073"/>
            <a:chOff x="1269667" y="1823914"/>
            <a:chExt cx="4093043" cy="4093043"/>
          </a:xfrm>
        </p:grpSpPr>
        <p:sp>
          <p:nvSpPr>
            <p:cNvPr id="9" name="椭圆 8"/>
            <p:cNvSpPr/>
            <p:nvPr/>
          </p:nvSpPr>
          <p:spPr>
            <a:xfrm>
              <a:off x="2219609" y="273965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nstantia" panose="02030602050306030303"/>
                <a:ea typeface="华文楷体" panose="02010600040101010101" pitchFamily="2" charset="-122"/>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nstantia" panose="02030602050306030303"/>
                <a:ea typeface="华文楷体" panose="02010600040101010101" pitchFamily="2" charset="-122"/>
                <a:cs typeface="+mn-ea"/>
                <a:sym typeface="+mn-lt"/>
              </a:endParaRPr>
            </a:p>
          </p:txBody>
        </p:sp>
      </p:grpSp>
      <p:sp>
        <p:nvSpPr>
          <p:cNvPr id="11" name="矩形 10"/>
          <p:cNvSpPr/>
          <p:nvPr/>
        </p:nvSpPr>
        <p:spPr>
          <a:xfrm>
            <a:off x="4707835" y="1130939"/>
            <a:ext cx="7861852" cy="1223412"/>
          </a:xfrm>
          <a:prstGeom prst="rect">
            <a:avLst/>
          </a:prstGeom>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500" b="1" i="0" u="none" strike="noStrike" kern="1200" cap="none" spc="225" normalizeH="0" baseline="0" noProof="0" dirty="0">
                <a:ln>
                  <a:noFill/>
                </a:ln>
                <a:solidFill>
                  <a:srgbClr val="292929"/>
                </a:solidFill>
                <a:effectLst/>
                <a:uLnTx/>
                <a:uFillTx/>
                <a:latin typeface="Constantia" panose="02030602050306030303"/>
                <a:ea typeface="+mn-ea"/>
                <a:cs typeface="+mn-cs"/>
                <a:sym typeface="+mn-lt"/>
              </a:rPr>
              <a:t> </a:t>
            </a:r>
            <a:endParaRPr kumimoji="0" sz="7500" b="1" i="0" u="none" strike="noStrike" kern="1200" cap="none" spc="225" normalizeH="0" baseline="0" noProof="0" dirty="0">
              <a:ln>
                <a:noFill/>
              </a:ln>
              <a:solidFill>
                <a:srgbClr val="292929"/>
              </a:solidFill>
              <a:effectLst/>
              <a:uLnTx/>
              <a:uFillTx/>
              <a:latin typeface="Constantia" panose="02030602050306030303"/>
              <a:ea typeface="+mn-ea"/>
              <a:cs typeface="+mn-cs"/>
              <a:sym typeface="+mn-lt"/>
            </a:endParaRPr>
          </a:p>
        </p:txBody>
      </p:sp>
      <p:sp>
        <p:nvSpPr>
          <p:cNvPr id="2" name="Title 1"/>
          <p:cNvSpPr>
            <a:spLocks noGrp="1"/>
          </p:cNvSpPr>
          <p:nvPr>
            <p:ph type="title"/>
          </p:nvPr>
        </p:nvSpPr>
        <p:spPr>
          <a:xfrm>
            <a:off x="1079292" y="18255"/>
            <a:ext cx="10515600" cy="1325563"/>
          </a:xfrm>
        </p:spPr>
        <p:txBody>
          <a:bodyPr/>
          <a:lstStyle/>
          <a:p>
            <a:r>
              <a:rPr lang="en-US" b="1">
                <a:solidFill>
                  <a:schemeClr val="tx1">
                    <a:lumMod val="65000"/>
                    <a:lumOff val="35000"/>
                  </a:schemeClr>
                </a:solidFill>
                <a:latin typeface="+mj-lt"/>
                <a:cs typeface="Arial" panose="020B0604020202020204" pitchFamily="34" charset="0"/>
              </a:rPr>
              <a:t>Danh sách các thành viên nhóm</a:t>
            </a:r>
            <a:endParaRPr lang="en-US" b="1">
              <a:solidFill>
                <a:schemeClr val="tx1">
                  <a:lumMod val="65000"/>
                  <a:lumOff val="35000"/>
                </a:schemeClr>
              </a:solidFill>
              <a:latin typeface="+mj-lt"/>
              <a:cs typeface="Arial" panose="020B0604020202020204" pitchFamily="34" charset="0"/>
            </a:endParaRPr>
          </a:p>
        </p:txBody>
      </p:sp>
      <p:sp>
        <p:nvSpPr>
          <p:cNvPr id="3" name="Content Placeholder 2"/>
          <p:cNvSpPr>
            <a:spLocks noGrp="1"/>
          </p:cNvSpPr>
          <p:nvPr>
            <p:ph idx="1"/>
          </p:nvPr>
        </p:nvSpPr>
        <p:spPr>
          <a:xfrm>
            <a:off x="1339338" y="1291366"/>
            <a:ext cx="9127959" cy="4573970"/>
          </a:xfrm>
        </p:spPr>
        <p:txBody>
          <a:bodyPr>
            <a:normAutofit/>
          </a:bodyPr>
          <a:lstStyle/>
          <a:p>
            <a:pPr marL="0" indent="0">
              <a:buNone/>
            </a:pPr>
            <a:r>
              <a:rPr lang="en-US">
                <a:latin typeface="+mj-lt"/>
                <a:cs typeface="Arial" panose="020B0604020202020204" pitchFamily="34" charset="0"/>
              </a:rPr>
              <a:t>Trần Nguyên Hạnh</a:t>
            </a:r>
            <a:r>
              <a:rPr lang="vi-VN">
                <a:latin typeface="+mj-lt"/>
                <a:cs typeface="Arial" panose="020B0604020202020204" pitchFamily="34" charset="0"/>
              </a:rPr>
              <a:t> - 20133013</a:t>
            </a:r>
            <a:endParaRPr lang="en-US">
              <a:latin typeface="+mj-lt"/>
              <a:cs typeface="Arial" panose="020B0604020202020204" pitchFamily="34" charset="0"/>
            </a:endParaRPr>
          </a:p>
          <a:p>
            <a:pPr marL="0" indent="0">
              <a:buNone/>
            </a:pPr>
            <a:endParaRPr lang="en-US">
              <a:latin typeface="+mj-lt"/>
              <a:cs typeface="Arial" panose="020B0604020202020204" pitchFamily="34" charset="0"/>
            </a:endParaRPr>
          </a:p>
          <a:p>
            <a:pPr marL="0" indent="0">
              <a:buNone/>
            </a:pPr>
            <a:r>
              <a:rPr lang="en-US">
                <a:latin typeface="+mj-lt"/>
                <a:cs typeface="Arial" panose="020B0604020202020204" pitchFamily="34" charset="0"/>
              </a:rPr>
              <a:t>Trần Đông</a:t>
            </a:r>
            <a:r>
              <a:rPr lang="vi-VN">
                <a:latin typeface="+mj-lt"/>
                <a:cs typeface="Arial" panose="020B0604020202020204" pitchFamily="34" charset="0"/>
              </a:rPr>
              <a:t> - 20133035</a:t>
            </a:r>
            <a:endParaRPr lang="en-US">
              <a:latin typeface="+mj-lt"/>
              <a:cs typeface="Arial" panose="020B0604020202020204" pitchFamily="34" charset="0"/>
            </a:endParaRPr>
          </a:p>
          <a:p>
            <a:pPr marL="0" indent="0">
              <a:buNone/>
            </a:pPr>
            <a:endParaRPr lang="en-US">
              <a:latin typeface="+mj-lt"/>
              <a:cs typeface="Arial" panose="020B0604020202020204" pitchFamily="34" charset="0"/>
            </a:endParaRPr>
          </a:p>
          <a:p>
            <a:pPr marL="0" indent="0">
              <a:buNone/>
            </a:pPr>
            <a:r>
              <a:rPr lang="en-US">
                <a:latin typeface="+mj-lt"/>
                <a:cs typeface="Arial" panose="020B0604020202020204" pitchFamily="34" charset="0"/>
              </a:rPr>
              <a:t>Nguyễn Thành Đồng</a:t>
            </a:r>
            <a:r>
              <a:rPr lang="vi-VN">
                <a:latin typeface="+mj-lt"/>
                <a:cs typeface="Arial" panose="020B0604020202020204" pitchFamily="34" charset="0"/>
              </a:rPr>
              <a:t> - 20133036</a:t>
            </a:r>
            <a:endParaRPr lang="en-US">
              <a:latin typeface="+mj-lt"/>
              <a:cs typeface="Arial" panose="020B0604020202020204" pitchFamily="34" charset="0"/>
            </a:endParaRPr>
          </a:p>
          <a:p>
            <a:pPr marL="0" indent="0">
              <a:buNone/>
            </a:pPr>
            <a:endParaRPr lang="en-US">
              <a:latin typeface="+mj-lt"/>
              <a:cs typeface="Arial" panose="020B0604020202020204" pitchFamily="34" charset="0"/>
            </a:endParaRPr>
          </a:p>
          <a:p>
            <a:pPr marL="0" indent="0">
              <a:buNone/>
            </a:pPr>
            <a:r>
              <a:rPr lang="en-US">
                <a:latin typeface="+mj-lt"/>
                <a:cs typeface="Arial" panose="020B0604020202020204" pitchFamily="34" charset="0"/>
              </a:rPr>
              <a:t>Lê Minh Đăng</a:t>
            </a:r>
            <a:r>
              <a:rPr lang="vi-VN">
                <a:latin typeface="+mj-lt"/>
                <a:cs typeface="Arial" panose="020B0604020202020204" pitchFamily="34" charset="0"/>
              </a:rPr>
              <a:t> - 20133034</a:t>
            </a:r>
            <a:endParaRPr lang="en-US">
              <a:latin typeface="+mj-lt"/>
              <a:cs typeface="Arial" panose="020B0604020202020204" pitchFamily="34" charset="0"/>
            </a:endParaRPr>
          </a:p>
          <a:p>
            <a:pPr marL="0" indent="0">
              <a:buNone/>
            </a:pPr>
            <a:endParaRPr lang="en-US">
              <a:latin typeface="+mj-lt"/>
              <a:cs typeface="Arial" panose="020B0604020202020204" pitchFamily="34" charset="0"/>
            </a:endParaRPr>
          </a:p>
          <a:p>
            <a:pPr marL="0" indent="0">
              <a:buNone/>
            </a:pPr>
            <a:r>
              <a:rPr lang="en-US">
                <a:latin typeface="+mj-lt"/>
                <a:cs typeface="Arial" panose="020B0604020202020204" pitchFamily="34" charset="0"/>
              </a:rPr>
              <a:t>Nguyễn Hiếu Gia Cường</a:t>
            </a:r>
            <a:r>
              <a:rPr lang="vi-VN">
                <a:latin typeface="+mj-lt"/>
                <a:cs typeface="Arial" panose="020B0604020202020204" pitchFamily="34" charset="0"/>
              </a:rPr>
              <a:t> - 20133027</a:t>
            </a:r>
            <a:endParaRPr lang="vi-VN">
              <a:latin typeface="+mj-lt"/>
              <a:ea typeface="Roboto" panose="02000000000000000000" pitchFamily="2" charset="0"/>
              <a:cs typeface="Arial" panose="020B0604020202020204" pitchFamily="34" charset="0"/>
            </a:endParaRPr>
          </a:p>
          <a:p>
            <a:pPr marL="0" indent="0">
              <a:buNone/>
            </a:pPr>
            <a:endParaRPr lang="en-US">
              <a:latin typeface="+mj-lt"/>
              <a:cs typeface="Arial" panose="020B0604020202020204" pitchFamily="34"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6157"/>
            <a:ext cx="10515600" cy="1325563"/>
          </a:xfrm>
        </p:spPr>
        <p:txBody>
          <a:bodyPr/>
          <a:lstStyle/>
          <a:p>
            <a:r>
              <a:rPr lang="vi-VN" b="1">
                <a:solidFill>
                  <a:schemeClr val="tx1">
                    <a:lumMod val="65000"/>
                    <a:lumOff val="35000"/>
                  </a:schemeClr>
                </a:solidFill>
              </a:rPr>
              <a:t>12. Triển khai mô hình hồi quy tự động</a:t>
            </a:r>
            <a:endParaRPr lang="en-US" b="1">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168" y="2547887"/>
            <a:ext cx="10515600" cy="1325563"/>
          </a:xfrm>
        </p:spPr>
        <p:txBody>
          <a:bodyPr>
            <a:normAutofit fontScale="90000"/>
          </a:bodyPr>
          <a:lstStyle/>
          <a:p>
            <a:r>
              <a:rPr lang="vi-VN" b="1">
                <a:solidFill>
                  <a:schemeClr val="tx1">
                    <a:lumMod val="65000"/>
                    <a:lumOff val="35000"/>
                  </a:schemeClr>
                </a:solidFill>
              </a:rPr>
              <a:t>13. Triển khai đường trung bình động (Trọng số - Đường trung bình đơn giản)</a:t>
            </a:r>
            <a:endParaRPr lang="en-US" b="1">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 y="67711"/>
            <a:ext cx="12194458" cy="1325563"/>
          </a:xfrm>
        </p:spPr>
        <p:txBody>
          <a:bodyPr/>
          <a:lstStyle/>
          <a:p>
            <a:pPr algn="ctr"/>
            <a:r>
              <a:rPr lang="vi-VN" b="1">
                <a:solidFill>
                  <a:schemeClr val="tx1">
                    <a:lumMod val="65000"/>
                    <a:lumOff val="35000"/>
                  </a:schemeClr>
                </a:solidFill>
              </a:rPr>
              <a:t>ARMA</a:t>
            </a:r>
            <a:r>
              <a:rPr lang="en-US" b="1">
                <a:solidFill>
                  <a:schemeClr val="tx1">
                    <a:lumMod val="65000"/>
                    <a:lumOff val="35000"/>
                  </a:schemeClr>
                </a:solidFill>
              </a:rPr>
              <a:t> và ARIMA</a:t>
            </a:r>
            <a:endParaRPr lang="en-US" b="1">
              <a:solidFill>
                <a:schemeClr val="tx1">
                  <a:lumMod val="65000"/>
                  <a:lumOff val="35000"/>
                </a:schemeClr>
              </a:solidFill>
            </a:endParaRPr>
          </a:p>
        </p:txBody>
      </p:sp>
      <p:sp>
        <p:nvSpPr>
          <p:cNvPr id="5" name="TextBox 4"/>
          <p:cNvSpPr txBox="1"/>
          <p:nvPr/>
        </p:nvSpPr>
        <p:spPr>
          <a:xfrm>
            <a:off x="393290" y="1358920"/>
            <a:ext cx="10119852" cy="707886"/>
          </a:xfrm>
          <a:prstGeom prst="rect">
            <a:avLst/>
          </a:prstGeom>
          <a:noFill/>
        </p:spPr>
        <p:txBody>
          <a:bodyPr wrap="square">
            <a:spAutoFit/>
          </a:bodyPr>
          <a:lstStyle/>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t>
            </a:r>
            <a:r>
              <a:rPr lang="vi-VN" sz="2000" b="1">
                <a:effectLst/>
                <a:latin typeface="Constantia" panose="02030602050306030303" pitchFamily="18" charset="0"/>
                <a:ea typeface="SimSun" panose="02010600030101010101" pitchFamily="2" charset="-122"/>
                <a:cs typeface="Times New Roman" panose="02020603050405020304" pitchFamily="18" charset="0"/>
              </a:rPr>
              <a:t>ARMA</a:t>
            </a:r>
            <a:r>
              <a:rPr lang="vi-VN" sz="2000">
                <a:effectLst/>
                <a:latin typeface="Constantia" panose="02030602050306030303" pitchFamily="18" charset="0"/>
                <a:ea typeface="SimSun" panose="02010600030101010101" pitchFamily="2" charset="-122"/>
                <a:cs typeface="Times New Roman" panose="02020603050405020304" pitchFamily="18" charset="0"/>
              </a:rPr>
              <a:t> là sự kết hợp của mẫu Auto-Regressive và Moving Average để dự báo. Mẫu này cung cấp một tiến trình tĩnh ngẫu nhiên trong 2 đa thức.</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p:txBody>
      </p:sp>
      <p:pic>
        <p:nvPicPr>
          <p:cNvPr id="6" name="Picture 5" descr="IMG_256"/>
          <p:cNvPicPr>
            <a:picLocks noChangeAspect="1"/>
          </p:cNvPicPr>
          <p:nvPr/>
        </p:nvPicPr>
        <p:blipFill>
          <a:blip r:embed="rId1"/>
          <a:stretch>
            <a:fillRect/>
          </a:stretch>
        </p:blipFill>
        <p:spPr>
          <a:xfrm>
            <a:off x="480772" y="2108025"/>
            <a:ext cx="5351786" cy="1933033"/>
          </a:xfrm>
          <a:prstGeom prst="rect">
            <a:avLst/>
          </a:prstGeom>
          <a:noFill/>
          <a:ln w="9525">
            <a:noFill/>
          </a:ln>
        </p:spPr>
      </p:pic>
      <p:sp>
        <p:nvSpPr>
          <p:cNvPr id="8" name="TextBox 7"/>
          <p:cNvSpPr txBox="1"/>
          <p:nvPr/>
        </p:nvSpPr>
        <p:spPr>
          <a:xfrm>
            <a:off x="6052764" y="2538976"/>
            <a:ext cx="4460378" cy="1323439"/>
          </a:xfrm>
          <a:prstGeom prst="rect">
            <a:avLst/>
          </a:prstGeom>
          <a:noFill/>
        </p:spPr>
        <p:txBody>
          <a:bodyPr wrap="square">
            <a:spAutoFit/>
          </a:bodyPr>
          <a:lstStyle/>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ARMA là tốt nhất cho dựng đoán chuỗi tĩnh. ARIMA do đó được phát triển hỗ trợ cả chuỗi tĩnh cả không tĩnh.</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p:txBody>
      </p:sp>
      <p:pic>
        <p:nvPicPr>
          <p:cNvPr id="9" name="Picture 8" descr="IMG_256"/>
          <p:cNvPicPr>
            <a:picLocks noChangeAspect="1"/>
          </p:cNvPicPr>
          <p:nvPr/>
        </p:nvPicPr>
        <p:blipFill>
          <a:blip r:embed="rId2"/>
          <a:stretch>
            <a:fillRect/>
          </a:stretch>
        </p:blipFill>
        <p:spPr>
          <a:xfrm>
            <a:off x="7447541" y="4014942"/>
            <a:ext cx="2314662" cy="2775347"/>
          </a:xfrm>
          <a:prstGeom prst="rect">
            <a:avLst/>
          </a:prstGeom>
          <a:noFill/>
          <a:ln w="9525">
            <a:noFill/>
          </a:ln>
        </p:spPr>
      </p:pic>
      <p:sp>
        <p:nvSpPr>
          <p:cNvPr id="11" name="TextBox 10"/>
          <p:cNvSpPr txBox="1"/>
          <p:nvPr/>
        </p:nvSpPr>
        <p:spPr>
          <a:xfrm>
            <a:off x="480771" y="4670935"/>
            <a:ext cx="6406725" cy="1938992"/>
          </a:xfrm>
          <a:prstGeom prst="rect">
            <a:avLst/>
          </a:prstGeom>
          <a:noFill/>
        </p:spPr>
        <p:txBody>
          <a:bodyPr wrap="square">
            <a:spAutoFit/>
          </a:bodyPr>
          <a:lstStyle/>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AR: Auto Regressive =&gt; Dùng giá trị quá khứ để dự đoán tương lai.</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MA: Moving Average =&gt; Dùng lỗi trong các kì ở chuỗi quá khứ để dự đoán tương lai.</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I: Integrated =&gt; Dùng sự quan sát khác biệt và tạo dữ liệu tĩnh.</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b="1">
                <a:solidFill>
                  <a:schemeClr val="tx1">
                    <a:lumMod val="65000"/>
                    <a:lumOff val="35000"/>
                  </a:schemeClr>
                </a:solidFill>
                <a:latin typeface="+mj-lt"/>
              </a:rPr>
              <a:t>Đặc đi</a:t>
            </a:r>
            <a:r>
              <a:rPr lang="vi-VN" b="1">
                <a:solidFill>
                  <a:schemeClr val="tx1">
                    <a:lumMod val="65000"/>
                    <a:lumOff val="35000"/>
                  </a:schemeClr>
                </a:solidFill>
                <a:latin typeface="+mj-lt"/>
              </a:rPr>
              <a:t>ểm</a:t>
            </a:r>
            <a:r>
              <a:rPr lang="en-US" b="1">
                <a:solidFill>
                  <a:schemeClr val="tx1">
                    <a:lumMod val="65000"/>
                    <a:lumOff val="35000"/>
                  </a:schemeClr>
                </a:solidFill>
                <a:latin typeface="+mj-lt"/>
              </a:rPr>
              <a:t> của </a:t>
            </a:r>
            <a:r>
              <a:rPr lang="vi-VN" b="1">
                <a:solidFill>
                  <a:schemeClr val="tx1">
                    <a:lumMod val="65000"/>
                    <a:lumOff val="35000"/>
                  </a:schemeClr>
                </a:solidFill>
                <a:latin typeface="+mj-lt"/>
              </a:rPr>
              <a:t>ARIMA</a:t>
            </a:r>
            <a:endParaRPr lang="en-US" b="1">
              <a:solidFill>
                <a:schemeClr val="tx1">
                  <a:lumMod val="65000"/>
                  <a:lumOff val="35000"/>
                </a:schemeClr>
              </a:solidFill>
              <a:latin typeface="+mj-lt"/>
            </a:endParaRPr>
          </a:p>
        </p:txBody>
      </p:sp>
      <p:sp>
        <p:nvSpPr>
          <p:cNvPr id="5" name="TextBox 4"/>
          <p:cNvSpPr txBox="1"/>
          <p:nvPr/>
        </p:nvSpPr>
        <p:spPr>
          <a:xfrm>
            <a:off x="232288" y="1127601"/>
            <a:ext cx="5863712" cy="1631216"/>
          </a:xfrm>
          <a:prstGeom prst="rect">
            <a:avLst/>
          </a:prstGeom>
          <a:noFill/>
        </p:spPr>
        <p:txBody>
          <a:bodyPr wrap="square">
            <a:spAutoFit/>
          </a:bodyPr>
          <a:lstStyle/>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p =&gt; thứ tự logj =&gt; Không có quan sát độ trễ</a:t>
            </a:r>
            <a:endParaRPr lang="en-US" sz="2000">
              <a:effectLst/>
              <a:latin typeface="+mj-lt"/>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d =&gt; Mức độ khác biệt =&gt;  Không có thời gian mà các quan sát thô được phân biệt.</a:t>
            </a:r>
            <a:endParaRPr lang="en-US" sz="2000">
              <a:effectLst/>
              <a:latin typeface="+mj-lt"/>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q =&gt; thứ tự trung bình di chuyển =&gt; kích thước của cửa sổ trung bình di chuyển</a:t>
            </a:r>
            <a:endParaRPr lang="en-US" sz="2000">
              <a:effectLst/>
              <a:latin typeface="+mj-lt"/>
              <a:ea typeface="SimSun" panose="02010600030101010101" pitchFamily="2" charset="-122"/>
              <a:cs typeface="Times New Roman" panose="02020603050405020304" pitchFamily="18" charset="0"/>
            </a:endParaRPr>
          </a:p>
        </p:txBody>
      </p:sp>
      <p:sp>
        <p:nvSpPr>
          <p:cNvPr id="7" name="TextBox 6"/>
          <p:cNvSpPr txBox="1"/>
          <p:nvPr/>
        </p:nvSpPr>
        <p:spPr>
          <a:xfrm>
            <a:off x="6657667" y="2637244"/>
            <a:ext cx="5155791" cy="2246769"/>
          </a:xfrm>
          <a:prstGeom prst="rect">
            <a:avLst/>
          </a:prstGeom>
          <a:noFill/>
        </p:spPr>
        <p:txBody>
          <a:bodyPr wrap="square">
            <a:spAutoFit/>
          </a:bodyPr>
          <a:lstStyle/>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 </a:t>
            </a:r>
            <a:r>
              <a:rPr lang="vi-VN" sz="2000" b="1">
                <a:effectLst/>
                <a:latin typeface="+mj-lt"/>
                <a:ea typeface="SimSun" panose="02010600030101010101" pitchFamily="2" charset="-122"/>
                <a:cs typeface="Times New Roman" panose="02020603050405020304" pitchFamily="18" charset="0"/>
              </a:rPr>
              <a:t>Process Flow (Re-Gap</a:t>
            </a:r>
            <a:r>
              <a:rPr lang="vi-VN" sz="2000">
                <a:effectLst/>
                <a:latin typeface="+mj-lt"/>
                <a:ea typeface="SimSun" panose="02010600030101010101" pitchFamily="2" charset="-122"/>
                <a:cs typeface="Times New Roman" panose="02020603050405020304" pitchFamily="18" charset="0"/>
              </a:rPr>
              <a:t>)</a:t>
            </a:r>
            <a:endParaRPr lang="en-US" sz="2000">
              <a:effectLst/>
              <a:latin typeface="+mj-lt"/>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 </a:t>
            </a:r>
            <a:endParaRPr lang="en-US" sz="2000">
              <a:effectLst/>
              <a:latin typeface="+mj-lt"/>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Trong những năm gần đây, việc sử dụng học tập sâu để phân tích và dự báo chuỗi thời gian đã tăng lên để giải quyết các tuyên bố vấn đề không thể xử lý bằng các kỹ thuật học máy. Hãy thảo luận ngắn gọn điều này.</a:t>
            </a:r>
            <a:endParaRPr lang="en-US" sz="2000">
              <a:effectLst/>
              <a:latin typeface="+mj-lt"/>
              <a:ea typeface="SimSun" panose="02010600030101010101" pitchFamily="2" charset="-122"/>
              <a:cs typeface="Times New Roman" panose="02020603050405020304" pitchFamily="18" charset="0"/>
            </a:endParaRPr>
          </a:p>
        </p:txBody>
      </p:sp>
      <p:pic>
        <p:nvPicPr>
          <p:cNvPr id="8" name="Picture 7" descr="IMG_256"/>
          <p:cNvPicPr>
            <a:picLocks noChangeAspect="1"/>
          </p:cNvPicPr>
          <p:nvPr/>
        </p:nvPicPr>
        <p:blipFill>
          <a:blip r:embed="rId1"/>
          <a:stretch>
            <a:fillRect/>
          </a:stretch>
        </p:blipFill>
        <p:spPr>
          <a:xfrm>
            <a:off x="232288" y="2758817"/>
            <a:ext cx="6124267" cy="3980774"/>
          </a:xfrm>
          <a:prstGeom prst="rect">
            <a:avLst/>
          </a:prstGeom>
          <a:noFill/>
          <a:ln w="9525">
            <a:noFill/>
          </a:ln>
        </p:spPr>
      </p:pic>
      <p:sp>
        <p:nvSpPr>
          <p:cNvPr id="10" name="TextBox 9"/>
          <p:cNvSpPr txBox="1"/>
          <p:nvPr/>
        </p:nvSpPr>
        <p:spPr>
          <a:xfrm>
            <a:off x="6657667" y="5402768"/>
            <a:ext cx="5155791" cy="1323439"/>
          </a:xfrm>
          <a:prstGeom prst="rect">
            <a:avLst/>
          </a:prstGeom>
          <a:noFill/>
        </p:spPr>
        <p:txBody>
          <a:bodyPr wrap="square">
            <a:spAutoFit/>
          </a:bodyPr>
          <a:lstStyle/>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 </a:t>
            </a:r>
            <a:r>
              <a:rPr lang="vi-VN" sz="2000" b="1">
                <a:effectLst/>
                <a:latin typeface="+mj-lt"/>
                <a:ea typeface="SimSun" panose="02010600030101010101" pitchFamily="2" charset="-122"/>
                <a:cs typeface="Times New Roman" panose="02020603050405020304" pitchFamily="18" charset="0"/>
              </a:rPr>
              <a:t>Recurrent Neural Networks </a:t>
            </a:r>
            <a:r>
              <a:rPr lang="vi-VN" sz="2000">
                <a:effectLst/>
                <a:latin typeface="+mj-lt"/>
                <a:ea typeface="SimSun" panose="02010600030101010101" pitchFamily="2" charset="-122"/>
                <a:cs typeface="Times New Roman" panose="02020603050405020304" pitchFamily="18" charset="0"/>
              </a:rPr>
              <a:t>(RNN) là kiến trúc truyền thống và phù hợp nhất cho vấn đề dự đoán dựa vào chuỗi thời gian.</a:t>
            </a:r>
            <a:endParaRPr lang="en-US" sz="2000">
              <a:effectLst/>
              <a:latin typeface="+mj-lt"/>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mj-lt"/>
                <a:ea typeface="SimSun" panose="02010600030101010101" pitchFamily="2" charset="-122"/>
                <a:cs typeface="Times New Roman" panose="02020603050405020304" pitchFamily="18" charset="0"/>
              </a:rPr>
              <a:t> </a:t>
            </a:r>
            <a:endParaRPr lang="en-US" sz="2000">
              <a:effectLst/>
              <a:latin typeface="+mj-lt"/>
              <a:ea typeface="SimSu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003" y="172254"/>
            <a:ext cx="6098458" cy="1631216"/>
          </a:xfrm>
          <a:prstGeom prst="rect">
            <a:avLst/>
          </a:prstGeom>
          <a:noFill/>
        </p:spPr>
        <p:txBody>
          <a:bodyPr wrap="square">
            <a:spAutoFit/>
          </a:bodyPr>
          <a:lstStyle/>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RNN được tổ chức thành các lớp liên tiếp và được chia thành:</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t>
            </a:r>
            <a:r>
              <a:rPr lang="vi-VN" sz="2000" b="1">
                <a:effectLst/>
                <a:latin typeface="Constantia" panose="02030602050306030303" pitchFamily="18" charset="0"/>
                <a:ea typeface="SimSun" panose="02010600030101010101" pitchFamily="2" charset="-122"/>
                <a:cs typeface="Times New Roman" panose="02020603050405020304" pitchFamily="18" charset="0"/>
              </a:rPr>
              <a:t>Input</a:t>
            </a:r>
            <a:endParaRPr lang="en-US" sz="2000" b="1">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t>
            </a:r>
            <a:r>
              <a:rPr lang="vi-VN" sz="2000" b="1">
                <a:effectLst/>
                <a:latin typeface="Constantia" panose="02030602050306030303" pitchFamily="18" charset="0"/>
                <a:ea typeface="SimSun" panose="02010600030101010101" pitchFamily="2" charset="-122"/>
                <a:cs typeface="Times New Roman" panose="02020603050405020304" pitchFamily="18" charset="0"/>
              </a:rPr>
              <a:t>Hidden</a:t>
            </a:r>
            <a:endParaRPr lang="en-US" sz="2000" b="1">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t>
            </a:r>
            <a:r>
              <a:rPr lang="vi-VN" sz="2000" b="1">
                <a:effectLst/>
                <a:latin typeface="Constantia" panose="02030602050306030303" pitchFamily="18" charset="0"/>
                <a:ea typeface="SimSun" panose="02010600030101010101" pitchFamily="2" charset="-122"/>
                <a:cs typeface="Times New Roman" panose="02020603050405020304" pitchFamily="18" charset="0"/>
              </a:rPr>
              <a:t>Output</a:t>
            </a:r>
            <a:endParaRPr lang="en-US" sz="2000" b="1">
              <a:effectLst/>
              <a:latin typeface="Constantia" panose="02030602050306030303" pitchFamily="18" charset="0"/>
              <a:ea typeface="SimSun" panose="02010600030101010101" pitchFamily="2" charset="-122"/>
              <a:cs typeface="Times New Roman" panose="02020603050405020304" pitchFamily="18" charset="0"/>
            </a:endParaRPr>
          </a:p>
        </p:txBody>
      </p:sp>
      <p:sp>
        <p:nvSpPr>
          <p:cNvPr id="7" name="TextBox 6"/>
          <p:cNvSpPr txBox="1"/>
          <p:nvPr/>
        </p:nvSpPr>
        <p:spPr>
          <a:xfrm>
            <a:off x="6093542" y="707136"/>
            <a:ext cx="6098458" cy="1631216"/>
          </a:xfrm>
          <a:prstGeom prst="rect">
            <a:avLst/>
          </a:prstGeom>
          <a:noFill/>
        </p:spPr>
        <p:txBody>
          <a:bodyPr wrap="square">
            <a:spAutoFit/>
          </a:bodyPr>
          <a:lstStyle/>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Mỗi lớp có weight bằng nhau, và mỗi neuron phải được gắn vào 1 bước thời gian cố định. Nhớ rằng mỗi chúng có kết nối với  lớp hidden (input và output) với bước cùng thời gian, và lớp hidden được chuyển tiếp và thời gian phụ thuộc trong địa chỉ</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p:txBody>
      </p:sp>
      <p:pic>
        <p:nvPicPr>
          <p:cNvPr id="10" name="Picture 9" descr="IMG_256"/>
          <p:cNvPicPr>
            <a:picLocks noChangeAspect="1"/>
          </p:cNvPicPr>
          <p:nvPr/>
        </p:nvPicPr>
        <p:blipFill>
          <a:blip r:embed="rId1"/>
          <a:stretch>
            <a:fillRect/>
          </a:stretch>
        </p:blipFill>
        <p:spPr>
          <a:xfrm>
            <a:off x="161003" y="1737280"/>
            <a:ext cx="5715000" cy="2571750"/>
          </a:xfrm>
          <a:prstGeom prst="rect">
            <a:avLst/>
          </a:prstGeom>
          <a:noFill/>
          <a:ln w="9525">
            <a:noFill/>
          </a:ln>
        </p:spPr>
      </p:pic>
      <p:sp>
        <p:nvSpPr>
          <p:cNvPr id="12" name="TextBox 11"/>
          <p:cNvSpPr txBox="1"/>
          <p:nvPr/>
        </p:nvSpPr>
        <p:spPr>
          <a:xfrm>
            <a:off x="6093542" y="2338352"/>
            <a:ext cx="6098458" cy="3170099"/>
          </a:xfrm>
          <a:prstGeom prst="rect">
            <a:avLst/>
          </a:prstGeom>
          <a:noFill/>
        </p:spPr>
        <p:txBody>
          <a:bodyPr wrap="square">
            <a:spAutoFit/>
          </a:bodyPr>
          <a:lstStyle/>
          <a:p>
            <a:pPr marL="0" marR="0">
              <a:spcBef>
                <a:spcPts val="0"/>
              </a:spcBef>
              <a:spcAft>
                <a:spcPts val="0"/>
              </a:spcAft>
            </a:pPr>
            <a:r>
              <a:rPr lang="vi-VN" sz="2000" b="1">
                <a:effectLst/>
                <a:latin typeface="Constantia" panose="02030602050306030303" pitchFamily="18" charset="0"/>
                <a:ea typeface="SimSun" panose="02010600030101010101" pitchFamily="2" charset="-122"/>
                <a:cs typeface="Times New Roman" panose="02020603050405020304" pitchFamily="18" charset="0"/>
              </a:rPr>
              <a:t>Thành phần của RNN:</a:t>
            </a:r>
            <a:endParaRPr lang="en-US" sz="2000" b="1">
              <a:effectLst/>
              <a:latin typeface="Constantia" panose="02030602050306030303" pitchFamily="18" charset="0"/>
              <a:ea typeface="SimSun" panose="02010600030101010101" pitchFamily="2" charset="-122"/>
              <a:cs typeface="Times New Roman" panose="02020603050405020304" pitchFamily="18" charset="0"/>
            </a:endParaRPr>
          </a:p>
          <a:p>
            <a:pPr marL="342900" marR="0" indent="-342900">
              <a:spcBef>
                <a:spcPts val="0"/>
              </a:spcBef>
              <a:spcAft>
                <a:spcPts val="0"/>
              </a:spcAft>
              <a:buFontTx/>
              <a:buChar char="-"/>
            </a:pPr>
            <a:r>
              <a:rPr lang="vi-VN" sz="2000" b="1">
                <a:effectLst/>
                <a:latin typeface="Constantia" panose="02030602050306030303" pitchFamily="18" charset="0"/>
                <a:ea typeface="SimSun" panose="02010600030101010101" pitchFamily="2" charset="-122"/>
                <a:cs typeface="Times New Roman" panose="02020603050405020304" pitchFamily="18" charset="0"/>
              </a:rPr>
              <a:t>Input</a:t>
            </a:r>
            <a:r>
              <a:rPr lang="vi-VN" sz="2000">
                <a:effectLst/>
                <a:latin typeface="Constantia" panose="02030602050306030303" pitchFamily="18" charset="0"/>
                <a:ea typeface="SimSun" panose="02010600030101010101" pitchFamily="2" charset="-122"/>
                <a:cs typeface="Times New Roman" panose="02020603050405020304" pitchFamily="18" charset="0"/>
              </a:rPr>
              <a:t>: hàm vector của x(t) là input tại thời điểm bước t</a:t>
            </a:r>
            <a:endParaRPr lang="vi-VN" sz="2000">
              <a:effectLst/>
              <a:latin typeface="Constantia" panose="02030602050306030303" pitchFamily="18" charset="0"/>
              <a:ea typeface="SimSun" panose="02010600030101010101" pitchFamily="2" charset="-122"/>
              <a:cs typeface="Times New Roman" panose="02020603050405020304" pitchFamily="18" charset="0"/>
            </a:endParaRPr>
          </a:p>
          <a:p>
            <a:pPr marR="0">
              <a:spcBef>
                <a:spcPts val="0"/>
              </a:spcBef>
              <a:spcAft>
                <a:spcPts val="0"/>
              </a:spcAft>
            </a:pP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t>
            </a:r>
            <a:r>
              <a:rPr lang="vi-VN" sz="2000" b="1">
                <a:effectLst/>
                <a:latin typeface="Constantia" panose="02030602050306030303" pitchFamily="18" charset="0"/>
                <a:ea typeface="SimSun" panose="02010600030101010101" pitchFamily="2" charset="-122"/>
                <a:cs typeface="Times New Roman" panose="02020603050405020304" pitchFamily="18" charset="0"/>
              </a:rPr>
              <a:t>Hidden</a:t>
            </a:r>
            <a:r>
              <a:rPr lang="vi-VN" sz="2000">
                <a:effectLst/>
                <a:latin typeface="Constantia" panose="02030602050306030303" pitchFamily="18" charset="0"/>
                <a:ea typeface="SimSun" panose="02010600030101010101" pitchFamily="2" charset="-122"/>
                <a:cs typeface="Times New Roman" panose="02020603050405020304" pitchFamily="18" charset="0"/>
              </a:rPr>
              <a:t>:</a:t>
            </a:r>
            <a:br>
              <a:rPr lang="vi-VN" sz="2000">
                <a:effectLst/>
                <a:latin typeface="Constantia" panose="02030602050306030303" pitchFamily="18" charset="0"/>
                <a:ea typeface="SimSun" panose="02010600030101010101" pitchFamily="2" charset="-122"/>
                <a:cs typeface="Times New Roman" panose="02020603050405020304" pitchFamily="18" charset="0"/>
              </a:rPr>
            </a:br>
            <a:r>
              <a:rPr lang="vi-VN" sz="2000">
                <a:effectLst/>
                <a:latin typeface="Constantia" panose="02030602050306030303" pitchFamily="18" charset="0"/>
                <a:ea typeface="SimSun" panose="02010600030101010101" pitchFamily="2" charset="-122"/>
                <a:cs typeface="Times New Roman" panose="02020603050405020304" pitchFamily="18" charset="0"/>
              </a:rPr>
              <a:t>+ hàm vector h(t) là trạng thái hdden tại thời gian t</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Đây là một loại bộ nhớ của mạng được thiết lập;</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Điều này đã được tính toán dựa trên đầu vào hiện tại x(t) và bước trước đó là trạng thái ẩn h(t-1):</a:t>
            </a:r>
            <a:endParaRPr lang="en-US" sz="2000">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000">
                <a:effectLst/>
                <a:latin typeface="Constantia" panose="02030602050306030303" pitchFamily="18" charset="0"/>
                <a:ea typeface="SimSun" panose="02010600030101010101" pitchFamily="2" charset="-122"/>
                <a:cs typeface="Times New Roman" panose="02020603050405020304" pitchFamily="18" charset="0"/>
              </a:rPr>
              <a:t> </a:t>
            </a:r>
            <a:endParaRPr lang="vi-VN" sz="2000">
              <a:effectLst/>
              <a:latin typeface="Constantia" panose="02030602050306030303" pitchFamily="18" charset="0"/>
              <a:ea typeface="SimSun" panose="02010600030101010101" pitchFamily="2" charset="-122"/>
              <a:cs typeface="Times New Roman" panose="02020603050405020304" pitchFamily="18" charset="0"/>
            </a:endParaRPr>
          </a:p>
        </p:txBody>
      </p:sp>
      <p:sp>
        <p:nvSpPr>
          <p:cNvPr id="6" name="TextBox 5"/>
          <p:cNvSpPr txBox="1"/>
          <p:nvPr/>
        </p:nvSpPr>
        <p:spPr>
          <a:xfrm>
            <a:off x="109385" y="4519649"/>
            <a:ext cx="6150076" cy="1261884"/>
          </a:xfrm>
          <a:prstGeom prst="rect">
            <a:avLst/>
          </a:prstGeom>
          <a:noFill/>
        </p:spPr>
        <p:txBody>
          <a:bodyPr wrap="square">
            <a:spAutoFit/>
          </a:bodyPr>
          <a:lstStyle/>
          <a:p>
            <a:pPr marL="0" marR="0">
              <a:spcBef>
                <a:spcPts val="0"/>
              </a:spcBef>
              <a:spcAft>
                <a:spcPts val="0"/>
              </a:spcAft>
            </a:pPr>
            <a:r>
              <a:rPr lang="vi-VN" sz="1900">
                <a:latin typeface="Constantia" panose="02030602050306030303" pitchFamily="18" charset="0"/>
              </a:rPr>
              <a:t>- </a:t>
            </a:r>
            <a:r>
              <a:rPr lang="vi-VN" sz="1900" b="1">
                <a:latin typeface="Constantia" panose="02030602050306030303" pitchFamily="18" charset="0"/>
              </a:rPr>
              <a:t>Output</a:t>
            </a:r>
            <a:r>
              <a:rPr lang="vi-VN" sz="1900">
                <a:latin typeface="Constantia" panose="02030602050306030303" pitchFamily="18" charset="0"/>
              </a:rPr>
              <a:t>: hàm vector y (t) là đầu ra tại bước thời gian t.</a:t>
            </a:r>
            <a:endParaRPr lang="en-US" sz="1900">
              <a:latin typeface="Constantia" panose="02030602050306030303" pitchFamily="18" charset="0"/>
            </a:endParaRPr>
          </a:p>
          <a:p>
            <a:pPr marL="0" marR="0">
              <a:spcBef>
                <a:spcPts val="0"/>
              </a:spcBef>
              <a:spcAft>
                <a:spcPts val="0"/>
              </a:spcAft>
            </a:pPr>
            <a:r>
              <a:rPr lang="vi-VN" sz="1900">
                <a:latin typeface="Constantia" panose="02030602050306030303" pitchFamily="18" charset="0"/>
              </a:rPr>
              <a:t>- Weight: trong RNNs, input vector kết nối với lớp hidden neuron trong thời gian t bằng ma trận weight của U</a:t>
            </a:r>
            <a:endParaRPr lang="en-US" sz="1900">
              <a:latin typeface="Constantia" panose="02030602050306030303" pitchFamily="18" charset="0"/>
            </a:endParaRPr>
          </a:p>
        </p:txBody>
      </p:sp>
      <p:sp>
        <p:nvSpPr>
          <p:cNvPr id="9" name="TextBox 8"/>
          <p:cNvSpPr txBox="1"/>
          <p:nvPr/>
        </p:nvSpPr>
        <p:spPr>
          <a:xfrm>
            <a:off x="65139" y="5735556"/>
            <a:ext cx="12056806" cy="1015663"/>
          </a:xfrm>
          <a:prstGeom prst="rect">
            <a:avLst/>
          </a:prstGeom>
          <a:noFill/>
        </p:spPr>
        <p:txBody>
          <a:bodyPr wrap="square">
            <a:spAutoFit/>
          </a:bodyPr>
          <a:lstStyle/>
          <a:p>
            <a:pPr marL="0" marR="0">
              <a:spcBef>
                <a:spcPts val="0"/>
              </a:spcBef>
              <a:spcAft>
                <a:spcPts val="0"/>
              </a:spcAft>
            </a:pPr>
            <a:r>
              <a:rPr lang="vi-VN" sz="2000">
                <a:latin typeface="Constantia" panose="02030602050306030303" pitchFamily="18" charset="0"/>
              </a:rPr>
              <a:t>- Ma trận weight  bên trong W được hình thành bởi  các lớp neuron  ẩn của thời gian t-1 và t+1. Theo đó, lớp hidden với out vector y(t) của thời gian t bởi 1 V (ma trận weight);tất cả ma trận weight U, W và V là hằng số của mỗi bước thời gian</a:t>
            </a:r>
            <a:endParaRPr lang="en-US" sz="2000">
              <a:latin typeface="Constantia" panose="02030602050306030303"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7492" y="656504"/>
          <a:ext cx="10905067" cy="5147388"/>
        </p:xfrm>
        <a:graphic>
          <a:graphicData uri="http://schemas.openxmlformats.org/drawingml/2006/table">
            <a:tbl>
              <a:tblPr firstRow="1" firstCol="1" bandRow="1"/>
              <a:tblGrid>
                <a:gridCol w="5543921"/>
                <a:gridCol w="5361146"/>
              </a:tblGrid>
              <a:tr h="4837067">
                <a:tc>
                  <a:txBody>
                    <a:bodyPr/>
                    <a:lstStyle/>
                    <a:p>
                      <a:pPr marL="0" marR="0" algn="just" fontAlgn="t">
                        <a:spcBef>
                          <a:spcPts val="0"/>
                        </a:spcBef>
                        <a:spcAft>
                          <a:spcPts val="0"/>
                        </a:spcAft>
                      </a:pPr>
                      <a:r>
                        <a:rPr lang="vi-VN" sz="2800" b="1" i="0" u="none" strike="noStrike">
                          <a:effectLst/>
                          <a:latin typeface="Constantia" panose="02030602050306030303" pitchFamily="18" charset="0"/>
                          <a:ea typeface="SimSun" panose="02010600030101010101" pitchFamily="2" charset="-122"/>
                          <a:cs typeface="Times New Roman" panose="02020603050405020304" pitchFamily="18" charset="0"/>
                        </a:rPr>
                        <a:t>Ưu điểm</a:t>
                      </a:r>
                      <a:endParaRPr lang="vi-VN" sz="5100" b="1" i="0" u="none" strike="noStrike">
                        <a:effectLst/>
                        <a:latin typeface="Constantia" panose="02030602050306030303" pitchFamily="18" charset="0"/>
                      </a:endParaRPr>
                    </a:p>
                    <a:p>
                      <a:pPr marL="0" marR="0" algn="just" fontAlgn="t">
                        <a:spcBef>
                          <a:spcPts val="0"/>
                        </a:spcBef>
                        <a:spcAft>
                          <a:spcPts val="0"/>
                        </a:spcAft>
                      </a:pPr>
                      <a:r>
                        <a:rPr lang="vi-VN" sz="2800" b="0" i="0" u="none" strike="noStrike">
                          <a:effectLst/>
                          <a:latin typeface="Constantia" panose="02030602050306030303" pitchFamily="18" charset="0"/>
                          <a:ea typeface="SimSun" panose="02010600030101010101" pitchFamily="2" charset="-122"/>
                          <a:cs typeface="Times New Roman" panose="02020603050405020304" pitchFamily="18" charset="0"/>
                        </a:rPr>
                        <a:t>- Nó có tính năng đặc biệt là nhớ mọi thông tin, vì vậy RNN rất hữu ích cho dự đoán chuỗi thời gian.</a:t>
                      </a:r>
                      <a:endParaRPr lang="vi-VN" sz="5100" b="0" i="0" u="none" strike="noStrike">
                        <a:effectLst/>
                        <a:latin typeface="Constantia" panose="02030602050306030303" pitchFamily="18" charset="0"/>
                      </a:endParaRPr>
                    </a:p>
                    <a:p>
                      <a:pPr marL="0" marR="0" algn="just" fontAlgn="t">
                        <a:spcBef>
                          <a:spcPts val="0"/>
                        </a:spcBef>
                        <a:spcAft>
                          <a:spcPts val="0"/>
                        </a:spcAft>
                      </a:pPr>
                      <a:r>
                        <a:rPr lang="vi-VN" sz="2800" b="0" i="0" u="none" strike="noStrike">
                          <a:effectLst/>
                          <a:latin typeface="Constantia" panose="02030602050306030303" pitchFamily="18" charset="0"/>
                          <a:ea typeface="SimSun" panose="02010600030101010101" pitchFamily="2" charset="-122"/>
                          <a:cs typeface="Times New Roman" panose="02020603050405020304" pitchFamily="18" charset="0"/>
                        </a:rPr>
                        <a:t>- Hoàn hảo để thêm một mẫu phức tạp từ chuỗi thời gian dataset.</a:t>
                      </a:r>
                      <a:endParaRPr lang="vi-VN" sz="5100" b="0" i="0" u="none" strike="noStrike">
                        <a:effectLst/>
                        <a:latin typeface="Constantia" panose="02030602050306030303" pitchFamily="18" charset="0"/>
                      </a:endParaRPr>
                    </a:p>
                    <a:p>
                      <a:pPr marL="0" marR="0" algn="just" fontAlgn="t">
                        <a:spcBef>
                          <a:spcPts val="0"/>
                        </a:spcBef>
                        <a:spcAft>
                          <a:spcPts val="0"/>
                        </a:spcAft>
                      </a:pPr>
                      <a:r>
                        <a:rPr lang="vi-VN" sz="2800" b="0" i="0" u="none" strike="noStrike">
                          <a:effectLst/>
                          <a:latin typeface="Constantia" panose="02030602050306030303" pitchFamily="18" charset="0"/>
                          <a:ea typeface="SimSun" panose="02010600030101010101" pitchFamily="2" charset="-122"/>
                          <a:cs typeface="Times New Roman" panose="02020603050405020304" pitchFamily="18" charset="0"/>
                        </a:rPr>
                        <a:t>- Dự đoán nhanh.</a:t>
                      </a:r>
                      <a:endParaRPr lang="vi-VN" sz="5100" b="0" i="0" u="none" strike="noStrike">
                        <a:effectLst/>
                        <a:latin typeface="Constantia" panose="02030602050306030303" pitchFamily="18" charset="0"/>
                      </a:endParaRPr>
                    </a:p>
                    <a:p>
                      <a:pPr marL="0" marR="0" algn="just" fontAlgn="t">
                        <a:spcBef>
                          <a:spcPts val="0"/>
                        </a:spcBef>
                        <a:spcAft>
                          <a:spcPts val="0"/>
                        </a:spcAft>
                      </a:pPr>
                      <a:r>
                        <a:rPr lang="vi-VN" sz="2800" b="0" i="0" u="none" strike="noStrike">
                          <a:effectLst/>
                          <a:latin typeface="Constantia" panose="02030602050306030303" pitchFamily="18" charset="0"/>
                          <a:ea typeface="SimSun" panose="02010600030101010101" pitchFamily="2" charset="-122"/>
                          <a:cs typeface="Times New Roman" panose="02020603050405020304" pitchFamily="18" charset="0"/>
                        </a:rPr>
                        <a:t>- Không bị ảnh hưởng bởi các giá trị bị thiếu, vì vậy quá trình làm sạch có thể bị hạn chế.</a:t>
                      </a:r>
                      <a:endParaRPr lang="vi-VN" sz="5100" b="0" i="0" u="none" strike="noStrike">
                        <a:effectLst/>
                        <a:latin typeface="Constantia" panose="02030602050306030303" pitchFamily="18" charset="0"/>
                      </a:endParaRPr>
                    </a:p>
                  </a:txBody>
                  <a:tcPr marL="192584" marR="192584" marT="26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vi-VN" sz="2800" b="1" i="0" u="none" strike="noStrike">
                          <a:effectLst/>
                          <a:latin typeface="Constantia" panose="02030602050306030303" pitchFamily="18" charset="0"/>
                          <a:ea typeface="SimSun" panose="02010600030101010101" pitchFamily="2" charset="-122"/>
                          <a:cs typeface="Times New Roman" panose="02020603050405020304" pitchFamily="18" charset="0"/>
                        </a:rPr>
                        <a:t>Nhược điểm</a:t>
                      </a:r>
                      <a:endParaRPr lang="vi-VN" sz="5100" b="1" i="0" u="none" strike="noStrike">
                        <a:effectLst/>
                        <a:latin typeface="Constantia" panose="02030602050306030303" pitchFamily="18" charset="0"/>
                      </a:endParaRPr>
                    </a:p>
                    <a:p>
                      <a:pPr marL="0" marR="0" algn="just" fontAlgn="t">
                        <a:spcBef>
                          <a:spcPts val="0"/>
                        </a:spcBef>
                        <a:spcAft>
                          <a:spcPts val="0"/>
                        </a:spcAft>
                      </a:pPr>
                      <a:r>
                        <a:rPr lang="vi-VN" sz="2800" b="0" i="0" u="none" strike="noStrike">
                          <a:effectLst/>
                          <a:latin typeface="Constantia" panose="02030602050306030303" pitchFamily="18" charset="0"/>
                          <a:ea typeface="SimSun" panose="02010600030101010101" pitchFamily="2" charset="-122"/>
                          <a:cs typeface="Times New Roman" panose="02020603050405020304" pitchFamily="18" charset="0"/>
                        </a:rPr>
                        <a:t>- Thách thức lớn là trong thời gian đào tạo.</a:t>
                      </a:r>
                      <a:endParaRPr lang="vi-VN" sz="5100" b="0" i="0" u="none" strike="noStrike">
                        <a:effectLst/>
                        <a:latin typeface="Constantia" panose="02030602050306030303" pitchFamily="18" charset="0"/>
                      </a:endParaRPr>
                    </a:p>
                    <a:p>
                      <a:pPr marL="0" marR="0" algn="just" fontAlgn="t">
                        <a:spcBef>
                          <a:spcPts val="0"/>
                        </a:spcBef>
                        <a:spcAft>
                          <a:spcPts val="0"/>
                        </a:spcAft>
                      </a:pPr>
                      <a:r>
                        <a:rPr lang="vi-VN" sz="2800" b="0" i="0" u="none" strike="noStrike">
                          <a:effectLst/>
                          <a:latin typeface="Constantia" panose="02030602050306030303" pitchFamily="18" charset="0"/>
                          <a:ea typeface="SimSun" panose="02010600030101010101" pitchFamily="2" charset="-122"/>
                          <a:cs typeface="Times New Roman" panose="02020603050405020304" pitchFamily="18" charset="0"/>
                        </a:rPr>
                        <a:t>- Chi phí tính toán đắt tiền.</a:t>
                      </a:r>
                      <a:endParaRPr lang="vi-VN" sz="5100" b="0" i="0" u="none" strike="noStrike">
                        <a:effectLst/>
                        <a:latin typeface="Constantia" panose="02030602050306030303" pitchFamily="18" charset="0"/>
                      </a:endParaRPr>
                    </a:p>
                  </a:txBody>
                  <a:tcPr marL="192584" marR="192584" marT="26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49432" cy="1325563"/>
          </a:xfrm>
        </p:spPr>
        <p:txBody>
          <a:bodyPr/>
          <a:lstStyle/>
          <a:p>
            <a:pPr algn="ctr"/>
            <a:r>
              <a:rPr lang="vi-VN" b="1">
                <a:solidFill>
                  <a:schemeClr val="tx1">
                    <a:lumMod val="65000"/>
                    <a:lumOff val="35000"/>
                  </a:schemeClr>
                </a:solidFill>
              </a:rPr>
              <a:t>SARIMA</a:t>
            </a:r>
            <a:endParaRPr lang="en-US" b="1">
              <a:solidFill>
                <a:schemeClr val="tx1">
                  <a:lumMod val="65000"/>
                  <a:lumOff val="35000"/>
                </a:schemeClr>
              </a:solidFill>
            </a:endParaRPr>
          </a:p>
        </p:txBody>
      </p:sp>
      <p:sp>
        <p:nvSpPr>
          <p:cNvPr id="5" name="TextBox 4"/>
          <p:cNvSpPr txBox="1"/>
          <p:nvPr/>
        </p:nvSpPr>
        <p:spPr>
          <a:xfrm>
            <a:off x="314785" y="1325563"/>
            <a:ext cx="11469175" cy="1246495"/>
          </a:xfrm>
          <a:prstGeom prst="rect">
            <a:avLst/>
          </a:prstGeom>
          <a:noFill/>
        </p:spPr>
        <p:txBody>
          <a:bodyPr wrap="square">
            <a:spAutoFit/>
          </a:bodyPr>
          <a:lstStyle/>
          <a:p>
            <a:pPr marL="0" marR="0">
              <a:spcBef>
                <a:spcPts val="0"/>
              </a:spcBef>
              <a:spcAft>
                <a:spcPts val="0"/>
              </a:spcAft>
            </a:pPr>
            <a:r>
              <a:rPr lang="vi-VN" sz="25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rPr>
              <a:t>- </a:t>
            </a:r>
            <a:r>
              <a:rPr lang="vi-VN" sz="2500" b="1">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rPr>
              <a:t>SARIMA</a:t>
            </a:r>
            <a:r>
              <a:rPr lang="vi-VN" sz="25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rPr>
              <a:t> là viết tắt của Seasonal-ARIMA và nó bao gồm thành phần thời vụ trong dự đoán. Sự quan trọng của thời vụ là khá rõ ràng và ARIMA thất bại trong bao gồm thông tin đó trực tiếp.</a:t>
            </a:r>
            <a:endParaRPr lang="en-US" sz="25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endParaRPr>
          </a:p>
        </p:txBody>
      </p:sp>
      <p:pic>
        <p:nvPicPr>
          <p:cNvPr id="6" name="Picture 5" descr="IMG_256"/>
          <p:cNvPicPr>
            <a:picLocks noChangeAspect="1"/>
          </p:cNvPicPr>
          <p:nvPr/>
        </p:nvPicPr>
        <p:blipFill>
          <a:blip r:embed="rId1"/>
          <a:stretch>
            <a:fillRect/>
          </a:stretch>
        </p:blipFill>
        <p:spPr>
          <a:xfrm>
            <a:off x="5103095" y="2419744"/>
            <a:ext cx="6414166" cy="2188363"/>
          </a:xfrm>
          <a:prstGeom prst="rect">
            <a:avLst/>
          </a:prstGeom>
          <a:noFill/>
          <a:ln w="9525">
            <a:noFill/>
          </a:ln>
        </p:spPr>
      </p:pic>
      <p:sp>
        <p:nvSpPr>
          <p:cNvPr id="8" name="TextBox 7"/>
          <p:cNvSpPr txBox="1"/>
          <p:nvPr/>
        </p:nvSpPr>
        <p:spPr>
          <a:xfrm>
            <a:off x="167301" y="5099634"/>
            <a:ext cx="8018054" cy="1631216"/>
          </a:xfrm>
          <a:prstGeom prst="rect">
            <a:avLst/>
          </a:prstGeom>
          <a:noFill/>
        </p:spPr>
        <p:txBody>
          <a:bodyPr wrap="square">
            <a:spAutoFit/>
          </a:bodyPr>
          <a:lstStyle/>
          <a:p>
            <a:pPr marL="0" marR="0">
              <a:spcBef>
                <a:spcPts val="0"/>
              </a:spcBef>
              <a:spcAft>
                <a:spcPts val="0"/>
              </a:spcAft>
            </a:pPr>
            <a:r>
              <a:rPr lang="vi-VN" sz="25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rPr>
              <a:t>- Tương tự như ARIMA, các giá trị P, D, Q cho các phần theo thơi vụ của mô hình có thể được suy ra từ các điểm ACF và PACF của dữ liệu.</a:t>
            </a:r>
            <a:endParaRPr lang="en-US" sz="25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25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rPr>
              <a:t> </a:t>
            </a:r>
            <a:endParaRPr lang="en-US" sz="25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endParaRPr>
          </a:p>
        </p:txBody>
      </p:sp>
      <p:sp>
        <p:nvSpPr>
          <p:cNvPr id="4" name="TextBox 3"/>
          <p:cNvSpPr txBox="1"/>
          <p:nvPr/>
        </p:nvSpPr>
        <p:spPr>
          <a:xfrm>
            <a:off x="1127099" y="3190759"/>
            <a:ext cx="6098458" cy="646331"/>
          </a:xfrm>
          <a:prstGeom prst="rect">
            <a:avLst/>
          </a:prstGeom>
          <a:noFill/>
        </p:spPr>
        <p:txBody>
          <a:bodyPr wrap="square">
            <a:spAutoFit/>
          </a:bodyPr>
          <a:lstStyle/>
          <a:p>
            <a:pPr marL="0" marR="0">
              <a:spcBef>
                <a:spcPts val="0"/>
              </a:spcBef>
              <a:spcAft>
                <a:spcPts val="0"/>
              </a:spcAft>
            </a:pPr>
            <a:r>
              <a:rPr lang="vi-VN" sz="18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rPr>
              <a:t>- Chú thích:</a:t>
            </a:r>
            <a:endParaRPr lang="vi-VN" sz="18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endParaRPr>
          </a:p>
          <a:p>
            <a:pPr marL="0" marR="0">
              <a:spcBef>
                <a:spcPts val="0"/>
              </a:spcBef>
              <a:spcAft>
                <a:spcPts val="0"/>
              </a:spcAft>
            </a:pPr>
            <a:r>
              <a:rPr lang="vi-VN" sz="18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rPr>
              <a:t>m là số năm của mỗi năm quan sát. </a:t>
            </a:r>
            <a:endParaRPr lang="en-US" sz="1800">
              <a:solidFill>
                <a:schemeClr val="tx1">
                  <a:lumMod val="85000"/>
                  <a:lumOff val="15000"/>
                </a:schemeClr>
              </a:solidFill>
              <a:effectLst/>
              <a:latin typeface="Constantia" panose="02030602050306030303" pitchFamily="18" charset="0"/>
              <a:ea typeface="SimSun" panose="02010600030101010101" pitchFamily="2" charset="-122"/>
              <a:cs typeface="Times New Roman" panose="02020603050405020304" pitchFamily="18" charset="0"/>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407492" y="656504"/>
          <a:ext cx="10905067" cy="4837067"/>
        </p:xfrm>
        <a:graphic>
          <a:graphicData uri="http://schemas.openxmlformats.org/drawingml/2006/table">
            <a:tbl>
              <a:tblPr firstRow="1" firstCol="1" bandRow="1"/>
              <a:tblGrid>
                <a:gridCol w="5543921"/>
                <a:gridCol w="5361146"/>
              </a:tblGrid>
              <a:tr h="4837067">
                <a:tc>
                  <a:txBody>
                    <a:bodyPr/>
                    <a:lstStyle/>
                    <a:p>
                      <a:pPr marL="0" marR="0" algn="just" fontAlgn="t">
                        <a:spcBef>
                          <a:spcPts val="0"/>
                        </a:spcBef>
                        <a:spcAft>
                          <a:spcPts val="0"/>
                        </a:spcAft>
                      </a:pPr>
                      <a:r>
                        <a:rPr lang="vi-VN" sz="2800" b="1" i="0" u="none" strike="noStrike">
                          <a:effectLst/>
                          <a:latin typeface="Constantia" panose="02030602050306030303" pitchFamily="18" charset="0"/>
                          <a:ea typeface="SimSun" panose="02010600030101010101" pitchFamily="2" charset="-122"/>
                          <a:cs typeface="Times New Roman" panose="02020603050405020304" pitchFamily="18" charset="0"/>
                        </a:rPr>
                        <a:t>Ưu điểm</a:t>
                      </a:r>
                      <a:endParaRPr lang="vi-VN" sz="2800" b="1" i="0" u="none" strike="noStrike" kern="1200">
                        <a:solidFill>
                          <a:schemeClr val="tx1"/>
                        </a:solidFill>
                        <a:effectLst/>
                        <a:latin typeface="Constantia" panose="02030602050306030303" pitchFamily="18" charset="0"/>
                        <a:ea typeface="+mn-ea"/>
                        <a:cs typeface="+mn-cs"/>
                      </a:endParaRPr>
                    </a:p>
                    <a:p>
                      <a:pPr marL="0" marR="0" algn="just" fontAlgn="t">
                        <a:spcBef>
                          <a:spcPts val="0"/>
                        </a:spcBef>
                        <a:spcAft>
                          <a:spcPts val="0"/>
                        </a:spcAft>
                      </a:pPr>
                      <a:endParaRPr lang="en-US" sz="2800" kern="1200">
                        <a:solidFill>
                          <a:schemeClr val="tx1"/>
                        </a:solidFill>
                        <a:effectLst/>
                        <a:latin typeface="Constantia" panose="02030602050306030303" pitchFamily="18" charset="0"/>
                        <a:ea typeface="+mn-ea"/>
                        <a:cs typeface="+mn-cs"/>
                      </a:endParaRPr>
                    </a:p>
                    <a:p>
                      <a:pPr marL="0" indent="0">
                        <a:buFontTx/>
                        <a:buNone/>
                      </a:pPr>
                      <a:r>
                        <a:rPr lang="vi-VN" sz="2800" kern="1200">
                          <a:solidFill>
                            <a:schemeClr val="tx1"/>
                          </a:solidFill>
                          <a:effectLst/>
                          <a:latin typeface="Constantia" panose="02030602050306030303" pitchFamily="18" charset="0"/>
                          <a:ea typeface="+mn-ea"/>
                          <a:cs typeface="+mn-cs"/>
                        </a:rPr>
                        <a:t>- Dễ hiểu và theo dõi</a:t>
                      </a:r>
                      <a:endParaRPr lang="vi-VN" sz="2800" kern="1200">
                        <a:solidFill>
                          <a:schemeClr val="tx1"/>
                        </a:solidFill>
                        <a:effectLst/>
                        <a:latin typeface="Constantia" panose="02030602050306030303" pitchFamily="18" charset="0"/>
                        <a:ea typeface="+mn-ea"/>
                        <a:cs typeface="+mn-cs"/>
                      </a:endParaRPr>
                    </a:p>
                    <a:p>
                      <a:pPr marL="0" indent="0">
                        <a:buFontTx/>
                        <a:buNone/>
                      </a:pPr>
                      <a:endParaRPr lang="vi-VN" sz="2800" kern="1200">
                        <a:solidFill>
                          <a:schemeClr val="tx1"/>
                        </a:solidFill>
                        <a:effectLst/>
                        <a:latin typeface="Constantia" panose="02030602050306030303" pitchFamily="18" charset="0"/>
                        <a:ea typeface="+mn-ea"/>
                        <a:cs typeface="+mn-cs"/>
                      </a:endParaRPr>
                    </a:p>
                    <a:p>
                      <a:pPr marL="0" indent="0">
                        <a:buFontTx/>
                        <a:buNone/>
                      </a:pPr>
                      <a:endParaRPr lang="en-US" sz="2800" kern="1200">
                        <a:solidFill>
                          <a:schemeClr val="tx1"/>
                        </a:solidFill>
                        <a:effectLst/>
                        <a:latin typeface="Constantia" panose="02030602050306030303" pitchFamily="18" charset="0"/>
                        <a:ea typeface="+mn-ea"/>
                        <a:cs typeface="+mn-cs"/>
                      </a:endParaRPr>
                    </a:p>
                    <a:p>
                      <a:r>
                        <a:rPr lang="vi-VN" sz="2800" kern="1200">
                          <a:solidFill>
                            <a:schemeClr val="tx1"/>
                          </a:solidFill>
                          <a:effectLst/>
                          <a:latin typeface="Constantia" panose="02030602050306030303" pitchFamily="18" charset="0"/>
                          <a:ea typeface="+mn-ea"/>
                          <a:cs typeface="+mn-cs"/>
                        </a:rPr>
                        <a:t>- Biến giới hạn</a:t>
                      </a:r>
                      <a:endParaRPr lang="vi-VN" sz="2800" b="0" i="0" u="none" strike="noStrike">
                        <a:effectLst/>
                        <a:latin typeface="Constantia" panose="02030602050306030303" pitchFamily="18" charset="0"/>
                      </a:endParaRPr>
                    </a:p>
                  </a:txBody>
                  <a:tcPr marL="192584" marR="192584" marT="26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0"/>
                        </a:spcBef>
                        <a:spcAft>
                          <a:spcPts val="0"/>
                        </a:spcAft>
                      </a:pPr>
                      <a:r>
                        <a:rPr lang="vi-VN" sz="2800" b="1" i="0" u="none" strike="noStrike">
                          <a:effectLst/>
                          <a:latin typeface="Constantia" panose="02030602050306030303" pitchFamily="18" charset="0"/>
                          <a:ea typeface="SimSun" panose="02010600030101010101" pitchFamily="2" charset="-122"/>
                          <a:cs typeface="Times New Roman" panose="02020603050405020304" pitchFamily="18" charset="0"/>
                        </a:rPr>
                        <a:t>Nhược điểm</a:t>
                      </a:r>
                      <a:endParaRPr lang="vi-VN" sz="2800" b="1" i="0" u="none" strike="noStrike">
                        <a:effectLst/>
                        <a:latin typeface="Constantia" panose="02030602050306030303" pitchFamily="18" charset="0"/>
                        <a:ea typeface="SimSun" panose="02010600030101010101" pitchFamily="2" charset="-122"/>
                        <a:cs typeface="Times New Roman" panose="02020603050405020304" pitchFamily="18" charset="0"/>
                      </a:endParaRPr>
                    </a:p>
                    <a:p>
                      <a:pPr marL="0" marR="0" algn="just" fontAlgn="t">
                        <a:spcBef>
                          <a:spcPts val="0"/>
                        </a:spcBef>
                        <a:spcAft>
                          <a:spcPts val="0"/>
                        </a:spcAft>
                      </a:pPr>
                      <a:endParaRPr lang="vi-VN" sz="2800" b="0" i="0" u="none" strike="noStrike">
                        <a:effectLst/>
                        <a:latin typeface="Constantia" panose="02030602050306030303" pitchFamily="18" charset="0"/>
                      </a:endParaRPr>
                    </a:p>
                    <a:p>
                      <a:r>
                        <a:rPr lang="vi-VN" sz="2800" kern="1200">
                          <a:solidFill>
                            <a:schemeClr val="tx1"/>
                          </a:solidFill>
                          <a:effectLst/>
                          <a:latin typeface="Constantia" panose="02030602050306030303" pitchFamily="18" charset="0"/>
                          <a:ea typeface="+mn-ea"/>
                          <a:cs typeface="+mn-cs"/>
                        </a:rPr>
                        <a:t>- Độ phức tạp thời gian theo cấp số nhân</a:t>
                      </a:r>
                      <a:endParaRPr lang="vi-VN" sz="2800" kern="1200">
                        <a:solidFill>
                          <a:schemeClr val="tx1"/>
                        </a:solidFill>
                        <a:effectLst/>
                        <a:latin typeface="Constantia" panose="02030602050306030303" pitchFamily="18" charset="0"/>
                        <a:ea typeface="+mn-ea"/>
                        <a:cs typeface="+mn-cs"/>
                      </a:endParaRPr>
                    </a:p>
                    <a:p>
                      <a:endParaRPr lang="en-US" sz="2800" kern="1200">
                        <a:solidFill>
                          <a:schemeClr val="tx1"/>
                        </a:solidFill>
                        <a:effectLst/>
                        <a:latin typeface="Constantia" panose="02030602050306030303" pitchFamily="18" charset="0"/>
                        <a:ea typeface="+mn-ea"/>
                        <a:cs typeface="+mn-cs"/>
                      </a:endParaRPr>
                    </a:p>
                    <a:p>
                      <a:pPr marL="0" indent="0">
                        <a:buFontTx/>
                        <a:buNone/>
                      </a:pPr>
                      <a:r>
                        <a:rPr lang="vi-VN" sz="2800" kern="1200">
                          <a:solidFill>
                            <a:schemeClr val="tx1"/>
                          </a:solidFill>
                          <a:effectLst/>
                          <a:latin typeface="Constantia" panose="02030602050306030303" pitchFamily="18" charset="0"/>
                          <a:ea typeface="+mn-ea"/>
                          <a:cs typeface="+mn-cs"/>
                        </a:rPr>
                        <a:t>- Dữ liệu phức tạp</a:t>
                      </a:r>
                      <a:endParaRPr lang="vi-VN" sz="2800" kern="1200">
                        <a:solidFill>
                          <a:schemeClr val="tx1"/>
                        </a:solidFill>
                        <a:effectLst/>
                        <a:latin typeface="Constantia" panose="02030602050306030303" pitchFamily="18" charset="0"/>
                        <a:ea typeface="+mn-ea"/>
                        <a:cs typeface="+mn-cs"/>
                      </a:endParaRPr>
                    </a:p>
                    <a:p>
                      <a:pPr marL="457200" indent="-457200">
                        <a:buFontTx/>
                        <a:buChar char="-"/>
                      </a:pPr>
                      <a:endParaRPr lang="en-US" sz="2800" kern="1200">
                        <a:solidFill>
                          <a:schemeClr val="tx1"/>
                        </a:solidFill>
                        <a:effectLst/>
                        <a:latin typeface="Constantia" panose="02030602050306030303" pitchFamily="18" charset="0"/>
                        <a:ea typeface="+mn-ea"/>
                        <a:cs typeface="+mn-cs"/>
                      </a:endParaRPr>
                    </a:p>
                    <a:p>
                      <a:r>
                        <a:rPr lang="vi-VN" sz="2800" kern="1200">
                          <a:solidFill>
                            <a:schemeClr val="tx1"/>
                          </a:solidFill>
                          <a:effectLst/>
                          <a:latin typeface="Constantia" panose="02030602050306030303" pitchFamily="18" charset="0"/>
                          <a:ea typeface="+mn-ea"/>
                          <a:cs typeface="+mn-cs"/>
                        </a:rPr>
                        <a:t>- Số lượng data vào</a:t>
                      </a:r>
                      <a:endParaRPr lang="vi-VN" sz="2800" b="0" i="0" u="none" strike="noStrike">
                        <a:effectLst/>
                        <a:latin typeface="Constantia" panose="02030602050306030303" pitchFamily="18" charset="0"/>
                      </a:endParaRPr>
                    </a:p>
                  </a:txBody>
                  <a:tcPr marL="192584" marR="192584" marT="2674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348" y="2547886"/>
            <a:ext cx="10515600" cy="1325563"/>
          </a:xfrm>
        </p:spPr>
        <p:txBody>
          <a:bodyPr>
            <a:normAutofit/>
          </a:bodyPr>
          <a:lstStyle/>
          <a:p>
            <a:r>
              <a:rPr lang="vi-VN" sz="5000" b="1"/>
              <a:t>Demo code</a:t>
            </a:r>
            <a:endParaRPr lang="en-US" sz="50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632" y="2326661"/>
            <a:ext cx="10515600" cy="1325563"/>
          </a:xfrm>
        </p:spPr>
        <p:txBody>
          <a:bodyPr/>
          <a:lstStyle/>
          <a:p>
            <a:r>
              <a:rPr lang="vi-VN">
                <a:latin typeface="Arial" panose="020B0604020202020204" pitchFamily="34" charset="0"/>
              </a:rPr>
              <a:t>Cám ơn thầy và các bạn đã lắng nghe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9560" y="856180"/>
            <a:ext cx="4560584" cy="1128068"/>
          </a:xfrm>
        </p:spPr>
        <p:txBody>
          <a:bodyPr anchor="ctr">
            <a:normAutofit/>
          </a:bodyPr>
          <a:lstStyle/>
          <a:p>
            <a:r>
              <a:rPr lang="en-US" sz="3700" b="1">
                <a:solidFill>
                  <a:schemeClr val="tx1">
                    <a:lumMod val="65000"/>
                    <a:lumOff val="35000"/>
                  </a:schemeClr>
                </a:solidFill>
                <a:latin typeface="Constantia" panose="02030602050306030303" pitchFamily="18" charset="0"/>
                <a:cs typeface="Arial" panose="020B0604020202020204" pitchFamily="34" charset="0"/>
              </a:rPr>
              <a:t>1. Phân tích </a:t>
            </a:r>
            <a:r>
              <a:rPr lang="vi-VN" sz="3700" b="1">
                <a:solidFill>
                  <a:schemeClr val="tx1">
                    <a:lumMod val="65000"/>
                    <a:lumOff val="35000"/>
                  </a:schemeClr>
                </a:solidFill>
                <a:latin typeface="Constantia" panose="02030602050306030303" pitchFamily="18" charset="0"/>
                <a:cs typeface="Arial" panose="020B0604020202020204" pitchFamily="34" charset="0"/>
              </a:rPr>
              <a:t>chuỗi thời gian là gì</a:t>
            </a:r>
            <a:r>
              <a:rPr lang="en-US" sz="3700" b="1">
                <a:solidFill>
                  <a:schemeClr val="tx1">
                    <a:lumMod val="65000"/>
                    <a:lumOff val="35000"/>
                  </a:schemeClr>
                </a:solidFill>
                <a:latin typeface="Constantia" panose="02030602050306030303" pitchFamily="18" charset="0"/>
                <a:cs typeface="Arial" panose="020B0604020202020204" pitchFamily="34" charset="0"/>
              </a:rPr>
              <a:t> </a:t>
            </a:r>
            <a:endParaRPr lang="en-US" sz="3700" b="1">
              <a:solidFill>
                <a:schemeClr val="tx1">
                  <a:lumMod val="65000"/>
                  <a:lumOff val="35000"/>
                </a:schemeClr>
              </a:solidFill>
              <a:latin typeface="Constantia" panose="02030602050306030303" pitchFamily="18" charset="0"/>
              <a:cs typeface="Arial" panose="020B0604020202020204" pitchFamily="34" charset="0"/>
            </a:endParaRPr>
          </a:p>
        </p:txBody>
      </p:sp>
      <p:sp>
        <p:nvSpPr>
          <p:cNvPr id="5" name="Content Placeholder 2"/>
          <p:cNvSpPr>
            <a:spLocks noGrp="1"/>
          </p:cNvSpPr>
          <p:nvPr>
            <p:ph idx="1"/>
          </p:nvPr>
        </p:nvSpPr>
        <p:spPr>
          <a:xfrm>
            <a:off x="589560" y="2814593"/>
            <a:ext cx="4560584" cy="1925407"/>
          </a:xfrm>
        </p:spPr>
        <p:txBody>
          <a:bodyPr anchor="ctr">
            <a:noAutofit/>
          </a:bodyPr>
          <a:lstStyle/>
          <a:p>
            <a:pPr marR="0" indent="0">
              <a:spcBef>
                <a:spcPts val="0"/>
              </a:spcBef>
              <a:spcAft>
                <a:spcPts val="800"/>
              </a:spcAft>
              <a:buNone/>
            </a:pPr>
            <a:r>
              <a:rPr lang="en-US" sz="2500" kern="100">
                <a:solidFill>
                  <a:schemeClr val="tx1">
                    <a:lumMod val="85000"/>
                    <a:lumOff val="15000"/>
                  </a:schemeClr>
                </a:solidFill>
                <a:latin typeface="+mj-lt"/>
                <a:ea typeface="Calibri" panose="020F0502020204030204" pitchFamily="34" charset="0"/>
                <a:cs typeface="Arial" panose="020B0604020202020204" pitchFamily="34" charset="0"/>
              </a:rPr>
              <a:t>- </a:t>
            </a:r>
            <a:r>
              <a:rPr lang="en-US" sz="2500" kern="100">
                <a:solidFill>
                  <a:schemeClr val="tx1">
                    <a:lumMod val="85000"/>
                    <a:lumOff val="15000"/>
                  </a:schemeClr>
                </a:solidFill>
                <a:effectLst/>
                <a:latin typeface="+mj-lt"/>
                <a:ea typeface="Calibri" panose="020F0502020204030204" pitchFamily="34" charset="0"/>
                <a:cs typeface="Arial" panose="020B0604020202020204" pitchFamily="34" charset="0"/>
              </a:rPr>
              <a:t>Chuỗi thời gian là một chuỗi các điểm dữ liệu khác nhau xảy ra theo thứ tự liên tiếp nhau trong 1 khoảng thời gian.</a:t>
            </a:r>
            <a:endParaRPr lang="en-US" sz="2500" kern="100">
              <a:solidFill>
                <a:schemeClr val="tx1">
                  <a:lumMod val="85000"/>
                  <a:lumOff val="15000"/>
                </a:schemeClr>
              </a:solidFill>
              <a:effectLst/>
              <a:latin typeface="+mj-lt"/>
              <a:ea typeface="Calibri" panose="020F0502020204030204" pitchFamily="34" charset="0"/>
              <a:cs typeface="Arial" panose="020B0604020202020204" pitchFamily="34" charset="0"/>
            </a:endParaRPr>
          </a:p>
        </p:txBody>
      </p:sp>
      <p:pic>
        <p:nvPicPr>
          <p:cNvPr id="6" name="Picture 2" descr="Getting started with time series analysis | InfoWorld"/>
          <p:cNvPicPr>
            <a:picLocks noChangeAspect="1" noChangeArrowheads="1"/>
          </p:cNvPicPr>
          <p:nvPr/>
        </p:nvPicPr>
        <p:blipFill rotWithShape="1">
          <a:blip r:embed="rId1">
            <a:extLst>
              <a:ext uri="{28A0092B-C50C-407E-A947-70E740481C1C}">
                <a14:useLocalDpi xmlns:a14="http://schemas.microsoft.com/office/drawing/2010/main" val="0"/>
              </a:ext>
            </a:extLst>
          </a:blip>
          <a:srcRect l="2307" r="28836" b="1"/>
          <a:stretch>
            <a:fillRect/>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
        <p:nvSpPr>
          <p:cNvPr id="7" name="椭圆 3"/>
          <p:cNvSpPr/>
          <p:nvPr/>
        </p:nvSpPr>
        <p:spPr>
          <a:xfrm>
            <a:off x="43681" y="76521"/>
            <a:ext cx="465221" cy="46522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accent2">
                  <a:lumMod val="60000"/>
                  <a:lumOff val="40000"/>
                </a:schemeClr>
              </a:solidFill>
              <a:effectLst/>
              <a:highlight>
                <a:srgbClr val="FF0000"/>
              </a:highlight>
              <a:uLnTx/>
              <a:uFillTx/>
              <a:latin typeface="Constantia" panose="02030602050306030303"/>
              <a:ea typeface="华文楷体" panose="02010600040101010101" pitchFamily="2" charset="-122"/>
              <a:cs typeface="+mn-ea"/>
              <a:sym typeface="+mn-lt"/>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ime Series Forecasting: Definition &amp; Examples | Tableau"/>
          <p:cNvPicPr>
            <a:picLocks noChangeAspect="1" noChangeArrowheads="1"/>
          </p:cNvPicPr>
          <p:nvPr/>
        </p:nvPicPr>
        <p:blipFill rotWithShape="1">
          <a:blip r:embed="rId1">
            <a:extLst>
              <a:ext uri="{28A0092B-C50C-407E-A947-70E740481C1C}">
                <a14:useLocalDpi xmlns:a14="http://schemas.microsoft.com/office/drawing/2010/main" val="0"/>
              </a:ext>
            </a:extLst>
          </a:blip>
          <a:srcRect t="11253" b="8100"/>
          <a:stretch>
            <a:fillRect/>
          </a:stretch>
        </p:blipFill>
        <p:spPr bwMode="auto">
          <a:xfrm>
            <a:off x="0" y="1302402"/>
            <a:ext cx="7866638" cy="44583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6890" y="61774"/>
            <a:ext cx="10515600" cy="1325563"/>
          </a:xfrm>
        </p:spPr>
        <p:txBody>
          <a:bodyPr/>
          <a:lstStyle/>
          <a:p>
            <a:r>
              <a:rPr lang="vi-VN" b="1">
                <a:solidFill>
                  <a:schemeClr val="tx1">
                    <a:lumMod val="65000"/>
                    <a:lumOff val="35000"/>
                  </a:schemeClr>
                </a:solidFill>
              </a:rPr>
              <a:t>Mục tiêu phân tích chuỗi thời gian</a:t>
            </a:r>
            <a:endParaRPr lang="en-US" b="1">
              <a:solidFill>
                <a:schemeClr val="tx1">
                  <a:lumMod val="65000"/>
                  <a:lumOff val="35000"/>
                </a:schemeClr>
              </a:solidFill>
            </a:endParaRPr>
          </a:p>
        </p:txBody>
      </p:sp>
      <p:sp>
        <p:nvSpPr>
          <p:cNvPr id="3" name="Content Placeholder 2"/>
          <p:cNvSpPr>
            <a:spLocks noGrp="1"/>
          </p:cNvSpPr>
          <p:nvPr>
            <p:ph idx="1"/>
          </p:nvPr>
        </p:nvSpPr>
        <p:spPr>
          <a:xfrm>
            <a:off x="8150942" y="1953169"/>
            <a:ext cx="3874742" cy="940399"/>
          </a:xfrm>
        </p:spPr>
        <p:txBody>
          <a:bodyPr>
            <a:noAutofit/>
          </a:bodyPr>
          <a:lstStyle/>
          <a:p>
            <a:pPr marL="0" indent="0">
              <a:lnSpc>
                <a:spcPct val="114000"/>
              </a:lnSpc>
              <a:buNone/>
            </a:pPr>
            <a:r>
              <a:rPr lang="en-US" sz="2500">
                <a:solidFill>
                  <a:schemeClr val="tx1">
                    <a:lumMod val="85000"/>
                    <a:lumOff val="15000"/>
                  </a:schemeClr>
                </a:solidFill>
              </a:rPr>
              <a:t>- </a:t>
            </a:r>
            <a:r>
              <a:rPr lang="vi-VN" sz="2500">
                <a:solidFill>
                  <a:schemeClr val="tx1">
                    <a:lumMod val="85000"/>
                    <a:lumOff val="15000"/>
                  </a:schemeClr>
                </a:solidFill>
              </a:rPr>
              <a:t>Hiểu cách hoạt động của chuỗi thời gian</a:t>
            </a:r>
            <a:r>
              <a:rPr lang="en-US" sz="2500">
                <a:solidFill>
                  <a:schemeClr val="tx1">
                    <a:lumMod val="85000"/>
                    <a:lumOff val="15000"/>
                  </a:schemeClr>
                </a:solidFill>
              </a:rPr>
              <a:t> và các yếu tố ảnh hưởng đến các biến </a:t>
            </a:r>
            <a:r>
              <a:rPr lang="en-US" sz="2500" kern="100">
                <a:solidFill>
                  <a:schemeClr val="tx1">
                    <a:lumMod val="85000"/>
                    <a:lumOff val="15000"/>
                  </a:schemeClr>
                </a:solidFill>
                <a:effectLst/>
                <a:ea typeface="Calibri" panose="020F0502020204030204" pitchFamily="34" charset="0"/>
                <a:cs typeface="Arial" panose="020B0604020202020204" pitchFamily="34" charset="0"/>
              </a:rPr>
              <a:t>nhất định tại thời điểm khác nhau.</a:t>
            </a:r>
            <a:endParaRPr lang="vi-VN" sz="2500">
              <a:solidFill>
                <a:schemeClr val="tx1">
                  <a:lumMod val="85000"/>
                  <a:lumOff val="15000"/>
                </a:schemeClr>
              </a:solidFill>
            </a:endParaRPr>
          </a:p>
          <a:p>
            <a:pPr marL="0" indent="0">
              <a:lnSpc>
                <a:spcPct val="114000"/>
              </a:lnSpc>
              <a:buNone/>
            </a:pPr>
            <a:endParaRPr lang="en-US" sz="2500">
              <a:solidFill>
                <a:schemeClr val="tx1">
                  <a:lumMod val="85000"/>
                  <a:lumOff val="15000"/>
                </a:schemeClr>
              </a:solidFill>
            </a:endParaRPr>
          </a:p>
        </p:txBody>
      </p:sp>
      <p:sp>
        <p:nvSpPr>
          <p:cNvPr id="4" name="椭圆 3"/>
          <p:cNvSpPr/>
          <p:nvPr/>
        </p:nvSpPr>
        <p:spPr>
          <a:xfrm>
            <a:off x="21841" y="442103"/>
            <a:ext cx="465221" cy="46522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accent2">
                  <a:lumMod val="60000"/>
                  <a:lumOff val="40000"/>
                </a:schemeClr>
              </a:solidFill>
              <a:effectLst/>
              <a:highlight>
                <a:srgbClr val="FF0000"/>
              </a:highlight>
              <a:uLnTx/>
              <a:uFillTx/>
              <a:latin typeface="Constantia" panose="02030602050306030303"/>
              <a:ea typeface="华文楷体" panose="02010600040101010101" pitchFamily="2" charset="-122"/>
              <a:cs typeface="+mn-ea"/>
              <a:sym typeface="+mn-lt"/>
            </a:endParaRPr>
          </a:p>
        </p:txBody>
      </p:sp>
      <p:sp>
        <p:nvSpPr>
          <p:cNvPr id="5" name="椭圆 5"/>
          <p:cNvSpPr/>
          <p:nvPr/>
        </p:nvSpPr>
        <p:spPr>
          <a:xfrm>
            <a:off x="11349146" y="4845818"/>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nstantia" panose="02030602050306030303"/>
              <a:ea typeface="华文楷体" panose="02010600040101010101" pitchFamily="2" charset="-122"/>
              <a:cs typeface="+mn-ea"/>
              <a:sym typeface="+mn-lt"/>
            </a:endParaRPr>
          </a:p>
        </p:txBody>
      </p:sp>
      <p:grpSp>
        <p:nvGrpSpPr>
          <p:cNvPr id="6" name="组合 11"/>
          <p:cNvGrpSpPr/>
          <p:nvPr/>
        </p:nvGrpSpPr>
        <p:grpSpPr>
          <a:xfrm>
            <a:off x="21841" y="5764930"/>
            <a:ext cx="945905" cy="1037073"/>
            <a:chOff x="1269667" y="1823914"/>
            <a:chExt cx="4093043" cy="4093043"/>
          </a:xfrm>
        </p:grpSpPr>
        <p:sp>
          <p:nvSpPr>
            <p:cNvPr id="7" name="椭圆 8"/>
            <p:cNvSpPr/>
            <p:nvPr/>
          </p:nvSpPr>
          <p:spPr>
            <a:xfrm>
              <a:off x="2219609" y="273965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nstantia" panose="02030602050306030303"/>
                <a:ea typeface="华文楷体" panose="02010600040101010101" pitchFamily="2" charset="-122"/>
                <a:cs typeface="+mn-ea"/>
                <a:sym typeface="+mn-lt"/>
              </a:endParaRPr>
            </a:p>
          </p:txBody>
        </p:sp>
        <p:sp>
          <p:nvSpPr>
            <p:cNvPr id="8"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nstantia" panose="02030602050306030303"/>
                <a:ea typeface="华文楷体" panose="0201060004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ableau Dashboard Training 1-7: Time Series Analysis with R in Tableau"/>
          <p:cNvPicPr>
            <a:picLocks noChangeAspect="1" noChangeArrowheads="1"/>
          </p:cNvPicPr>
          <p:nvPr/>
        </p:nvPicPr>
        <p:blipFill rotWithShape="1">
          <a:blip r:embed="rId1">
            <a:extLst>
              <a:ext uri="{28A0092B-C50C-407E-A947-70E740481C1C}">
                <a14:useLocalDpi xmlns:a14="http://schemas.microsoft.com/office/drawing/2010/main" val="0"/>
              </a:ext>
            </a:extLst>
          </a:blip>
          <a:srcRect t="12080" b="7409"/>
          <a:stretch>
            <a:fillRect/>
          </a:stretch>
        </p:blipFill>
        <p:spPr bwMode="auto">
          <a:xfrm>
            <a:off x="0" y="1098824"/>
            <a:ext cx="7814171" cy="44097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85023" y="1098824"/>
            <a:ext cx="3690784" cy="2698816"/>
          </a:xfrm>
          <a:prstGeom prst="rect">
            <a:avLst/>
          </a:prstGeom>
          <a:noFill/>
        </p:spPr>
        <p:txBody>
          <a:bodyPr wrap="square">
            <a:spAutoFit/>
          </a:bodyPr>
          <a:lstStyle/>
          <a:p>
            <a:pPr marL="0" indent="0">
              <a:lnSpc>
                <a:spcPct val="114000"/>
              </a:lnSpc>
              <a:buNone/>
            </a:pPr>
            <a:r>
              <a:rPr lang="en-US" sz="2500" kern="100">
                <a:solidFill>
                  <a:schemeClr val="tx1">
                    <a:lumMod val="85000"/>
                    <a:lumOff val="15000"/>
                  </a:schemeClr>
                </a:solidFill>
                <a:effectLst/>
                <a:latin typeface="+mj-lt"/>
                <a:ea typeface="Calibri" panose="020F0502020204030204" pitchFamily="34" charset="0"/>
                <a:cs typeface="Arial" panose="020B0604020202020204" pitchFamily="34" charset="0"/>
              </a:rPr>
              <a:t>- Phân tích chuỗi thời gian sẽ cung cấp kết quả và thông tin chi tiết về các tính năng của tập dữ liệu đã thay đổi theo thời gian.</a:t>
            </a:r>
            <a:endParaRPr lang="en-US" sz="2500" kern="100">
              <a:solidFill>
                <a:schemeClr val="tx1">
                  <a:lumMod val="85000"/>
                  <a:lumOff val="15000"/>
                </a:schemeClr>
              </a:solidFill>
              <a:effectLst/>
              <a:latin typeface="+mj-lt"/>
              <a:ea typeface="Calibri" panose="020F0502020204030204" pitchFamily="34" charset="0"/>
              <a:cs typeface="Arial" panose="020B0604020202020204" pitchFamily="34" charset="0"/>
            </a:endParaRPr>
          </a:p>
        </p:txBody>
      </p:sp>
      <p:sp>
        <p:nvSpPr>
          <p:cNvPr id="2" name="TextBox 1"/>
          <p:cNvSpPr txBox="1"/>
          <p:nvPr/>
        </p:nvSpPr>
        <p:spPr>
          <a:xfrm>
            <a:off x="7985023" y="4343521"/>
            <a:ext cx="3690784" cy="1381019"/>
          </a:xfrm>
          <a:prstGeom prst="rect">
            <a:avLst/>
          </a:prstGeom>
          <a:noFill/>
        </p:spPr>
        <p:txBody>
          <a:bodyPr wrap="square">
            <a:spAutoFit/>
          </a:bodyPr>
          <a:lstStyle/>
          <a:p>
            <a:pPr marL="0" indent="0">
              <a:lnSpc>
                <a:spcPct val="114000"/>
              </a:lnSpc>
              <a:buNone/>
            </a:pPr>
            <a:r>
              <a:rPr lang="vi-VN" sz="2500" kern="1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rPr>
              <a:t>- Hỗ trợ rút ra dự đoán giá trị tương lai của biến chuỗi thời gian.</a:t>
            </a:r>
            <a:endParaRPr lang="en-US" sz="2500" kern="100">
              <a:solidFill>
                <a:schemeClr val="tx1">
                  <a:lumMod val="85000"/>
                  <a:lumOff val="15000"/>
                </a:schemeClr>
              </a:solidFill>
              <a:effectLst/>
              <a:latin typeface="Constantia" panose="02030602050306030303" pitchFamily="18"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1792" y="1161288"/>
            <a:ext cx="3602736" cy="4526280"/>
          </a:xfrm>
        </p:spPr>
        <p:txBody>
          <a:bodyPr>
            <a:normAutofit/>
          </a:bodyPr>
          <a:lstStyle/>
          <a:p>
            <a:r>
              <a:rPr lang="en-US" b="1">
                <a:solidFill>
                  <a:schemeClr val="tx1">
                    <a:lumMod val="65000"/>
                    <a:lumOff val="35000"/>
                  </a:schemeClr>
                </a:solidFill>
                <a:latin typeface="+mj-lt"/>
                <a:cs typeface="Arial" panose="020B0604020202020204" pitchFamily="34" charset="0"/>
              </a:rPr>
              <a:t>2. Làm thế nào để phân tích ch</a:t>
            </a:r>
            <a:r>
              <a:rPr lang="vi-VN" b="1">
                <a:solidFill>
                  <a:schemeClr val="tx1">
                    <a:lumMod val="65000"/>
                    <a:lumOff val="35000"/>
                  </a:schemeClr>
                </a:solidFill>
                <a:latin typeface="+mj-lt"/>
                <a:cs typeface="Arial" panose="020B0604020202020204" pitchFamily="34" charset="0"/>
              </a:rPr>
              <a:t>uỗi</a:t>
            </a:r>
            <a:r>
              <a:rPr lang="en-US" b="1">
                <a:solidFill>
                  <a:schemeClr val="tx1">
                    <a:lumMod val="65000"/>
                    <a:lumOff val="35000"/>
                  </a:schemeClr>
                </a:solidFill>
                <a:latin typeface="+mj-lt"/>
                <a:cs typeface="Arial" panose="020B0604020202020204" pitchFamily="34" charset="0"/>
              </a:rPr>
              <a:t> thời gian</a:t>
            </a:r>
            <a:br>
              <a:rPr lang="en-US" b="1">
                <a:solidFill>
                  <a:schemeClr val="tx1">
                    <a:lumMod val="65000"/>
                    <a:lumOff val="35000"/>
                  </a:schemeClr>
                </a:solidFill>
                <a:latin typeface="+mj-lt"/>
                <a:cs typeface="Arial" panose="020B0604020202020204" pitchFamily="34" charset="0"/>
              </a:rPr>
            </a:br>
            <a:endParaRPr lang="en-US" b="1">
              <a:solidFill>
                <a:schemeClr val="tx1">
                  <a:lumMod val="65000"/>
                  <a:lumOff val="35000"/>
                </a:schemeClr>
              </a:solidFill>
              <a:latin typeface="+mj-lt"/>
              <a:cs typeface="Arial" panose="020B0604020202020204" pitchFamily="34" charset="0"/>
            </a:endParaRPr>
          </a:p>
        </p:txBody>
      </p:sp>
      <p:graphicFrame>
        <p:nvGraphicFramePr>
          <p:cNvPr id="5" name="Content Placeholder 2"/>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02"/>
            <a:ext cx="10515600" cy="1325563"/>
          </a:xfrm>
        </p:spPr>
        <p:txBody>
          <a:bodyPr/>
          <a:lstStyle/>
          <a:p>
            <a:r>
              <a:rPr lang="vi-VN" b="1">
                <a:solidFill>
                  <a:schemeClr val="tx1">
                    <a:lumMod val="65000"/>
                    <a:lumOff val="35000"/>
                  </a:schemeClr>
                </a:solidFill>
              </a:rPr>
              <a:t>3. Tầm quan trọng của chuỗi thời gian</a:t>
            </a:r>
            <a:endParaRPr lang="en-US" b="1">
              <a:solidFill>
                <a:schemeClr val="tx1">
                  <a:lumMod val="65000"/>
                  <a:lumOff val="35000"/>
                </a:schemeClr>
              </a:solidFill>
            </a:endParaRPr>
          </a:p>
        </p:txBody>
      </p:sp>
      <p:sp>
        <p:nvSpPr>
          <p:cNvPr id="3" name="Content Placeholder 2"/>
          <p:cNvSpPr>
            <a:spLocks noGrp="1"/>
          </p:cNvSpPr>
          <p:nvPr>
            <p:ph idx="1"/>
          </p:nvPr>
        </p:nvSpPr>
        <p:spPr>
          <a:xfrm>
            <a:off x="183126" y="1122268"/>
            <a:ext cx="10149348" cy="1325563"/>
          </a:xfrm>
        </p:spPr>
        <p:txBody>
          <a:bodyPr>
            <a:normAutofit/>
          </a:bodyPr>
          <a:lstStyle/>
          <a:p>
            <a:pPr marL="342900" marR="0" lvl="0" indent="-342900">
              <a:lnSpc>
                <a:spcPct val="107000"/>
              </a:lnSpc>
              <a:spcBef>
                <a:spcPts val="0"/>
              </a:spcBef>
              <a:spcAft>
                <a:spcPts val="800"/>
              </a:spcAft>
              <a:buFont typeface="Calibri" panose="020F0502020204030204" pitchFamily="34" charset="0"/>
              <a:buChar char="-"/>
            </a:pPr>
            <a:r>
              <a:rPr lang="en-US" sz="2200" kern="100">
                <a:effectLst/>
                <a:ea typeface="Calibri" panose="020F0502020204030204" pitchFamily="34" charset="0"/>
                <a:cs typeface="Arial" panose="020B0604020202020204" pitchFamily="34" charset="0"/>
              </a:rPr>
              <a:t>Phân tích chuỗi thời gian là xương sống để dự đoán và phân tích dự báo, báo cáo các vấn đề dựa trên thời gian</a:t>
            </a:r>
            <a:endParaRPr lang="en-US" sz="2200" kern="100">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2200" kern="100">
                <a:effectLst/>
                <a:ea typeface="Calibri" panose="020F0502020204030204" pitchFamily="34" charset="0"/>
                <a:cs typeface="Arial" panose="020B0604020202020204" pitchFamily="34" charset="0"/>
              </a:rPr>
              <a:t>Với sự giúp đỡ của “Time Series” chúng ta có thể:</a:t>
            </a:r>
            <a:endParaRPr lang="en-US" sz="2200" kern="100">
              <a:effectLst/>
              <a:ea typeface="Calibri" panose="020F0502020204030204" pitchFamily="34" charset="0"/>
              <a:cs typeface="Arial" panose="020B0604020202020204" pitchFamily="34" charset="0"/>
            </a:endParaRPr>
          </a:p>
          <a:p>
            <a:pPr marL="0" indent="0">
              <a:buNone/>
            </a:pPr>
            <a:endParaRPr lang="vi-VN" sz="2200"/>
          </a:p>
          <a:p>
            <a:pPr marL="0" indent="0">
              <a:buNone/>
            </a:pPr>
            <a:endParaRPr lang="en-US" sz="2200"/>
          </a:p>
        </p:txBody>
      </p:sp>
      <p:sp>
        <p:nvSpPr>
          <p:cNvPr id="5" name="TextBox 4"/>
          <p:cNvSpPr txBox="1"/>
          <p:nvPr/>
        </p:nvSpPr>
        <p:spPr>
          <a:xfrm>
            <a:off x="7154601" y="4480826"/>
            <a:ext cx="8126361" cy="452368"/>
          </a:xfrm>
          <a:prstGeom prst="rect">
            <a:avLst/>
          </a:prstGeom>
          <a:noFill/>
        </p:spPr>
        <p:txBody>
          <a:bodyPr wrap="square">
            <a:spAutoFit/>
          </a:bodyPr>
          <a:lstStyle/>
          <a:p>
            <a:pPr marL="1371600" marR="0">
              <a:lnSpc>
                <a:spcPct val="107000"/>
              </a:lnSpc>
              <a:spcBef>
                <a:spcPts val="0"/>
              </a:spcBef>
              <a:spcAft>
                <a:spcPts val="0"/>
              </a:spcAft>
            </a:pPr>
            <a:r>
              <a:rPr lang="vi-VN" sz="2300" b="1" kern="100">
                <a:solidFill>
                  <a:schemeClr val="tx1">
                    <a:lumMod val="85000"/>
                    <a:lumOff val="15000"/>
                  </a:schemeClr>
                </a:solidFill>
                <a:effectLst/>
                <a:latin typeface="+mj-lt"/>
                <a:ea typeface="Calibri" panose="020F0502020204030204" pitchFamily="34" charset="0"/>
                <a:cs typeface="Arial" panose="020B0604020202020204" pitchFamily="34" charset="0"/>
              </a:rPr>
              <a:t>- </a:t>
            </a:r>
            <a:r>
              <a:rPr lang="en-US" sz="2300" b="1" kern="100">
                <a:solidFill>
                  <a:schemeClr val="tx1">
                    <a:lumMod val="85000"/>
                    <a:lumOff val="15000"/>
                  </a:schemeClr>
                </a:solidFill>
                <a:effectLst/>
                <a:latin typeface="+mj-lt"/>
                <a:ea typeface="Calibri" panose="020F0502020204030204" pitchFamily="34" charset="0"/>
                <a:cs typeface="Arial" panose="020B0604020202020204" pitchFamily="34" charset="0"/>
              </a:rPr>
              <a:t>Segmentation</a:t>
            </a:r>
            <a:endParaRPr lang="en-US" sz="2300">
              <a:solidFill>
                <a:schemeClr val="tx1">
                  <a:lumMod val="85000"/>
                  <a:lumOff val="15000"/>
                </a:schemeClr>
              </a:solidFill>
              <a:latin typeface="+mj-lt"/>
            </a:endParaRPr>
          </a:p>
        </p:txBody>
      </p:sp>
      <p:pic>
        <p:nvPicPr>
          <p:cNvPr id="6146" name="Picture 2" descr="Predictive Forecasting – An unbiased view into the fu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126" y="2482493"/>
            <a:ext cx="1846214" cy="18462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67082" y="4275687"/>
            <a:ext cx="4047295" cy="452368"/>
          </a:xfrm>
          <a:prstGeom prst="rect">
            <a:avLst/>
          </a:prstGeom>
          <a:noFill/>
        </p:spPr>
        <p:txBody>
          <a:bodyPr wrap="square">
            <a:spAutoFit/>
          </a:bodyPr>
          <a:lstStyle/>
          <a:p>
            <a:pPr marL="1143000" marR="0" indent="228600">
              <a:lnSpc>
                <a:spcPct val="107000"/>
              </a:lnSpc>
              <a:spcBef>
                <a:spcPts val="0"/>
              </a:spcBef>
              <a:spcAft>
                <a:spcPts val="0"/>
              </a:spcAft>
            </a:pPr>
            <a:r>
              <a:rPr lang="vi-VN"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 </a:t>
            </a:r>
            <a:r>
              <a:rPr lang="en-US"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Forecasting</a:t>
            </a:r>
            <a:endParaRPr lang="en-US" sz="2200" kern="100">
              <a:solidFill>
                <a:schemeClr val="tx1">
                  <a:lumMod val="85000"/>
                  <a:lumOff val="15000"/>
                </a:schemeClr>
              </a:solidFill>
              <a:effectLst/>
              <a:latin typeface="+mj-lt"/>
              <a:ea typeface="Calibri" panose="020F0502020204030204" pitchFamily="34" charset="0"/>
              <a:cs typeface="Arial" panose="020B0604020202020204" pitchFamily="34" charset="0"/>
            </a:endParaRPr>
          </a:p>
        </p:txBody>
      </p:sp>
      <p:pic>
        <p:nvPicPr>
          <p:cNvPr id="6148" name="Picture 4" descr="Behavioral Segmentation Defined &amp; How to Use it For Explosive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129" y="2417111"/>
            <a:ext cx="3436616" cy="20619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50033" y="4488617"/>
            <a:ext cx="6717514" cy="436786"/>
          </a:xfrm>
          <a:prstGeom prst="rect">
            <a:avLst/>
          </a:prstGeom>
          <a:noFill/>
        </p:spPr>
        <p:txBody>
          <a:bodyPr wrap="square">
            <a:spAutoFit/>
          </a:bodyPr>
          <a:lstStyle/>
          <a:p>
            <a:pPr marL="1371600" marR="0">
              <a:lnSpc>
                <a:spcPct val="107000"/>
              </a:lnSpc>
              <a:spcBef>
                <a:spcPts val="0"/>
              </a:spcBef>
              <a:spcAft>
                <a:spcPts val="0"/>
              </a:spcAft>
            </a:pPr>
            <a:r>
              <a:rPr lang="vi-VN"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 </a:t>
            </a:r>
            <a:r>
              <a:rPr lang="en-US"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Descriptive analysis</a:t>
            </a:r>
            <a:endParaRPr lang="en-US" sz="2200" kern="100">
              <a:solidFill>
                <a:schemeClr val="tx1">
                  <a:lumMod val="85000"/>
                  <a:lumOff val="15000"/>
                </a:schemeClr>
              </a:solidFill>
              <a:effectLst/>
              <a:latin typeface="+mj-lt"/>
              <a:ea typeface="Calibri" panose="020F0502020204030204" pitchFamily="34" charset="0"/>
              <a:cs typeface="Arial" panose="020B0604020202020204" pitchFamily="34" charset="0"/>
            </a:endParaRPr>
          </a:p>
        </p:txBody>
      </p:sp>
      <p:sp>
        <p:nvSpPr>
          <p:cNvPr id="7" name="TextBox 6"/>
          <p:cNvSpPr txBox="1"/>
          <p:nvPr/>
        </p:nvSpPr>
        <p:spPr>
          <a:xfrm>
            <a:off x="2350033" y="5735732"/>
            <a:ext cx="7018186" cy="436786"/>
          </a:xfrm>
          <a:prstGeom prst="rect">
            <a:avLst/>
          </a:prstGeom>
          <a:noFill/>
        </p:spPr>
        <p:txBody>
          <a:bodyPr wrap="square">
            <a:spAutoFit/>
          </a:bodyPr>
          <a:lstStyle/>
          <a:p>
            <a:pPr marL="1371600" marR="0">
              <a:lnSpc>
                <a:spcPct val="107000"/>
              </a:lnSpc>
              <a:spcBef>
                <a:spcPts val="0"/>
              </a:spcBef>
              <a:spcAft>
                <a:spcPts val="800"/>
              </a:spcAft>
            </a:pPr>
            <a:r>
              <a:rPr lang="vi-VN"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 </a:t>
            </a:r>
            <a:r>
              <a:rPr lang="en-US"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Intervention analysis</a:t>
            </a:r>
            <a:endParaRPr lang="en-US" sz="2200">
              <a:solidFill>
                <a:schemeClr val="tx1">
                  <a:lumMod val="85000"/>
                  <a:lumOff val="15000"/>
                </a:schemeClr>
              </a:solidFill>
              <a:latin typeface="+mj-lt"/>
            </a:endParaRPr>
          </a:p>
        </p:txBody>
      </p:sp>
      <p:pic>
        <p:nvPicPr>
          <p:cNvPr id="8" name="Picture 4" descr="Descriptive Statistics : The first step towards statistical analysis – Data  Vizz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415" y="2346324"/>
            <a:ext cx="3796681" cy="19409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ata Analysis là gì - Các pháp phân tích dữ liệu bạn cần biế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129" y="5000313"/>
            <a:ext cx="3436616" cy="17064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269771" y="5420710"/>
            <a:ext cx="6223818" cy="799065"/>
          </a:xfrm>
          <a:prstGeom prst="rect">
            <a:avLst/>
          </a:prstGeom>
          <a:noFill/>
        </p:spPr>
        <p:txBody>
          <a:bodyPr wrap="square">
            <a:spAutoFit/>
          </a:bodyPr>
          <a:lstStyle/>
          <a:p>
            <a:pPr marL="1371600" marR="0">
              <a:lnSpc>
                <a:spcPct val="107000"/>
              </a:lnSpc>
              <a:spcBef>
                <a:spcPts val="0"/>
              </a:spcBef>
              <a:spcAft>
                <a:spcPts val="0"/>
              </a:spcAft>
            </a:pPr>
            <a:r>
              <a:rPr lang="en-US" sz="2200" kern="100">
                <a:solidFill>
                  <a:schemeClr val="tx1">
                    <a:lumMod val="85000"/>
                    <a:lumOff val="15000"/>
                  </a:schemeClr>
                </a:solidFill>
                <a:effectLst/>
                <a:latin typeface="+mj-lt"/>
                <a:ea typeface="Calibri" panose="020F0502020204030204" pitchFamily="34" charset="0"/>
                <a:cs typeface="Arial" panose="020B0604020202020204" pitchFamily="34" charset="0"/>
              </a:rPr>
              <a:t>	</a:t>
            </a:r>
            <a:endParaRPr lang="en-US" sz="2200" kern="100">
              <a:solidFill>
                <a:schemeClr val="tx1">
                  <a:lumMod val="85000"/>
                  <a:lumOff val="15000"/>
                </a:schemeClr>
              </a:solidFill>
              <a:effectLst/>
              <a:latin typeface="+mj-lt"/>
              <a:ea typeface="Calibri" panose="020F0502020204030204" pitchFamily="34" charset="0"/>
              <a:cs typeface="Arial" panose="020B0604020202020204" pitchFamily="34" charset="0"/>
            </a:endParaRPr>
          </a:p>
          <a:p>
            <a:pPr marL="1143000" marR="0" indent="228600">
              <a:lnSpc>
                <a:spcPct val="107000"/>
              </a:lnSpc>
              <a:spcBef>
                <a:spcPts val="0"/>
              </a:spcBef>
              <a:spcAft>
                <a:spcPts val="0"/>
              </a:spcAft>
            </a:pPr>
            <a:r>
              <a:rPr lang="vi-VN"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 </a:t>
            </a:r>
            <a:r>
              <a:rPr lang="en-US" sz="2200" b="1" kern="100">
                <a:solidFill>
                  <a:schemeClr val="tx1">
                    <a:lumMod val="85000"/>
                    <a:lumOff val="15000"/>
                  </a:schemeClr>
                </a:solidFill>
                <a:effectLst/>
                <a:latin typeface="+mj-lt"/>
                <a:ea typeface="Calibri" panose="020F0502020204030204" pitchFamily="34" charset="0"/>
                <a:cs typeface="Arial" panose="020B0604020202020204" pitchFamily="34" charset="0"/>
              </a:rPr>
              <a:t>Classification</a:t>
            </a:r>
            <a:endParaRPr lang="en-US" sz="2200" kern="100">
              <a:solidFill>
                <a:schemeClr val="tx1">
                  <a:lumMod val="85000"/>
                  <a:lumOff val="15000"/>
                </a:schemeClr>
              </a:solidFill>
              <a:effectLst/>
              <a:latin typeface="+mj-lt"/>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vi-VN" sz="3600" b="1">
                <a:solidFill>
                  <a:schemeClr val="tx1">
                    <a:lumMod val="65000"/>
                    <a:lumOff val="35000"/>
                  </a:schemeClr>
                </a:solidFill>
              </a:rPr>
              <a:t>4. Các thành phần của phân tích chuỗi thời gian</a:t>
            </a:r>
            <a:endParaRPr lang="en-US" sz="3600" b="1">
              <a:solidFill>
                <a:schemeClr val="tx1">
                  <a:lumMod val="65000"/>
                  <a:lumOff val="35000"/>
                </a:schemeClr>
              </a:solidFill>
            </a:endParaRPr>
          </a:p>
        </p:txBody>
      </p:sp>
      <p:sp>
        <p:nvSpPr>
          <p:cNvPr id="6" name="Content Placeholder 2"/>
          <p:cNvSpPr>
            <a:spLocks noGrp="1"/>
          </p:cNvSpPr>
          <p:nvPr>
            <p:ph sz="half" idx="1"/>
          </p:nvPr>
        </p:nvSpPr>
        <p:spPr>
          <a:xfrm>
            <a:off x="838200" y="1825625"/>
            <a:ext cx="2386330" cy="572135"/>
          </a:xfrm>
        </p:spPr>
        <p:txBody>
          <a:bodyPr>
            <a:noAutofit/>
          </a:bodyPr>
          <a:lstStyle/>
          <a:p>
            <a:pPr>
              <a:lnSpc>
                <a:spcPct val="120000"/>
              </a:lnSpc>
              <a:buFontTx/>
              <a:buChar char="-"/>
            </a:pPr>
            <a:r>
              <a:rPr lang="vi-VN" sz="2000" b="1">
                <a:solidFill>
                  <a:schemeClr val="tx1">
                    <a:lumMod val="85000"/>
                    <a:lumOff val="15000"/>
                  </a:schemeClr>
                </a:solidFill>
              </a:rPr>
              <a:t>Trend</a:t>
            </a:r>
            <a:r>
              <a:rPr lang="vi-VN" sz="2000">
                <a:solidFill>
                  <a:schemeClr val="tx1">
                    <a:lumMod val="85000"/>
                    <a:lumOff val="15000"/>
                  </a:schemeClr>
                </a:solidFill>
              </a:rPr>
              <a:t> </a:t>
            </a:r>
            <a:endParaRPr lang="en-US" sz="2000" kern="100">
              <a:solidFill>
                <a:schemeClr val="tx1">
                  <a:lumMod val="85000"/>
                  <a:lumOff val="15000"/>
                </a:schemeClr>
              </a:solidFill>
              <a:effectLst/>
              <a:ea typeface="Calibri" panose="020F0502020204030204" pitchFamily="34" charset="0"/>
              <a:cs typeface="Arial" panose="020B0604020202020204" pitchFamily="34" charset="0"/>
            </a:endParaRPr>
          </a:p>
        </p:txBody>
      </p:sp>
      <p:pic>
        <p:nvPicPr>
          <p:cNvPr id="100" name="Content Placeholder 99"/>
          <p:cNvPicPr/>
          <p:nvPr>
            <p:ph sz="half" idx="2"/>
          </p:nvPr>
        </p:nvPicPr>
        <p:blipFill>
          <a:blip r:embed="rId1"/>
          <a:stretch>
            <a:fillRect/>
          </a:stretch>
        </p:blipFill>
        <p:spPr>
          <a:xfrm>
            <a:off x="3141345" y="1508125"/>
            <a:ext cx="7857490" cy="2068195"/>
          </a:xfrm>
          <a:prstGeom prst="rect">
            <a:avLst/>
          </a:prstGeom>
          <a:noFill/>
          <a:ln w="9525">
            <a:noFill/>
          </a:ln>
        </p:spPr>
      </p:pic>
      <p:sp>
        <p:nvSpPr>
          <p:cNvPr id="2" name="Text Box 1"/>
          <p:cNvSpPr txBox="1"/>
          <p:nvPr/>
        </p:nvSpPr>
        <p:spPr>
          <a:xfrm>
            <a:off x="838200" y="4752975"/>
            <a:ext cx="1830070" cy="398780"/>
          </a:xfrm>
          <a:prstGeom prst="rect">
            <a:avLst/>
          </a:prstGeom>
          <a:noFill/>
        </p:spPr>
        <p:txBody>
          <a:bodyPr wrap="square" rtlCol="0">
            <a:spAutoFit/>
          </a:bodyPr>
          <a:p>
            <a:r>
              <a:rPr lang="en-US" sz="2000">
                <a:latin typeface="+mj-lt"/>
                <a:cs typeface="+mj-lt"/>
              </a:rPr>
              <a:t>- </a:t>
            </a:r>
            <a:r>
              <a:rPr lang="en-US" sz="2000" b="1">
                <a:latin typeface="+mj-lt"/>
                <a:cs typeface="+mj-lt"/>
              </a:rPr>
              <a:t>Seasonality</a:t>
            </a:r>
            <a:endParaRPr lang="en-US" sz="2000" b="1">
              <a:latin typeface="+mj-lt"/>
              <a:cs typeface="+mj-lt"/>
            </a:endParaRPr>
          </a:p>
        </p:txBody>
      </p:sp>
      <p:pic>
        <p:nvPicPr>
          <p:cNvPr id="101" name="Picture 100"/>
          <p:cNvPicPr/>
          <p:nvPr/>
        </p:nvPicPr>
        <p:blipFill>
          <a:blip r:embed="rId2"/>
          <a:stretch>
            <a:fillRect/>
          </a:stretch>
        </p:blipFill>
        <p:spPr>
          <a:xfrm>
            <a:off x="3141028" y="3685540"/>
            <a:ext cx="7858125" cy="2533650"/>
          </a:xfrm>
          <a:prstGeom prst="rect">
            <a:avLst/>
          </a:prstGeom>
          <a:noFill/>
          <a:ln w="9525">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94055" y="1362710"/>
            <a:ext cx="2769870" cy="398780"/>
          </a:xfrm>
          <a:prstGeom prst="rect">
            <a:avLst/>
          </a:prstGeom>
          <a:noFill/>
        </p:spPr>
        <p:txBody>
          <a:bodyPr wrap="square" rtlCol="0">
            <a:spAutoFit/>
          </a:bodyPr>
          <a:p>
            <a:r>
              <a:rPr lang="en-US" sz="2000">
                <a:latin typeface="Constantia" panose="02030602050306030303" pitchFamily="18" charset="0"/>
                <a:cs typeface="Constantia" panose="02030602050306030303" pitchFamily="18" charset="0"/>
              </a:rPr>
              <a:t>- </a:t>
            </a:r>
            <a:r>
              <a:rPr lang="en-US" sz="2000" b="1">
                <a:latin typeface="Constantia" panose="02030602050306030303" pitchFamily="18" charset="0"/>
                <a:cs typeface="Constantia" panose="02030602050306030303" pitchFamily="18" charset="0"/>
              </a:rPr>
              <a:t>Cyclical</a:t>
            </a:r>
            <a:endParaRPr lang="en-US" sz="2000" b="1">
              <a:latin typeface="Constantia" panose="02030602050306030303" pitchFamily="18" charset="0"/>
              <a:cs typeface="Constantia" panose="02030602050306030303" pitchFamily="18" charset="0"/>
            </a:endParaRPr>
          </a:p>
        </p:txBody>
      </p:sp>
      <p:sp>
        <p:nvSpPr>
          <p:cNvPr id="7" name="Text Box 6"/>
          <p:cNvSpPr txBox="1"/>
          <p:nvPr/>
        </p:nvSpPr>
        <p:spPr>
          <a:xfrm>
            <a:off x="512445" y="4233545"/>
            <a:ext cx="1950085" cy="398780"/>
          </a:xfrm>
          <a:prstGeom prst="rect">
            <a:avLst/>
          </a:prstGeom>
          <a:noFill/>
        </p:spPr>
        <p:txBody>
          <a:bodyPr wrap="square" rtlCol="0">
            <a:spAutoFit/>
          </a:bodyPr>
          <a:p>
            <a:r>
              <a:rPr lang="en-US" sz="2000">
                <a:latin typeface="Constantia" panose="02030602050306030303" pitchFamily="18" charset="0"/>
                <a:cs typeface="Constantia" panose="02030602050306030303" pitchFamily="18" charset="0"/>
              </a:rPr>
              <a:t>- </a:t>
            </a:r>
            <a:r>
              <a:rPr lang="en-US" sz="2000" b="1">
                <a:latin typeface="Constantia" panose="02030602050306030303" pitchFamily="18" charset="0"/>
                <a:cs typeface="Constantia" panose="02030602050306030303" pitchFamily="18" charset="0"/>
              </a:rPr>
              <a:t>Irregularity</a:t>
            </a:r>
            <a:endParaRPr lang="en-US" sz="2000" b="1">
              <a:latin typeface="Constantia" panose="02030602050306030303" pitchFamily="18" charset="0"/>
              <a:cs typeface="Constantia" panose="02030602050306030303" pitchFamily="18" charset="0"/>
            </a:endParaRPr>
          </a:p>
        </p:txBody>
      </p:sp>
      <p:pic>
        <p:nvPicPr>
          <p:cNvPr id="102" name="Content Placeholder 101"/>
          <p:cNvPicPr>
            <a:picLocks noChangeAspect="1"/>
          </p:cNvPicPr>
          <p:nvPr>
            <p:ph sz="half" idx="1"/>
          </p:nvPr>
        </p:nvPicPr>
        <p:blipFill>
          <a:blip r:embed="rId1"/>
          <a:stretch>
            <a:fillRect/>
          </a:stretch>
        </p:blipFill>
        <p:spPr>
          <a:xfrm>
            <a:off x="2815590" y="636270"/>
            <a:ext cx="9025255" cy="2789555"/>
          </a:xfrm>
          <a:prstGeom prst="rect">
            <a:avLst/>
          </a:prstGeom>
          <a:noFill/>
          <a:ln w="9525">
            <a:noFill/>
          </a:ln>
        </p:spPr>
      </p:pic>
      <p:pic>
        <p:nvPicPr>
          <p:cNvPr id="103" name="Content Placeholder 102"/>
          <p:cNvPicPr/>
          <p:nvPr>
            <p:ph sz="half" idx="2"/>
          </p:nvPr>
        </p:nvPicPr>
        <p:blipFill>
          <a:blip r:embed="rId2"/>
          <a:stretch>
            <a:fillRect/>
          </a:stretch>
        </p:blipFill>
        <p:spPr>
          <a:xfrm>
            <a:off x="2815590" y="3844290"/>
            <a:ext cx="9025255" cy="2231390"/>
          </a:xfrm>
          <a:prstGeom prst="rect">
            <a:avLst/>
          </a:prstGeom>
          <a:noFill/>
          <a:ln w="9525">
            <a:noFill/>
          </a:ln>
        </p:spPr>
      </p:pic>
    </p:spTree>
  </p:cSld>
  <p:clrMapOvr>
    <a:masterClrMapping/>
  </p:clrMapOvr>
</p:sld>
</file>

<file path=ppt/theme/theme1.xml><?xml version="1.0" encoding="utf-8"?>
<a:theme xmlns:a="http://schemas.openxmlformats.org/drawingml/2006/main" name="Start Up Corporation Template - 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Franklin Gothic Book">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7677</Words>
  <Application>WPS Presentation</Application>
  <PresentationFormat>Widescreen</PresentationFormat>
  <Paragraphs>235</Paragraphs>
  <Slides>29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SimSun</vt:lpstr>
      <vt:lpstr>Wingdings</vt:lpstr>
      <vt:lpstr>Constantia</vt:lpstr>
      <vt:lpstr>Constantia</vt:lpstr>
      <vt:lpstr>华文楷体</vt:lpstr>
      <vt:lpstr>Roboto</vt:lpstr>
      <vt:lpstr>Verdana</vt:lpstr>
      <vt:lpstr>等线</vt:lpstr>
      <vt:lpstr>等线</vt:lpstr>
      <vt:lpstr>Calibri</vt:lpstr>
      <vt:lpstr>Courier New</vt:lpstr>
      <vt:lpstr>Times New Roman</vt:lpstr>
      <vt:lpstr>Microsoft YaHei</vt:lpstr>
      <vt:lpstr>Arial Unicode MS</vt:lpstr>
      <vt:lpstr>Franklin Gothic Book</vt:lpstr>
      <vt:lpstr>Start Up Corporation Template - Freepptbackgrounds.net</vt:lpstr>
      <vt:lpstr>Time Series Analysis and Forecasting</vt:lpstr>
      <vt:lpstr>Danh sách các thành viên nhóm</vt:lpstr>
      <vt:lpstr>1. Phân tích chuỗi thời gian là gì </vt:lpstr>
      <vt:lpstr>Mục tiêu phân tích chuỗi thời gian</vt:lpstr>
      <vt:lpstr>PowerPoint 演示文稿</vt:lpstr>
      <vt:lpstr>2. Làm thế nào để phân tích chuỗi thời gian </vt:lpstr>
      <vt:lpstr>3. Tầm quan trọng của chuỗi thời gian</vt:lpstr>
      <vt:lpstr>4. Các thành phần của phân tích chuỗi thời gian</vt:lpstr>
      <vt:lpstr>PowerPoint 演示文稿</vt:lpstr>
      <vt:lpstr>5. Hạn chế</vt:lpstr>
      <vt:lpstr>6. Các kiểu dữ liệu của chuỗi thời gian</vt:lpstr>
      <vt:lpstr>7. Các phương pháp kiểm tra tính dừng</vt:lpstr>
      <vt:lpstr>8. Chuyển đổi không cố định thành cố định</vt:lpstr>
      <vt:lpstr>9. Phương pháp trung bình động</vt:lpstr>
      <vt:lpstr>PowerPoint 演示文稿</vt:lpstr>
      <vt:lpstr>PowerPoint 演示文稿</vt:lpstr>
      <vt:lpstr>10. Phân tích chuỗi thời gian trong khoa học dữ liệu và học máy</vt:lpstr>
      <vt:lpstr>PowerPoint 演示文稿</vt:lpstr>
      <vt:lpstr>11. Mô hình tự động hồi quy là gì</vt:lpstr>
      <vt:lpstr>12. Triển khai mô hình hồi quy tự động</vt:lpstr>
      <vt:lpstr>13. Triển khai đường trung bình động (Trọng số - Đường trung bình đơn giản)</vt:lpstr>
      <vt:lpstr>ARMA và ARIMA</vt:lpstr>
      <vt:lpstr>Đặc điểm của ARIMA</vt:lpstr>
      <vt:lpstr>PowerPoint 演示文稿</vt:lpstr>
      <vt:lpstr>PowerPoint 演示文稿</vt:lpstr>
      <vt:lpstr>SARIMA</vt:lpstr>
      <vt:lpstr>PowerPoint 演示文稿</vt:lpstr>
      <vt:lpstr>Demo code</vt:lpstr>
      <vt:lpstr>Cám ơn thầy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and Forecasting</dc:title>
  <dc:creator>Gia Cường</dc:creator>
  <cp:lastModifiedBy>20133</cp:lastModifiedBy>
  <cp:revision>32</cp:revision>
  <dcterms:created xsi:type="dcterms:W3CDTF">2023-04-27T13:14:00Z</dcterms:created>
  <dcterms:modified xsi:type="dcterms:W3CDTF">2023-04-29T02:01:13Z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086BAAE04FEE4B8F9CB5EFCB72EC81FB</vt:lpwstr>
  </property>
  <property fmtid="{D5CDD505-2E9C-101B-9397-08002B2CF9AE}" pid="3" name="KSOProductBuildVer">
    <vt:lpwstr>1033-11.2.0.11219</vt:lpwstr>
  </property>
</Properties>
</file>