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3"/>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312"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15" r:id="rId49"/>
    <p:sldId id="316" r:id="rId50"/>
    <p:sldId id="317" r:id="rId51"/>
    <p:sldId id="303" r:id="rId52"/>
    <p:sldId id="304" r:id="rId53"/>
    <p:sldId id="305" r:id="rId54"/>
    <p:sldId id="306" r:id="rId55"/>
    <p:sldId id="313" r:id="rId56"/>
    <p:sldId id="314" r:id="rId57"/>
    <p:sldId id="307" r:id="rId58"/>
    <p:sldId id="308" r:id="rId59"/>
    <p:sldId id="309" r:id="rId60"/>
    <p:sldId id="310" r:id="rId61"/>
    <p:sldId id="311" r:id="rId62"/>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hpbIzEBGKaHpSE2gxUYh+1HkbO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318" y="8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Arial"/>
                <a:ea typeface="Arial"/>
                <a:cs typeface="Arial"/>
                <a:sym typeface="Arial"/>
              </a:rPr>
              <a:t>‹#›</a:t>
            </a:fld>
            <a:endParaRPr/>
          </a:p>
        </p:txBody>
      </p:sp>
      <p:sp>
        <p:nvSpPr>
          <p:cNvPr id="4" name="Google Shape;4;n"/>
          <p:cNvSpPr txBox="1">
            <a:spLocks noGrp="1"/>
          </p:cNvSpPr>
          <p:nvPr>
            <p:ph type="hdr" idx="2"/>
          </p:nvPr>
        </p:nvSpPr>
        <p:spPr>
          <a:xfrm>
            <a:off x="0" y="0"/>
            <a:ext cx="3170237" cy="4794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txBox="1">
            <a:spLocks noGrp="1"/>
          </p:cNvSpPr>
          <p:nvPr>
            <p:ph type="dt" idx="10"/>
          </p:nvPr>
        </p:nvSpPr>
        <p:spPr>
          <a:xfrm>
            <a:off x="4143375" y="0"/>
            <a:ext cx="3170237" cy="4794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a:spLocks noGrp="1" noRot="1" noChangeAspect="1"/>
          </p:cNvSpPr>
          <p:nvPr>
            <p:ph type="sldImg" idx="3"/>
          </p:nvPr>
        </p:nvSpPr>
        <p:spPr>
          <a:xfrm>
            <a:off x="1258887" y="719137"/>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 name="Google Shape;7;n"/>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ftr" idx="11"/>
          </p:nvPr>
        </p:nvSpPr>
        <p:spPr>
          <a:xfrm>
            <a:off x="0" y="9120187"/>
            <a:ext cx="3170237" cy="4794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9" name="Google Shape;9;n"/>
          <p:cNvSpPr txBox="1">
            <a:spLocks noGrp="1"/>
          </p:cNvSpPr>
          <p:nvPr>
            <p:ph type="sldNum" idx="4"/>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a:t>
            </a:fld>
            <a:endParaRPr/>
          </a:p>
        </p:txBody>
      </p:sp>
      <p:sp>
        <p:nvSpPr>
          <p:cNvPr id="43" name="Google Shape;43;p1: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4" name="Google Shape;44;p1: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
        <p:nvSpPr>
          <p:cNvPr id="177" name="Google Shape;177;p13: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78" name="Google Shape;178;p13: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The major problem with the mean is its sensitivity to extreme (e.g. outliers) values.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
        <p:nvSpPr>
          <p:cNvPr id="188" name="Google Shape;188;p14: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89" name="Google Shape;189;p14: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The major problem with the mean is its sensitivity to extreme (e.g. outliers) values.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
        <p:nvSpPr>
          <p:cNvPr id="196" name="Google Shape;196;p15: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97" name="Google Shape;197;p15: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The major problem with the mean is its sensitivity to extreme (e.g. outliers) values.</a:t>
            </a:r>
            <a:endParaRPr/>
          </a:p>
          <a:p>
            <a:pPr marL="0" lvl="0" indent="0" algn="l" rtl="0">
              <a:spcBef>
                <a:spcPts val="0"/>
              </a:spcBef>
              <a:spcAft>
                <a:spcPts val="0"/>
              </a:spcAft>
              <a:buSzPts val="1800"/>
              <a:buNone/>
            </a:pPr>
            <a:r>
              <a:rPr lang="en-US"/>
              <a:t>Variance = б</a:t>
            </a:r>
            <a:r>
              <a:rPr lang="en-US" baseline="30000"/>
              <a:t>2</a:t>
            </a:r>
            <a:endParaRPr/>
          </a:p>
          <a:p>
            <a:pPr marL="0" lvl="0" indent="0" algn="l" rtl="0">
              <a:spcBef>
                <a:spcPts val="0"/>
              </a:spcBef>
              <a:spcAft>
                <a:spcPts val="0"/>
              </a:spcAft>
              <a:buSzPts val="1800"/>
              <a:buNone/>
            </a:pPr>
            <a:r>
              <a:rPr lang="en-US"/>
              <a:t>The standard deviation (б) đo độ dàn trải của dữ liệu, nếu dữ liệu không có sự biến thiên nào (tất cả các observations có cùng giá trị) thì độ lệch chuẩn bằng 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6: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7: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7: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8: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8: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9: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18</a:t>
            </a:fld>
            <a:endParaRPr/>
          </a:p>
        </p:txBody>
      </p:sp>
      <p:sp>
        <p:nvSpPr>
          <p:cNvPr id="232" name="Google Shape;232;p19: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33" name="Google Shape;233;p19: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Outliers are data points that are highly inconsistent with the remaining data (e.g. they may be way out of the expected value range). (7.11 outlier analysis)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0: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19</a:t>
            </a:fld>
            <a:endParaRPr/>
          </a:p>
        </p:txBody>
      </p:sp>
      <p:sp>
        <p:nvSpPr>
          <p:cNvPr id="240" name="Google Shape;240;p20: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41" name="Google Shape;241;p20: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Outliers are data points that are highly inconsistent with the remaining data (e.g. they may be way out of the expected value range). (7.11 outlier analysis)</a:t>
            </a:r>
            <a:endParaRPr/>
          </a:p>
          <a:p>
            <a:pPr marL="0" lvl="0" indent="0" algn="l" rtl="0">
              <a:spcBef>
                <a:spcPts val="0"/>
              </a:spcBef>
              <a:spcAft>
                <a:spcPts val="0"/>
              </a:spcAft>
              <a:buSzPts val="1800"/>
              <a:buNone/>
            </a:pPr>
            <a:r>
              <a:rPr lang="en-US"/>
              <a:t>Noise is a random error or variance in a measured variable.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a:t>
            </a:fld>
            <a:endParaRPr/>
          </a:p>
        </p:txBody>
      </p:sp>
      <p:sp>
        <p:nvSpPr>
          <p:cNvPr id="52" name="Google Shape;52;p2: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3" name="Google Shape;53;p2: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1: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20</a:t>
            </a:fld>
            <a:endParaRPr/>
          </a:p>
        </p:txBody>
      </p:sp>
      <p:sp>
        <p:nvSpPr>
          <p:cNvPr id="248" name="Google Shape;248;p21: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49" name="Google Shape;249;p21: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Outliers are data points that are highly inconsistent with the remaining data (e.g. they may be way out of the expected value range). (7.11 outlier analysis)</a:t>
            </a:r>
            <a:endParaRPr/>
          </a:p>
          <a:p>
            <a:pPr marL="0" lvl="0" indent="0" algn="l" rtl="0">
              <a:spcBef>
                <a:spcPts val="0"/>
              </a:spcBef>
              <a:spcAft>
                <a:spcPts val="0"/>
              </a:spcAft>
              <a:buSzPts val="1800"/>
              <a:buNone/>
            </a:pPr>
            <a:r>
              <a:rPr lang="en-US"/>
              <a:t>Noise is a random error or variance in a measured variable.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2: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21</a:t>
            </a:fld>
            <a:endParaRPr/>
          </a:p>
        </p:txBody>
      </p:sp>
      <p:sp>
        <p:nvSpPr>
          <p:cNvPr id="257" name="Google Shape;257;p22: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58" name="Google Shape;258;p22: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Outliers are data points that are highly inconsistent with the remaining data (e.g. they may be way out of the expected value range). (7.11 outlier analysis)</a:t>
            </a:r>
            <a:endParaRPr/>
          </a:p>
          <a:p>
            <a:pPr marL="0" lvl="0" indent="0" algn="l" rtl="0">
              <a:spcBef>
                <a:spcPts val="0"/>
              </a:spcBef>
              <a:spcAft>
                <a:spcPts val="0"/>
              </a:spcAft>
              <a:buSzPts val="1800"/>
              <a:buNone/>
            </a:pPr>
            <a:r>
              <a:rPr lang="en-US"/>
              <a:t>Noise is a random error or variance in a measured variable.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3: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22</a:t>
            </a:fld>
            <a:endParaRPr/>
          </a:p>
        </p:txBody>
      </p:sp>
      <p:sp>
        <p:nvSpPr>
          <p:cNvPr id="291" name="Google Shape;291;p23: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2" name="Google Shape;292;p23: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Outliers are data points that are highly inconsistent with the remaining data (e.g. they may be way out of the expected value range). (7.11 outlier analysis)</a:t>
            </a:r>
            <a:endParaRPr/>
          </a:p>
          <a:p>
            <a:pPr marL="0" lvl="0" indent="0" algn="l" rtl="0">
              <a:spcBef>
                <a:spcPts val="0"/>
              </a:spcBef>
              <a:spcAft>
                <a:spcPts val="0"/>
              </a:spcAft>
              <a:buSzPts val="1800"/>
              <a:buNone/>
            </a:pPr>
            <a:r>
              <a:rPr lang="en-US"/>
              <a:t>Noise is a random error or variance in a measured variable.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4: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4: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5: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5: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6: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6: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7: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7: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8: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8: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9: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9: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0: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30: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
        <p:nvSpPr>
          <p:cNvPr id="67" name="Google Shape;67;p4: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8" name="Google Shape;68;p4: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Redman (1996), Data Quality in the Information Age, Artech House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1: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30</a:t>
            </a:fld>
            <a:endParaRPr/>
          </a:p>
        </p:txBody>
      </p:sp>
      <p:sp>
        <p:nvSpPr>
          <p:cNvPr id="361" name="Google Shape;361;p31: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62" name="Google Shape;362;p31: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Example 2.1, pp. 69 [1]</a:t>
            </a:r>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2: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31</a:t>
            </a:fld>
            <a:endParaRPr/>
          </a:p>
        </p:txBody>
      </p:sp>
      <p:sp>
        <p:nvSpPr>
          <p:cNvPr id="371" name="Google Shape;371;p32: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72" name="Google Shape;372;p32: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Example 2.1, pp. 69 [1]</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3: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33: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4: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4: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5: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35: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6: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36: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7: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37: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8: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8: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9: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39</a:t>
            </a:fld>
            <a:endParaRPr/>
          </a:p>
        </p:txBody>
      </p:sp>
      <p:sp>
        <p:nvSpPr>
          <p:cNvPr id="421" name="Google Shape;421;p39: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22" name="Google Shape;422;p39: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Biến đổi tuyến tính (bảo tồn quan hệ giữa các giá trị ban đầu), lỗi “out-of-bounds, ảnh hưởng bởi các phần tử biên (outliers)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0: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40</a:t>
            </a:fld>
            <a:endParaRPr/>
          </a:p>
        </p:txBody>
      </p:sp>
      <p:sp>
        <p:nvSpPr>
          <p:cNvPr id="430" name="Google Shape;430;p40: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31" name="Google Shape;431;p40: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Dựa trên trị trung bình và độ lệch chuẩn, khi trị min và max không được xác định, khi các phân tử biên (outliers) ảnh hưởng rõ nét đến kết quả chuẩn hóa min-max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75" name="Google Shape;75;p5: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6" name="Google Shape;76;p5: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Redman (1996), Data Quality in the Information Age, Artech House</a:t>
            </a:r>
            <a:endParaRPr/>
          </a:p>
          <a:p>
            <a:pPr marL="0" lvl="0" indent="0" algn="l" rtl="0">
              <a:spcBef>
                <a:spcPts val="0"/>
              </a:spcBef>
              <a:spcAft>
                <a:spcPts val="0"/>
              </a:spcAft>
              <a:buSzPts val="1800"/>
              <a:buNone/>
            </a:pPr>
            <a:r>
              <a:rPr lang="en-US"/>
              <a:t>Richard Y. Wang, Veda C. Storey, Christopher P. Firth (1995), A framework for analysis of data quality research, IEEE Transactions on knowledge and data engineering, 7(4), pp. 623-640.</a:t>
            </a:r>
            <a:endParaRPr/>
          </a:p>
          <a:p>
            <a:pPr marL="0" lvl="0" indent="0" algn="l" rtl="0">
              <a:spcBef>
                <a:spcPts val="0"/>
              </a:spcBef>
              <a:spcAft>
                <a:spcPts val="0"/>
              </a:spcAft>
              <a:buSzPts val="1800"/>
              <a:buNone/>
            </a:pPr>
            <a:endParaRPr/>
          </a:p>
          <a:p>
            <a:pPr marL="0" lvl="0" indent="-114300" algn="l" rtl="0">
              <a:spcBef>
                <a:spcPts val="0"/>
              </a:spcBef>
              <a:spcAft>
                <a:spcPts val="0"/>
              </a:spcAft>
              <a:buSzPts val="1800"/>
              <a:buChar char="-"/>
            </a:pPr>
            <a:r>
              <a:rPr lang="en-US"/>
              <a:t>Accuracy which occurs when the recorded value is in conformity with the actual value</a:t>
            </a:r>
            <a:endParaRPr/>
          </a:p>
          <a:p>
            <a:pPr marL="0" lvl="0" indent="-114300" algn="l" rtl="0">
              <a:spcBef>
                <a:spcPts val="0"/>
              </a:spcBef>
              <a:spcAft>
                <a:spcPts val="0"/>
              </a:spcAft>
              <a:buSzPts val="1800"/>
              <a:buChar char="-"/>
            </a:pPr>
            <a:r>
              <a:rPr lang="en-US"/>
              <a:t>Timeliness which occurs when the recorded value is not out of date</a:t>
            </a:r>
            <a:endParaRPr/>
          </a:p>
          <a:p>
            <a:pPr marL="0" lvl="0" indent="-114300" algn="l" rtl="0">
              <a:spcBef>
                <a:spcPts val="0"/>
              </a:spcBef>
              <a:spcAft>
                <a:spcPts val="0"/>
              </a:spcAft>
              <a:buSzPts val="1800"/>
              <a:buChar char="-"/>
            </a:pPr>
            <a:r>
              <a:rPr lang="en-US"/>
              <a:t>Completeness which occurs when all values for a certain variable are recorded</a:t>
            </a:r>
            <a:endParaRPr/>
          </a:p>
          <a:p>
            <a:pPr marL="0" lvl="0" indent="-114300" algn="l" rtl="0">
              <a:spcBef>
                <a:spcPts val="0"/>
              </a:spcBef>
              <a:spcAft>
                <a:spcPts val="0"/>
              </a:spcAft>
              <a:buSzPts val="1800"/>
              <a:buChar char="-"/>
            </a:pPr>
            <a:r>
              <a:rPr lang="en-US"/>
              <a:t>Consistency which occurs when the representation of the data value is the same in all cases</a:t>
            </a: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41: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41</a:t>
            </a:fld>
            <a:endParaRPr/>
          </a:p>
        </p:txBody>
      </p:sp>
      <p:sp>
        <p:nvSpPr>
          <p:cNvPr id="439" name="Google Shape;439;p41: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40" name="Google Shape;440;p41: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Dời chấm thập phân của các trị thuộc tính, số bước di chuyển của chấm thập phân phụ thuộc vào trị tuyệt đối lớn nhất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2: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42: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43: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43: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4: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44</a:t>
            </a:fld>
            <a:endParaRPr/>
          </a:p>
        </p:txBody>
      </p:sp>
      <p:sp>
        <p:nvSpPr>
          <p:cNvPr id="462" name="Google Shape;462;p44: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63" name="Google Shape;463;p44: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W.H Inmon, Building the data warehouse, Fourth Edition, Wiley Publishing, Inc., 2005.</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5: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45: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46: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46: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7: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7: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p57:notes"/>
          <p:cNvSpPr txBox="1">
            <a:spLocks noGrp="1"/>
          </p:cNvSpPr>
          <p:nvPr>
            <p:ph type="body" idx="1"/>
          </p:nvPr>
        </p:nvSpPr>
        <p:spPr>
          <a:xfrm>
            <a:off x="911225" y="4330700"/>
            <a:ext cx="5008562" cy="4102100"/>
          </a:xfrm>
          <a:prstGeom prst="rect">
            <a:avLst/>
          </a:prstGeom>
        </p:spPr>
        <p:txBody>
          <a:bodyPr spcFirstLastPara="1" wrap="square" lIns="91125" tIns="45550" rIns="91125" bIns="45550" anchor="t" anchorCtr="0">
            <a:noAutofit/>
          </a:bodyPr>
          <a:lstStyle/>
          <a:p>
            <a:pPr marL="0" lvl="0" indent="0" algn="l" rtl="0">
              <a:spcBef>
                <a:spcPts val="0"/>
              </a:spcBef>
              <a:spcAft>
                <a:spcPts val="0"/>
              </a:spcAft>
              <a:buNone/>
            </a:pPr>
            <a:endParaRPr/>
          </a:p>
        </p:txBody>
      </p:sp>
      <p:sp>
        <p:nvSpPr>
          <p:cNvPr id="851" name="Google Shape;851;p57:notes"/>
          <p:cNvSpPr>
            <a:spLocks noGrp="1" noRot="1" noChangeAspect="1"/>
          </p:cNvSpPr>
          <p:nvPr>
            <p:ph type="sldImg" idx="2"/>
          </p:nvPr>
        </p:nvSpPr>
        <p:spPr>
          <a:xfrm>
            <a:off x="1136650" y="684213"/>
            <a:ext cx="4557713" cy="34178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6359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58:notes"/>
          <p:cNvSpPr txBox="1">
            <a:spLocks noGrp="1"/>
          </p:cNvSpPr>
          <p:nvPr>
            <p:ph type="body" idx="1"/>
          </p:nvPr>
        </p:nvSpPr>
        <p:spPr>
          <a:xfrm>
            <a:off x="911225" y="4330700"/>
            <a:ext cx="5008562" cy="4102100"/>
          </a:xfrm>
          <a:prstGeom prst="rect">
            <a:avLst/>
          </a:prstGeom>
        </p:spPr>
        <p:txBody>
          <a:bodyPr spcFirstLastPara="1" wrap="square" lIns="91125" tIns="45550" rIns="91125" bIns="45550" anchor="t" anchorCtr="0">
            <a:noAutofit/>
          </a:bodyPr>
          <a:lstStyle/>
          <a:p>
            <a:pPr marL="0" lvl="0" indent="0" algn="l" rtl="0">
              <a:spcBef>
                <a:spcPts val="0"/>
              </a:spcBef>
              <a:spcAft>
                <a:spcPts val="0"/>
              </a:spcAft>
              <a:buNone/>
            </a:pPr>
            <a:endParaRPr/>
          </a:p>
        </p:txBody>
      </p:sp>
      <p:sp>
        <p:nvSpPr>
          <p:cNvPr id="867" name="Google Shape;867;p58:notes"/>
          <p:cNvSpPr>
            <a:spLocks noGrp="1" noRot="1" noChangeAspect="1"/>
          </p:cNvSpPr>
          <p:nvPr>
            <p:ph type="sldImg" idx="2"/>
          </p:nvPr>
        </p:nvSpPr>
        <p:spPr>
          <a:xfrm>
            <a:off x="1136650" y="684213"/>
            <a:ext cx="4557713" cy="34178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192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p59:notes"/>
          <p:cNvSpPr txBox="1">
            <a:spLocks noGrp="1"/>
          </p:cNvSpPr>
          <p:nvPr>
            <p:ph type="body" idx="1"/>
          </p:nvPr>
        </p:nvSpPr>
        <p:spPr>
          <a:xfrm>
            <a:off x="911225" y="4330700"/>
            <a:ext cx="5008562" cy="4102100"/>
          </a:xfrm>
          <a:prstGeom prst="rect">
            <a:avLst/>
          </a:prstGeom>
        </p:spPr>
        <p:txBody>
          <a:bodyPr spcFirstLastPara="1" wrap="square" lIns="91125" tIns="45550" rIns="91125" bIns="45550" anchor="t" anchorCtr="0">
            <a:noAutofit/>
          </a:bodyPr>
          <a:lstStyle/>
          <a:p>
            <a:pPr marL="0" lvl="0" indent="0" algn="l" rtl="0">
              <a:spcBef>
                <a:spcPts val="0"/>
              </a:spcBef>
              <a:spcAft>
                <a:spcPts val="0"/>
              </a:spcAft>
              <a:buNone/>
            </a:pPr>
            <a:endParaRPr/>
          </a:p>
        </p:txBody>
      </p:sp>
      <p:sp>
        <p:nvSpPr>
          <p:cNvPr id="876" name="Google Shape;876;p59:notes"/>
          <p:cNvSpPr>
            <a:spLocks noGrp="1" noRot="1" noChangeAspect="1"/>
          </p:cNvSpPr>
          <p:nvPr>
            <p:ph type="sldImg" idx="2"/>
          </p:nvPr>
        </p:nvSpPr>
        <p:spPr>
          <a:xfrm>
            <a:off x="1136650" y="684213"/>
            <a:ext cx="4557713" cy="34178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7089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83" name="Google Shape;83;p6: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4" name="Google Shape;84;p6: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48: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48: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49: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49: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50: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50: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51: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51: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52: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52: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53: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p53: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54: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p54: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55: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55: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56:notes"/>
          <p:cNvSpPr txBox="1">
            <a:spLocks noGrp="1"/>
          </p:cNvSpPr>
          <p:nvPr>
            <p:ph type="body" idx="1"/>
          </p:nvPr>
        </p:nvSpPr>
        <p:spPr>
          <a:xfrm>
            <a:off x="731837" y="4560887"/>
            <a:ext cx="5851525" cy="43211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56: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
        <p:nvSpPr>
          <p:cNvPr id="130" name="Google Shape;130;p7: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1" name="Google Shape;131;p7: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
        <p:nvSpPr>
          <p:cNvPr id="138" name="Google Shape;138;p8: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9" name="Google Shape;139;p8: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
        <p:nvSpPr>
          <p:cNvPr id="146" name="Google Shape;146;p9: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47" name="Google Shape;147;p9: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sldNum" idx="12"/>
          </p:nvPr>
        </p:nvSpPr>
        <p:spPr>
          <a:xfrm>
            <a:off x="4143375" y="9120187"/>
            <a:ext cx="3170237" cy="4794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
        <p:nvSpPr>
          <p:cNvPr id="154" name="Google Shape;154;p10:notes"/>
          <p:cNvSpPr>
            <a:spLocks noGrp="1" noRot="1" noChangeAspect="1"/>
          </p:cNvSpPr>
          <p:nvPr>
            <p:ph type="sldImg" idx="2"/>
          </p:nvPr>
        </p:nvSpPr>
        <p:spPr>
          <a:xfrm>
            <a:off x="1258888" y="719138"/>
            <a:ext cx="4802187" cy="3602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55" name="Google Shape;155;p10:notes"/>
          <p:cNvSpPr txBox="1">
            <a:spLocks noGrp="1"/>
          </p:cNvSpPr>
          <p:nvPr>
            <p:ph type="body" idx="1"/>
          </p:nvPr>
        </p:nvSpPr>
        <p:spPr>
          <a:xfrm>
            <a:off x="731837" y="4560887"/>
            <a:ext cx="5851525" cy="4321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19"/>
        <p:cNvGrpSpPr/>
        <p:nvPr/>
      </p:nvGrpSpPr>
      <p:grpSpPr>
        <a:xfrm>
          <a:off x="0" y="0"/>
          <a:ext cx="0" cy="0"/>
          <a:chOff x="0" y="0"/>
          <a:chExt cx="0" cy="0"/>
        </a:xfrm>
      </p:grpSpPr>
      <p:sp>
        <p:nvSpPr>
          <p:cNvPr id="20" name="Google Shape;20;p59"/>
          <p:cNvSpPr txBox="1">
            <a:spLocks noGrp="1"/>
          </p:cNvSpPr>
          <p:nvPr>
            <p:ph type="ctrTitle"/>
          </p:nvPr>
        </p:nvSpPr>
        <p:spPr>
          <a:xfrm>
            <a:off x="685800" y="685800"/>
            <a:ext cx="7772400" cy="2127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9"/>
          <p:cNvSpPr txBox="1">
            <a:spLocks noGrp="1"/>
          </p:cNvSpPr>
          <p:nvPr>
            <p:ph type="subTitle" idx="1"/>
          </p:nvPr>
        </p:nvSpPr>
        <p:spPr>
          <a:xfrm>
            <a:off x="1371600" y="3270250"/>
            <a:ext cx="6400800" cy="2209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350"/>
              <a:buChar char="🞐"/>
              <a:defRPr/>
            </a:lvl1pPr>
            <a:lvl2pPr lvl="1" algn="l">
              <a:lnSpc>
                <a:spcPct val="100000"/>
              </a:lnSpc>
              <a:spcBef>
                <a:spcPts val="360"/>
              </a:spcBef>
              <a:spcAft>
                <a:spcPts val="0"/>
              </a:spcAft>
              <a:buSzPts val="135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440"/>
              <a:buChar char="▪"/>
              <a:defRPr/>
            </a:lvl5pPr>
            <a:lvl6pPr lvl="5" algn="l">
              <a:lnSpc>
                <a:spcPct val="100000"/>
              </a:lnSpc>
              <a:spcBef>
                <a:spcPts val="360"/>
              </a:spcBef>
              <a:spcAft>
                <a:spcPts val="0"/>
              </a:spcAft>
              <a:buSzPts val="1440"/>
              <a:buChar char="▪"/>
              <a:defRPr/>
            </a:lvl6pPr>
            <a:lvl7pPr lvl="6" algn="l">
              <a:lnSpc>
                <a:spcPct val="100000"/>
              </a:lnSpc>
              <a:spcBef>
                <a:spcPts val="360"/>
              </a:spcBef>
              <a:spcAft>
                <a:spcPts val="0"/>
              </a:spcAft>
              <a:buSzPts val="1440"/>
              <a:buChar char="▪"/>
              <a:defRPr/>
            </a:lvl7pPr>
            <a:lvl8pPr lvl="7" algn="l">
              <a:lnSpc>
                <a:spcPct val="100000"/>
              </a:lnSpc>
              <a:spcBef>
                <a:spcPts val="360"/>
              </a:spcBef>
              <a:spcAft>
                <a:spcPts val="0"/>
              </a:spcAft>
              <a:buSzPts val="1440"/>
              <a:buChar char="▪"/>
              <a:defRPr/>
            </a:lvl8pPr>
            <a:lvl9pPr lvl="8" algn="l">
              <a:lnSpc>
                <a:spcPct val="100000"/>
              </a:lnSpc>
              <a:spcBef>
                <a:spcPts val="360"/>
              </a:spcBef>
              <a:spcAft>
                <a:spcPts val="0"/>
              </a:spcAft>
              <a:buSzPts val="1440"/>
              <a:buChar char="▪"/>
              <a:defRPr/>
            </a:lvl9pPr>
          </a:lstStyle>
          <a:p>
            <a:endParaRPr/>
          </a:p>
        </p:txBody>
      </p:sp>
      <p:sp>
        <p:nvSpPr>
          <p:cNvPr id="22" name="Google Shape;22;p59"/>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0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5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59"/>
          <p:cNvSpPr/>
          <p:nvPr/>
        </p:nvSpPr>
        <p:spPr>
          <a:xfrm>
            <a:off x="228600" y="2889250"/>
            <a:ext cx="2870200" cy="201612"/>
          </a:xfrm>
          <a:prstGeom prst="rect">
            <a:avLst/>
          </a:prstGeom>
          <a:solidFill>
            <a:srgbClr val="00007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 name="Google Shape;26;p59"/>
          <p:cNvSpPr/>
          <p:nvPr/>
        </p:nvSpPr>
        <p:spPr>
          <a:xfrm>
            <a:off x="3048000" y="2889250"/>
            <a:ext cx="5795962" cy="201612"/>
          </a:xfrm>
          <a:prstGeom prst="rect">
            <a:avLst/>
          </a:prstGeom>
          <a:gradFill>
            <a:gsLst>
              <a:gs pos="0">
                <a:srgbClr val="0B5CFF"/>
              </a:gs>
              <a:gs pos="100000">
                <a:srgbClr val="0740B3"/>
              </a:gs>
            </a:gsLst>
            <a:lin ang="108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27"/>
        <p:cNvGrpSpPr/>
        <p:nvPr/>
      </p:nvGrpSpPr>
      <p:grpSpPr>
        <a:xfrm>
          <a:off x="0" y="0"/>
          <a:ext cx="0" cy="0"/>
          <a:chOff x="0" y="0"/>
          <a:chExt cx="0" cy="0"/>
        </a:xfrm>
      </p:grpSpPr>
      <p:sp>
        <p:nvSpPr>
          <p:cNvPr id="28" name="Google Shape;28;p60"/>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0"/>
          <p:cNvSpPr txBox="1">
            <a:spLocks noGrp="1"/>
          </p:cNvSpPr>
          <p:nvPr>
            <p:ph type="body" idx="1"/>
          </p:nvPr>
        </p:nvSpPr>
        <p:spPr>
          <a:xfrm>
            <a:off x="457200" y="1447800"/>
            <a:ext cx="8458200" cy="48768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14325" algn="l">
              <a:lnSpc>
                <a:spcPct val="100000"/>
              </a:lnSpc>
              <a:spcBef>
                <a:spcPts val="360"/>
              </a:spcBef>
              <a:spcAft>
                <a:spcPts val="0"/>
              </a:spcAft>
              <a:buSzPts val="1350"/>
              <a:buChar char="■"/>
              <a:defRPr/>
            </a:lvl2pPr>
            <a:lvl3pPr marL="1371600" lvl="2" indent="-302894" algn="l">
              <a:lnSpc>
                <a:spcPct val="100000"/>
              </a:lnSpc>
              <a:spcBef>
                <a:spcPts val="360"/>
              </a:spcBef>
              <a:spcAft>
                <a:spcPts val="0"/>
              </a:spcAft>
              <a:buSzPts val="1170"/>
              <a:buChar char="🞐"/>
              <a:defRPr/>
            </a:lvl3pPr>
            <a:lvl4pPr marL="1828800" lvl="3" indent="-342900" algn="l">
              <a:lnSpc>
                <a:spcPct val="100000"/>
              </a:lnSpc>
              <a:spcBef>
                <a:spcPts val="360"/>
              </a:spcBef>
              <a:spcAft>
                <a:spcPts val="0"/>
              </a:spcAft>
              <a:buSzPts val="1800"/>
              <a:buChar char="▪"/>
              <a:defRPr/>
            </a:lvl4pPr>
            <a:lvl5pPr marL="2286000" lvl="4" indent="-320039" algn="l">
              <a:lnSpc>
                <a:spcPct val="100000"/>
              </a:lnSpc>
              <a:spcBef>
                <a:spcPts val="360"/>
              </a:spcBef>
              <a:spcAft>
                <a:spcPts val="0"/>
              </a:spcAft>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20040" algn="l">
              <a:lnSpc>
                <a:spcPct val="100000"/>
              </a:lnSpc>
              <a:spcBef>
                <a:spcPts val="360"/>
              </a:spcBef>
              <a:spcAft>
                <a:spcPts val="0"/>
              </a:spcAft>
              <a:buSzPts val="1440"/>
              <a:buChar char="▪"/>
              <a:defRPr/>
            </a:lvl8pPr>
            <a:lvl9pPr marL="4114800" lvl="8" indent="-320040" algn="l">
              <a:lnSpc>
                <a:spcPct val="100000"/>
              </a:lnSpc>
              <a:spcBef>
                <a:spcPts val="360"/>
              </a:spcBef>
              <a:spcAft>
                <a:spcPts val="0"/>
              </a:spcAft>
              <a:buSzPts val="1440"/>
              <a:buChar char="▪"/>
              <a:defRPr/>
            </a:lvl9pPr>
          </a:lstStyle>
          <a:p>
            <a:endParaRPr/>
          </a:p>
        </p:txBody>
      </p:sp>
      <p:sp>
        <p:nvSpPr>
          <p:cNvPr id="30" name="Google Shape;30;p60"/>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0"/>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sz="1000">
                <a:latin typeface="Verdana"/>
                <a:ea typeface="Verdana"/>
                <a:cs typeface="Verdana"/>
                <a:sym typeface="Verdana"/>
              </a:defRPr>
            </a:lvl1pPr>
            <a:lvl2pPr marL="0" lvl="1" indent="0" algn="r">
              <a:lnSpc>
                <a:spcPct val="100000"/>
              </a:lnSpc>
              <a:spcBef>
                <a:spcPts val="0"/>
              </a:spcBef>
              <a:spcAft>
                <a:spcPts val="0"/>
              </a:spcAft>
              <a:buNone/>
              <a:defRPr sz="1000">
                <a:latin typeface="Verdana"/>
                <a:ea typeface="Verdana"/>
                <a:cs typeface="Verdana"/>
                <a:sym typeface="Verdana"/>
              </a:defRPr>
            </a:lvl2pPr>
            <a:lvl3pPr marL="0" lvl="2" indent="0" algn="r">
              <a:lnSpc>
                <a:spcPct val="100000"/>
              </a:lnSpc>
              <a:spcBef>
                <a:spcPts val="0"/>
              </a:spcBef>
              <a:spcAft>
                <a:spcPts val="0"/>
              </a:spcAft>
              <a:buNone/>
              <a:defRPr sz="1000">
                <a:latin typeface="Verdana"/>
                <a:ea typeface="Verdana"/>
                <a:cs typeface="Verdana"/>
                <a:sym typeface="Verdana"/>
              </a:defRPr>
            </a:lvl3pPr>
            <a:lvl4pPr marL="0" lvl="3" indent="0" algn="r">
              <a:lnSpc>
                <a:spcPct val="100000"/>
              </a:lnSpc>
              <a:spcBef>
                <a:spcPts val="0"/>
              </a:spcBef>
              <a:spcAft>
                <a:spcPts val="0"/>
              </a:spcAft>
              <a:buNone/>
              <a:defRPr sz="1000">
                <a:latin typeface="Verdana"/>
                <a:ea typeface="Verdana"/>
                <a:cs typeface="Verdana"/>
                <a:sym typeface="Verdana"/>
              </a:defRPr>
            </a:lvl4pPr>
            <a:lvl5pPr marL="0" lvl="4" indent="0" algn="r">
              <a:lnSpc>
                <a:spcPct val="100000"/>
              </a:lnSpc>
              <a:spcBef>
                <a:spcPts val="0"/>
              </a:spcBef>
              <a:spcAft>
                <a:spcPts val="0"/>
              </a:spcAft>
              <a:buNone/>
              <a:defRPr sz="1000">
                <a:latin typeface="Verdana"/>
                <a:ea typeface="Verdana"/>
                <a:cs typeface="Verdana"/>
                <a:sym typeface="Verdana"/>
              </a:defRPr>
            </a:lvl5pPr>
            <a:lvl6pPr marL="0" lvl="5" indent="0" algn="r">
              <a:lnSpc>
                <a:spcPct val="100000"/>
              </a:lnSpc>
              <a:spcBef>
                <a:spcPts val="0"/>
              </a:spcBef>
              <a:spcAft>
                <a:spcPts val="0"/>
              </a:spcAft>
              <a:buNone/>
              <a:defRPr sz="1000">
                <a:latin typeface="Verdana"/>
                <a:ea typeface="Verdana"/>
                <a:cs typeface="Verdana"/>
                <a:sym typeface="Verdana"/>
              </a:defRPr>
            </a:lvl6pPr>
            <a:lvl7pPr marL="0" lvl="6" indent="0" algn="r">
              <a:lnSpc>
                <a:spcPct val="100000"/>
              </a:lnSpc>
              <a:spcBef>
                <a:spcPts val="0"/>
              </a:spcBef>
              <a:spcAft>
                <a:spcPts val="0"/>
              </a:spcAft>
              <a:buNone/>
              <a:defRPr sz="1000">
                <a:latin typeface="Verdana"/>
                <a:ea typeface="Verdana"/>
                <a:cs typeface="Verdana"/>
                <a:sym typeface="Verdana"/>
              </a:defRPr>
            </a:lvl7pPr>
            <a:lvl8pPr marL="0" lvl="7" indent="0" algn="r">
              <a:lnSpc>
                <a:spcPct val="100000"/>
              </a:lnSpc>
              <a:spcBef>
                <a:spcPts val="0"/>
              </a:spcBef>
              <a:spcAft>
                <a:spcPts val="0"/>
              </a:spcAft>
              <a:buNone/>
              <a:defRPr sz="1000">
                <a:latin typeface="Verdana"/>
                <a:ea typeface="Verdana"/>
                <a:cs typeface="Verdana"/>
                <a:sym typeface="Verdana"/>
              </a:defRPr>
            </a:lvl8pPr>
            <a:lvl9pPr marL="0" lvl="8" indent="0" algn="r">
              <a:lnSpc>
                <a:spcPct val="100000"/>
              </a:lnSpc>
              <a:spcBef>
                <a:spcPts val="0"/>
              </a:spcBef>
              <a:spcAft>
                <a:spcPts val="0"/>
              </a:spcAft>
              <a:buNone/>
              <a:defRPr sz="1000">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on left, two objects on right" type="txAndTwoObj">
  <p:cSld name="TEXT_AND_TWO_OBJECTS">
    <p:spTree>
      <p:nvGrpSpPr>
        <p:cNvPr id="1" name="Shape 33"/>
        <p:cNvGrpSpPr/>
        <p:nvPr/>
      </p:nvGrpSpPr>
      <p:grpSpPr>
        <a:xfrm>
          <a:off x="0" y="0"/>
          <a:ext cx="0" cy="0"/>
          <a:chOff x="0" y="0"/>
          <a:chExt cx="0" cy="0"/>
        </a:xfrm>
      </p:grpSpPr>
      <p:sp>
        <p:nvSpPr>
          <p:cNvPr id="34" name="Google Shape;34;p6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1"/>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sz="1000">
                <a:latin typeface="Verdana"/>
                <a:ea typeface="Verdana"/>
                <a:cs typeface="Verdana"/>
                <a:sym typeface="Verdana"/>
              </a:defRPr>
            </a:lvl1pPr>
            <a:lvl2pPr marL="0" lvl="1" indent="0" algn="r">
              <a:lnSpc>
                <a:spcPct val="100000"/>
              </a:lnSpc>
              <a:spcBef>
                <a:spcPts val="0"/>
              </a:spcBef>
              <a:spcAft>
                <a:spcPts val="0"/>
              </a:spcAft>
              <a:buNone/>
              <a:defRPr sz="1000">
                <a:latin typeface="Verdana"/>
                <a:ea typeface="Verdana"/>
                <a:cs typeface="Verdana"/>
                <a:sym typeface="Verdana"/>
              </a:defRPr>
            </a:lvl2pPr>
            <a:lvl3pPr marL="0" lvl="2" indent="0" algn="r">
              <a:lnSpc>
                <a:spcPct val="100000"/>
              </a:lnSpc>
              <a:spcBef>
                <a:spcPts val="0"/>
              </a:spcBef>
              <a:spcAft>
                <a:spcPts val="0"/>
              </a:spcAft>
              <a:buNone/>
              <a:defRPr sz="1000">
                <a:latin typeface="Verdana"/>
                <a:ea typeface="Verdana"/>
                <a:cs typeface="Verdana"/>
                <a:sym typeface="Verdana"/>
              </a:defRPr>
            </a:lvl3pPr>
            <a:lvl4pPr marL="0" lvl="3" indent="0" algn="r">
              <a:lnSpc>
                <a:spcPct val="100000"/>
              </a:lnSpc>
              <a:spcBef>
                <a:spcPts val="0"/>
              </a:spcBef>
              <a:spcAft>
                <a:spcPts val="0"/>
              </a:spcAft>
              <a:buNone/>
              <a:defRPr sz="1000">
                <a:latin typeface="Verdana"/>
                <a:ea typeface="Verdana"/>
                <a:cs typeface="Verdana"/>
                <a:sym typeface="Verdana"/>
              </a:defRPr>
            </a:lvl4pPr>
            <a:lvl5pPr marL="0" lvl="4" indent="0" algn="r">
              <a:lnSpc>
                <a:spcPct val="100000"/>
              </a:lnSpc>
              <a:spcBef>
                <a:spcPts val="0"/>
              </a:spcBef>
              <a:spcAft>
                <a:spcPts val="0"/>
              </a:spcAft>
              <a:buNone/>
              <a:defRPr sz="1000">
                <a:latin typeface="Verdana"/>
                <a:ea typeface="Verdana"/>
                <a:cs typeface="Verdana"/>
                <a:sym typeface="Verdana"/>
              </a:defRPr>
            </a:lvl5pPr>
            <a:lvl6pPr marL="0" lvl="5" indent="0" algn="r">
              <a:lnSpc>
                <a:spcPct val="100000"/>
              </a:lnSpc>
              <a:spcBef>
                <a:spcPts val="0"/>
              </a:spcBef>
              <a:spcAft>
                <a:spcPts val="0"/>
              </a:spcAft>
              <a:buNone/>
              <a:defRPr sz="1000">
                <a:latin typeface="Verdana"/>
                <a:ea typeface="Verdana"/>
                <a:cs typeface="Verdana"/>
                <a:sym typeface="Verdana"/>
              </a:defRPr>
            </a:lvl6pPr>
            <a:lvl7pPr marL="0" lvl="6" indent="0" algn="r">
              <a:lnSpc>
                <a:spcPct val="100000"/>
              </a:lnSpc>
              <a:spcBef>
                <a:spcPts val="0"/>
              </a:spcBef>
              <a:spcAft>
                <a:spcPts val="0"/>
              </a:spcAft>
              <a:buNone/>
              <a:defRPr sz="1000">
                <a:latin typeface="Verdana"/>
                <a:ea typeface="Verdana"/>
                <a:cs typeface="Verdana"/>
                <a:sym typeface="Verdana"/>
              </a:defRPr>
            </a:lvl7pPr>
            <a:lvl8pPr marL="0" lvl="7" indent="0" algn="r">
              <a:lnSpc>
                <a:spcPct val="100000"/>
              </a:lnSpc>
              <a:spcBef>
                <a:spcPts val="0"/>
              </a:spcBef>
              <a:spcAft>
                <a:spcPts val="0"/>
              </a:spcAft>
              <a:buNone/>
              <a:defRPr sz="1000">
                <a:latin typeface="Verdana"/>
                <a:ea typeface="Verdana"/>
                <a:cs typeface="Verdana"/>
                <a:sym typeface="Verdana"/>
              </a:defRPr>
            </a:lvl8pPr>
            <a:lvl9pPr marL="0" lvl="8" indent="0" algn="r">
              <a:lnSpc>
                <a:spcPct val="100000"/>
              </a:lnSpc>
              <a:spcBef>
                <a:spcPts val="0"/>
              </a:spcBef>
              <a:spcAft>
                <a:spcPts val="0"/>
              </a:spcAft>
              <a:buNone/>
              <a:defRPr sz="1000">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on left, text on right" type="twoColTx">
  <p:cSld name="TITLE_AND_TWO_COLUMNS">
    <p:spTree>
      <p:nvGrpSpPr>
        <p:cNvPr id="1" name="Shape 37"/>
        <p:cNvGrpSpPr/>
        <p:nvPr/>
      </p:nvGrpSpPr>
      <p:grpSpPr>
        <a:xfrm>
          <a:off x="0" y="0"/>
          <a:ext cx="0" cy="0"/>
          <a:chOff x="0" y="0"/>
          <a:chExt cx="0" cy="0"/>
        </a:xfrm>
      </p:grpSpPr>
      <p:sp>
        <p:nvSpPr>
          <p:cNvPr id="38" name="Google Shape;38;p6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2"/>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sz="1000">
                <a:latin typeface="Verdana"/>
                <a:ea typeface="Verdana"/>
                <a:cs typeface="Verdana"/>
                <a:sym typeface="Verdana"/>
              </a:defRPr>
            </a:lvl1pPr>
            <a:lvl2pPr marL="0" lvl="1" indent="0" algn="r">
              <a:lnSpc>
                <a:spcPct val="100000"/>
              </a:lnSpc>
              <a:spcBef>
                <a:spcPts val="0"/>
              </a:spcBef>
              <a:spcAft>
                <a:spcPts val="0"/>
              </a:spcAft>
              <a:buNone/>
              <a:defRPr sz="1000">
                <a:latin typeface="Verdana"/>
                <a:ea typeface="Verdana"/>
                <a:cs typeface="Verdana"/>
                <a:sym typeface="Verdana"/>
              </a:defRPr>
            </a:lvl2pPr>
            <a:lvl3pPr marL="0" lvl="2" indent="0" algn="r">
              <a:lnSpc>
                <a:spcPct val="100000"/>
              </a:lnSpc>
              <a:spcBef>
                <a:spcPts val="0"/>
              </a:spcBef>
              <a:spcAft>
                <a:spcPts val="0"/>
              </a:spcAft>
              <a:buNone/>
              <a:defRPr sz="1000">
                <a:latin typeface="Verdana"/>
                <a:ea typeface="Verdana"/>
                <a:cs typeface="Verdana"/>
                <a:sym typeface="Verdana"/>
              </a:defRPr>
            </a:lvl3pPr>
            <a:lvl4pPr marL="0" lvl="3" indent="0" algn="r">
              <a:lnSpc>
                <a:spcPct val="100000"/>
              </a:lnSpc>
              <a:spcBef>
                <a:spcPts val="0"/>
              </a:spcBef>
              <a:spcAft>
                <a:spcPts val="0"/>
              </a:spcAft>
              <a:buNone/>
              <a:defRPr sz="1000">
                <a:latin typeface="Verdana"/>
                <a:ea typeface="Verdana"/>
                <a:cs typeface="Verdana"/>
                <a:sym typeface="Verdana"/>
              </a:defRPr>
            </a:lvl4pPr>
            <a:lvl5pPr marL="0" lvl="4" indent="0" algn="r">
              <a:lnSpc>
                <a:spcPct val="100000"/>
              </a:lnSpc>
              <a:spcBef>
                <a:spcPts val="0"/>
              </a:spcBef>
              <a:spcAft>
                <a:spcPts val="0"/>
              </a:spcAft>
              <a:buNone/>
              <a:defRPr sz="1000">
                <a:latin typeface="Verdana"/>
                <a:ea typeface="Verdana"/>
                <a:cs typeface="Verdana"/>
                <a:sym typeface="Verdana"/>
              </a:defRPr>
            </a:lvl5pPr>
            <a:lvl6pPr marL="0" lvl="5" indent="0" algn="r">
              <a:lnSpc>
                <a:spcPct val="100000"/>
              </a:lnSpc>
              <a:spcBef>
                <a:spcPts val="0"/>
              </a:spcBef>
              <a:spcAft>
                <a:spcPts val="0"/>
              </a:spcAft>
              <a:buNone/>
              <a:defRPr sz="1000">
                <a:latin typeface="Verdana"/>
                <a:ea typeface="Verdana"/>
                <a:cs typeface="Verdana"/>
                <a:sym typeface="Verdana"/>
              </a:defRPr>
            </a:lvl6pPr>
            <a:lvl7pPr marL="0" lvl="6" indent="0" algn="r">
              <a:lnSpc>
                <a:spcPct val="100000"/>
              </a:lnSpc>
              <a:spcBef>
                <a:spcPts val="0"/>
              </a:spcBef>
              <a:spcAft>
                <a:spcPts val="0"/>
              </a:spcAft>
              <a:buNone/>
              <a:defRPr sz="1000">
                <a:latin typeface="Verdana"/>
                <a:ea typeface="Verdana"/>
                <a:cs typeface="Verdana"/>
                <a:sym typeface="Verdana"/>
              </a:defRPr>
            </a:lvl7pPr>
            <a:lvl8pPr marL="0" lvl="7" indent="0" algn="r">
              <a:lnSpc>
                <a:spcPct val="100000"/>
              </a:lnSpc>
              <a:spcBef>
                <a:spcPts val="0"/>
              </a:spcBef>
              <a:spcAft>
                <a:spcPts val="0"/>
              </a:spcAft>
              <a:buNone/>
              <a:defRPr sz="1000">
                <a:latin typeface="Verdana"/>
                <a:ea typeface="Verdana"/>
                <a:cs typeface="Verdana"/>
                <a:sym typeface="Verdana"/>
              </a:defRPr>
            </a:lvl8pPr>
            <a:lvl9pPr marL="0" lvl="8" indent="0" algn="r">
              <a:lnSpc>
                <a:spcPct val="100000"/>
              </a:lnSpc>
              <a:spcBef>
                <a:spcPts val="0"/>
              </a:spcBef>
              <a:spcAft>
                <a:spcPts val="0"/>
              </a:spcAft>
              <a:buNone/>
              <a:defRPr sz="1000">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itle, Text and Clip Art">
    <p:spTree>
      <p:nvGrpSpPr>
        <p:cNvPr id="1" name="Shape 66"/>
        <p:cNvGrpSpPr/>
        <p:nvPr/>
      </p:nvGrpSpPr>
      <p:grpSpPr>
        <a:xfrm>
          <a:off x="0" y="0"/>
          <a:ext cx="0" cy="0"/>
          <a:chOff x="0" y="0"/>
          <a:chExt cx="0" cy="0"/>
        </a:xfrm>
      </p:grpSpPr>
      <p:sp>
        <p:nvSpPr>
          <p:cNvPr id="67" name="Google Shape;67;p87"/>
          <p:cNvSpPr txBox="1">
            <a:spLocks noGrp="1"/>
          </p:cNvSpPr>
          <p:nvPr>
            <p:ph type="title"/>
          </p:nvPr>
        </p:nvSpPr>
        <p:spPr>
          <a:xfrm>
            <a:off x="914400" y="381000"/>
            <a:ext cx="7793038" cy="68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7"/>
          <p:cNvSpPr txBox="1">
            <a:spLocks noGrp="1"/>
          </p:cNvSpPr>
          <p:nvPr>
            <p:ph type="body" idx="1"/>
          </p:nvPr>
        </p:nvSpPr>
        <p:spPr>
          <a:xfrm>
            <a:off x="381000" y="1447800"/>
            <a:ext cx="4114800" cy="50292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69" name="Google Shape;69;p87"/>
          <p:cNvSpPr>
            <a:spLocks noGrp="1"/>
          </p:cNvSpPr>
          <p:nvPr>
            <p:ph type="clipArt" idx="2"/>
          </p:nvPr>
        </p:nvSpPr>
        <p:spPr>
          <a:xfrm>
            <a:off x="4648200" y="1447800"/>
            <a:ext cx="4114800" cy="5029200"/>
          </a:xfrm>
          <a:prstGeom prst="rect">
            <a:avLst/>
          </a:prstGeom>
          <a:noFill/>
          <a:ln>
            <a:noFill/>
          </a:ln>
        </p:spPr>
      </p:sp>
      <p:sp>
        <p:nvSpPr>
          <p:cNvPr id="70" name="Google Shape;70;p87"/>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87"/>
          <p:cNvSpPr txBox="1">
            <a:spLocks noGrp="1"/>
          </p:cNvSpPr>
          <p:nvPr>
            <p:ph type="ftr" idx="11"/>
          </p:nvPr>
        </p:nvSpPr>
        <p:spPr>
          <a:xfrm>
            <a:off x="2819400" y="6477000"/>
            <a:ext cx="3276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87"/>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14586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6"/>
        <p:cNvGrpSpPr/>
        <p:nvPr/>
      </p:nvGrpSpPr>
      <p:grpSpPr>
        <a:xfrm>
          <a:off x="0" y="0"/>
          <a:ext cx="0" cy="0"/>
          <a:chOff x="0" y="0"/>
          <a:chExt cx="0" cy="0"/>
        </a:xfrm>
      </p:grpSpPr>
      <p:sp>
        <p:nvSpPr>
          <p:cNvPr id="17" name="Google Shape;17;p79"/>
          <p:cNvSpPr txBox="1">
            <a:spLocks noGrp="1"/>
          </p:cNvSpPr>
          <p:nvPr>
            <p:ph type="title"/>
          </p:nvPr>
        </p:nvSpPr>
        <p:spPr>
          <a:xfrm>
            <a:off x="914400" y="381000"/>
            <a:ext cx="7793037" cy="68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9"/>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19" name="Google Shape;19;p79"/>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9"/>
          <p:cNvSpPr txBox="1">
            <a:spLocks noGrp="1"/>
          </p:cNvSpPr>
          <p:nvPr>
            <p:ph type="ftr" idx="11"/>
          </p:nvPr>
        </p:nvSpPr>
        <p:spPr>
          <a:xfrm>
            <a:off x="2819400" y="6477000"/>
            <a:ext cx="3276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79"/>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9613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5"/>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5"/>
          <p:cNvSpPr txBox="1">
            <a:spLocks noGrp="1"/>
          </p:cNvSpPr>
          <p:nvPr>
            <p:ph type="ftr" idx="11"/>
          </p:nvPr>
        </p:nvSpPr>
        <p:spPr>
          <a:xfrm>
            <a:off x="2819400" y="6477000"/>
            <a:ext cx="3276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5"/>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5675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58"/>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4000" b="0" i="0" u="none" strike="noStrike" cap="none">
                <a:solidFill>
                  <a:srgbClr val="0000CA"/>
                </a:solidFill>
                <a:latin typeface="Verdana"/>
                <a:ea typeface="Verdana"/>
                <a:cs typeface="Verdana"/>
                <a:sym typeface="Verdana"/>
              </a:defRPr>
            </a:lvl1pPr>
            <a:lvl2pPr marR="0" lvl="1" algn="l" rtl="0">
              <a:lnSpc>
                <a:spcPct val="100000"/>
              </a:lnSpc>
              <a:spcBef>
                <a:spcPts val="0"/>
              </a:spcBef>
              <a:spcAft>
                <a:spcPts val="0"/>
              </a:spcAft>
              <a:buSzPts val="1400"/>
              <a:buNone/>
              <a:defRPr sz="4000" b="0" i="0" u="none" strike="noStrike" cap="none">
                <a:solidFill>
                  <a:srgbClr val="0000CA"/>
                </a:solidFill>
                <a:latin typeface="Verdana"/>
                <a:ea typeface="Verdana"/>
                <a:cs typeface="Verdana"/>
                <a:sym typeface="Verdana"/>
              </a:defRPr>
            </a:lvl2pPr>
            <a:lvl3pPr marR="0" lvl="2" algn="l" rtl="0">
              <a:lnSpc>
                <a:spcPct val="100000"/>
              </a:lnSpc>
              <a:spcBef>
                <a:spcPts val="0"/>
              </a:spcBef>
              <a:spcAft>
                <a:spcPts val="0"/>
              </a:spcAft>
              <a:buSzPts val="1400"/>
              <a:buNone/>
              <a:defRPr sz="4000" b="0" i="0" u="none" strike="noStrike" cap="none">
                <a:solidFill>
                  <a:srgbClr val="0000CA"/>
                </a:solidFill>
                <a:latin typeface="Verdana"/>
                <a:ea typeface="Verdana"/>
                <a:cs typeface="Verdana"/>
                <a:sym typeface="Verdana"/>
              </a:defRPr>
            </a:lvl3pPr>
            <a:lvl4pPr marR="0" lvl="3" algn="l" rtl="0">
              <a:lnSpc>
                <a:spcPct val="100000"/>
              </a:lnSpc>
              <a:spcBef>
                <a:spcPts val="0"/>
              </a:spcBef>
              <a:spcAft>
                <a:spcPts val="0"/>
              </a:spcAft>
              <a:buSzPts val="1400"/>
              <a:buNone/>
              <a:defRPr sz="4000" b="0" i="0" u="none" strike="noStrike" cap="none">
                <a:solidFill>
                  <a:srgbClr val="0000CA"/>
                </a:solidFill>
                <a:latin typeface="Verdana"/>
                <a:ea typeface="Verdana"/>
                <a:cs typeface="Verdana"/>
                <a:sym typeface="Verdana"/>
              </a:defRPr>
            </a:lvl4pPr>
            <a:lvl5pPr marR="0" lvl="4" algn="l" rtl="0">
              <a:lnSpc>
                <a:spcPct val="100000"/>
              </a:lnSpc>
              <a:spcBef>
                <a:spcPts val="0"/>
              </a:spcBef>
              <a:spcAft>
                <a:spcPts val="0"/>
              </a:spcAft>
              <a:buSzPts val="1400"/>
              <a:buNone/>
              <a:defRPr sz="4000" b="0" i="0" u="none" strike="noStrike" cap="none">
                <a:solidFill>
                  <a:srgbClr val="0000CA"/>
                </a:solidFill>
                <a:latin typeface="Verdana"/>
                <a:ea typeface="Verdana"/>
                <a:cs typeface="Verdana"/>
                <a:sym typeface="Verdana"/>
              </a:defRPr>
            </a:lvl5pPr>
            <a:lvl6pPr marR="0" lvl="5" algn="l" rtl="0">
              <a:lnSpc>
                <a:spcPct val="100000"/>
              </a:lnSpc>
              <a:spcBef>
                <a:spcPts val="0"/>
              </a:spcBef>
              <a:spcAft>
                <a:spcPts val="0"/>
              </a:spcAft>
              <a:buSzPts val="1400"/>
              <a:buNone/>
              <a:defRPr sz="4000" b="0" i="0" u="none" strike="noStrike" cap="none">
                <a:solidFill>
                  <a:srgbClr val="0000CA"/>
                </a:solidFill>
                <a:latin typeface="Verdana"/>
                <a:ea typeface="Verdana"/>
                <a:cs typeface="Verdana"/>
                <a:sym typeface="Verdana"/>
              </a:defRPr>
            </a:lvl6pPr>
            <a:lvl7pPr marR="0" lvl="6" algn="l" rtl="0">
              <a:lnSpc>
                <a:spcPct val="100000"/>
              </a:lnSpc>
              <a:spcBef>
                <a:spcPts val="0"/>
              </a:spcBef>
              <a:spcAft>
                <a:spcPts val="0"/>
              </a:spcAft>
              <a:buSzPts val="1400"/>
              <a:buNone/>
              <a:defRPr sz="4000" b="0" i="0" u="none" strike="noStrike" cap="none">
                <a:solidFill>
                  <a:srgbClr val="0000CA"/>
                </a:solidFill>
                <a:latin typeface="Verdana"/>
                <a:ea typeface="Verdana"/>
                <a:cs typeface="Verdana"/>
                <a:sym typeface="Verdana"/>
              </a:defRPr>
            </a:lvl7pPr>
            <a:lvl8pPr marR="0" lvl="7" algn="l" rtl="0">
              <a:lnSpc>
                <a:spcPct val="100000"/>
              </a:lnSpc>
              <a:spcBef>
                <a:spcPts val="0"/>
              </a:spcBef>
              <a:spcAft>
                <a:spcPts val="0"/>
              </a:spcAft>
              <a:buSzPts val="1400"/>
              <a:buNone/>
              <a:defRPr sz="4000" b="0" i="0" u="none" strike="noStrike" cap="none">
                <a:solidFill>
                  <a:srgbClr val="0000CA"/>
                </a:solidFill>
                <a:latin typeface="Verdana"/>
                <a:ea typeface="Verdana"/>
                <a:cs typeface="Verdana"/>
                <a:sym typeface="Verdana"/>
              </a:defRPr>
            </a:lvl8pPr>
            <a:lvl9pPr marR="0" lvl="8" algn="l" rtl="0">
              <a:lnSpc>
                <a:spcPct val="100000"/>
              </a:lnSpc>
              <a:spcBef>
                <a:spcPts val="0"/>
              </a:spcBef>
              <a:spcAft>
                <a:spcPts val="0"/>
              </a:spcAft>
              <a:buSzPts val="1400"/>
              <a:buNone/>
              <a:defRPr sz="4000" b="0" i="0" u="none" strike="noStrike" cap="none">
                <a:solidFill>
                  <a:srgbClr val="0000CA"/>
                </a:solidFill>
                <a:latin typeface="Verdana"/>
                <a:ea typeface="Verdana"/>
                <a:cs typeface="Verdana"/>
                <a:sym typeface="Verdana"/>
              </a:defRPr>
            </a:lvl9pPr>
          </a:lstStyle>
          <a:p>
            <a:endParaRPr/>
          </a:p>
        </p:txBody>
      </p:sp>
      <p:sp>
        <p:nvSpPr>
          <p:cNvPr id="12" name="Google Shape;12;p58"/>
          <p:cNvSpPr txBox="1">
            <a:spLocks noGrp="1"/>
          </p:cNvSpPr>
          <p:nvPr>
            <p:ph type="body" idx="1"/>
          </p:nvPr>
        </p:nvSpPr>
        <p:spPr>
          <a:xfrm>
            <a:off x="457200" y="1447800"/>
            <a:ext cx="8458200" cy="4876800"/>
          </a:xfrm>
          <a:prstGeom prst="rect">
            <a:avLst/>
          </a:prstGeom>
          <a:noFill/>
          <a:ln>
            <a:noFill/>
          </a:ln>
        </p:spPr>
        <p:txBody>
          <a:bodyPr spcFirstLastPara="1" wrap="square" lIns="91425" tIns="45700" rIns="91425" bIns="45700" anchor="t" anchorCtr="0">
            <a:noAutofit/>
          </a:bodyPr>
          <a:lstStyle>
            <a:lvl1pPr marL="457200" marR="0" lvl="0" indent="-361950" algn="l" rtl="0">
              <a:lnSpc>
                <a:spcPct val="100000"/>
              </a:lnSpc>
              <a:spcBef>
                <a:spcPts val="560"/>
              </a:spcBef>
              <a:spcAft>
                <a:spcPts val="0"/>
              </a:spcAft>
              <a:buClr>
                <a:srgbClr val="0000CA"/>
              </a:buClr>
              <a:buSzPts val="2100"/>
              <a:buFont typeface="Noto Sans Symbols"/>
              <a:buChar char="🞐"/>
              <a:defRPr sz="2800" b="0" i="0" u="none" strike="noStrike" cap="none">
                <a:solidFill>
                  <a:schemeClr val="dk1"/>
                </a:solidFill>
                <a:latin typeface="Verdana"/>
                <a:ea typeface="Verdana"/>
                <a:cs typeface="Verdana"/>
                <a:sym typeface="Verdana"/>
              </a:defRPr>
            </a:lvl1pPr>
            <a:lvl2pPr marL="914400" marR="0" lvl="1" indent="-342900" algn="l" rtl="0">
              <a:lnSpc>
                <a:spcPct val="100000"/>
              </a:lnSpc>
              <a:spcBef>
                <a:spcPts val="480"/>
              </a:spcBef>
              <a:spcAft>
                <a:spcPts val="0"/>
              </a:spcAft>
              <a:buClr>
                <a:srgbClr val="0000CA"/>
              </a:buClr>
              <a:buSzPts val="1800"/>
              <a:buFont typeface="Noto Sans Symbols"/>
              <a:buChar char="■"/>
              <a:defRPr sz="2400" b="0" i="0" u="none" strike="noStrike" cap="none">
                <a:solidFill>
                  <a:schemeClr val="dk1"/>
                </a:solidFill>
                <a:latin typeface="Verdana"/>
                <a:ea typeface="Verdana"/>
                <a:cs typeface="Verdana"/>
                <a:sym typeface="Verdana"/>
              </a:defRPr>
            </a:lvl2pPr>
            <a:lvl3pPr marL="1371600" marR="0" lvl="2" indent="-311150" algn="l" rtl="0">
              <a:lnSpc>
                <a:spcPct val="100000"/>
              </a:lnSpc>
              <a:spcBef>
                <a:spcPts val="400"/>
              </a:spcBef>
              <a:spcAft>
                <a:spcPts val="0"/>
              </a:spcAft>
              <a:buClr>
                <a:srgbClr val="0000CA"/>
              </a:buClr>
              <a:buSzPts val="1300"/>
              <a:buFont typeface="Noto Sans Symbols"/>
              <a:buChar char="🞐"/>
              <a:defRPr sz="2000" b="0" i="0" u="none" strike="noStrike" cap="none">
                <a:solidFill>
                  <a:schemeClr val="dk1"/>
                </a:solidFill>
                <a:latin typeface="Verdana"/>
                <a:ea typeface="Verdana"/>
                <a:cs typeface="Verdana"/>
                <a:sym typeface="Verdana"/>
              </a:defRPr>
            </a:lvl3pPr>
            <a:lvl4pPr marL="1828800" marR="0" lvl="3" indent="-342900" algn="l" rtl="0">
              <a:lnSpc>
                <a:spcPct val="100000"/>
              </a:lnSpc>
              <a:spcBef>
                <a:spcPts val="360"/>
              </a:spcBef>
              <a:spcAft>
                <a:spcPts val="0"/>
              </a:spcAft>
              <a:buClr>
                <a:srgbClr val="0000CA"/>
              </a:buClr>
              <a:buSzPts val="1800"/>
              <a:buFont typeface="Noto Sans Symbols"/>
              <a:buChar char="▪"/>
              <a:defRPr sz="1800" b="0" i="0" u="none" strike="noStrike" cap="none">
                <a:solidFill>
                  <a:schemeClr val="dk1"/>
                </a:solidFill>
                <a:latin typeface="Verdana"/>
                <a:ea typeface="Verdana"/>
                <a:cs typeface="Verdana"/>
                <a:sym typeface="Verdana"/>
              </a:defRPr>
            </a:lvl4pPr>
            <a:lvl5pPr marL="2286000" marR="0" lvl="4" indent="-320039" algn="l" rtl="0">
              <a:lnSpc>
                <a:spcPct val="100000"/>
              </a:lnSpc>
              <a:spcBef>
                <a:spcPts val="360"/>
              </a:spcBef>
              <a:spcAft>
                <a:spcPts val="0"/>
              </a:spcAft>
              <a:buClr>
                <a:srgbClr val="0000CA"/>
              </a:buClr>
              <a:buSzPts val="1440"/>
              <a:buFont typeface="Noto Sans Symbols"/>
              <a:buChar char="▪"/>
              <a:defRPr sz="1800" b="0" i="0" u="none" strike="noStrike" cap="none">
                <a:solidFill>
                  <a:schemeClr val="dk1"/>
                </a:solidFill>
                <a:latin typeface="Verdana"/>
                <a:ea typeface="Verdana"/>
                <a:cs typeface="Verdana"/>
                <a:sym typeface="Verdana"/>
              </a:defRPr>
            </a:lvl5pPr>
            <a:lvl6pPr marL="2743200" marR="0" lvl="5" indent="-320039" algn="l" rtl="0">
              <a:lnSpc>
                <a:spcPct val="100000"/>
              </a:lnSpc>
              <a:spcBef>
                <a:spcPts val="360"/>
              </a:spcBef>
              <a:spcAft>
                <a:spcPts val="0"/>
              </a:spcAft>
              <a:buClr>
                <a:srgbClr val="0000CA"/>
              </a:buClr>
              <a:buSzPts val="1440"/>
              <a:buFont typeface="Noto Sans Symbols"/>
              <a:buChar char="▪"/>
              <a:defRPr sz="1800" b="0" i="0" u="none" strike="noStrike" cap="none">
                <a:solidFill>
                  <a:schemeClr val="dk1"/>
                </a:solidFill>
                <a:latin typeface="Verdana"/>
                <a:ea typeface="Verdana"/>
                <a:cs typeface="Verdana"/>
                <a:sym typeface="Verdana"/>
              </a:defRPr>
            </a:lvl6pPr>
            <a:lvl7pPr marL="3200400" marR="0" lvl="6" indent="-320039" algn="l" rtl="0">
              <a:lnSpc>
                <a:spcPct val="100000"/>
              </a:lnSpc>
              <a:spcBef>
                <a:spcPts val="360"/>
              </a:spcBef>
              <a:spcAft>
                <a:spcPts val="0"/>
              </a:spcAft>
              <a:buClr>
                <a:srgbClr val="0000CA"/>
              </a:buClr>
              <a:buSzPts val="1440"/>
              <a:buFont typeface="Noto Sans Symbols"/>
              <a:buChar char="▪"/>
              <a:defRPr sz="1800" b="0" i="0" u="none" strike="noStrike" cap="none">
                <a:solidFill>
                  <a:schemeClr val="dk1"/>
                </a:solidFill>
                <a:latin typeface="Verdana"/>
                <a:ea typeface="Verdana"/>
                <a:cs typeface="Verdana"/>
                <a:sym typeface="Verdana"/>
              </a:defRPr>
            </a:lvl7pPr>
            <a:lvl8pPr marL="3657600" marR="0" lvl="7" indent="-320040" algn="l" rtl="0">
              <a:lnSpc>
                <a:spcPct val="100000"/>
              </a:lnSpc>
              <a:spcBef>
                <a:spcPts val="360"/>
              </a:spcBef>
              <a:spcAft>
                <a:spcPts val="0"/>
              </a:spcAft>
              <a:buClr>
                <a:srgbClr val="0000CA"/>
              </a:buClr>
              <a:buSzPts val="1440"/>
              <a:buFont typeface="Noto Sans Symbols"/>
              <a:buChar char="▪"/>
              <a:defRPr sz="1800" b="0" i="0" u="none" strike="noStrike" cap="none">
                <a:solidFill>
                  <a:schemeClr val="dk1"/>
                </a:solidFill>
                <a:latin typeface="Verdana"/>
                <a:ea typeface="Verdana"/>
                <a:cs typeface="Verdana"/>
                <a:sym typeface="Verdana"/>
              </a:defRPr>
            </a:lvl8pPr>
            <a:lvl9pPr marL="4114800" marR="0" lvl="8" indent="-320040" algn="l" rtl="0">
              <a:lnSpc>
                <a:spcPct val="100000"/>
              </a:lnSpc>
              <a:spcBef>
                <a:spcPts val="360"/>
              </a:spcBef>
              <a:spcAft>
                <a:spcPts val="0"/>
              </a:spcAft>
              <a:buClr>
                <a:srgbClr val="0000CA"/>
              </a:buClr>
              <a:buSzPts val="1440"/>
              <a:buFont typeface="Noto Sans Symbols"/>
              <a:buChar char="▪"/>
              <a:defRPr sz="1800" b="0" i="0" u="none" strike="noStrike" cap="none">
                <a:solidFill>
                  <a:schemeClr val="dk1"/>
                </a:solidFill>
                <a:latin typeface="Verdana"/>
                <a:ea typeface="Verdana"/>
                <a:cs typeface="Verdana"/>
                <a:sym typeface="Verdana"/>
              </a:defRPr>
            </a:lvl9pPr>
          </a:lstStyle>
          <a:p>
            <a:endParaRPr/>
          </a:p>
        </p:txBody>
      </p:sp>
      <p:sp>
        <p:nvSpPr>
          <p:cNvPr id="13" name="Google Shape;13;p58"/>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0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5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0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58"/>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6" name="Google Shape;16;p58"/>
          <p:cNvSpPr txBox="1"/>
          <p:nvPr/>
        </p:nvSpPr>
        <p:spPr>
          <a:xfrm>
            <a:off x="0" y="0"/>
            <a:ext cx="228600" cy="2286000"/>
          </a:xfrm>
          <a:prstGeom prst="rect">
            <a:avLst/>
          </a:prstGeom>
          <a:solidFill>
            <a:srgbClr val="00007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7" name="Google Shape;17;p58"/>
          <p:cNvCxnSpPr/>
          <p:nvPr/>
        </p:nvCxnSpPr>
        <p:spPr>
          <a:xfrm>
            <a:off x="304800" y="1143000"/>
            <a:ext cx="8610600" cy="0"/>
          </a:xfrm>
          <a:prstGeom prst="straightConnector1">
            <a:avLst/>
          </a:prstGeom>
          <a:noFill/>
          <a:ln w="19050" cap="flat" cmpd="sng">
            <a:solidFill>
              <a:srgbClr val="00007A"/>
            </a:solidFill>
            <a:prstDash val="solid"/>
            <a:miter lim="800000"/>
            <a:headEnd type="none" w="med" len="med"/>
            <a:tailEnd type="none" w="med" len="med"/>
          </a:ln>
        </p:spPr>
      </p:cxnSp>
      <p:sp>
        <p:nvSpPr>
          <p:cNvPr id="18" name="Google Shape;18;p58"/>
          <p:cNvSpPr txBox="1"/>
          <p:nvPr/>
        </p:nvSpPr>
        <p:spPr>
          <a:xfrm>
            <a:off x="0" y="2286000"/>
            <a:ext cx="228600" cy="4616450"/>
          </a:xfrm>
          <a:prstGeom prst="rect">
            <a:avLst/>
          </a:prstGeom>
          <a:gradFill>
            <a:gsLst>
              <a:gs pos="0">
                <a:srgbClr val="0740B3"/>
              </a:gs>
              <a:gs pos="100000">
                <a:srgbClr val="0B5CFF"/>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1"/>
          <p:cNvSpPr txBox="1">
            <a:spLocks noGrp="1"/>
          </p:cNvSpPr>
          <p:nvPr>
            <p:ph type="ctrTitle"/>
          </p:nvPr>
        </p:nvSpPr>
        <p:spPr>
          <a:xfrm>
            <a:off x="152400" y="990600"/>
            <a:ext cx="8839200" cy="1600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00CA"/>
              </a:buClr>
              <a:buSzPts val="3000"/>
              <a:buFont typeface="Verdana"/>
              <a:buNone/>
            </a:pPr>
            <a:r>
              <a:rPr lang="en-US" sz="3000" b="1" i="0" u="none">
                <a:solidFill>
                  <a:srgbClr val="0000CA"/>
                </a:solidFill>
                <a:latin typeface="Verdana"/>
                <a:ea typeface="Verdana"/>
                <a:cs typeface="Verdana"/>
                <a:sym typeface="Verdana"/>
              </a:rPr>
              <a:t>Chương 2: Các vấn đề tiền xử lý dữ liệu</a:t>
            </a:r>
            <a:endParaRPr/>
          </a:p>
        </p:txBody>
      </p:sp>
      <p:sp>
        <p:nvSpPr>
          <p:cNvPr id="47" name="Google Shape;47;p1"/>
          <p:cNvSpPr txBox="1">
            <a:spLocks noGrp="1"/>
          </p:cNvSpPr>
          <p:nvPr>
            <p:ph type="subTitle" idx="1"/>
          </p:nvPr>
        </p:nvSpPr>
        <p:spPr>
          <a:xfrm>
            <a:off x="228600" y="3429000"/>
            <a:ext cx="8686800" cy="2286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250"/>
              <a:buNone/>
            </a:pPr>
            <a:r>
              <a:rPr lang="en-US" sz="3000" b="0" i="0" u="none">
                <a:solidFill>
                  <a:schemeClr val="dk1"/>
                </a:solidFill>
                <a:latin typeface="Verdana"/>
                <a:ea typeface="Verdana"/>
                <a:cs typeface="Verdana"/>
                <a:sym typeface="Verdana"/>
              </a:rPr>
              <a:t>Khai phá dữ liệu</a:t>
            </a:r>
            <a:endParaRPr/>
          </a:p>
          <a:p>
            <a:pPr marL="0" lvl="0" indent="0" algn="ctr" rtl="0">
              <a:lnSpc>
                <a:spcPct val="100000"/>
              </a:lnSpc>
              <a:spcBef>
                <a:spcPts val="1500"/>
              </a:spcBef>
              <a:spcAft>
                <a:spcPts val="0"/>
              </a:spcAft>
              <a:buSzPts val="2250"/>
              <a:buNone/>
            </a:pPr>
            <a:r>
              <a:rPr lang="en-US" sz="3000" b="0" i="0" u="none">
                <a:solidFill>
                  <a:schemeClr val="dk1"/>
                </a:solidFill>
                <a:latin typeface="Verdana"/>
                <a:ea typeface="Verdana"/>
                <a:cs typeface="Verdana"/>
                <a:sym typeface="Verdana"/>
              </a:rPr>
              <a:t>(Data mining)</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11"/>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10</a:t>
            </a:fld>
            <a:endParaRPr/>
          </a:p>
        </p:txBody>
      </p:sp>
      <p:sp>
        <p:nvSpPr>
          <p:cNvPr id="165" name="Google Shape;165;p11"/>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2.2. Tóm tắt mô tả về dữ liệu</a:t>
            </a:r>
            <a:endParaRPr/>
          </a:p>
        </p:txBody>
      </p:sp>
      <p:sp>
        <p:nvSpPr>
          <p:cNvPr id="166" name="Google Shape;166;p11"/>
          <p:cNvSpPr txBox="1">
            <a:spLocks noGrp="1"/>
          </p:cNvSpPr>
          <p:nvPr>
            <p:ph type="body" idx="1"/>
          </p:nvPr>
        </p:nvSpPr>
        <p:spPr>
          <a:xfrm>
            <a:off x="381000" y="1447800"/>
            <a:ext cx="85344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CA"/>
              </a:buClr>
              <a:buSzPts val="2100"/>
              <a:buFont typeface="Noto Sans Symbols"/>
              <a:buChar char="🞐"/>
            </a:pPr>
            <a:r>
              <a:rPr lang="en-US" sz="2800" b="0" i="0" u="none" strike="noStrike" cap="none">
                <a:solidFill>
                  <a:schemeClr val="dk1"/>
                </a:solidFill>
                <a:latin typeface="Verdana"/>
                <a:ea typeface="Verdana"/>
                <a:cs typeface="Verdana"/>
                <a:sym typeface="Verdana"/>
              </a:rPr>
              <a:t>Xác định các thuộc tính (properties) tiêu biểu của dữ liệu về xu hướng chính (central tendency) và sự phân tán (dispersion) của dữ liệu</a:t>
            </a:r>
            <a:endParaRPr/>
          </a:p>
          <a:p>
            <a:pPr marL="742950" marR="0" lvl="1" indent="-285750" algn="l" rtl="0">
              <a:lnSpc>
                <a:spcPct val="9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Các độ đo về xu hướng chính: mean, median, mode, midrange</a:t>
            </a:r>
            <a:endParaRPr/>
          </a:p>
          <a:p>
            <a:pPr marL="742950" marR="0" lvl="1" indent="-285750" algn="l" rtl="0">
              <a:lnSpc>
                <a:spcPct val="9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Các độ đo về sự phân tán: quartiles, interquartile range (IQR), variance</a:t>
            </a:r>
            <a:endParaRPr/>
          </a:p>
          <a:p>
            <a:pPr marL="342900" marR="0" lvl="0" indent="-342900" algn="l" rtl="0">
              <a:lnSpc>
                <a:spcPct val="90000"/>
              </a:lnSpc>
              <a:spcBef>
                <a:spcPts val="1400"/>
              </a:spcBef>
              <a:spcAft>
                <a:spcPts val="0"/>
              </a:spcAft>
              <a:buClr>
                <a:srgbClr val="0000CA"/>
              </a:buClr>
              <a:buSzPts val="2100"/>
              <a:buFont typeface="Noto Sans Symbols"/>
              <a:buChar char="🞐"/>
            </a:pPr>
            <a:r>
              <a:rPr lang="en-US" sz="2800" b="0" i="0" u="none" strike="noStrike" cap="none">
                <a:solidFill>
                  <a:schemeClr val="dk1"/>
                </a:solidFill>
                <a:latin typeface="Verdana"/>
                <a:ea typeface="Verdana"/>
                <a:cs typeface="Verdana"/>
                <a:sym typeface="Verdana"/>
              </a:rPr>
              <a:t>Làm nổi bật các giá trị dữ liệu nên được xem như nhiễu (noise) hoặc phần tử biên (outliers), cung cấp cái nhìn tổng quan về dữ liệu</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12"/>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11</a:t>
            </a:fld>
            <a:endParaRPr/>
          </a:p>
        </p:txBody>
      </p:sp>
      <p:sp>
        <p:nvSpPr>
          <p:cNvPr id="172" name="Google Shape;172;p12"/>
          <p:cNvSpPr txBox="1">
            <a:spLocks noGrp="1"/>
          </p:cNvSpPr>
          <p:nvPr>
            <p:ph type="title" idx="4294967295"/>
          </p:nvPr>
        </p:nvSpPr>
        <p:spPr>
          <a:xfrm>
            <a:off x="457200" y="76200"/>
            <a:ext cx="8534400" cy="1017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2.2. Tóm tắt mô tả về dữ liệu</a:t>
            </a:r>
            <a:endParaRPr/>
          </a:p>
        </p:txBody>
      </p:sp>
      <p:sp>
        <p:nvSpPr>
          <p:cNvPr id="173" name="Google Shape;173;p12"/>
          <p:cNvSpPr txBox="1">
            <a:spLocks noGrp="1"/>
          </p:cNvSpPr>
          <p:nvPr>
            <p:ph type="body" idx="4294967295"/>
          </p:nvPr>
        </p:nvSpPr>
        <p:spPr>
          <a:xfrm>
            <a:off x="457200" y="1447800"/>
            <a:ext cx="85344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Dữ liệu mẫu về đơn giá của các mặt hàng đã được bán</a:t>
            </a:r>
            <a:endParaRPr/>
          </a:p>
        </p:txBody>
      </p:sp>
      <p:pic>
        <p:nvPicPr>
          <p:cNvPr id="174" name="Google Shape;174;p12"/>
          <p:cNvPicPr preferRelativeResize="0">
            <a:picLocks noGrp="1"/>
          </p:cNvPicPr>
          <p:nvPr>
            <p:ph type="body" idx="4294967295"/>
          </p:nvPr>
        </p:nvPicPr>
        <p:blipFill rotWithShape="1">
          <a:blip r:embed="rId3">
            <a:alphaModFix/>
          </a:blip>
          <a:srcRect/>
          <a:stretch/>
        </p:blipFill>
        <p:spPr>
          <a:xfrm>
            <a:off x="1600200" y="2344737"/>
            <a:ext cx="6324600" cy="4360862"/>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sp>
        <p:nvSpPr>
          <p:cNvPr id="180" name="Google Shape;180;p13"/>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12</a:t>
            </a:fld>
            <a:endParaRPr/>
          </a:p>
        </p:txBody>
      </p:sp>
      <p:sp>
        <p:nvSpPr>
          <p:cNvPr id="181" name="Google Shape;181;p13"/>
          <p:cNvSpPr txBox="1">
            <a:spLocks noGrp="1"/>
          </p:cNvSpPr>
          <p:nvPr>
            <p:ph type="title" idx="4294967295"/>
          </p:nvPr>
        </p:nvSpPr>
        <p:spPr>
          <a:xfrm>
            <a:off x="457200" y="76200"/>
            <a:ext cx="8534400" cy="1017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2.2. Tóm tắt mô tả về dữ liệu</a:t>
            </a:r>
            <a:endParaRPr/>
          </a:p>
        </p:txBody>
      </p:sp>
      <p:sp>
        <p:nvSpPr>
          <p:cNvPr id="182" name="Google Shape;182;p13"/>
          <p:cNvSpPr txBox="1">
            <a:spLocks noGrp="1"/>
          </p:cNvSpPr>
          <p:nvPr>
            <p:ph type="body" idx="4294967295"/>
          </p:nvPr>
        </p:nvSpPr>
        <p:spPr>
          <a:xfrm>
            <a:off x="152400" y="1295400"/>
            <a:ext cx="8763000" cy="556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strike="noStrike" cap="none">
                <a:solidFill>
                  <a:schemeClr val="dk1"/>
                </a:solidFill>
                <a:latin typeface="Verdana"/>
                <a:ea typeface="Verdana"/>
                <a:cs typeface="Verdana"/>
                <a:sym typeface="Verdana"/>
              </a:rPr>
              <a:t>Các độ đo về xu hướng chính của dữ liệu</a:t>
            </a:r>
            <a:endParaRPr/>
          </a:p>
          <a:p>
            <a:pPr marL="742950" marR="0" lvl="1" indent="-285750" algn="l" rtl="0">
              <a:lnSpc>
                <a:spcPct val="100000"/>
              </a:lnSpc>
              <a:spcBef>
                <a:spcPts val="36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Mean</a:t>
            </a:r>
            <a:endParaRPr/>
          </a:p>
          <a:p>
            <a:pPr marL="742950" marR="0" lvl="1" indent="-285750" algn="l" rtl="0">
              <a:lnSpc>
                <a:spcPct val="100000"/>
              </a:lnSpc>
              <a:spcBef>
                <a:spcPts val="36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Weighted arithmetic mean</a:t>
            </a:r>
            <a:endParaRPr/>
          </a:p>
          <a:p>
            <a:pPr marL="742950" marR="0" lvl="1" indent="-285750" algn="l" rtl="0">
              <a:lnSpc>
                <a:spcPct val="100000"/>
              </a:lnSpc>
              <a:spcBef>
                <a:spcPts val="36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Median</a:t>
            </a:r>
            <a:endParaRPr/>
          </a:p>
          <a:p>
            <a:pPr marL="742950" marR="0" lvl="1" indent="-285750" algn="l" rtl="0">
              <a:lnSpc>
                <a:spcPct val="100000"/>
              </a:lnSpc>
              <a:spcBef>
                <a:spcPts val="36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Mode: giá trị xuất hiện thường xuyên nhất trong tập dữ liệu</a:t>
            </a:r>
            <a:endParaRPr/>
          </a:p>
          <a:p>
            <a:pPr marL="742950" marR="0" lvl="1" indent="-285750" algn="l" rtl="0">
              <a:lnSpc>
                <a:spcPct val="10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Midrange: giá trị trung bình của các giá trị lớn nhất và nhỏ nhất trong tập dữ liệu</a:t>
            </a:r>
            <a:endParaRPr/>
          </a:p>
        </p:txBody>
      </p:sp>
      <p:pic>
        <p:nvPicPr>
          <p:cNvPr id="183" name="Google Shape;183;p13"/>
          <p:cNvPicPr preferRelativeResize="0">
            <a:picLocks noGrp="1"/>
          </p:cNvPicPr>
          <p:nvPr>
            <p:ph type="body" idx="4294967295"/>
          </p:nvPr>
        </p:nvPicPr>
        <p:blipFill rotWithShape="1">
          <a:blip r:embed="rId3">
            <a:alphaModFix/>
          </a:blip>
          <a:srcRect/>
          <a:stretch/>
        </p:blipFill>
        <p:spPr>
          <a:xfrm>
            <a:off x="2438400" y="1752600"/>
            <a:ext cx="3048000" cy="1065212"/>
          </a:xfrm>
          <a:prstGeom prst="rect">
            <a:avLst/>
          </a:prstGeom>
          <a:noFill/>
          <a:ln>
            <a:noFill/>
          </a:ln>
        </p:spPr>
      </p:pic>
      <p:pic>
        <p:nvPicPr>
          <p:cNvPr id="184" name="Google Shape;184;p13"/>
          <p:cNvPicPr preferRelativeResize="0">
            <a:picLocks noGrp="1"/>
          </p:cNvPicPr>
          <p:nvPr>
            <p:ph type="body" idx="4294967295"/>
          </p:nvPr>
        </p:nvPicPr>
        <p:blipFill rotWithShape="1">
          <a:blip r:embed="rId4">
            <a:alphaModFix/>
          </a:blip>
          <a:srcRect/>
          <a:stretch/>
        </p:blipFill>
        <p:spPr>
          <a:xfrm>
            <a:off x="5334000" y="2819400"/>
            <a:ext cx="3657600" cy="1295400"/>
          </a:xfrm>
          <a:prstGeom prst="rect">
            <a:avLst/>
          </a:prstGeom>
          <a:noFill/>
          <a:ln>
            <a:noFill/>
          </a:ln>
        </p:spPr>
      </p:pic>
      <p:pic>
        <p:nvPicPr>
          <p:cNvPr id="185" name="Google Shape;185;p13"/>
          <p:cNvPicPr preferRelativeResize="0"/>
          <p:nvPr/>
        </p:nvPicPr>
        <p:blipFill rotWithShape="1">
          <a:blip r:embed="rId5">
            <a:alphaModFix/>
          </a:blip>
          <a:srcRect/>
          <a:stretch/>
        </p:blipFill>
        <p:spPr>
          <a:xfrm>
            <a:off x="2438400" y="4059237"/>
            <a:ext cx="4800600" cy="741362"/>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14"/>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13</a:t>
            </a:fld>
            <a:endParaRPr/>
          </a:p>
        </p:txBody>
      </p:sp>
      <p:sp>
        <p:nvSpPr>
          <p:cNvPr id="192" name="Google Shape;192;p14"/>
          <p:cNvSpPr txBox="1">
            <a:spLocks noGrp="1"/>
          </p:cNvSpPr>
          <p:nvPr>
            <p:ph type="title" idx="4294967295"/>
          </p:nvPr>
        </p:nvSpPr>
        <p:spPr>
          <a:xfrm>
            <a:off x="457200" y="76200"/>
            <a:ext cx="8534400" cy="1017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2.2. Tóm tắt mô tả về dữ liệu</a:t>
            </a:r>
            <a:endParaRPr/>
          </a:p>
        </p:txBody>
      </p:sp>
      <p:sp>
        <p:nvSpPr>
          <p:cNvPr id="193" name="Google Shape;193;p14"/>
          <p:cNvSpPr txBox="1">
            <a:spLocks noGrp="1"/>
          </p:cNvSpPr>
          <p:nvPr>
            <p:ph type="body" idx="4294967295"/>
          </p:nvPr>
        </p:nvSpPr>
        <p:spPr>
          <a:xfrm>
            <a:off x="228600" y="1524000"/>
            <a:ext cx="88392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strike="noStrike" cap="none">
                <a:solidFill>
                  <a:schemeClr val="dk1"/>
                </a:solidFill>
                <a:latin typeface="Verdana"/>
                <a:ea typeface="Verdana"/>
                <a:cs typeface="Verdana"/>
                <a:sym typeface="Verdana"/>
              </a:rPr>
              <a:t>Các độ đo về xu hướng chính của dữ liệu</a:t>
            </a:r>
            <a:endParaRPr/>
          </a:p>
          <a:p>
            <a:pPr marL="742950" marR="0" lvl="1" indent="-285750" algn="l" rtl="0">
              <a:lnSpc>
                <a:spcPct val="100000"/>
              </a:lnSpc>
              <a:spcBef>
                <a:spcPts val="24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Mean = Σ(count[i]*price[i])/Σ(count[i])</a:t>
            </a:r>
            <a:endParaRPr/>
          </a:p>
          <a:p>
            <a:pPr marL="742950" marR="0" lvl="1" indent="-285750" algn="l" rtl="0">
              <a:lnSpc>
                <a:spcPct val="100000"/>
              </a:lnSpc>
              <a:spcBef>
                <a:spcPts val="24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Weighted arithmetic mean</a:t>
            </a:r>
            <a:endParaRPr/>
          </a:p>
          <a:p>
            <a:pPr marL="742950" marR="0" lvl="1" indent="-285750" algn="l" rtl="0">
              <a:lnSpc>
                <a:spcPct val="100000"/>
              </a:lnSpc>
              <a:spcBef>
                <a:spcPts val="24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Median</a:t>
            </a:r>
            <a:endParaRPr/>
          </a:p>
          <a:p>
            <a:pPr marL="742950" marR="0" lvl="1" indent="-285750" algn="l" rtl="0">
              <a:lnSpc>
                <a:spcPct val="100000"/>
              </a:lnSpc>
              <a:spcBef>
                <a:spcPts val="24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Mode = price[i] nếu count[i] lớn nhất</a:t>
            </a:r>
            <a:endParaRPr/>
          </a:p>
          <a:p>
            <a:pPr marL="742950" marR="0" lvl="1" indent="-285750" algn="l" rtl="0">
              <a:lnSpc>
                <a:spcPct val="100000"/>
              </a:lnSpc>
              <a:spcBef>
                <a:spcPts val="24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Midrange = (Σ(count[i]*price[i]) + Σ(count[j]*price[j]))/(Σ(count[i]) + Σ(count[j])) nếu price[i] lớn nhất và price[j] nhỏ nhất</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15"/>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14</a:t>
            </a:fld>
            <a:endParaRPr/>
          </a:p>
        </p:txBody>
      </p:sp>
      <p:sp>
        <p:nvSpPr>
          <p:cNvPr id="200" name="Google Shape;200;p15"/>
          <p:cNvSpPr txBox="1">
            <a:spLocks noGrp="1"/>
          </p:cNvSpPr>
          <p:nvPr>
            <p:ph type="title" idx="4294967295"/>
          </p:nvPr>
        </p:nvSpPr>
        <p:spPr>
          <a:xfrm>
            <a:off x="457200" y="76200"/>
            <a:ext cx="8534400" cy="1017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2.2. Tóm tắt mô tả về dữ liệu</a:t>
            </a:r>
            <a:endParaRPr/>
          </a:p>
        </p:txBody>
      </p:sp>
      <p:sp>
        <p:nvSpPr>
          <p:cNvPr id="201" name="Google Shape;201;p15"/>
          <p:cNvSpPr txBox="1">
            <a:spLocks noGrp="1"/>
          </p:cNvSpPr>
          <p:nvPr>
            <p:ph type="body" idx="4294967295"/>
          </p:nvPr>
        </p:nvSpPr>
        <p:spPr>
          <a:xfrm>
            <a:off x="381000" y="1447800"/>
            <a:ext cx="85344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Các độ đo về sự phân tán của dữ liệu</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Quartiles</a:t>
            </a:r>
            <a:endParaRPr/>
          </a:p>
          <a:p>
            <a:pPr marL="1143000" marR="0" lvl="2" indent="-228600" algn="l" rtl="0">
              <a:lnSpc>
                <a:spcPct val="100000"/>
              </a:lnSpc>
              <a:spcBef>
                <a:spcPts val="15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The first quartile (Q1): the 25</a:t>
            </a:r>
            <a:r>
              <a:rPr lang="en-US" sz="2000" b="0" i="0" u="none" strike="noStrike" cap="none" baseline="30000">
                <a:solidFill>
                  <a:schemeClr val="dk1"/>
                </a:solidFill>
                <a:latin typeface="Verdana"/>
                <a:ea typeface="Verdana"/>
                <a:cs typeface="Verdana"/>
                <a:sym typeface="Verdana"/>
              </a:rPr>
              <a:t>th</a:t>
            </a:r>
            <a:r>
              <a:rPr lang="en-US" sz="2000" b="0" i="0" u="none" strike="noStrike" cap="none">
                <a:solidFill>
                  <a:schemeClr val="dk1"/>
                </a:solidFill>
                <a:latin typeface="Verdana"/>
                <a:ea typeface="Verdana"/>
                <a:cs typeface="Verdana"/>
                <a:sym typeface="Verdana"/>
              </a:rPr>
              <a:t> percentile</a:t>
            </a:r>
            <a:endParaRPr/>
          </a:p>
          <a:p>
            <a:pPr marL="1143000" marR="0" lvl="2" indent="-228600" algn="l" rtl="0">
              <a:lnSpc>
                <a:spcPct val="100000"/>
              </a:lnSpc>
              <a:spcBef>
                <a:spcPts val="15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The second quartile (Q2): the 50</a:t>
            </a:r>
            <a:r>
              <a:rPr lang="en-US" sz="2000" b="0" i="0" u="none" strike="noStrike" cap="none" baseline="30000">
                <a:solidFill>
                  <a:schemeClr val="dk1"/>
                </a:solidFill>
                <a:latin typeface="Verdana"/>
                <a:ea typeface="Verdana"/>
                <a:cs typeface="Verdana"/>
                <a:sym typeface="Verdana"/>
              </a:rPr>
              <a:t>th</a:t>
            </a:r>
            <a:r>
              <a:rPr lang="en-US" sz="2000" b="0" i="0" u="none" strike="noStrike" cap="none">
                <a:solidFill>
                  <a:schemeClr val="dk1"/>
                </a:solidFill>
                <a:latin typeface="Verdana"/>
                <a:ea typeface="Verdana"/>
                <a:cs typeface="Verdana"/>
                <a:sym typeface="Verdana"/>
              </a:rPr>
              <a:t> percentile (median)</a:t>
            </a:r>
            <a:endParaRPr/>
          </a:p>
          <a:p>
            <a:pPr marL="1143000" marR="0" lvl="2" indent="-228600" algn="l" rtl="0">
              <a:lnSpc>
                <a:spcPct val="100000"/>
              </a:lnSpc>
              <a:spcBef>
                <a:spcPts val="15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The third quartile (Q3): the 75</a:t>
            </a:r>
            <a:r>
              <a:rPr lang="en-US" sz="2000" b="0" i="0" u="none" strike="noStrike" cap="none" baseline="30000">
                <a:solidFill>
                  <a:schemeClr val="dk1"/>
                </a:solidFill>
                <a:latin typeface="Verdana"/>
                <a:ea typeface="Verdana"/>
                <a:cs typeface="Verdana"/>
                <a:sym typeface="Verdana"/>
              </a:rPr>
              <a:t>th</a:t>
            </a:r>
            <a:r>
              <a:rPr lang="en-US" sz="2000" b="0" i="0" u="none" strike="noStrike" cap="none">
                <a:solidFill>
                  <a:schemeClr val="dk1"/>
                </a:solidFill>
                <a:latin typeface="Verdana"/>
                <a:ea typeface="Verdana"/>
                <a:cs typeface="Verdana"/>
                <a:sym typeface="Verdana"/>
              </a:rPr>
              <a:t> percentile</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Interquartile Range (IQR) = Q3 – Q1</a:t>
            </a:r>
            <a:endParaRPr/>
          </a:p>
          <a:p>
            <a:pPr marL="1143000" marR="0" lvl="2" indent="-228600" algn="l" rtl="0">
              <a:lnSpc>
                <a:spcPct val="100000"/>
              </a:lnSpc>
              <a:spcBef>
                <a:spcPts val="15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Outliers (the most extreme observations): giá trị nằm cách trên Q3 hay dưới Q1 một khoảng 1.5xIQR</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Variance</a:t>
            </a:r>
            <a:endParaRPr/>
          </a:p>
        </p:txBody>
      </p:sp>
      <p:pic>
        <p:nvPicPr>
          <p:cNvPr id="202" name="Google Shape;202;p15"/>
          <p:cNvPicPr preferRelativeResize="0">
            <a:picLocks noGrp="1"/>
          </p:cNvPicPr>
          <p:nvPr>
            <p:ph type="body" idx="4294967295"/>
          </p:nvPr>
        </p:nvPicPr>
        <p:blipFill rotWithShape="1">
          <a:blip r:embed="rId3">
            <a:alphaModFix/>
          </a:blip>
          <a:srcRect/>
          <a:stretch/>
        </p:blipFill>
        <p:spPr>
          <a:xfrm>
            <a:off x="3200400" y="5678487"/>
            <a:ext cx="4495800" cy="798512"/>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6"/>
        <p:cNvGrpSpPr/>
        <p:nvPr/>
      </p:nvGrpSpPr>
      <p:grpSpPr>
        <a:xfrm>
          <a:off x="0" y="0"/>
          <a:ext cx="0" cy="0"/>
          <a:chOff x="0" y="0"/>
          <a:chExt cx="0" cy="0"/>
        </a:xfrm>
      </p:grpSpPr>
      <p:sp>
        <p:nvSpPr>
          <p:cNvPr id="207" name="Google Shape;207;p16"/>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15</a:t>
            </a:fld>
            <a:endParaRPr/>
          </a:p>
        </p:txBody>
      </p:sp>
      <p:sp>
        <p:nvSpPr>
          <p:cNvPr id="208" name="Google Shape;208;p16"/>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2.2. Tóm tắt mô tả về dữ liệu</a:t>
            </a:r>
            <a:endParaRPr/>
          </a:p>
        </p:txBody>
      </p:sp>
      <p:pic>
        <p:nvPicPr>
          <p:cNvPr id="209" name="Google Shape;209;p16"/>
          <p:cNvPicPr preferRelativeResize="0">
            <a:picLocks noGrp="1"/>
          </p:cNvPicPr>
          <p:nvPr>
            <p:ph type="body" idx="1"/>
          </p:nvPr>
        </p:nvPicPr>
        <p:blipFill rotWithShape="1">
          <a:blip r:embed="rId3">
            <a:alphaModFix/>
          </a:blip>
          <a:srcRect/>
          <a:stretch/>
        </p:blipFill>
        <p:spPr>
          <a:xfrm>
            <a:off x="304800" y="1600200"/>
            <a:ext cx="8610600" cy="2427287"/>
          </a:xfrm>
          <a:prstGeom prst="rect">
            <a:avLst/>
          </a:prstGeom>
          <a:noFill/>
          <a:ln>
            <a:noFill/>
          </a:ln>
        </p:spPr>
      </p:pic>
      <p:cxnSp>
        <p:nvCxnSpPr>
          <p:cNvPr id="210" name="Google Shape;210;p16"/>
          <p:cNvCxnSpPr/>
          <p:nvPr/>
        </p:nvCxnSpPr>
        <p:spPr>
          <a:xfrm>
            <a:off x="1295400" y="2743200"/>
            <a:ext cx="0" cy="1981200"/>
          </a:xfrm>
          <a:prstGeom prst="straightConnector1">
            <a:avLst/>
          </a:prstGeom>
          <a:noFill/>
          <a:ln w="9525" cap="flat" cmpd="sng">
            <a:solidFill>
              <a:schemeClr val="dk1"/>
            </a:solidFill>
            <a:prstDash val="solid"/>
            <a:miter lim="800000"/>
            <a:headEnd type="none" w="med" len="med"/>
            <a:tailEnd type="none" w="med" len="med"/>
          </a:ln>
        </p:spPr>
      </p:cxnSp>
      <p:cxnSp>
        <p:nvCxnSpPr>
          <p:cNvPr id="211" name="Google Shape;211;p16"/>
          <p:cNvCxnSpPr/>
          <p:nvPr/>
        </p:nvCxnSpPr>
        <p:spPr>
          <a:xfrm>
            <a:off x="1981200" y="2743200"/>
            <a:ext cx="0" cy="1981200"/>
          </a:xfrm>
          <a:prstGeom prst="straightConnector1">
            <a:avLst/>
          </a:prstGeom>
          <a:noFill/>
          <a:ln w="9525" cap="flat" cmpd="sng">
            <a:solidFill>
              <a:schemeClr val="dk1"/>
            </a:solidFill>
            <a:prstDash val="solid"/>
            <a:miter lim="800000"/>
            <a:headEnd type="none" w="med" len="med"/>
            <a:tailEnd type="none" w="med" len="med"/>
          </a:ln>
        </p:spPr>
      </p:cxnSp>
      <p:sp>
        <p:nvSpPr>
          <p:cNvPr id="212" name="Google Shape;212;p16"/>
          <p:cNvSpPr txBox="1"/>
          <p:nvPr/>
        </p:nvSpPr>
        <p:spPr>
          <a:xfrm>
            <a:off x="838200" y="4343400"/>
            <a:ext cx="509587"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Verdana"/>
              <a:buNone/>
            </a:pPr>
            <a:r>
              <a:rPr lang="en-US" sz="1800" b="0" i="0" u="none">
                <a:solidFill>
                  <a:schemeClr val="dk1"/>
                </a:solidFill>
                <a:latin typeface="Verdana"/>
                <a:ea typeface="Verdana"/>
                <a:cs typeface="Verdana"/>
                <a:sym typeface="Verdana"/>
              </a:rPr>
              <a:t>Q1</a:t>
            </a:r>
            <a:endParaRPr/>
          </a:p>
        </p:txBody>
      </p:sp>
      <p:sp>
        <p:nvSpPr>
          <p:cNvPr id="213" name="Google Shape;213;p16"/>
          <p:cNvSpPr txBox="1"/>
          <p:nvPr/>
        </p:nvSpPr>
        <p:spPr>
          <a:xfrm>
            <a:off x="1319212" y="4343400"/>
            <a:ext cx="509587"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Verdana"/>
              <a:buNone/>
            </a:pPr>
            <a:r>
              <a:rPr lang="en-US" sz="1800" b="0" i="0" u="none">
                <a:solidFill>
                  <a:schemeClr val="dk1"/>
                </a:solidFill>
                <a:latin typeface="Verdana"/>
                <a:ea typeface="Verdana"/>
                <a:cs typeface="Verdana"/>
                <a:sym typeface="Verdana"/>
              </a:rPr>
              <a:t>Q2</a:t>
            </a:r>
            <a:endParaRPr/>
          </a:p>
        </p:txBody>
      </p:sp>
      <p:sp>
        <p:nvSpPr>
          <p:cNvPr id="214" name="Google Shape;214;p16"/>
          <p:cNvSpPr txBox="1"/>
          <p:nvPr/>
        </p:nvSpPr>
        <p:spPr>
          <a:xfrm>
            <a:off x="1928812" y="4343400"/>
            <a:ext cx="509587"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Verdana"/>
              <a:buNone/>
            </a:pPr>
            <a:r>
              <a:rPr lang="en-US" sz="1800" b="0" i="0" u="none">
                <a:solidFill>
                  <a:schemeClr val="dk1"/>
                </a:solidFill>
                <a:latin typeface="Verdana"/>
                <a:ea typeface="Verdana"/>
                <a:cs typeface="Verdana"/>
                <a:sym typeface="Verdana"/>
              </a:rPr>
              <a:t>Q3</a:t>
            </a:r>
            <a:endParaRPr/>
          </a:p>
        </p:txBody>
      </p:sp>
      <p:sp>
        <p:nvSpPr>
          <p:cNvPr id="215" name="Google Shape;215;p16"/>
          <p:cNvSpPr txBox="1"/>
          <p:nvPr/>
        </p:nvSpPr>
        <p:spPr>
          <a:xfrm>
            <a:off x="593725" y="5137150"/>
            <a:ext cx="8093075" cy="1244600"/>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chemeClr val="dk1"/>
              </a:buClr>
              <a:buSzPts val="1800"/>
              <a:buFont typeface="Verdana"/>
              <a:buNone/>
            </a:pPr>
            <a:r>
              <a:rPr lang="en-US" sz="1800" b="0" i="0" u="none">
                <a:solidFill>
                  <a:schemeClr val="dk1"/>
                </a:solidFill>
                <a:latin typeface="Verdana"/>
                <a:ea typeface="Verdana"/>
                <a:cs typeface="Verdana"/>
                <a:sym typeface="Verdana"/>
              </a:rPr>
              <a:t>Tóm tắt mô tả về sự phân bố dữ liệu gồm năm trị số quan trọng: median, Q1, Q3, trị lớn nhất, và trị nhỏ nhất (theo thứ tự: Minimum, Q1, Median, Q3, Maximum).</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17"/>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16</a:t>
            </a:fld>
            <a:endParaRPr/>
          </a:p>
        </p:txBody>
      </p:sp>
      <p:sp>
        <p:nvSpPr>
          <p:cNvPr id="221" name="Google Shape;221;p17"/>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2.3. Làm sạch dữ liệu</a:t>
            </a:r>
            <a:endParaRPr/>
          </a:p>
        </p:txBody>
      </p:sp>
      <p:sp>
        <p:nvSpPr>
          <p:cNvPr id="222" name="Google Shape;222;p17"/>
          <p:cNvSpPr txBox="1">
            <a:spLocks noGrp="1"/>
          </p:cNvSpPr>
          <p:nvPr>
            <p:ph type="body" idx="1"/>
          </p:nvPr>
        </p:nvSpPr>
        <p:spPr>
          <a:xfrm>
            <a:off x="381000" y="1752600"/>
            <a:ext cx="84582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strike="noStrike" cap="none">
                <a:solidFill>
                  <a:schemeClr val="dk1"/>
                </a:solidFill>
                <a:latin typeface="Verdana"/>
                <a:ea typeface="Verdana"/>
                <a:cs typeface="Verdana"/>
                <a:sym typeface="Verdana"/>
              </a:rPr>
              <a:t>Xử lý dữ liệu bị thiếu (missing data)</a:t>
            </a:r>
            <a:endParaRPr/>
          </a:p>
          <a:p>
            <a:pPr marL="342900" marR="0" lvl="0" indent="-342900" algn="l" rtl="0">
              <a:lnSpc>
                <a:spcPct val="100000"/>
              </a:lnSpc>
              <a:spcBef>
                <a:spcPts val="2800"/>
              </a:spcBef>
              <a:spcAft>
                <a:spcPts val="0"/>
              </a:spcAft>
              <a:buClr>
                <a:srgbClr val="0000CA"/>
              </a:buClr>
              <a:buSzPts val="2100"/>
              <a:buFont typeface="Noto Sans Symbols"/>
              <a:buChar char="🞐"/>
            </a:pPr>
            <a:r>
              <a:rPr lang="en-US" sz="2800" b="0" i="0" u="none" strike="noStrike" cap="none">
                <a:solidFill>
                  <a:schemeClr val="dk1"/>
                </a:solidFill>
                <a:latin typeface="Verdana"/>
                <a:ea typeface="Verdana"/>
                <a:cs typeface="Verdana"/>
                <a:sym typeface="Verdana"/>
              </a:rPr>
              <a:t>Nhận diện phần tử biên (outliers) và giảm thiểu nhiễu (noisy data)</a:t>
            </a:r>
            <a:endParaRPr/>
          </a:p>
          <a:p>
            <a:pPr marL="342900" marR="0" lvl="0" indent="-342900" algn="l" rtl="0">
              <a:lnSpc>
                <a:spcPct val="100000"/>
              </a:lnSpc>
              <a:spcBef>
                <a:spcPts val="2800"/>
              </a:spcBef>
              <a:spcAft>
                <a:spcPts val="0"/>
              </a:spcAft>
              <a:buClr>
                <a:srgbClr val="0000CA"/>
              </a:buClr>
              <a:buSzPts val="2100"/>
              <a:buFont typeface="Noto Sans Symbols"/>
              <a:buChar char="🞐"/>
            </a:pPr>
            <a:r>
              <a:rPr lang="en-US" sz="2800" b="0" i="0" u="none" strike="noStrike" cap="none">
                <a:solidFill>
                  <a:schemeClr val="dk1"/>
                </a:solidFill>
                <a:latin typeface="Verdana"/>
                <a:ea typeface="Verdana"/>
                <a:cs typeface="Verdana"/>
                <a:sym typeface="Verdana"/>
              </a:rPr>
              <a:t>Xử lý dữ liệu không nhất quán (inconsistent data)</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p:cNvGrpSpPr/>
        <p:nvPr/>
      </p:nvGrpSpPr>
      <p:grpSpPr>
        <a:xfrm>
          <a:off x="0" y="0"/>
          <a:ext cx="0" cy="0"/>
          <a:chOff x="0" y="0"/>
          <a:chExt cx="0" cy="0"/>
        </a:xfrm>
      </p:grpSpPr>
      <p:sp>
        <p:nvSpPr>
          <p:cNvPr id="227" name="Google Shape;227;p18"/>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17</a:t>
            </a:fld>
            <a:endParaRPr/>
          </a:p>
        </p:txBody>
      </p:sp>
      <p:sp>
        <p:nvSpPr>
          <p:cNvPr id="228" name="Google Shape;228;p18"/>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2.3. Làm sạch dữ liệu</a:t>
            </a:r>
            <a:endParaRPr/>
          </a:p>
        </p:txBody>
      </p:sp>
      <p:sp>
        <p:nvSpPr>
          <p:cNvPr id="229" name="Google Shape;229;p18"/>
          <p:cNvSpPr txBox="1">
            <a:spLocks noGrp="1"/>
          </p:cNvSpPr>
          <p:nvPr>
            <p:ph type="body" idx="1"/>
          </p:nvPr>
        </p:nvSpPr>
        <p:spPr>
          <a:xfrm>
            <a:off x="304800" y="1371600"/>
            <a:ext cx="8686800" cy="5410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Xử lý dữ liệu bị thiếu (missing data)</a:t>
            </a:r>
            <a:endParaRPr/>
          </a:p>
          <a:p>
            <a:pPr marL="742950" marR="0" lvl="1" indent="-285750" algn="l" rtl="0">
              <a:lnSpc>
                <a:spcPct val="100000"/>
              </a:lnSpc>
              <a:spcBef>
                <a:spcPts val="10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Định nghĩa của dữ liệu bị thiếu</a:t>
            </a:r>
            <a:endParaRPr/>
          </a:p>
          <a:p>
            <a:pPr marL="1143000" marR="0" lvl="2" indent="-228600" algn="l" rtl="0">
              <a:lnSpc>
                <a:spcPct val="100000"/>
              </a:lnSpc>
              <a:spcBef>
                <a:spcPts val="90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Dữ liệu không có sẵn khi cần được sử dụng</a:t>
            </a:r>
            <a:endParaRPr/>
          </a:p>
          <a:p>
            <a:pPr marL="742950" marR="0" lvl="1" indent="-285750" algn="l" rtl="0">
              <a:lnSpc>
                <a:spcPct val="100000"/>
              </a:lnSpc>
              <a:spcBef>
                <a:spcPts val="10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Nguyên nhân gây ra dữ liệu bị thiếu</a:t>
            </a:r>
            <a:endParaRPr/>
          </a:p>
          <a:p>
            <a:pPr marL="1143000" marR="0" lvl="2" indent="-228600" algn="l" rtl="0">
              <a:lnSpc>
                <a:spcPct val="100000"/>
              </a:lnSpc>
              <a:spcBef>
                <a:spcPts val="90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Khách quan (không tồn tại lúc được nhập liệu, sự cố, …)</a:t>
            </a:r>
            <a:endParaRPr/>
          </a:p>
          <a:p>
            <a:pPr marL="1143000" marR="0" lvl="2" indent="-228600" algn="l" rtl="0">
              <a:lnSpc>
                <a:spcPct val="100000"/>
              </a:lnSpc>
              <a:spcBef>
                <a:spcPts val="90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Chủ quan (tác nhân con người)</a:t>
            </a:r>
            <a:endParaRPr/>
          </a:p>
          <a:p>
            <a:pPr marL="742950" marR="0" lvl="1" indent="-285750" algn="l" rtl="0">
              <a:lnSpc>
                <a:spcPct val="100000"/>
              </a:lnSpc>
              <a:spcBef>
                <a:spcPts val="10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Giải pháp cho dữ liệu bị thiếu</a:t>
            </a:r>
            <a:endParaRPr/>
          </a:p>
          <a:p>
            <a:pPr marL="1143000" marR="0" lvl="2" indent="-228600" algn="l" rtl="0">
              <a:lnSpc>
                <a:spcPct val="100000"/>
              </a:lnSpc>
              <a:spcBef>
                <a:spcPts val="90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Bỏ qua</a:t>
            </a:r>
            <a:endParaRPr/>
          </a:p>
          <a:p>
            <a:pPr marL="1143000" marR="0" lvl="2" indent="-228600" algn="l" rtl="0">
              <a:lnSpc>
                <a:spcPct val="100000"/>
              </a:lnSpc>
              <a:spcBef>
                <a:spcPts val="90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Xử lý tay (không tự động, bán tự động)</a:t>
            </a:r>
            <a:endParaRPr/>
          </a:p>
          <a:p>
            <a:pPr marL="1143000" marR="0" lvl="2" indent="-228600" algn="l" rtl="0">
              <a:lnSpc>
                <a:spcPct val="100000"/>
              </a:lnSpc>
              <a:spcBef>
                <a:spcPts val="100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Dùng giá trị thay thế (tự động): hằng số toàn cục, tr</a:t>
            </a:r>
            <a:r>
              <a:rPr lang="en-US" sz="2000" b="0" i="0" u="none" strike="noStrike" cap="none">
                <a:solidFill>
                  <a:schemeClr val="dk1"/>
                </a:solidFill>
                <a:latin typeface="Verdana"/>
                <a:ea typeface="Verdana"/>
                <a:cs typeface="Verdana"/>
                <a:sym typeface="Verdana"/>
              </a:rPr>
              <a:t>ị phổ biến nhất,</a:t>
            </a:r>
            <a:r>
              <a:rPr lang="en-US" sz="1800" b="0" i="0" u="none" strike="noStrike" cap="none">
                <a:solidFill>
                  <a:schemeClr val="dk1"/>
                </a:solidFill>
                <a:latin typeface="Verdana"/>
                <a:ea typeface="Verdana"/>
                <a:cs typeface="Verdana"/>
                <a:sym typeface="Verdana"/>
              </a:rPr>
              <a:t> trung bình toàn cục, trung bình cục bộ, trị dự đoán, …</a:t>
            </a:r>
            <a:endParaRPr/>
          </a:p>
          <a:p>
            <a:pPr marL="1143000" marR="0" lvl="2" indent="-228600" algn="l" rtl="0">
              <a:lnSpc>
                <a:spcPct val="100000"/>
              </a:lnSpc>
              <a:spcBef>
                <a:spcPts val="90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Ngăn chặn dữ liệu bị thiếu: thiết kế tốt CSDL và các thủ tục nhập liệu (các ràng buộc dữ liệu)</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19"/>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18</a:t>
            </a:fld>
            <a:endParaRPr/>
          </a:p>
        </p:txBody>
      </p:sp>
      <p:sp>
        <p:nvSpPr>
          <p:cNvPr id="236" name="Google Shape;236;p19"/>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2.3. Làm sạch dữ liệu</a:t>
            </a:r>
            <a:endParaRPr/>
          </a:p>
        </p:txBody>
      </p:sp>
      <p:sp>
        <p:nvSpPr>
          <p:cNvPr id="237" name="Google Shape;237;p19"/>
          <p:cNvSpPr txBox="1">
            <a:spLocks noGrp="1"/>
          </p:cNvSpPr>
          <p:nvPr>
            <p:ph type="body" idx="1"/>
          </p:nvPr>
        </p:nvSpPr>
        <p:spPr>
          <a:xfrm>
            <a:off x="304800" y="1600200"/>
            <a:ext cx="8610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strike="noStrike" cap="none">
                <a:solidFill>
                  <a:schemeClr val="dk1"/>
                </a:solidFill>
                <a:latin typeface="Verdana"/>
                <a:ea typeface="Verdana"/>
                <a:cs typeface="Verdana"/>
                <a:sym typeface="Verdana"/>
              </a:rPr>
              <a:t>Nhận diện phần tử biên (outliers) và giảm thiểu nhiễu (noisy data)</a:t>
            </a:r>
            <a:endParaRPr/>
          </a:p>
          <a:p>
            <a:pPr marL="742950" marR="0" lvl="1" indent="-285750" algn="l" rtl="0">
              <a:lnSpc>
                <a:spcPct val="10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Định nghĩa</a:t>
            </a:r>
            <a:endParaRPr/>
          </a:p>
          <a:p>
            <a:pPr marL="1143000" marR="0" lvl="2" indent="-228600" algn="l" rtl="0">
              <a:lnSpc>
                <a:spcPct val="100000"/>
              </a:lnSpc>
              <a:spcBef>
                <a:spcPts val="10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Outliers: những dữ liệu (đối tượng) không tuân theo đặc tính/hành vi chung của tập dữ liệu (đối tượng).</a:t>
            </a:r>
            <a:endParaRPr/>
          </a:p>
          <a:p>
            <a:pPr marL="1143000" marR="0" lvl="2" indent="-228600" algn="l" rtl="0">
              <a:lnSpc>
                <a:spcPct val="100000"/>
              </a:lnSpc>
              <a:spcBef>
                <a:spcPts val="10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Noisy data: outliers bị loại bỏ (rejected/discarded outliers) như là những trường hợp ngoại lệ (exceptions).</a:t>
            </a:r>
            <a:endParaRPr/>
          </a:p>
          <a:p>
            <a:pPr marL="742950" marR="0" lvl="1" indent="-285750" algn="l" rtl="0">
              <a:lnSpc>
                <a:spcPct val="10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Nguyên nhân</a:t>
            </a:r>
            <a:endParaRPr/>
          </a:p>
          <a:p>
            <a:pPr marL="1143000" marR="0" lvl="2" indent="-228600" algn="l" rtl="0">
              <a:lnSpc>
                <a:spcPct val="100000"/>
              </a:lnSpc>
              <a:spcBef>
                <a:spcPts val="10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Khách quan (công cụ thu thập dữ liệu, lỗi trên đường truyền, giới hạn công nghệ, …)</a:t>
            </a:r>
            <a:endParaRPr/>
          </a:p>
          <a:p>
            <a:pPr marL="1143000" marR="0" lvl="2" indent="-228600" algn="l" rtl="0">
              <a:lnSpc>
                <a:spcPct val="100000"/>
              </a:lnSpc>
              <a:spcBef>
                <a:spcPts val="10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Chủ quan (tác nhân con người)</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20"/>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19</a:t>
            </a:fld>
            <a:endParaRPr/>
          </a:p>
        </p:txBody>
      </p:sp>
      <p:sp>
        <p:nvSpPr>
          <p:cNvPr id="244" name="Google Shape;244;p20"/>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2.3. Làm sạch dữ liệu</a:t>
            </a:r>
            <a:endParaRPr/>
          </a:p>
        </p:txBody>
      </p:sp>
      <p:sp>
        <p:nvSpPr>
          <p:cNvPr id="245" name="Google Shape;245;p20"/>
          <p:cNvSpPr txBox="1">
            <a:spLocks noGrp="1"/>
          </p:cNvSpPr>
          <p:nvPr>
            <p:ph type="body" idx="1"/>
          </p:nvPr>
        </p:nvSpPr>
        <p:spPr>
          <a:xfrm>
            <a:off x="228600" y="1600200"/>
            <a:ext cx="88392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CA"/>
              </a:buClr>
              <a:buSzPts val="2100"/>
              <a:buFont typeface="Noto Sans Symbols"/>
              <a:buChar char="🞐"/>
            </a:pPr>
            <a:r>
              <a:rPr lang="en-US" sz="2800" b="0" i="0" u="none" strike="noStrike" cap="none">
                <a:solidFill>
                  <a:schemeClr val="dk1"/>
                </a:solidFill>
                <a:latin typeface="Verdana"/>
                <a:ea typeface="Verdana"/>
                <a:cs typeface="Verdana"/>
                <a:sym typeface="Verdana"/>
              </a:rPr>
              <a:t>Nhận diện phần tử biên (outliers) và giảm thiểu nhiễu (noisy data)</a:t>
            </a:r>
            <a:endParaRPr/>
          </a:p>
          <a:p>
            <a:pPr marL="742950" marR="0" lvl="1" indent="-285750" algn="l" rtl="0">
              <a:lnSpc>
                <a:spcPct val="9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Giải pháp nhận diện phần tử biên</a:t>
            </a:r>
            <a:endParaRPr/>
          </a:p>
          <a:p>
            <a:pPr marL="1143000" marR="0" lvl="2" indent="-228600" algn="l" rtl="0">
              <a:lnSpc>
                <a:spcPct val="90000"/>
              </a:lnSpc>
              <a:spcBef>
                <a:spcPts val="10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Dựa trên phân bố thống kê (statistical distribution-based)</a:t>
            </a:r>
            <a:endParaRPr/>
          </a:p>
          <a:p>
            <a:pPr marL="1143000" marR="0" lvl="2" indent="-228600" algn="l" rtl="0">
              <a:lnSpc>
                <a:spcPct val="90000"/>
              </a:lnSpc>
              <a:spcBef>
                <a:spcPts val="10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Dựa trên khoảng cách (distance-based)</a:t>
            </a:r>
            <a:endParaRPr/>
          </a:p>
          <a:p>
            <a:pPr marL="1143000" marR="0" lvl="2" indent="-228600" algn="l" rtl="0">
              <a:lnSpc>
                <a:spcPct val="90000"/>
              </a:lnSpc>
              <a:spcBef>
                <a:spcPts val="10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Dựa trên mật độ (density-based)</a:t>
            </a:r>
            <a:endParaRPr/>
          </a:p>
          <a:p>
            <a:pPr marL="1143000" marR="0" lvl="2" indent="-228600" algn="l" rtl="0">
              <a:lnSpc>
                <a:spcPct val="90000"/>
              </a:lnSpc>
              <a:spcBef>
                <a:spcPts val="10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Dựa trên độ lệch (deviation-based)</a:t>
            </a:r>
            <a:endParaRPr/>
          </a:p>
          <a:p>
            <a:pPr marL="742950" marR="0" lvl="1" indent="-285750" algn="l" rtl="0">
              <a:lnSpc>
                <a:spcPct val="9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Giải pháp giảm thiểu nhiễu</a:t>
            </a:r>
            <a:endParaRPr/>
          </a:p>
          <a:p>
            <a:pPr marL="1143000" marR="0" lvl="2" indent="-228600" algn="l" rtl="0">
              <a:lnSpc>
                <a:spcPct val="90000"/>
              </a:lnSpc>
              <a:spcBef>
                <a:spcPts val="10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Binning</a:t>
            </a:r>
            <a:endParaRPr/>
          </a:p>
          <a:p>
            <a:pPr marL="1143000" marR="0" lvl="2" indent="-228600" algn="l" rtl="0">
              <a:lnSpc>
                <a:spcPct val="90000"/>
              </a:lnSpc>
              <a:spcBef>
                <a:spcPts val="10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Hồi quy (regression)</a:t>
            </a:r>
            <a:endParaRPr/>
          </a:p>
          <a:p>
            <a:pPr marL="1143000" marR="0" lvl="2" indent="-228600" algn="l" rtl="0">
              <a:lnSpc>
                <a:spcPct val="90000"/>
              </a:lnSpc>
              <a:spcBef>
                <a:spcPts val="10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Phân tích cụm (cluster analysis)</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
        <p:nvSpPr>
          <p:cNvPr id="55" name="Google Shape;55;p2"/>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2</a:t>
            </a:fld>
            <a:endParaRPr/>
          </a:p>
        </p:txBody>
      </p:sp>
      <p:sp>
        <p:nvSpPr>
          <p:cNvPr id="56" name="Google Shape;56;p2"/>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Nội dung</a:t>
            </a:r>
            <a:endParaRPr/>
          </a:p>
        </p:txBody>
      </p:sp>
      <p:sp>
        <p:nvSpPr>
          <p:cNvPr id="57" name="Google Shape;57;p2"/>
          <p:cNvSpPr txBox="1">
            <a:spLocks noGrp="1"/>
          </p:cNvSpPr>
          <p:nvPr>
            <p:ph type="body" idx="1"/>
          </p:nvPr>
        </p:nvSpPr>
        <p:spPr>
          <a:xfrm>
            <a:off x="304800" y="1600200"/>
            <a:ext cx="86868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2.1. Tổng quan về giai đoạn tiền xử lý dữ liệu</a:t>
            </a:r>
            <a:endParaRPr sz="2400" b="0" i="0" u="none" strike="noStrike" cap="none">
              <a:solidFill>
                <a:schemeClr val="dk1"/>
              </a:solidFill>
              <a:latin typeface="Verdana"/>
              <a:ea typeface="Verdana"/>
              <a:cs typeface="Verdana"/>
              <a:sym typeface="Verdana"/>
            </a:endParaRPr>
          </a:p>
          <a:p>
            <a:pPr marL="342900" marR="0" lvl="0" indent="-342900" algn="l" rtl="0">
              <a:lnSpc>
                <a:spcPct val="100000"/>
              </a:lnSpc>
              <a:spcBef>
                <a:spcPts val="96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2.2. Tóm tắt mô tả về dữ liệu</a:t>
            </a:r>
            <a:endParaRPr/>
          </a:p>
          <a:p>
            <a:pPr marL="342900" marR="0" lvl="0" indent="-342900" algn="l" rtl="0">
              <a:lnSpc>
                <a:spcPct val="100000"/>
              </a:lnSpc>
              <a:spcBef>
                <a:spcPts val="96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2.3. Làm sạch dữ liệu</a:t>
            </a:r>
            <a:endParaRPr sz="2400" b="0" i="0" u="none" strike="noStrike" cap="none">
              <a:solidFill>
                <a:schemeClr val="dk1"/>
              </a:solidFill>
              <a:latin typeface="Verdana"/>
              <a:ea typeface="Verdana"/>
              <a:cs typeface="Verdana"/>
              <a:sym typeface="Verdana"/>
            </a:endParaRPr>
          </a:p>
          <a:p>
            <a:pPr marL="342900" marR="0" lvl="0" indent="-342900" algn="l" rtl="0">
              <a:lnSpc>
                <a:spcPct val="100000"/>
              </a:lnSpc>
              <a:spcBef>
                <a:spcPts val="96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2.4. Tích hợp dữ liệu</a:t>
            </a:r>
            <a:endParaRPr sz="2400" b="0" i="0" u="none" strike="noStrike" cap="none">
              <a:solidFill>
                <a:schemeClr val="dk1"/>
              </a:solidFill>
              <a:latin typeface="Verdana"/>
              <a:ea typeface="Verdana"/>
              <a:cs typeface="Verdana"/>
              <a:sym typeface="Verdana"/>
            </a:endParaRPr>
          </a:p>
          <a:p>
            <a:pPr marL="342900" marR="0" lvl="0" indent="-342900" algn="l" rtl="0">
              <a:lnSpc>
                <a:spcPct val="100000"/>
              </a:lnSpc>
              <a:spcBef>
                <a:spcPts val="96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2.5. Biến đổi dữ liệu</a:t>
            </a:r>
            <a:endParaRPr/>
          </a:p>
          <a:p>
            <a:pPr marL="342900" marR="0" lvl="0" indent="-342900" algn="l" rtl="0">
              <a:lnSpc>
                <a:spcPct val="100000"/>
              </a:lnSpc>
              <a:spcBef>
                <a:spcPts val="96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2.6. Thu giảm dữ liệu</a:t>
            </a:r>
            <a:endParaRPr/>
          </a:p>
          <a:p>
            <a:pPr marL="342900" marR="0" lvl="0" indent="-342900" algn="l" rtl="0">
              <a:lnSpc>
                <a:spcPct val="100000"/>
              </a:lnSpc>
              <a:spcBef>
                <a:spcPts val="96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2.7. Rời rạc hóa dữ liệu</a:t>
            </a:r>
            <a:endParaRPr/>
          </a:p>
          <a:p>
            <a:pPr marL="342900" marR="0" lvl="0" indent="-342900" algn="l" rtl="0">
              <a:lnSpc>
                <a:spcPct val="100000"/>
              </a:lnSpc>
              <a:spcBef>
                <a:spcPts val="96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2.8. Tạo cây phân cấp ý niệm</a:t>
            </a:r>
            <a:endParaRPr/>
          </a:p>
          <a:p>
            <a:pPr marL="342900" marR="0" lvl="0" indent="-342900" algn="l" rtl="0">
              <a:lnSpc>
                <a:spcPct val="100000"/>
              </a:lnSpc>
              <a:spcBef>
                <a:spcPts val="96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2.9. Tóm tắt </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21"/>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20</a:t>
            </a:fld>
            <a:endParaRPr/>
          </a:p>
        </p:txBody>
      </p:sp>
      <p:sp>
        <p:nvSpPr>
          <p:cNvPr id="252" name="Google Shape;252;p21"/>
          <p:cNvSpPr txBox="1">
            <a:spLocks noGrp="1"/>
          </p:cNvSpPr>
          <p:nvPr>
            <p:ph type="title" idx="4294967295"/>
          </p:nvPr>
        </p:nvSpPr>
        <p:spPr>
          <a:xfrm>
            <a:off x="457200" y="76200"/>
            <a:ext cx="8534400" cy="1017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2.3. Làm sạch dữ liệu</a:t>
            </a:r>
            <a:endParaRPr/>
          </a:p>
        </p:txBody>
      </p:sp>
      <p:pic>
        <p:nvPicPr>
          <p:cNvPr id="253" name="Google Shape;253;p21"/>
          <p:cNvPicPr preferRelativeResize="0">
            <a:picLocks noGrp="1"/>
          </p:cNvPicPr>
          <p:nvPr>
            <p:ph type="body" idx="4294967295"/>
          </p:nvPr>
        </p:nvPicPr>
        <p:blipFill rotWithShape="1">
          <a:blip r:embed="rId3">
            <a:alphaModFix/>
          </a:blip>
          <a:srcRect/>
          <a:stretch/>
        </p:blipFill>
        <p:spPr>
          <a:xfrm>
            <a:off x="3857625" y="1622425"/>
            <a:ext cx="4981575" cy="4930775"/>
          </a:xfrm>
          <a:prstGeom prst="rect">
            <a:avLst/>
          </a:prstGeom>
          <a:noFill/>
          <a:ln>
            <a:noFill/>
          </a:ln>
        </p:spPr>
      </p:pic>
      <p:sp>
        <p:nvSpPr>
          <p:cNvPr id="254" name="Google Shape;254;p21"/>
          <p:cNvSpPr txBox="1">
            <a:spLocks noGrp="1"/>
          </p:cNvSpPr>
          <p:nvPr>
            <p:ph type="body" idx="4294967295"/>
          </p:nvPr>
        </p:nvSpPr>
        <p:spPr>
          <a:xfrm>
            <a:off x="190500" y="1524000"/>
            <a:ext cx="36195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Giải pháp giảm thiểu nhiễu</a:t>
            </a:r>
            <a:endParaRPr/>
          </a:p>
          <a:p>
            <a:pPr marL="742950" marR="0" lvl="1" indent="-285750" algn="l" rtl="0">
              <a:lnSpc>
                <a:spcPct val="100000"/>
              </a:lnSpc>
              <a:spcBef>
                <a:spcPts val="10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Binning (by bin means, bin median, bin boundaries)</a:t>
            </a:r>
            <a:endParaRPr/>
          </a:p>
          <a:p>
            <a:pPr marL="1143000" marR="0" lvl="2" indent="-228600" algn="l" rtl="0">
              <a:lnSpc>
                <a:spcPct val="100000"/>
              </a:lnSpc>
              <a:spcBef>
                <a:spcPts val="90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Dữ liệu có thứ tự</a:t>
            </a:r>
            <a:endParaRPr/>
          </a:p>
          <a:p>
            <a:pPr marL="1143000" marR="0" lvl="2" indent="-228600" algn="l" rtl="0">
              <a:lnSpc>
                <a:spcPct val="100000"/>
              </a:lnSpc>
              <a:spcBef>
                <a:spcPts val="90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Phân bố dữ liệu vào các bins (buckets)</a:t>
            </a:r>
            <a:endParaRPr/>
          </a:p>
          <a:p>
            <a:pPr marL="1143000" marR="0" lvl="2" indent="-228600" algn="l" rtl="0">
              <a:lnSpc>
                <a:spcPct val="100000"/>
              </a:lnSpc>
              <a:spcBef>
                <a:spcPts val="90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Bin boundaries: trị min và trị max</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9"/>
        <p:cNvGrpSpPr/>
        <p:nvPr/>
      </p:nvGrpSpPr>
      <p:grpSpPr>
        <a:xfrm>
          <a:off x="0" y="0"/>
          <a:ext cx="0" cy="0"/>
          <a:chOff x="0" y="0"/>
          <a:chExt cx="0" cy="0"/>
        </a:xfrm>
      </p:grpSpPr>
      <p:sp>
        <p:nvSpPr>
          <p:cNvPr id="260" name="Google Shape;260;p22"/>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21</a:t>
            </a:fld>
            <a:endParaRPr/>
          </a:p>
        </p:txBody>
      </p:sp>
      <p:sp>
        <p:nvSpPr>
          <p:cNvPr id="261" name="Google Shape;261;p22"/>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2.3. Làm sạch dữ liệu</a:t>
            </a:r>
            <a:endParaRPr/>
          </a:p>
        </p:txBody>
      </p:sp>
      <p:sp>
        <p:nvSpPr>
          <p:cNvPr id="262" name="Google Shape;262;p22"/>
          <p:cNvSpPr txBox="1">
            <a:spLocks noGrp="1"/>
          </p:cNvSpPr>
          <p:nvPr>
            <p:ph type="body" idx="1"/>
          </p:nvPr>
        </p:nvSpPr>
        <p:spPr>
          <a:xfrm>
            <a:off x="304800" y="1600200"/>
            <a:ext cx="8610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strike="noStrike" cap="none">
                <a:solidFill>
                  <a:schemeClr val="dk1"/>
                </a:solidFill>
                <a:latin typeface="Verdana"/>
                <a:ea typeface="Verdana"/>
                <a:cs typeface="Verdana"/>
                <a:sym typeface="Verdana"/>
              </a:rPr>
              <a:t>Nhận diện phần tử biên (outliers) và giảm thiểu nhiễu (noisy data)</a:t>
            </a:r>
            <a:endParaRPr/>
          </a:p>
          <a:p>
            <a:pPr marL="742950" marR="0" lvl="1" indent="-285750" algn="l" rtl="0">
              <a:lnSpc>
                <a:spcPct val="10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Giải pháp giảm thiểu nhiễu</a:t>
            </a:r>
            <a:endParaRPr/>
          </a:p>
          <a:p>
            <a:pPr marL="1143000" marR="0" lvl="2" indent="-228600" algn="l" rtl="0">
              <a:lnSpc>
                <a:spcPct val="100000"/>
              </a:lnSpc>
              <a:spcBef>
                <a:spcPts val="10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Hồi quy (regression)</a:t>
            </a:r>
            <a:endParaRPr/>
          </a:p>
        </p:txBody>
      </p:sp>
      <p:grpSp>
        <p:nvGrpSpPr>
          <p:cNvPr id="263" name="Google Shape;263;p22"/>
          <p:cNvGrpSpPr/>
          <p:nvPr/>
        </p:nvGrpSpPr>
        <p:grpSpPr>
          <a:xfrm>
            <a:off x="1828800" y="3581400"/>
            <a:ext cx="5773737" cy="2971800"/>
            <a:chOff x="823" y="917"/>
            <a:chExt cx="4547" cy="3074"/>
          </a:xfrm>
        </p:grpSpPr>
        <p:cxnSp>
          <p:nvCxnSpPr>
            <p:cNvPr id="264" name="Google Shape;264;p22"/>
            <p:cNvCxnSpPr/>
            <p:nvPr/>
          </p:nvCxnSpPr>
          <p:spPr>
            <a:xfrm>
              <a:off x="823" y="2767"/>
              <a:ext cx="4361" cy="0"/>
            </a:xfrm>
            <a:prstGeom prst="straightConnector1">
              <a:avLst/>
            </a:prstGeom>
            <a:noFill/>
            <a:ln w="9525" cap="flat" cmpd="sng">
              <a:solidFill>
                <a:schemeClr val="dk1"/>
              </a:solidFill>
              <a:prstDash val="solid"/>
              <a:miter lim="800000"/>
              <a:headEnd type="none" w="med" len="med"/>
              <a:tailEnd type="triangle" w="med" len="med"/>
            </a:ln>
          </p:spPr>
        </p:cxnSp>
        <p:cxnSp>
          <p:nvCxnSpPr>
            <p:cNvPr id="265" name="Google Shape;265;p22"/>
            <p:cNvCxnSpPr/>
            <p:nvPr/>
          </p:nvCxnSpPr>
          <p:spPr>
            <a:xfrm rot="10800000">
              <a:off x="2870" y="1029"/>
              <a:ext cx="0" cy="2962"/>
            </a:xfrm>
            <a:prstGeom prst="straightConnector1">
              <a:avLst/>
            </a:prstGeom>
            <a:noFill/>
            <a:ln w="9525" cap="flat" cmpd="sng">
              <a:solidFill>
                <a:schemeClr val="dk1"/>
              </a:solidFill>
              <a:prstDash val="solid"/>
              <a:miter lim="800000"/>
              <a:headEnd type="none" w="med" len="med"/>
              <a:tailEnd type="triangle" w="med" len="med"/>
            </a:ln>
          </p:spPr>
        </p:cxnSp>
        <p:sp>
          <p:nvSpPr>
            <p:cNvPr id="266" name="Google Shape;266;p22"/>
            <p:cNvSpPr/>
            <p:nvPr/>
          </p:nvSpPr>
          <p:spPr>
            <a:xfrm rot="10800000" flipH="1">
              <a:off x="3743" y="2081"/>
              <a:ext cx="27" cy="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7" name="Google Shape;267;p22"/>
            <p:cNvSpPr/>
            <p:nvPr/>
          </p:nvSpPr>
          <p:spPr>
            <a:xfrm rot="10800000" flipH="1">
              <a:off x="3480" y="2147"/>
              <a:ext cx="27" cy="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8" name="Google Shape;268;p22"/>
            <p:cNvSpPr/>
            <p:nvPr/>
          </p:nvSpPr>
          <p:spPr>
            <a:xfrm rot="10800000" flipH="1">
              <a:off x="3370" y="1565"/>
              <a:ext cx="27" cy="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9" name="Google Shape;269;p22"/>
            <p:cNvSpPr/>
            <p:nvPr/>
          </p:nvSpPr>
          <p:spPr>
            <a:xfrm rot="10800000" flipH="1">
              <a:off x="3260" y="2442"/>
              <a:ext cx="27" cy="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0" name="Google Shape;270;p22"/>
            <p:cNvSpPr/>
            <p:nvPr/>
          </p:nvSpPr>
          <p:spPr>
            <a:xfrm rot="10800000" flipH="1">
              <a:off x="3809" y="1859"/>
              <a:ext cx="27" cy="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1" name="Google Shape;271;p22"/>
            <p:cNvSpPr/>
            <p:nvPr/>
          </p:nvSpPr>
          <p:spPr>
            <a:xfrm rot="10800000" flipH="1">
              <a:off x="3936" y="1687"/>
              <a:ext cx="27" cy="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2" name="Google Shape;272;p22"/>
            <p:cNvSpPr/>
            <p:nvPr/>
          </p:nvSpPr>
          <p:spPr>
            <a:xfrm rot="10800000" flipH="1">
              <a:off x="3034" y="2503"/>
              <a:ext cx="27" cy="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3" name="Google Shape;273;p22"/>
            <p:cNvSpPr/>
            <p:nvPr/>
          </p:nvSpPr>
          <p:spPr>
            <a:xfrm rot="10800000" flipH="1">
              <a:off x="4138" y="1684"/>
              <a:ext cx="27" cy="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4" name="Google Shape;274;p22"/>
            <p:cNvSpPr/>
            <p:nvPr/>
          </p:nvSpPr>
          <p:spPr>
            <a:xfrm rot="10800000" flipH="1">
              <a:off x="4151" y="1533"/>
              <a:ext cx="27" cy="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5" name="Google Shape;275;p22"/>
            <p:cNvSpPr/>
            <p:nvPr/>
          </p:nvSpPr>
          <p:spPr>
            <a:xfrm rot="10800000" flipH="1">
              <a:off x="4412" y="1516"/>
              <a:ext cx="27" cy="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6" name="Google Shape;276;p22"/>
            <p:cNvSpPr/>
            <p:nvPr/>
          </p:nvSpPr>
          <p:spPr>
            <a:xfrm rot="10800000" flipH="1">
              <a:off x="3006" y="2671"/>
              <a:ext cx="27" cy="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7" name="Google Shape;277;p22"/>
            <p:cNvSpPr/>
            <p:nvPr/>
          </p:nvSpPr>
          <p:spPr>
            <a:xfrm rot="10800000" flipH="1">
              <a:off x="4399" y="1358"/>
              <a:ext cx="27" cy="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8" name="Google Shape;278;p22"/>
            <p:cNvSpPr/>
            <p:nvPr/>
          </p:nvSpPr>
          <p:spPr>
            <a:xfrm rot="10800000" flipH="1">
              <a:off x="4607" y="1279"/>
              <a:ext cx="27" cy="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279" name="Google Shape;279;p22"/>
            <p:cNvCxnSpPr/>
            <p:nvPr/>
          </p:nvCxnSpPr>
          <p:spPr>
            <a:xfrm rot="10800000" flipH="1">
              <a:off x="2859" y="1224"/>
              <a:ext cx="1831" cy="1430"/>
            </a:xfrm>
            <a:prstGeom prst="straightConnector1">
              <a:avLst/>
            </a:prstGeom>
            <a:noFill/>
            <a:ln w="9525" cap="flat" cmpd="sng">
              <a:solidFill>
                <a:schemeClr val="dk2"/>
              </a:solidFill>
              <a:prstDash val="solid"/>
              <a:miter lim="800000"/>
              <a:headEnd type="none" w="med" len="med"/>
              <a:tailEnd type="none" w="med" len="med"/>
            </a:ln>
          </p:spPr>
        </p:cxnSp>
        <p:sp>
          <p:nvSpPr>
            <p:cNvPr id="280" name="Google Shape;280;p22"/>
            <p:cNvSpPr txBox="1"/>
            <p:nvPr/>
          </p:nvSpPr>
          <p:spPr>
            <a:xfrm>
              <a:off x="5105" y="2759"/>
              <a:ext cx="265" cy="4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x</a:t>
              </a:r>
              <a:endParaRPr/>
            </a:p>
          </p:txBody>
        </p:sp>
        <p:sp>
          <p:nvSpPr>
            <p:cNvPr id="281" name="Google Shape;281;p22"/>
            <p:cNvSpPr txBox="1"/>
            <p:nvPr/>
          </p:nvSpPr>
          <p:spPr>
            <a:xfrm>
              <a:off x="2997" y="917"/>
              <a:ext cx="265" cy="4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y</a:t>
              </a:r>
              <a:endParaRPr/>
            </a:p>
          </p:txBody>
        </p:sp>
        <p:sp>
          <p:nvSpPr>
            <p:cNvPr id="282" name="Google Shape;282;p22"/>
            <p:cNvSpPr txBox="1"/>
            <p:nvPr/>
          </p:nvSpPr>
          <p:spPr>
            <a:xfrm>
              <a:off x="3985" y="2027"/>
              <a:ext cx="1015" cy="4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y = x + 1</a:t>
              </a:r>
              <a:endParaRPr/>
            </a:p>
          </p:txBody>
        </p:sp>
        <p:cxnSp>
          <p:nvCxnSpPr>
            <p:cNvPr id="283" name="Google Shape;283;p22"/>
            <p:cNvCxnSpPr/>
            <p:nvPr/>
          </p:nvCxnSpPr>
          <p:spPr>
            <a:xfrm>
              <a:off x="3384" y="1574"/>
              <a:ext cx="0" cy="1203"/>
            </a:xfrm>
            <a:prstGeom prst="straightConnector1">
              <a:avLst/>
            </a:prstGeom>
            <a:noFill/>
            <a:ln w="9525" cap="flat" cmpd="sng">
              <a:solidFill>
                <a:srgbClr val="006666"/>
              </a:solidFill>
              <a:prstDash val="solid"/>
              <a:miter lim="800000"/>
              <a:headEnd type="none" w="med" len="med"/>
              <a:tailEnd type="none" w="med" len="med"/>
            </a:ln>
          </p:spPr>
        </p:cxnSp>
        <p:cxnSp>
          <p:nvCxnSpPr>
            <p:cNvPr id="284" name="Google Shape;284;p22"/>
            <p:cNvCxnSpPr/>
            <p:nvPr/>
          </p:nvCxnSpPr>
          <p:spPr>
            <a:xfrm rot="10800000">
              <a:off x="2870" y="1584"/>
              <a:ext cx="504" cy="0"/>
            </a:xfrm>
            <a:prstGeom prst="straightConnector1">
              <a:avLst/>
            </a:prstGeom>
            <a:noFill/>
            <a:ln w="9525" cap="flat" cmpd="sng">
              <a:solidFill>
                <a:srgbClr val="006666"/>
              </a:solidFill>
              <a:prstDash val="solid"/>
              <a:miter lim="800000"/>
              <a:headEnd type="none" w="med" len="med"/>
              <a:tailEnd type="none" w="med" len="med"/>
            </a:ln>
          </p:spPr>
        </p:cxnSp>
        <p:cxnSp>
          <p:nvCxnSpPr>
            <p:cNvPr id="285" name="Google Shape;285;p22"/>
            <p:cNvCxnSpPr/>
            <p:nvPr/>
          </p:nvCxnSpPr>
          <p:spPr>
            <a:xfrm rot="10800000">
              <a:off x="2860" y="2221"/>
              <a:ext cx="514" cy="0"/>
            </a:xfrm>
            <a:prstGeom prst="straightConnector1">
              <a:avLst/>
            </a:prstGeom>
            <a:noFill/>
            <a:ln w="9525" cap="flat" cmpd="sng">
              <a:solidFill>
                <a:srgbClr val="006666"/>
              </a:solidFill>
              <a:prstDash val="solid"/>
              <a:miter lim="800000"/>
              <a:headEnd type="none" w="med" len="med"/>
              <a:tailEnd type="none" w="med" len="med"/>
            </a:ln>
          </p:spPr>
        </p:cxnSp>
        <p:sp>
          <p:nvSpPr>
            <p:cNvPr id="286" name="Google Shape;286;p22"/>
            <p:cNvSpPr txBox="1"/>
            <p:nvPr/>
          </p:nvSpPr>
          <p:spPr>
            <a:xfrm>
              <a:off x="3336" y="2777"/>
              <a:ext cx="390" cy="4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X1</a:t>
              </a:r>
              <a:endParaRPr/>
            </a:p>
          </p:txBody>
        </p:sp>
        <p:sp>
          <p:nvSpPr>
            <p:cNvPr id="287" name="Google Shape;287;p22"/>
            <p:cNvSpPr txBox="1"/>
            <p:nvPr/>
          </p:nvSpPr>
          <p:spPr>
            <a:xfrm>
              <a:off x="2566" y="1464"/>
              <a:ext cx="390" cy="4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Y1</a:t>
              </a:r>
              <a:endParaRPr/>
            </a:p>
          </p:txBody>
        </p:sp>
        <p:sp>
          <p:nvSpPr>
            <p:cNvPr id="288" name="Google Shape;288;p22"/>
            <p:cNvSpPr txBox="1"/>
            <p:nvPr/>
          </p:nvSpPr>
          <p:spPr>
            <a:xfrm>
              <a:off x="2566" y="2058"/>
              <a:ext cx="456" cy="4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Y1’</a:t>
              </a:r>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3"/>
        <p:cNvGrpSpPr/>
        <p:nvPr/>
      </p:nvGrpSpPr>
      <p:grpSpPr>
        <a:xfrm>
          <a:off x="0" y="0"/>
          <a:ext cx="0" cy="0"/>
          <a:chOff x="0" y="0"/>
          <a:chExt cx="0" cy="0"/>
        </a:xfrm>
      </p:grpSpPr>
      <p:sp>
        <p:nvSpPr>
          <p:cNvPr id="294" name="Google Shape;294;p23"/>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22</a:t>
            </a:fld>
            <a:endParaRPr/>
          </a:p>
        </p:txBody>
      </p:sp>
      <p:sp>
        <p:nvSpPr>
          <p:cNvPr id="295" name="Google Shape;295;p23"/>
          <p:cNvSpPr txBox="1">
            <a:spLocks noGrp="1"/>
          </p:cNvSpPr>
          <p:nvPr>
            <p:ph type="title" idx="4294967295"/>
          </p:nvPr>
        </p:nvSpPr>
        <p:spPr>
          <a:xfrm>
            <a:off x="457200" y="76200"/>
            <a:ext cx="8534400" cy="1017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2.3. Làm sạch dữ liệu</a:t>
            </a:r>
            <a:endParaRPr/>
          </a:p>
        </p:txBody>
      </p:sp>
      <p:sp>
        <p:nvSpPr>
          <p:cNvPr id="296" name="Google Shape;296;p23"/>
          <p:cNvSpPr txBox="1">
            <a:spLocks noGrp="1"/>
          </p:cNvSpPr>
          <p:nvPr>
            <p:ph type="body" idx="4294967295"/>
          </p:nvPr>
        </p:nvSpPr>
        <p:spPr>
          <a:xfrm>
            <a:off x="457200" y="1447800"/>
            <a:ext cx="83820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strike="noStrike" cap="none">
                <a:solidFill>
                  <a:schemeClr val="dk1"/>
                </a:solidFill>
                <a:latin typeface="Verdana"/>
                <a:ea typeface="Verdana"/>
                <a:cs typeface="Verdana"/>
                <a:sym typeface="Verdana"/>
              </a:rPr>
              <a:t>Nhận diện phần tử biên (outliers) và giảm thiểu nhiễu (noisy data)</a:t>
            </a:r>
            <a:endParaRPr/>
          </a:p>
          <a:p>
            <a:pPr marL="742950" marR="0" lvl="1" indent="-285750" algn="l" rtl="0">
              <a:lnSpc>
                <a:spcPct val="10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Giải pháp giảm thiểu nhiễu</a:t>
            </a:r>
            <a:endParaRPr/>
          </a:p>
          <a:p>
            <a:pPr marL="1143000" marR="0" lvl="2" indent="-228600" algn="l" rtl="0">
              <a:lnSpc>
                <a:spcPct val="100000"/>
              </a:lnSpc>
              <a:spcBef>
                <a:spcPts val="10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Phân tích cụm (cluster analysis)</a:t>
            </a:r>
            <a:endParaRPr/>
          </a:p>
        </p:txBody>
      </p:sp>
      <p:pic>
        <p:nvPicPr>
          <p:cNvPr id="297" name="Google Shape;297;p23"/>
          <p:cNvPicPr preferRelativeResize="0">
            <a:picLocks noGrp="1"/>
          </p:cNvPicPr>
          <p:nvPr>
            <p:ph type="body" idx="4294967295"/>
          </p:nvPr>
        </p:nvPicPr>
        <p:blipFill rotWithShape="1">
          <a:blip r:embed="rId3">
            <a:alphaModFix/>
          </a:blip>
          <a:srcRect/>
          <a:stretch/>
        </p:blipFill>
        <p:spPr>
          <a:xfrm>
            <a:off x="2895600" y="3581400"/>
            <a:ext cx="3200400" cy="320040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1"/>
        <p:cNvGrpSpPr/>
        <p:nvPr/>
      </p:nvGrpSpPr>
      <p:grpSpPr>
        <a:xfrm>
          <a:off x="0" y="0"/>
          <a:ext cx="0" cy="0"/>
          <a:chOff x="0" y="0"/>
          <a:chExt cx="0" cy="0"/>
        </a:xfrm>
      </p:grpSpPr>
      <p:sp>
        <p:nvSpPr>
          <p:cNvPr id="302" name="Google Shape;302;p24"/>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23</a:t>
            </a:fld>
            <a:endParaRPr/>
          </a:p>
        </p:txBody>
      </p:sp>
      <p:sp>
        <p:nvSpPr>
          <p:cNvPr id="303" name="Google Shape;303;p24"/>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2.3. Làm sạch dữ liệu</a:t>
            </a:r>
            <a:endParaRPr/>
          </a:p>
        </p:txBody>
      </p:sp>
      <p:sp>
        <p:nvSpPr>
          <p:cNvPr id="304" name="Google Shape;304;p24"/>
          <p:cNvSpPr txBox="1">
            <a:spLocks noGrp="1"/>
          </p:cNvSpPr>
          <p:nvPr>
            <p:ph type="body" idx="1"/>
          </p:nvPr>
        </p:nvSpPr>
        <p:spPr>
          <a:xfrm>
            <a:off x="457200" y="1600200"/>
            <a:ext cx="84582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Xử lý dữ liệu không nhất quán </a:t>
            </a:r>
            <a:endParaRPr/>
          </a:p>
          <a:p>
            <a:pPr marL="742950" marR="0" lvl="1" indent="-285750" algn="l" rtl="0">
              <a:lnSpc>
                <a:spcPct val="100000"/>
              </a:lnSpc>
              <a:spcBef>
                <a:spcPts val="10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Định nghĩa của dữ liệu không nhất quán</a:t>
            </a:r>
            <a:endParaRPr/>
          </a:p>
          <a:p>
            <a:pPr marL="1143000" marR="0" lvl="2" indent="-228600" algn="l" rtl="0">
              <a:lnSpc>
                <a:spcPct val="100000"/>
              </a:lnSpc>
              <a:spcBef>
                <a:spcPts val="90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Dữ liệu được ghi nhận khác nhau cho cùng một đối tượng/thực thể 🡪 discrepancies from inconsistent data representations</a:t>
            </a:r>
            <a:endParaRPr/>
          </a:p>
          <a:p>
            <a:pPr marL="1600200" marR="0" lvl="3" indent="-228600" algn="l" rtl="0">
              <a:lnSpc>
                <a:spcPct val="100000"/>
              </a:lnSpc>
              <a:spcBef>
                <a:spcPts val="800"/>
              </a:spcBef>
              <a:spcAft>
                <a:spcPts val="0"/>
              </a:spcAft>
              <a:buClr>
                <a:srgbClr val="0000CA"/>
              </a:buClr>
              <a:buSzPts val="1600"/>
              <a:buFont typeface="Noto Sans Symbols"/>
              <a:buChar char="▪"/>
            </a:pPr>
            <a:r>
              <a:rPr lang="en-US" sz="1600" b="0" i="0" u="none" strike="noStrike" cap="none">
                <a:solidFill>
                  <a:schemeClr val="dk1"/>
                </a:solidFill>
                <a:latin typeface="Verdana"/>
                <a:ea typeface="Verdana"/>
                <a:cs typeface="Verdana"/>
                <a:sym typeface="Verdana"/>
              </a:rPr>
              <a:t>2004/12/25 và 25/12/2004</a:t>
            </a:r>
            <a:endParaRPr/>
          </a:p>
          <a:p>
            <a:pPr marL="1143000" marR="0" lvl="2" indent="-228600" algn="l" rtl="0">
              <a:lnSpc>
                <a:spcPct val="100000"/>
              </a:lnSpc>
              <a:spcBef>
                <a:spcPts val="90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Dữ liệu được ghi nhận không phản ánh đúng ngữ nghĩa cho các đối tượng/thực thể</a:t>
            </a:r>
            <a:endParaRPr/>
          </a:p>
          <a:p>
            <a:pPr marL="1600200" marR="0" lvl="3" indent="-228600" algn="l" rtl="0">
              <a:lnSpc>
                <a:spcPct val="100000"/>
              </a:lnSpc>
              <a:spcBef>
                <a:spcPts val="800"/>
              </a:spcBef>
              <a:spcAft>
                <a:spcPts val="0"/>
              </a:spcAft>
              <a:buClr>
                <a:srgbClr val="0000CA"/>
              </a:buClr>
              <a:buSzPts val="1600"/>
              <a:buFont typeface="Noto Sans Symbols"/>
              <a:buChar char="▪"/>
            </a:pPr>
            <a:r>
              <a:rPr lang="en-US" sz="1600" b="0" i="0" u="none" strike="noStrike" cap="none">
                <a:solidFill>
                  <a:schemeClr val="dk1"/>
                </a:solidFill>
                <a:latin typeface="Verdana"/>
                <a:ea typeface="Verdana"/>
                <a:cs typeface="Verdana"/>
                <a:sym typeface="Verdana"/>
              </a:rPr>
              <a:t>Ràng buộc khóa ngoại</a:t>
            </a:r>
            <a:endParaRPr/>
          </a:p>
          <a:p>
            <a:pPr marL="742950" marR="0" lvl="1" indent="-285750" algn="l" rtl="0">
              <a:lnSpc>
                <a:spcPct val="100000"/>
              </a:lnSpc>
              <a:spcBef>
                <a:spcPts val="10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Nguyên nhân</a:t>
            </a:r>
            <a:endParaRPr/>
          </a:p>
          <a:p>
            <a:pPr marL="1143000" marR="0" lvl="2" indent="-228600" algn="l" rtl="0">
              <a:lnSpc>
                <a:spcPct val="100000"/>
              </a:lnSpc>
              <a:spcBef>
                <a:spcPts val="90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Sự không nhất quán trong các qui ước đặt tên hay mã dữ liệu</a:t>
            </a:r>
            <a:endParaRPr/>
          </a:p>
          <a:p>
            <a:pPr marL="1143000" marR="0" lvl="2" indent="-228600" algn="l" rtl="0">
              <a:lnSpc>
                <a:spcPct val="100000"/>
              </a:lnSpc>
              <a:spcBef>
                <a:spcPts val="90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Định dạng không nhất quán của các vùng nhập liệu</a:t>
            </a:r>
            <a:endParaRPr/>
          </a:p>
          <a:p>
            <a:pPr marL="1143000" marR="0" lvl="2" indent="-228600" algn="l" rtl="0">
              <a:lnSpc>
                <a:spcPct val="100000"/>
              </a:lnSpc>
              <a:spcBef>
                <a:spcPts val="90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Thiết bị ghi nhận dữ liệu, …</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8"/>
        <p:cNvGrpSpPr/>
        <p:nvPr/>
      </p:nvGrpSpPr>
      <p:grpSpPr>
        <a:xfrm>
          <a:off x="0" y="0"/>
          <a:ext cx="0" cy="0"/>
          <a:chOff x="0" y="0"/>
          <a:chExt cx="0" cy="0"/>
        </a:xfrm>
      </p:grpSpPr>
      <p:sp>
        <p:nvSpPr>
          <p:cNvPr id="309" name="Google Shape;309;p25"/>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24</a:t>
            </a:fld>
            <a:endParaRPr/>
          </a:p>
        </p:txBody>
      </p:sp>
      <p:sp>
        <p:nvSpPr>
          <p:cNvPr id="310" name="Google Shape;310;p25"/>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2.3. Làm sạch dữ liệu</a:t>
            </a:r>
            <a:endParaRPr/>
          </a:p>
        </p:txBody>
      </p:sp>
      <p:sp>
        <p:nvSpPr>
          <p:cNvPr id="311" name="Google Shape;311;p25"/>
          <p:cNvSpPr txBox="1">
            <a:spLocks noGrp="1"/>
          </p:cNvSpPr>
          <p:nvPr>
            <p:ph type="body" idx="1"/>
          </p:nvPr>
        </p:nvSpPr>
        <p:spPr>
          <a:xfrm>
            <a:off x="457200" y="1600200"/>
            <a:ext cx="84582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strike="noStrike" cap="none">
                <a:solidFill>
                  <a:schemeClr val="dk1"/>
                </a:solidFill>
                <a:latin typeface="Verdana"/>
                <a:ea typeface="Verdana"/>
                <a:cs typeface="Verdana"/>
                <a:sym typeface="Verdana"/>
              </a:rPr>
              <a:t>Xử lý dữ liệu không nhất quán (inconsistent data)</a:t>
            </a:r>
            <a:endParaRPr/>
          </a:p>
          <a:p>
            <a:pPr marL="742950" marR="0" lvl="1" indent="-285750" algn="l" rtl="0">
              <a:lnSpc>
                <a:spcPct val="10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Giải pháp</a:t>
            </a:r>
            <a:endParaRPr/>
          </a:p>
          <a:p>
            <a:pPr marL="1143000" marR="0" lvl="2" indent="-228600" algn="l" rtl="0">
              <a:lnSpc>
                <a:spcPct val="100000"/>
              </a:lnSpc>
              <a:spcBef>
                <a:spcPts val="10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Tận dụng siêu dữ liệu, ràng buộc dữ liệu, sự kiểm tra của nhà phân tích dữ liệu cho việc nhận diện</a:t>
            </a:r>
            <a:endParaRPr/>
          </a:p>
          <a:p>
            <a:pPr marL="1143000" marR="0" lvl="2" indent="-228600" algn="l" rtl="0">
              <a:lnSpc>
                <a:spcPct val="100000"/>
              </a:lnSpc>
              <a:spcBef>
                <a:spcPts val="10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Điều chỉnh dữ liệu không nhất quán bằng tay</a:t>
            </a:r>
            <a:endParaRPr/>
          </a:p>
          <a:p>
            <a:pPr marL="1143000" marR="0" lvl="2" indent="-228600" algn="l" rtl="0">
              <a:lnSpc>
                <a:spcPct val="100000"/>
              </a:lnSpc>
              <a:spcBef>
                <a:spcPts val="10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Các giải pháp biến đổi/chuẩn hóa dữ liệu tự động</a:t>
            </a:r>
            <a:endParaRPr/>
          </a:p>
          <a:p>
            <a:pPr marL="342900" marR="0" lvl="0" indent="-247650" algn="l" rtl="0">
              <a:lnSpc>
                <a:spcPct val="100000"/>
              </a:lnSpc>
              <a:spcBef>
                <a:spcPts val="400"/>
              </a:spcBef>
              <a:spcAft>
                <a:spcPts val="0"/>
              </a:spcAft>
              <a:buClr>
                <a:srgbClr val="0000CA"/>
              </a:buClr>
              <a:buSzPts val="1500"/>
              <a:buFont typeface="Noto Sans Symbols"/>
              <a:buNone/>
            </a:pPr>
            <a:endParaRPr sz="2000" b="0" i="0" u="none" strike="noStrike" cap="none">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26"/>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25</a:t>
            </a:fld>
            <a:endParaRPr/>
          </a:p>
        </p:txBody>
      </p:sp>
      <p:sp>
        <p:nvSpPr>
          <p:cNvPr id="317" name="Google Shape;317;p26"/>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2.4. Tích hợp dữ liệu</a:t>
            </a:r>
            <a:endParaRPr/>
          </a:p>
        </p:txBody>
      </p:sp>
      <p:sp>
        <p:nvSpPr>
          <p:cNvPr id="318" name="Google Shape;318;p26"/>
          <p:cNvSpPr txBox="1">
            <a:spLocks noGrp="1"/>
          </p:cNvSpPr>
          <p:nvPr>
            <p:ph type="body" idx="1"/>
          </p:nvPr>
        </p:nvSpPr>
        <p:spPr>
          <a:xfrm>
            <a:off x="228600" y="1447800"/>
            <a:ext cx="88392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1800"/>
              <a:buFont typeface="Noto Sans Symbols"/>
              <a:buChar char="🞐"/>
            </a:pPr>
            <a:r>
              <a:rPr lang="en-US" sz="2400" b="0" i="0" u="none">
                <a:solidFill>
                  <a:schemeClr val="dk1"/>
                </a:solidFill>
                <a:latin typeface="Verdana"/>
                <a:ea typeface="Verdana"/>
                <a:cs typeface="Verdana"/>
                <a:sym typeface="Verdana"/>
              </a:rPr>
              <a:t>Tích hợp dữ liệu: quá trình trộn dữ liệu từ các nguồn khác nhau vào một kho dữ liệu sẵn sàng cho quá trình khai phá dữ liệu</a:t>
            </a:r>
            <a:endParaRPr/>
          </a:p>
          <a:p>
            <a:pPr marL="742950" marR="0" lvl="1" indent="-285750" algn="l" rtl="0">
              <a:lnSpc>
                <a:spcPct val="100000"/>
              </a:lnSpc>
              <a:spcBef>
                <a:spcPts val="6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Vấn đề nhận dạng thực thể (entity identification problem)</a:t>
            </a:r>
            <a:endParaRPr/>
          </a:p>
          <a:p>
            <a:pPr marL="1143000" marR="0" lvl="2" indent="-228600" algn="l" rtl="0">
              <a:lnSpc>
                <a:spcPct val="100000"/>
              </a:lnSpc>
              <a:spcBef>
                <a:spcPts val="54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Tích hợp lược đồ (schema integration)</a:t>
            </a:r>
            <a:endParaRPr/>
          </a:p>
          <a:p>
            <a:pPr marL="1143000" marR="0" lvl="2" indent="-228600" algn="l" rtl="0">
              <a:lnSpc>
                <a:spcPct val="100000"/>
              </a:lnSpc>
              <a:spcBef>
                <a:spcPts val="54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So trùng đối tượng (object matching) </a:t>
            </a:r>
            <a:endParaRPr/>
          </a:p>
          <a:p>
            <a:pPr marL="742950" marR="0" lvl="1" indent="-285750" algn="l" rtl="0">
              <a:lnSpc>
                <a:spcPct val="100000"/>
              </a:lnSpc>
              <a:spcBef>
                <a:spcPts val="6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Vấn đề dư thừa (redundancy)</a:t>
            </a:r>
            <a:endParaRPr/>
          </a:p>
          <a:p>
            <a:pPr marL="742950" marR="0" lvl="1" indent="-285750" algn="l" rtl="0">
              <a:lnSpc>
                <a:spcPct val="100000"/>
              </a:lnSpc>
              <a:spcBef>
                <a:spcPts val="6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Vấn đề mâu thuẫn giá trị dữ liệu (data value conflicts)</a:t>
            </a:r>
            <a:endParaRPr/>
          </a:p>
          <a:p>
            <a:pPr marL="342900" marR="0" lvl="0" indent="-342900" algn="l" rtl="0">
              <a:lnSpc>
                <a:spcPct val="100000"/>
              </a:lnSpc>
              <a:spcBef>
                <a:spcPts val="720"/>
              </a:spcBef>
              <a:spcAft>
                <a:spcPts val="0"/>
              </a:spcAft>
              <a:buClr>
                <a:srgbClr val="0000CA"/>
              </a:buClr>
              <a:buSzPts val="1800"/>
              <a:buFont typeface="Noto Sans Symbols"/>
              <a:buChar char="🡪"/>
            </a:pPr>
            <a:r>
              <a:rPr lang="en-US" sz="2400" b="0" i="0" u="none">
                <a:solidFill>
                  <a:schemeClr val="dk1"/>
                </a:solidFill>
                <a:latin typeface="Verdana"/>
                <a:ea typeface="Verdana"/>
                <a:cs typeface="Verdana"/>
                <a:sym typeface="Verdana"/>
              </a:rPr>
              <a:t>Liên quan đến cấu trúc và tính không thuần nhất (heterogeneity) về ngữ nghĩa (semantics) của dữ liệu</a:t>
            </a:r>
            <a:endParaRPr/>
          </a:p>
          <a:p>
            <a:pPr marL="342900" marR="0" lvl="0" indent="-342900" algn="l" rtl="0">
              <a:lnSpc>
                <a:spcPct val="100000"/>
              </a:lnSpc>
              <a:spcBef>
                <a:spcPts val="720"/>
              </a:spcBef>
              <a:spcAft>
                <a:spcPts val="0"/>
              </a:spcAft>
              <a:buClr>
                <a:srgbClr val="0000CA"/>
              </a:buClr>
              <a:buSzPts val="1800"/>
              <a:buFont typeface="Noto Sans Symbols"/>
              <a:buChar char="🡪"/>
            </a:pPr>
            <a:r>
              <a:rPr lang="en-US" sz="2400" b="0" i="0" u="none">
                <a:solidFill>
                  <a:schemeClr val="dk1"/>
                </a:solidFill>
                <a:latin typeface="Verdana"/>
                <a:ea typeface="Verdana"/>
                <a:cs typeface="Verdana"/>
                <a:sym typeface="Verdana"/>
              </a:rPr>
              <a:t>Hỗ trợ việc giảm và tránh dư thừa và không nhất quan về dữ </a:t>
            </a:r>
            <a:r>
              <a:rPr lang="en-US" sz="2400" b="0" i="0" u="none" smtClean="0">
                <a:solidFill>
                  <a:schemeClr val="dk1"/>
                </a:solidFill>
                <a:latin typeface="Verdana"/>
                <a:ea typeface="Verdana"/>
                <a:cs typeface="Verdana"/>
                <a:sym typeface="Verdana"/>
              </a:rPr>
              <a:t>liệu=&gt; </a:t>
            </a:r>
            <a:r>
              <a:rPr lang="en-US" sz="2400" b="0" i="0" u="none">
                <a:solidFill>
                  <a:schemeClr val="dk1"/>
                </a:solidFill>
                <a:latin typeface="Verdana"/>
                <a:ea typeface="Verdana"/>
                <a:cs typeface="Verdana"/>
                <a:sym typeface="Verdana"/>
              </a:rPr>
              <a:t>cải thiện tính chính xác và tốc độ quá trình khai phá dữ liệu</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p:cNvGrpSpPr/>
        <p:nvPr/>
      </p:nvGrpSpPr>
      <p:grpSpPr>
        <a:xfrm>
          <a:off x="0" y="0"/>
          <a:ext cx="0" cy="0"/>
          <a:chOff x="0" y="0"/>
          <a:chExt cx="0" cy="0"/>
        </a:xfrm>
      </p:grpSpPr>
      <p:sp>
        <p:nvSpPr>
          <p:cNvPr id="323" name="Google Shape;323;p27"/>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26</a:t>
            </a:fld>
            <a:endParaRPr/>
          </a:p>
        </p:txBody>
      </p:sp>
      <p:sp>
        <p:nvSpPr>
          <p:cNvPr id="324" name="Google Shape;324;p27"/>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2.4. Tích hợp dữ liệu</a:t>
            </a:r>
            <a:endParaRPr/>
          </a:p>
        </p:txBody>
      </p:sp>
      <p:sp>
        <p:nvSpPr>
          <p:cNvPr id="325" name="Google Shape;325;p27"/>
          <p:cNvSpPr txBox="1">
            <a:spLocks noGrp="1"/>
          </p:cNvSpPr>
          <p:nvPr>
            <p:ph type="body" idx="1"/>
          </p:nvPr>
        </p:nvSpPr>
        <p:spPr>
          <a:xfrm>
            <a:off x="304800" y="1447800"/>
            <a:ext cx="86106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Vấn đề nhận dạng thực thể</a:t>
            </a:r>
            <a:endParaRPr/>
          </a:p>
          <a:p>
            <a:pPr marL="742950" marR="0" lvl="1" indent="-285750" algn="l" rtl="0">
              <a:lnSpc>
                <a:spcPct val="100000"/>
              </a:lnSpc>
              <a:spcBef>
                <a:spcPts val="84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Các thực thể (object/entity/attribute) đến từ nhiều nguồn dữ liệu.</a:t>
            </a:r>
            <a:endParaRPr/>
          </a:p>
          <a:p>
            <a:pPr marL="742950" marR="0" lvl="1" indent="-285750" algn="l" rtl="0">
              <a:lnSpc>
                <a:spcPct val="100000"/>
              </a:lnSpc>
              <a:spcBef>
                <a:spcPts val="84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Hai hay nhiều thực thể khác nhau diễn tả cùng một thực thể thực.</a:t>
            </a:r>
            <a:endParaRPr/>
          </a:p>
          <a:p>
            <a:pPr marL="742950" marR="0" lvl="1" indent="-285750" algn="l" rtl="0">
              <a:lnSpc>
                <a:spcPct val="100000"/>
              </a:lnSpc>
              <a:spcBef>
                <a:spcPts val="84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Ví dụ ở mức lược đồ (schema): customer_id trong nguồn S1 và cust_number trong nguồn S2. </a:t>
            </a:r>
            <a:endParaRPr/>
          </a:p>
          <a:p>
            <a:pPr marL="742950" marR="0" lvl="1" indent="-285750" algn="l" rtl="0">
              <a:lnSpc>
                <a:spcPct val="100000"/>
              </a:lnSpc>
              <a:spcBef>
                <a:spcPts val="84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Ví dụ ở mức thể hiện (instance): “R &amp; D” trong nguồn S1 và “Research &amp; Development” trong nguồn S2. “Male” và “Female” trong nguồn S1 và “Nam” và “Nữ” trong nguồn S2.</a:t>
            </a:r>
            <a:endParaRPr/>
          </a:p>
          <a:p>
            <a:pPr marL="742950" marR="0" lvl="1" indent="-285750" algn="l" rtl="0">
              <a:lnSpc>
                <a:spcPct val="100000"/>
              </a:lnSpc>
              <a:spcBef>
                <a:spcPts val="840"/>
              </a:spcBef>
              <a:spcAft>
                <a:spcPts val="0"/>
              </a:spcAft>
              <a:buClr>
                <a:srgbClr val="0000CA"/>
              </a:buClr>
              <a:buSzPts val="1800"/>
              <a:buFont typeface="Noto Sans Symbols"/>
              <a:buNone/>
            </a:pPr>
            <a:r>
              <a:rPr lang="en-US" sz="2400" b="0" i="0" u="none" strike="noStrike" cap="none">
                <a:solidFill>
                  <a:schemeClr val="dk1"/>
                </a:solidFill>
                <a:latin typeface="Verdana"/>
                <a:ea typeface="Verdana"/>
                <a:cs typeface="Verdana"/>
                <a:sym typeface="Verdana"/>
              </a:rPr>
              <a:t>🡪 Vai trò của siêu dữ liệu (metadata)</a:t>
            </a: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9"/>
        <p:cNvGrpSpPr/>
        <p:nvPr/>
      </p:nvGrpSpPr>
      <p:grpSpPr>
        <a:xfrm>
          <a:off x="0" y="0"/>
          <a:ext cx="0" cy="0"/>
          <a:chOff x="0" y="0"/>
          <a:chExt cx="0" cy="0"/>
        </a:xfrm>
      </p:grpSpPr>
      <p:sp>
        <p:nvSpPr>
          <p:cNvPr id="330" name="Google Shape;330;p28"/>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27</a:t>
            </a:fld>
            <a:endParaRPr/>
          </a:p>
        </p:txBody>
      </p:sp>
      <p:sp>
        <p:nvSpPr>
          <p:cNvPr id="331" name="Google Shape;331;p28"/>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2.4. Tích hợp dữ liệu</a:t>
            </a:r>
            <a:endParaRPr/>
          </a:p>
        </p:txBody>
      </p:sp>
      <p:sp>
        <p:nvSpPr>
          <p:cNvPr id="332" name="Google Shape;332;p28"/>
          <p:cNvSpPr txBox="1">
            <a:spLocks noGrp="1"/>
          </p:cNvSpPr>
          <p:nvPr>
            <p:ph type="body" idx="1"/>
          </p:nvPr>
        </p:nvSpPr>
        <p:spPr>
          <a:xfrm>
            <a:off x="152400" y="1447800"/>
            <a:ext cx="89916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CA"/>
              </a:buClr>
              <a:buSzPts val="1800"/>
              <a:buFont typeface="Noto Sans Symbols"/>
              <a:buChar char="🞐"/>
            </a:pPr>
            <a:r>
              <a:rPr lang="en-US" sz="2400" b="0" i="0" u="none">
                <a:solidFill>
                  <a:schemeClr val="dk1"/>
                </a:solidFill>
                <a:latin typeface="Verdana"/>
                <a:ea typeface="Verdana"/>
                <a:cs typeface="Verdana"/>
                <a:sym typeface="Verdana"/>
              </a:rPr>
              <a:t>Vấn đề dư thừa</a:t>
            </a:r>
            <a:endParaRPr/>
          </a:p>
          <a:p>
            <a:pPr marL="742950" marR="0" lvl="1" indent="-285750" algn="l" rtl="0">
              <a:lnSpc>
                <a:spcPct val="90000"/>
              </a:lnSpc>
              <a:spcBef>
                <a:spcPts val="12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Hiện tượng: giá trị của một thuộc tính có thể được dẫn ra/tính từ một/nhiều thuộc tính khác, vấn đề trùng lắp dữ liệu (duplication).</a:t>
            </a:r>
            <a:endParaRPr/>
          </a:p>
          <a:p>
            <a:pPr marL="742950" marR="0" lvl="1" indent="-285750" algn="l" rtl="0">
              <a:lnSpc>
                <a:spcPct val="90000"/>
              </a:lnSpc>
              <a:spcBef>
                <a:spcPts val="12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Nguyên nhân: tổ chức dữ liệu kém, không nhất quán trong việc đặt tên chiều/thuộc tính.</a:t>
            </a:r>
            <a:endParaRPr/>
          </a:p>
          <a:p>
            <a:pPr marL="742950" marR="0" lvl="1" indent="-285750" algn="l" rtl="0">
              <a:lnSpc>
                <a:spcPct val="90000"/>
              </a:lnSpc>
              <a:spcBef>
                <a:spcPts val="12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Phát hiện dư thừa: phân tích tương quan (correlation analysis)</a:t>
            </a:r>
            <a:endParaRPr/>
          </a:p>
          <a:p>
            <a:pPr marL="1143000" marR="0" lvl="2" indent="-228600" algn="l" rtl="0">
              <a:lnSpc>
                <a:spcPct val="90000"/>
              </a:lnSpc>
              <a:spcBef>
                <a:spcPts val="108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Dựa trên dữ liệu hiện có, kiểm tra khả năng dẫn ra một thuộc tính B từ thuộc tính A.</a:t>
            </a:r>
            <a:endParaRPr/>
          </a:p>
          <a:p>
            <a:pPr marL="1143000" marR="0" lvl="2" indent="-228600" algn="l" rtl="0">
              <a:lnSpc>
                <a:spcPct val="90000"/>
              </a:lnSpc>
              <a:spcBef>
                <a:spcPts val="108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Đối với các thuộc tính số (numerical attributes), đánh giá tương quan giữa hai thuộc tính với các hệ số tương quan (correlation coefficient, aka Pearson’s product moment coefficient).</a:t>
            </a:r>
            <a:endParaRPr/>
          </a:p>
          <a:p>
            <a:pPr marL="1143000" marR="0" lvl="2" indent="-228600" algn="l" rtl="0">
              <a:lnSpc>
                <a:spcPct val="90000"/>
              </a:lnSpc>
              <a:spcBef>
                <a:spcPts val="108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Đối với các thuộc tính rời rạc (categorical/discrete attributes), đánh giá tương quan giữa hai thuộc tính với phép kiểm thử chi-square (χ</a:t>
            </a:r>
            <a:r>
              <a:rPr lang="en-US" sz="1800" b="0" i="0" u="none" strike="noStrike" cap="none" baseline="30000">
                <a:solidFill>
                  <a:schemeClr val="dk1"/>
                </a:solidFill>
                <a:latin typeface="Verdana"/>
                <a:ea typeface="Verdana"/>
                <a:cs typeface="Verdana"/>
                <a:sym typeface="Verdana"/>
              </a:rPr>
              <a:t>2</a:t>
            </a:r>
            <a:r>
              <a:rPr lang="en-US" sz="1800" b="0" i="0" u="none" strike="noStrike" cap="none">
                <a:solidFill>
                  <a:schemeClr val="dk1"/>
                </a:solidFill>
                <a:latin typeface="Verdana"/>
                <a:ea typeface="Verdana"/>
                <a:cs typeface="Verdana"/>
                <a:sym typeface="Verdana"/>
              </a:rPr>
              <a:t>).</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29"/>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28</a:t>
            </a:fld>
            <a:endParaRPr/>
          </a:p>
        </p:txBody>
      </p:sp>
      <p:sp>
        <p:nvSpPr>
          <p:cNvPr id="338" name="Google Shape;338;p29"/>
          <p:cNvSpPr txBox="1">
            <a:spLocks noGrp="1"/>
          </p:cNvSpPr>
          <p:nvPr>
            <p:ph type="title" idx="4294967295"/>
          </p:nvPr>
        </p:nvSpPr>
        <p:spPr>
          <a:xfrm>
            <a:off x="457200" y="76200"/>
            <a:ext cx="8534400" cy="1017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2.4. Tích hợp dữ liệu</a:t>
            </a:r>
            <a:endParaRPr/>
          </a:p>
        </p:txBody>
      </p:sp>
      <p:sp>
        <p:nvSpPr>
          <p:cNvPr id="339" name="Google Shape;339;p29"/>
          <p:cNvSpPr txBox="1">
            <a:spLocks noGrp="1"/>
          </p:cNvSpPr>
          <p:nvPr>
            <p:ph type="body" idx="4294967295"/>
          </p:nvPr>
        </p:nvSpPr>
        <p:spPr>
          <a:xfrm>
            <a:off x="152400" y="1447800"/>
            <a:ext cx="89154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400"/>
              <a:buFont typeface="Noto Sans Symbols"/>
              <a:buChar char="🞐"/>
            </a:pPr>
            <a:r>
              <a:rPr lang="en-US" sz="3200" b="0" i="0" u="none">
                <a:solidFill>
                  <a:schemeClr val="dk1"/>
                </a:solidFill>
                <a:latin typeface="Times New Roman"/>
                <a:ea typeface="Times New Roman"/>
                <a:cs typeface="Times New Roman"/>
                <a:sym typeface="Times New Roman"/>
              </a:rPr>
              <a:t>Phân tích tương quan giữa hai thuộc tính số A và B</a:t>
            </a:r>
            <a:endParaRPr/>
          </a:p>
          <a:p>
            <a:pPr marL="742950" marR="0" lvl="1" indent="-285750" algn="l" rtl="0">
              <a:lnSpc>
                <a:spcPct val="100000"/>
              </a:lnSpc>
              <a:spcBef>
                <a:spcPts val="1120"/>
              </a:spcBef>
              <a:spcAft>
                <a:spcPts val="0"/>
              </a:spcAft>
              <a:buClr>
                <a:srgbClr val="0000CA"/>
              </a:buClr>
              <a:buSzPts val="2100"/>
              <a:buFont typeface="Noto Sans Symbols"/>
              <a:buChar char="■"/>
            </a:pPr>
            <a:r>
              <a:rPr lang="en-US" sz="2800" b="0" i="0" u="none" strike="noStrike" cap="none">
                <a:solidFill>
                  <a:schemeClr val="dk1"/>
                </a:solidFill>
                <a:latin typeface="Times New Roman"/>
                <a:ea typeface="Times New Roman"/>
                <a:cs typeface="Times New Roman"/>
                <a:sym typeface="Times New Roman"/>
              </a:rPr>
              <a:t>r</a:t>
            </a:r>
            <a:r>
              <a:rPr lang="en-US" sz="2800" b="0" i="0" u="none" strike="noStrike" cap="none" baseline="-25000">
                <a:solidFill>
                  <a:schemeClr val="dk1"/>
                </a:solidFill>
                <a:latin typeface="Times New Roman"/>
                <a:ea typeface="Times New Roman"/>
                <a:cs typeface="Times New Roman"/>
                <a:sym typeface="Times New Roman"/>
              </a:rPr>
              <a:t>A,B</a:t>
            </a:r>
            <a:r>
              <a:rPr lang="en-US" sz="2800" b="0" i="0" u="none" strike="noStrike" cap="none">
                <a:solidFill>
                  <a:schemeClr val="dk1"/>
                </a:solidFill>
                <a:latin typeface="Times New Roman"/>
                <a:ea typeface="Times New Roman"/>
                <a:cs typeface="Times New Roman"/>
                <a:sym typeface="Times New Roman"/>
              </a:rPr>
              <a:t> ∈ [-1, 1]</a:t>
            </a:r>
            <a:endParaRPr/>
          </a:p>
          <a:p>
            <a:pPr marL="742950" marR="0" lvl="1" indent="-285750" algn="l" rtl="0">
              <a:lnSpc>
                <a:spcPct val="100000"/>
              </a:lnSpc>
              <a:spcBef>
                <a:spcPts val="1120"/>
              </a:spcBef>
              <a:spcAft>
                <a:spcPts val="0"/>
              </a:spcAft>
              <a:buClr>
                <a:srgbClr val="0000CA"/>
              </a:buClr>
              <a:buSzPts val="2100"/>
              <a:buFont typeface="Noto Sans Symbols"/>
              <a:buChar char="■"/>
            </a:pPr>
            <a:r>
              <a:rPr lang="en-US" sz="2800" b="0" i="0" u="none" strike="noStrike" cap="none">
                <a:solidFill>
                  <a:schemeClr val="dk1"/>
                </a:solidFill>
                <a:latin typeface="Times New Roman"/>
                <a:ea typeface="Times New Roman"/>
                <a:cs typeface="Times New Roman"/>
                <a:sym typeface="Times New Roman"/>
              </a:rPr>
              <a:t>r</a:t>
            </a:r>
            <a:r>
              <a:rPr lang="en-US" sz="2800" b="0" i="0" u="none" strike="noStrike" cap="none" baseline="-25000">
                <a:solidFill>
                  <a:schemeClr val="dk1"/>
                </a:solidFill>
                <a:latin typeface="Times New Roman"/>
                <a:ea typeface="Times New Roman"/>
                <a:cs typeface="Times New Roman"/>
                <a:sym typeface="Times New Roman"/>
              </a:rPr>
              <a:t>A,B</a:t>
            </a:r>
            <a:r>
              <a:rPr lang="en-US" sz="2800" b="0" i="0" u="none" strike="noStrike" cap="none">
                <a:solidFill>
                  <a:schemeClr val="dk1"/>
                </a:solidFill>
                <a:latin typeface="Times New Roman"/>
                <a:ea typeface="Times New Roman"/>
                <a:cs typeface="Times New Roman"/>
                <a:sym typeface="Times New Roman"/>
              </a:rPr>
              <a:t> &gt; 0: A v</a:t>
            </a:r>
            <a:r>
              <a:rPr lang="en-US" sz="2400" b="0" i="0" u="none" strike="noStrike" cap="none">
                <a:solidFill>
                  <a:schemeClr val="dk1"/>
                </a:solidFill>
                <a:latin typeface="Times New Roman"/>
                <a:ea typeface="Times New Roman"/>
                <a:cs typeface="Times New Roman"/>
                <a:sym typeface="Times New Roman"/>
              </a:rPr>
              <a:t>à B tương quan thuận với nhau, trị số của A tăng khi trị số của B tăng, r</a:t>
            </a:r>
            <a:r>
              <a:rPr lang="en-US" sz="2400" b="0" i="0" u="none" strike="noStrike" cap="none" baseline="-25000">
                <a:solidFill>
                  <a:schemeClr val="dk1"/>
                </a:solidFill>
                <a:latin typeface="Times New Roman"/>
                <a:ea typeface="Times New Roman"/>
                <a:cs typeface="Times New Roman"/>
                <a:sym typeface="Times New Roman"/>
              </a:rPr>
              <a:t>A,B</a:t>
            </a:r>
            <a:r>
              <a:rPr lang="en-US" sz="2400" b="0" i="0" u="none" strike="noStrike" cap="none">
                <a:solidFill>
                  <a:schemeClr val="dk1"/>
                </a:solidFill>
                <a:latin typeface="Times New Roman"/>
                <a:ea typeface="Times New Roman"/>
                <a:cs typeface="Times New Roman"/>
                <a:sym typeface="Times New Roman"/>
              </a:rPr>
              <a:t> càng lớn thì mức độ tương quan càng cao, A hoặc B có thể được loại bỏ vì dư thừa.</a:t>
            </a:r>
            <a:endParaRPr/>
          </a:p>
          <a:p>
            <a:pPr marL="742950" marR="0" lvl="1" indent="-285750" algn="l" rtl="0">
              <a:lnSpc>
                <a:spcPct val="100000"/>
              </a:lnSpc>
              <a:spcBef>
                <a:spcPts val="960"/>
              </a:spcBef>
              <a:spcAft>
                <a:spcPts val="0"/>
              </a:spcAft>
              <a:buClr>
                <a:srgbClr val="0000CA"/>
              </a:buClr>
              <a:buSzPts val="1800"/>
              <a:buFont typeface="Noto Sans Symbols"/>
              <a:buChar char="■"/>
            </a:pPr>
            <a:r>
              <a:rPr lang="en-US" sz="2400" b="0" i="0" u="none" strike="noStrike" cap="none">
                <a:solidFill>
                  <a:schemeClr val="dk1"/>
                </a:solidFill>
                <a:latin typeface="Times New Roman"/>
                <a:ea typeface="Times New Roman"/>
                <a:cs typeface="Times New Roman"/>
                <a:sym typeface="Times New Roman"/>
              </a:rPr>
              <a:t>r</a:t>
            </a:r>
            <a:r>
              <a:rPr lang="en-US" sz="2400" b="0" i="0" u="none" strike="noStrike" cap="none" baseline="-25000">
                <a:solidFill>
                  <a:schemeClr val="dk1"/>
                </a:solidFill>
                <a:latin typeface="Times New Roman"/>
                <a:ea typeface="Times New Roman"/>
                <a:cs typeface="Times New Roman"/>
                <a:sym typeface="Times New Roman"/>
              </a:rPr>
              <a:t>A,B</a:t>
            </a:r>
            <a:r>
              <a:rPr lang="en-US" sz="2400" b="0" i="0" u="none" strike="noStrike" cap="none">
                <a:solidFill>
                  <a:schemeClr val="dk1"/>
                </a:solidFill>
                <a:latin typeface="Times New Roman"/>
                <a:ea typeface="Times New Roman"/>
                <a:cs typeface="Times New Roman"/>
                <a:sym typeface="Times New Roman"/>
              </a:rPr>
              <a:t> = 0: A và B không tương quan với nhau (độc lập).</a:t>
            </a:r>
            <a:endParaRPr/>
          </a:p>
          <a:p>
            <a:pPr marL="742950" marR="0" lvl="1" indent="-285750" algn="l" rtl="0">
              <a:lnSpc>
                <a:spcPct val="100000"/>
              </a:lnSpc>
              <a:spcBef>
                <a:spcPts val="960"/>
              </a:spcBef>
              <a:spcAft>
                <a:spcPts val="0"/>
              </a:spcAft>
              <a:buClr>
                <a:srgbClr val="0000CA"/>
              </a:buClr>
              <a:buSzPts val="1800"/>
              <a:buFont typeface="Noto Sans Symbols"/>
              <a:buChar char="■"/>
            </a:pPr>
            <a:r>
              <a:rPr lang="en-US" sz="2400" b="0" i="0" u="none" strike="noStrike" cap="none">
                <a:solidFill>
                  <a:schemeClr val="dk1"/>
                </a:solidFill>
                <a:latin typeface="Times New Roman"/>
                <a:ea typeface="Times New Roman"/>
                <a:cs typeface="Times New Roman"/>
                <a:sym typeface="Times New Roman"/>
              </a:rPr>
              <a:t>r</a:t>
            </a:r>
            <a:r>
              <a:rPr lang="en-US" sz="2400" b="0" i="0" u="none" strike="noStrike" cap="none" baseline="-25000">
                <a:solidFill>
                  <a:schemeClr val="dk1"/>
                </a:solidFill>
                <a:latin typeface="Times New Roman"/>
                <a:ea typeface="Times New Roman"/>
                <a:cs typeface="Times New Roman"/>
                <a:sym typeface="Times New Roman"/>
              </a:rPr>
              <a:t>A,B</a:t>
            </a:r>
            <a:r>
              <a:rPr lang="en-US" sz="2400" b="0" i="0" u="none" strike="noStrike" cap="none">
                <a:solidFill>
                  <a:schemeClr val="dk1"/>
                </a:solidFill>
                <a:latin typeface="Times New Roman"/>
                <a:ea typeface="Times New Roman"/>
                <a:cs typeface="Times New Roman"/>
                <a:sym typeface="Times New Roman"/>
              </a:rPr>
              <a:t> &lt; 0: A và B tương quan nghịch với nhau, A và B loại trừ lẫn nhau.</a:t>
            </a:r>
            <a:endParaRPr/>
          </a:p>
        </p:txBody>
      </p:sp>
      <p:pic>
        <p:nvPicPr>
          <p:cNvPr id="340" name="Google Shape;340;p29"/>
          <p:cNvPicPr preferRelativeResize="0">
            <a:picLocks noGrp="1"/>
          </p:cNvPicPr>
          <p:nvPr>
            <p:ph type="body" idx="4294967295"/>
          </p:nvPr>
        </p:nvPicPr>
        <p:blipFill rotWithShape="1">
          <a:blip r:embed="rId3">
            <a:alphaModFix/>
          </a:blip>
          <a:srcRect/>
          <a:stretch/>
        </p:blipFill>
        <p:spPr>
          <a:xfrm>
            <a:off x="2209800" y="5335587"/>
            <a:ext cx="4953000" cy="1141412"/>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4"/>
        <p:cNvGrpSpPr/>
        <p:nvPr/>
      </p:nvGrpSpPr>
      <p:grpSpPr>
        <a:xfrm>
          <a:off x="0" y="0"/>
          <a:ext cx="0" cy="0"/>
          <a:chOff x="0" y="0"/>
          <a:chExt cx="0" cy="0"/>
        </a:xfrm>
      </p:grpSpPr>
      <p:sp>
        <p:nvSpPr>
          <p:cNvPr id="345" name="Google Shape;345;p30"/>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29</a:t>
            </a:fld>
            <a:endParaRPr/>
          </a:p>
        </p:txBody>
      </p:sp>
      <p:sp>
        <p:nvSpPr>
          <p:cNvPr id="346" name="Google Shape;346;p30"/>
          <p:cNvSpPr txBox="1">
            <a:spLocks noGrp="1"/>
          </p:cNvSpPr>
          <p:nvPr>
            <p:ph type="title" idx="4294967295"/>
          </p:nvPr>
        </p:nvSpPr>
        <p:spPr>
          <a:xfrm>
            <a:off x="457200" y="76200"/>
            <a:ext cx="8534400" cy="1017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2.4. Tích hợp dữ liệu</a:t>
            </a:r>
            <a:endParaRPr/>
          </a:p>
        </p:txBody>
      </p:sp>
      <p:sp>
        <p:nvSpPr>
          <p:cNvPr id="347" name="Google Shape;347;p30"/>
          <p:cNvSpPr txBox="1">
            <a:spLocks noGrp="1"/>
          </p:cNvSpPr>
          <p:nvPr>
            <p:ph type="body" idx="4294967295"/>
          </p:nvPr>
        </p:nvSpPr>
        <p:spPr>
          <a:xfrm>
            <a:off x="457200" y="1371600"/>
            <a:ext cx="85344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1800"/>
              <a:buFont typeface="Noto Sans Symbols"/>
              <a:buChar char="🞐"/>
            </a:pPr>
            <a:r>
              <a:rPr lang="en-US" sz="2400" b="0" i="0" u="none">
                <a:solidFill>
                  <a:schemeClr val="dk1"/>
                </a:solidFill>
                <a:latin typeface="Verdana"/>
                <a:ea typeface="Verdana"/>
                <a:cs typeface="Verdana"/>
                <a:sym typeface="Verdana"/>
              </a:rPr>
              <a:t>Phân tích tương quan giữa hai thuộc tính số A và B</a:t>
            </a:r>
            <a:endParaRPr/>
          </a:p>
        </p:txBody>
      </p:sp>
      <p:pic>
        <p:nvPicPr>
          <p:cNvPr id="348" name="Google Shape;348;p30"/>
          <p:cNvPicPr preferRelativeResize="0">
            <a:picLocks noGrp="1"/>
          </p:cNvPicPr>
          <p:nvPr>
            <p:ph type="body" idx="4294967295"/>
          </p:nvPr>
        </p:nvPicPr>
        <p:blipFill rotWithShape="1">
          <a:blip r:embed="rId3">
            <a:alphaModFix/>
          </a:blip>
          <a:srcRect/>
          <a:stretch/>
        </p:blipFill>
        <p:spPr>
          <a:xfrm>
            <a:off x="1219200" y="2078037"/>
            <a:ext cx="6019800" cy="4595812"/>
          </a:xfrm>
          <a:prstGeom prst="rect">
            <a:avLst/>
          </a:prstGeom>
          <a:noFill/>
          <a:ln>
            <a:noFill/>
          </a:ln>
        </p:spPr>
      </p:pic>
      <p:sp>
        <p:nvSpPr>
          <p:cNvPr id="349" name="Google Shape;349;p30"/>
          <p:cNvSpPr txBox="1"/>
          <p:nvPr/>
        </p:nvSpPr>
        <p:spPr>
          <a:xfrm>
            <a:off x="989012" y="1905000"/>
            <a:ext cx="306387"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A</a:t>
            </a:r>
            <a:endParaRPr/>
          </a:p>
        </p:txBody>
      </p:sp>
      <p:sp>
        <p:nvSpPr>
          <p:cNvPr id="350" name="Google Shape;350;p30"/>
          <p:cNvSpPr txBox="1"/>
          <p:nvPr/>
        </p:nvSpPr>
        <p:spPr>
          <a:xfrm>
            <a:off x="3581400" y="3798887"/>
            <a:ext cx="306387"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B</a:t>
            </a:r>
            <a:endParaRPr/>
          </a:p>
        </p:txBody>
      </p:sp>
      <p:sp>
        <p:nvSpPr>
          <p:cNvPr id="351" name="Google Shape;351;p30"/>
          <p:cNvSpPr txBox="1"/>
          <p:nvPr/>
        </p:nvSpPr>
        <p:spPr>
          <a:xfrm>
            <a:off x="4418012" y="1828800"/>
            <a:ext cx="306387"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A</a:t>
            </a:r>
            <a:endParaRPr/>
          </a:p>
        </p:txBody>
      </p:sp>
      <p:sp>
        <p:nvSpPr>
          <p:cNvPr id="352" name="Google Shape;352;p30"/>
          <p:cNvSpPr txBox="1"/>
          <p:nvPr/>
        </p:nvSpPr>
        <p:spPr>
          <a:xfrm>
            <a:off x="7010400" y="3798887"/>
            <a:ext cx="306387"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B</a:t>
            </a:r>
            <a:endParaRPr/>
          </a:p>
        </p:txBody>
      </p:sp>
      <p:sp>
        <p:nvSpPr>
          <p:cNvPr id="353" name="Google Shape;353;p30"/>
          <p:cNvSpPr txBox="1"/>
          <p:nvPr/>
        </p:nvSpPr>
        <p:spPr>
          <a:xfrm>
            <a:off x="1065212" y="4430712"/>
            <a:ext cx="306387"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A</a:t>
            </a:r>
            <a:endParaRPr/>
          </a:p>
        </p:txBody>
      </p:sp>
      <p:sp>
        <p:nvSpPr>
          <p:cNvPr id="354" name="Google Shape;354;p30"/>
          <p:cNvSpPr txBox="1"/>
          <p:nvPr/>
        </p:nvSpPr>
        <p:spPr>
          <a:xfrm>
            <a:off x="2971800" y="5867400"/>
            <a:ext cx="306387"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B</a:t>
            </a:r>
            <a:endParaRPr/>
          </a:p>
        </p:txBody>
      </p:sp>
      <p:sp>
        <p:nvSpPr>
          <p:cNvPr id="355" name="Google Shape;355;p30"/>
          <p:cNvSpPr txBox="1"/>
          <p:nvPr/>
        </p:nvSpPr>
        <p:spPr>
          <a:xfrm>
            <a:off x="3046412" y="4419600"/>
            <a:ext cx="306387"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A</a:t>
            </a:r>
            <a:endParaRPr/>
          </a:p>
        </p:txBody>
      </p:sp>
      <p:sp>
        <p:nvSpPr>
          <p:cNvPr id="356" name="Google Shape;356;p30"/>
          <p:cNvSpPr txBox="1"/>
          <p:nvPr/>
        </p:nvSpPr>
        <p:spPr>
          <a:xfrm>
            <a:off x="4953000" y="5856287"/>
            <a:ext cx="306387"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B</a:t>
            </a:r>
            <a:endParaRPr/>
          </a:p>
        </p:txBody>
      </p:sp>
      <p:sp>
        <p:nvSpPr>
          <p:cNvPr id="357" name="Google Shape;357;p30"/>
          <p:cNvSpPr txBox="1"/>
          <p:nvPr/>
        </p:nvSpPr>
        <p:spPr>
          <a:xfrm>
            <a:off x="5027612" y="4419600"/>
            <a:ext cx="306387"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A</a:t>
            </a:r>
            <a:endParaRPr/>
          </a:p>
        </p:txBody>
      </p:sp>
      <p:sp>
        <p:nvSpPr>
          <p:cNvPr id="358" name="Google Shape;358;p30"/>
          <p:cNvSpPr txBox="1"/>
          <p:nvPr/>
        </p:nvSpPr>
        <p:spPr>
          <a:xfrm>
            <a:off x="6934200" y="5856287"/>
            <a:ext cx="306387"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B</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Google Shape;70;p4"/>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3</a:t>
            </a:fld>
            <a:endParaRPr/>
          </a:p>
        </p:txBody>
      </p:sp>
      <p:sp>
        <p:nvSpPr>
          <p:cNvPr id="71" name="Google Shape;71;p4"/>
          <p:cNvSpPr txBox="1">
            <a:spLocks noGrp="1"/>
          </p:cNvSpPr>
          <p:nvPr>
            <p:ph type="title"/>
          </p:nvPr>
        </p:nvSpPr>
        <p:spPr>
          <a:xfrm>
            <a:off x="457200" y="76200"/>
            <a:ext cx="86868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2800"/>
              <a:buFont typeface="Verdana"/>
              <a:buNone/>
            </a:pPr>
            <a:r>
              <a:rPr lang="en-US" sz="2800" b="0" i="0" u="none">
                <a:solidFill>
                  <a:srgbClr val="0000CA"/>
                </a:solidFill>
                <a:latin typeface="Verdana"/>
                <a:ea typeface="Verdana"/>
                <a:cs typeface="Verdana"/>
                <a:sym typeface="Verdana"/>
              </a:rPr>
              <a:t>2.1. Tổng quan về giai đoạn tiền xử lý dữ liệu</a:t>
            </a:r>
            <a:endParaRPr/>
          </a:p>
        </p:txBody>
      </p:sp>
      <p:sp>
        <p:nvSpPr>
          <p:cNvPr id="72" name="Google Shape;72;p4"/>
          <p:cNvSpPr txBox="1">
            <a:spLocks noGrp="1"/>
          </p:cNvSpPr>
          <p:nvPr>
            <p:ph type="body" idx="1"/>
          </p:nvPr>
        </p:nvSpPr>
        <p:spPr>
          <a:xfrm>
            <a:off x="152400" y="1447800"/>
            <a:ext cx="89154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400"/>
              <a:buFont typeface="Noto Sans Symbols"/>
              <a:buChar char="🞐"/>
            </a:pPr>
            <a:r>
              <a:rPr lang="en-US" sz="3200" b="0" i="0" u="none" strike="noStrike" cap="none">
                <a:solidFill>
                  <a:schemeClr val="dk1"/>
                </a:solidFill>
                <a:latin typeface="Verdana"/>
                <a:ea typeface="Verdana"/>
                <a:cs typeface="Verdana"/>
                <a:sym typeface="Verdana"/>
              </a:rPr>
              <a:t>Giai đoạn tiền xử lý dữ liệu</a:t>
            </a:r>
            <a:endParaRPr/>
          </a:p>
          <a:p>
            <a:pPr marL="742950" marR="0" lvl="1" indent="-285750" algn="l" rtl="0">
              <a:lnSpc>
                <a:spcPct val="100000"/>
              </a:lnSpc>
              <a:spcBef>
                <a:spcPts val="1120"/>
              </a:spcBef>
              <a:spcAft>
                <a:spcPts val="0"/>
              </a:spcAft>
              <a:buClr>
                <a:srgbClr val="0000CA"/>
              </a:buClr>
              <a:buSzPts val="2100"/>
              <a:buFont typeface="Noto Sans Symbols"/>
              <a:buChar char="■"/>
            </a:pPr>
            <a:r>
              <a:rPr lang="en-US" sz="2800" b="0" i="0" u="none" strike="noStrike" cap="none">
                <a:solidFill>
                  <a:schemeClr val="dk1"/>
                </a:solidFill>
                <a:latin typeface="Verdana"/>
                <a:ea typeface="Verdana"/>
                <a:cs typeface="Verdana"/>
                <a:sym typeface="Verdana"/>
              </a:rPr>
              <a:t>Quá trình xử lý dữ liệu thô/gốc (raw/original data) nhằm cải thiện chất lượng dữ liệu (quality of the data) và do đó, cải thiện chất lượng của kết quả khai phá.</a:t>
            </a:r>
            <a:endParaRPr/>
          </a:p>
          <a:p>
            <a:pPr marL="1143000" marR="0" lvl="2" indent="-228600" algn="l" rtl="0">
              <a:lnSpc>
                <a:spcPct val="100000"/>
              </a:lnSpc>
              <a:spcBef>
                <a:spcPts val="960"/>
              </a:spcBef>
              <a:spcAft>
                <a:spcPts val="0"/>
              </a:spcAft>
              <a:buClr>
                <a:srgbClr val="0000CA"/>
              </a:buClr>
              <a:buSzPts val="1560"/>
              <a:buFont typeface="Noto Sans Symbols"/>
              <a:buChar char="🞐"/>
            </a:pPr>
            <a:r>
              <a:rPr lang="en-US" sz="2400" b="0" i="0" u="none" strike="noStrike" cap="none">
                <a:solidFill>
                  <a:schemeClr val="dk1"/>
                </a:solidFill>
                <a:latin typeface="Verdana"/>
                <a:ea typeface="Verdana"/>
                <a:cs typeface="Verdana"/>
                <a:sym typeface="Verdana"/>
              </a:rPr>
              <a:t>Dữ liệu thô/gốc</a:t>
            </a:r>
            <a:endParaRPr/>
          </a:p>
          <a:p>
            <a:pPr marL="1600200" marR="0" lvl="3" indent="-228600" algn="l" rtl="0">
              <a:lnSpc>
                <a:spcPct val="100000"/>
              </a:lnSpc>
              <a:spcBef>
                <a:spcPts val="800"/>
              </a:spcBef>
              <a:spcAft>
                <a:spcPts val="0"/>
              </a:spcAft>
              <a:buClr>
                <a:srgbClr val="0000CA"/>
              </a:buClr>
              <a:buSzPts val="2000"/>
              <a:buFont typeface="Noto Sans Symbols"/>
              <a:buChar char="▪"/>
            </a:pPr>
            <a:r>
              <a:rPr lang="en-US" sz="2000" b="0" i="0" u="none" strike="noStrike" cap="none">
                <a:solidFill>
                  <a:schemeClr val="dk1"/>
                </a:solidFill>
                <a:latin typeface="Verdana"/>
                <a:ea typeface="Verdana"/>
                <a:cs typeface="Verdana"/>
                <a:sym typeface="Verdana"/>
              </a:rPr>
              <a:t>Có cấu trúc, bán cấu trúc, phi cấu trúc</a:t>
            </a:r>
            <a:endParaRPr/>
          </a:p>
          <a:p>
            <a:pPr marL="1600200" marR="0" lvl="3" indent="-228600" algn="l" rtl="0">
              <a:lnSpc>
                <a:spcPct val="100000"/>
              </a:lnSpc>
              <a:spcBef>
                <a:spcPts val="800"/>
              </a:spcBef>
              <a:spcAft>
                <a:spcPts val="0"/>
              </a:spcAft>
              <a:buClr>
                <a:srgbClr val="0000CA"/>
              </a:buClr>
              <a:buSzPts val="2000"/>
              <a:buFont typeface="Noto Sans Symbols"/>
              <a:buChar char="▪"/>
            </a:pPr>
            <a:r>
              <a:rPr lang="en-US" sz="2000" b="0" i="0" u="none" strike="noStrike" cap="none">
                <a:solidFill>
                  <a:schemeClr val="dk1"/>
                </a:solidFill>
                <a:latin typeface="Verdana"/>
                <a:ea typeface="Verdana"/>
                <a:cs typeface="Verdana"/>
                <a:sym typeface="Verdana"/>
              </a:rPr>
              <a:t>Được đưa vào từ các nguồn dữ liệu trong các hệ thống xử lý tập tin (file processing systems) và/hay các hệ thống cơ sở dữ liệu (database systems)</a:t>
            </a:r>
            <a:endParaRPr/>
          </a:p>
          <a:p>
            <a:pPr marL="1143000" marR="0" lvl="2" indent="-228600" algn="l" rtl="0">
              <a:lnSpc>
                <a:spcPct val="100000"/>
              </a:lnSpc>
              <a:spcBef>
                <a:spcPts val="960"/>
              </a:spcBef>
              <a:spcAft>
                <a:spcPts val="0"/>
              </a:spcAft>
              <a:buClr>
                <a:srgbClr val="0000CA"/>
              </a:buClr>
              <a:buSzPts val="1560"/>
              <a:buFont typeface="Noto Sans Symbols"/>
              <a:buChar char="🞐"/>
            </a:pPr>
            <a:r>
              <a:rPr lang="en-US" sz="2400" b="0" i="0" u="none" strike="noStrike" cap="none">
                <a:solidFill>
                  <a:schemeClr val="dk1"/>
                </a:solidFill>
                <a:latin typeface="Verdana"/>
                <a:ea typeface="Verdana"/>
                <a:cs typeface="Verdana"/>
                <a:sym typeface="Verdana"/>
              </a:rPr>
              <a:t>Chất lượng dữ liệu (data quality): t</a:t>
            </a:r>
            <a:r>
              <a:rPr lang="en-US" sz="2000" b="0" i="0" u="none" strike="noStrike" cap="none">
                <a:solidFill>
                  <a:schemeClr val="dk1"/>
                </a:solidFill>
                <a:latin typeface="Verdana"/>
                <a:ea typeface="Verdana"/>
                <a:cs typeface="Verdana"/>
                <a:sym typeface="Verdana"/>
              </a:rPr>
              <a:t>ính chính xác, tính hiện hành, tính toàn vẹn, tính nhất quán</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31"/>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30</a:t>
            </a:fld>
            <a:endParaRPr/>
          </a:p>
        </p:txBody>
      </p:sp>
      <p:sp>
        <p:nvSpPr>
          <p:cNvPr id="365" name="Google Shape;365;p31"/>
          <p:cNvSpPr txBox="1">
            <a:spLocks noGrp="1"/>
          </p:cNvSpPr>
          <p:nvPr>
            <p:ph type="title" idx="4294967295"/>
          </p:nvPr>
        </p:nvSpPr>
        <p:spPr>
          <a:xfrm>
            <a:off x="457200" y="76200"/>
            <a:ext cx="8534400" cy="1017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2.4. Tích hợp dữ liệu</a:t>
            </a:r>
            <a:endParaRPr/>
          </a:p>
        </p:txBody>
      </p:sp>
      <p:sp>
        <p:nvSpPr>
          <p:cNvPr id="366" name="Google Shape;366;p31"/>
          <p:cNvSpPr txBox="1">
            <a:spLocks noGrp="1"/>
          </p:cNvSpPr>
          <p:nvPr>
            <p:ph type="body" idx="4294967295"/>
          </p:nvPr>
        </p:nvSpPr>
        <p:spPr>
          <a:xfrm>
            <a:off x="304800" y="1447800"/>
            <a:ext cx="85344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1800"/>
              <a:buFont typeface="Noto Sans Symbols"/>
              <a:buChar char="🞐"/>
            </a:pPr>
            <a:r>
              <a:rPr lang="en-US" sz="2400" b="0" i="0" u="none">
                <a:solidFill>
                  <a:schemeClr val="dk1"/>
                </a:solidFill>
                <a:latin typeface="Verdana"/>
                <a:ea typeface="Verdana"/>
                <a:cs typeface="Verdana"/>
                <a:sym typeface="Verdana"/>
              </a:rPr>
              <a:t>Phân tích tương quan giữa hai thuộc tính rời rạc A và B</a:t>
            </a:r>
            <a:endParaRPr/>
          </a:p>
          <a:p>
            <a:pPr marL="742950" marR="0" lvl="1" indent="-285750" algn="l" rtl="0">
              <a:lnSpc>
                <a:spcPct val="100000"/>
              </a:lnSpc>
              <a:spcBef>
                <a:spcPts val="8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A có </a:t>
            </a:r>
            <a:r>
              <a:rPr lang="en-US" sz="2000" b="0" i="1" u="none" strike="noStrike" cap="none">
                <a:solidFill>
                  <a:schemeClr val="dk1"/>
                </a:solidFill>
                <a:latin typeface="Verdana"/>
                <a:ea typeface="Verdana"/>
                <a:cs typeface="Verdana"/>
                <a:sym typeface="Verdana"/>
              </a:rPr>
              <a:t>c</a:t>
            </a:r>
            <a:r>
              <a:rPr lang="en-US" sz="2000" b="0" i="0" u="none" strike="noStrike" cap="none">
                <a:solidFill>
                  <a:schemeClr val="dk1"/>
                </a:solidFill>
                <a:latin typeface="Verdana"/>
                <a:ea typeface="Verdana"/>
                <a:cs typeface="Verdana"/>
                <a:sym typeface="Verdana"/>
              </a:rPr>
              <a:t> giá trị phân biệt, a</a:t>
            </a:r>
            <a:r>
              <a:rPr lang="en-US" sz="2000" b="0" i="1" u="none" strike="noStrike" cap="none" baseline="-25000">
                <a:solidFill>
                  <a:schemeClr val="dk1"/>
                </a:solidFill>
                <a:latin typeface="Verdana"/>
                <a:ea typeface="Verdana"/>
                <a:cs typeface="Verdana"/>
                <a:sym typeface="Verdana"/>
              </a:rPr>
              <a:t>1</a:t>
            </a:r>
            <a:r>
              <a:rPr lang="en-US" sz="2000" b="0" i="0" u="none" strike="noStrike" cap="none">
                <a:solidFill>
                  <a:schemeClr val="dk1"/>
                </a:solidFill>
                <a:latin typeface="Verdana"/>
                <a:ea typeface="Verdana"/>
                <a:cs typeface="Verdana"/>
                <a:sym typeface="Verdana"/>
              </a:rPr>
              <a:t>, a</a:t>
            </a:r>
            <a:r>
              <a:rPr lang="en-US" sz="2000" b="0" i="1" u="none" strike="noStrike" cap="none" baseline="-25000">
                <a:solidFill>
                  <a:schemeClr val="dk1"/>
                </a:solidFill>
                <a:latin typeface="Verdana"/>
                <a:ea typeface="Verdana"/>
                <a:cs typeface="Verdana"/>
                <a:sym typeface="Verdana"/>
              </a:rPr>
              <a:t>2</a:t>
            </a:r>
            <a:r>
              <a:rPr lang="en-US" sz="2000" b="0" i="0" u="none" strike="noStrike" cap="none">
                <a:solidFill>
                  <a:schemeClr val="dk1"/>
                </a:solidFill>
                <a:latin typeface="Verdana"/>
                <a:ea typeface="Verdana"/>
                <a:cs typeface="Verdana"/>
                <a:sym typeface="Verdana"/>
              </a:rPr>
              <a:t>, …, a</a:t>
            </a:r>
            <a:r>
              <a:rPr lang="en-US" sz="2000" b="0" i="1" u="none" strike="noStrike" cap="none" baseline="-25000">
                <a:solidFill>
                  <a:schemeClr val="dk1"/>
                </a:solidFill>
                <a:latin typeface="Verdana"/>
                <a:ea typeface="Verdana"/>
                <a:cs typeface="Verdana"/>
                <a:sym typeface="Verdana"/>
              </a:rPr>
              <a:t>c</a:t>
            </a:r>
            <a:r>
              <a:rPr lang="en-US" sz="2000" b="0" i="0" u="none" strike="noStrike" cap="none">
                <a:solidFill>
                  <a:schemeClr val="dk1"/>
                </a:solidFill>
                <a:latin typeface="Verdana"/>
                <a:ea typeface="Verdana"/>
                <a:cs typeface="Verdana"/>
                <a:sym typeface="Verdana"/>
              </a:rPr>
              <a:t>.</a:t>
            </a:r>
            <a:endParaRPr/>
          </a:p>
          <a:p>
            <a:pPr marL="742950" marR="0" lvl="1" indent="-285750" algn="l" rtl="0">
              <a:lnSpc>
                <a:spcPct val="100000"/>
              </a:lnSpc>
              <a:spcBef>
                <a:spcPts val="8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B có </a:t>
            </a:r>
            <a:r>
              <a:rPr lang="en-US" sz="2000" b="0" i="1" u="none" strike="noStrike" cap="none">
                <a:solidFill>
                  <a:schemeClr val="dk1"/>
                </a:solidFill>
                <a:latin typeface="Verdana"/>
                <a:ea typeface="Verdana"/>
                <a:cs typeface="Verdana"/>
                <a:sym typeface="Verdana"/>
              </a:rPr>
              <a:t>r</a:t>
            </a:r>
            <a:r>
              <a:rPr lang="en-US" sz="2000" b="0" i="0" u="none" strike="noStrike" cap="none">
                <a:solidFill>
                  <a:schemeClr val="dk1"/>
                </a:solidFill>
                <a:latin typeface="Verdana"/>
                <a:ea typeface="Verdana"/>
                <a:cs typeface="Verdana"/>
                <a:sym typeface="Verdana"/>
              </a:rPr>
              <a:t> giá trị phân biệt, b</a:t>
            </a:r>
            <a:r>
              <a:rPr lang="en-US" sz="2000" b="0" i="1" u="none" strike="noStrike" cap="none" baseline="-25000">
                <a:solidFill>
                  <a:schemeClr val="dk1"/>
                </a:solidFill>
                <a:latin typeface="Verdana"/>
                <a:ea typeface="Verdana"/>
                <a:cs typeface="Verdana"/>
                <a:sym typeface="Verdana"/>
              </a:rPr>
              <a:t>1</a:t>
            </a:r>
            <a:r>
              <a:rPr lang="en-US" sz="2000" b="0" i="0" u="none" strike="noStrike" cap="none">
                <a:solidFill>
                  <a:schemeClr val="dk1"/>
                </a:solidFill>
                <a:latin typeface="Verdana"/>
                <a:ea typeface="Verdana"/>
                <a:cs typeface="Verdana"/>
                <a:sym typeface="Verdana"/>
              </a:rPr>
              <a:t>, b</a:t>
            </a:r>
            <a:r>
              <a:rPr lang="en-US" sz="2000" b="0" i="1" u="none" strike="noStrike" cap="none" baseline="-25000">
                <a:solidFill>
                  <a:schemeClr val="dk1"/>
                </a:solidFill>
                <a:latin typeface="Verdana"/>
                <a:ea typeface="Verdana"/>
                <a:cs typeface="Verdana"/>
                <a:sym typeface="Verdana"/>
              </a:rPr>
              <a:t>2</a:t>
            </a:r>
            <a:r>
              <a:rPr lang="en-US" sz="2000" b="0" i="0" u="none" strike="noStrike" cap="none">
                <a:solidFill>
                  <a:schemeClr val="dk1"/>
                </a:solidFill>
                <a:latin typeface="Verdana"/>
                <a:ea typeface="Verdana"/>
                <a:cs typeface="Verdana"/>
                <a:sym typeface="Verdana"/>
              </a:rPr>
              <a:t>, …, b</a:t>
            </a:r>
            <a:r>
              <a:rPr lang="en-US" sz="2000" b="0" i="1" u="none" strike="noStrike" cap="none" baseline="-25000">
                <a:solidFill>
                  <a:schemeClr val="dk1"/>
                </a:solidFill>
                <a:latin typeface="Verdana"/>
                <a:ea typeface="Verdana"/>
                <a:cs typeface="Verdana"/>
                <a:sym typeface="Verdana"/>
              </a:rPr>
              <a:t>r</a:t>
            </a:r>
            <a:r>
              <a:rPr lang="en-US" sz="2000" b="0" i="0" u="none" strike="noStrike" cap="none">
                <a:solidFill>
                  <a:schemeClr val="dk1"/>
                </a:solidFill>
                <a:latin typeface="Verdana"/>
                <a:ea typeface="Verdana"/>
                <a:cs typeface="Verdana"/>
                <a:sym typeface="Verdana"/>
              </a:rPr>
              <a:t>.</a:t>
            </a:r>
            <a:endParaRPr/>
          </a:p>
          <a:p>
            <a:pPr marL="742950" marR="0" lvl="1" indent="-285750" algn="l" rtl="0">
              <a:lnSpc>
                <a:spcPct val="100000"/>
              </a:lnSpc>
              <a:spcBef>
                <a:spcPts val="8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o</a:t>
            </a:r>
            <a:r>
              <a:rPr lang="en-US" sz="2000" b="0" i="0" u="none" strike="noStrike" cap="none" baseline="-25000">
                <a:solidFill>
                  <a:schemeClr val="dk1"/>
                </a:solidFill>
                <a:latin typeface="Verdana"/>
                <a:ea typeface="Verdana"/>
                <a:cs typeface="Verdana"/>
                <a:sym typeface="Verdana"/>
              </a:rPr>
              <a:t>ij</a:t>
            </a:r>
            <a:r>
              <a:rPr lang="en-US" sz="2000" b="0" i="0" u="none" strike="noStrike" cap="none">
                <a:solidFill>
                  <a:schemeClr val="dk1"/>
                </a:solidFill>
                <a:latin typeface="Verdana"/>
                <a:ea typeface="Verdana"/>
                <a:cs typeface="Verdana"/>
                <a:sym typeface="Verdana"/>
              </a:rPr>
              <a:t>: số lượng đối tượng (tuples) có trị thuộc tính A là a</a:t>
            </a:r>
            <a:r>
              <a:rPr lang="en-US" sz="2000" b="0" i="0" u="none" strike="noStrike" cap="none" baseline="-25000">
                <a:solidFill>
                  <a:schemeClr val="dk1"/>
                </a:solidFill>
                <a:latin typeface="Verdana"/>
                <a:ea typeface="Verdana"/>
                <a:cs typeface="Verdana"/>
                <a:sym typeface="Verdana"/>
              </a:rPr>
              <a:t>i</a:t>
            </a:r>
            <a:r>
              <a:rPr lang="en-US" sz="2000" b="0" i="0" u="none" strike="noStrike" cap="none">
                <a:solidFill>
                  <a:schemeClr val="dk1"/>
                </a:solidFill>
                <a:latin typeface="Verdana"/>
                <a:ea typeface="Verdana"/>
                <a:cs typeface="Verdana"/>
                <a:sym typeface="Verdana"/>
              </a:rPr>
              <a:t> và trị thuộc tính B là b</a:t>
            </a:r>
            <a:r>
              <a:rPr lang="en-US" sz="2000" b="0" i="0" u="none" strike="noStrike" cap="none" baseline="-25000">
                <a:solidFill>
                  <a:schemeClr val="dk1"/>
                </a:solidFill>
                <a:latin typeface="Verdana"/>
                <a:ea typeface="Verdana"/>
                <a:cs typeface="Verdana"/>
                <a:sym typeface="Verdana"/>
              </a:rPr>
              <a:t>j</a:t>
            </a:r>
            <a:r>
              <a:rPr lang="en-US" sz="2000" b="0" i="0" u="none" strike="noStrike" cap="none">
                <a:solidFill>
                  <a:schemeClr val="dk1"/>
                </a:solidFill>
                <a:latin typeface="Verdana"/>
                <a:ea typeface="Verdana"/>
                <a:cs typeface="Verdana"/>
                <a:sym typeface="Verdana"/>
              </a:rPr>
              <a:t>.</a:t>
            </a:r>
            <a:endParaRPr/>
          </a:p>
          <a:p>
            <a:pPr marL="742950" marR="0" lvl="1" indent="-285750" algn="l" rtl="0">
              <a:lnSpc>
                <a:spcPct val="100000"/>
              </a:lnSpc>
              <a:spcBef>
                <a:spcPts val="8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count(A=a</a:t>
            </a:r>
            <a:r>
              <a:rPr lang="en-US" sz="2000" b="0" i="0" u="none" strike="noStrike" cap="none" baseline="-25000">
                <a:solidFill>
                  <a:schemeClr val="dk1"/>
                </a:solidFill>
                <a:latin typeface="Verdana"/>
                <a:ea typeface="Verdana"/>
                <a:cs typeface="Verdana"/>
                <a:sym typeface="Verdana"/>
              </a:rPr>
              <a:t>i</a:t>
            </a:r>
            <a:r>
              <a:rPr lang="en-US" sz="2000" b="0" i="0" u="none" strike="noStrike" cap="none">
                <a:solidFill>
                  <a:schemeClr val="dk1"/>
                </a:solidFill>
                <a:latin typeface="Verdana"/>
                <a:ea typeface="Verdana"/>
                <a:cs typeface="Verdana"/>
                <a:sym typeface="Verdana"/>
              </a:rPr>
              <a:t>): số lượng đối tượng có trị thuộc tính A là a</a:t>
            </a:r>
            <a:r>
              <a:rPr lang="en-US" sz="2000" b="0" i="0" u="none" strike="noStrike" cap="none" baseline="-25000">
                <a:solidFill>
                  <a:schemeClr val="dk1"/>
                </a:solidFill>
                <a:latin typeface="Verdana"/>
                <a:ea typeface="Verdana"/>
                <a:cs typeface="Verdana"/>
                <a:sym typeface="Verdana"/>
              </a:rPr>
              <a:t>i</a:t>
            </a:r>
            <a:r>
              <a:rPr lang="en-US" sz="2000" b="0" i="0" u="none" strike="noStrike" cap="none">
                <a:solidFill>
                  <a:schemeClr val="dk1"/>
                </a:solidFill>
                <a:latin typeface="Verdana"/>
                <a:ea typeface="Verdana"/>
                <a:cs typeface="Verdana"/>
                <a:sym typeface="Verdana"/>
              </a:rPr>
              <a:t>.</a:t>
            </a:r>
            <a:endParaRPr/>
          </a:p>
          <a:p>
            <a:pPr marL="742950" marR="0" lvl="1" indent="-285750" algn="l" rtl="0">
              <a:lnSpc>
                <a:spcPct val="100000"/>
              </a:lnSpc>
              <a:spcBef>
                <a:spcPts val="8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count(B=b</a:t>
            </a:r>
            <a:r>
              <a:rPr lang="en-US" sz="2000" b="0" i="0" u="none" strike="noStrike" cap="none" baseline="-25000">
                <a:solidFill>
                  <a:schemeClr val="dk1"/>
                </a:solidFill>
                <a:latin typeface="Verdana"/>
                <a:ea typeface="Verdana"/>
                <a:cs typeface="Verdana"/>
                <a:sym typeface="Verdana"/>
              </a:rPr>
              <a:t>j</a:t>
            </a:r>
            <a:r>
              <a:rPr lang="en-US" sz="2000" b="0" i="0" u="none" strike="noStrike" cap="none">
                <a:solidFill>
                  <a:schemeClr val="dk1"/>
                </a:solidFill>
                <a:latin typeface="Verdana"/>
                <a:ea typeface="Verdana"/>
                <a:cs typeface="Verdana"/>
                <a:sym typeface="Verdana"/>
              </a:rPr>
              <a:t>): số lượng đối tượng có trị thuộc tính B là b</a:t>
            </a:r>
            <a:r>
              <a:rPr lang="en-US" sz="2000" b="0" i="0" u="none" strike="noStrike" cap="none" baseline="-25000">
                <a:solidFill>
                  <a:schemeClr val="dk1"/>
                </a:solidFill>
                <a:latin typeface="Verdana"/>
                <a:ea typeface="Verdana"/>
                <a:cs typeface="Verdana"/>
                <a:sym typeface="Verdana"/>
              </a:rPr>
              <a:t>j</a:t>
            </a:r>
            <a:r>
              <a:rPr lang="en-US" sz="2000" b="0" i="0" u="none" strike="noStrike" cap="none">
                <a:solidFill>
                  <a:schemeClr val="dk1"/>
                </a:solidFill>
                <a:latin typeface="Verdana"/>
                <a:ea typeface="Verdana"/>
                <a:cs typeface="Verdana"/>
                <a:sym typeface="Verdana"/>
              </a:rPr>
              <a:t>.</a:t>
            </a:r>
            <a:endParaRPr/>
          </a:p>
        </p:txBody>
      </p:sp>
      <p:pic>
        <p:nvPicPr>
          <p:cNvPr id="367" name="Google Shape;367;p31"/>
          <p:cNvPicPr preferRelativeResize="0">
            <a:picLocks noGrp="1"/>
          </p:cNvPicPr>
          <p:nvPr>
            <p:ph type="body" idx="4294967295"/>
          </p:nvPr>
        </p:nvPicPr>
        <p:blipFill rotWithShape="1">
          <a:blip r:embed="rId3">
            <a:alphaModFix/>
          </a:blip>
          <a:srcRect/>
          <a:stretch/>
        </p:blipFill>
        <p:spPr>
          <a:xfrm>
            <a:off x="2667000" y="4784725"/>
            <a:ext cx="2895600" cy="930275"/>
          </a:xfrm>
          <a:prstGeom prst="rect">
            <a:avLst/>
          </a:prstGeom>
          <a:noFill/>
          <a:ln>
            <a:noFill/>
          </a:ln>
        </p:spPr>
      </p:pic>
      <p:pic>
        <p:nvPicPr>
          <p:cNvPr id="368" name="Google Shape;368;p31"/>
          <p:cNvPicPr preferRelativeResize="0">
            <a:picLocks noGrp="1"/>
          </p:cNvPicPr>
          <p:nvPr>
            <p:ph type="body" idx="4294967295"/>
          </p:nvPr>
        </p:nvPicPr>
        <p:blipFill rotWithShape="1">
          <a:blip r:embed="rId4">
            <a:alphaModFix/>
          </a:blip>
          <a:srcRect/>
          <a:stretch/>
        </p:blipFill>
        <p:spPr>
          <a:xfrm>
            <a:off x="2667000" y="5843587"/>
            <a:ext cx="4267200" cy="862012"/>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3"/>
        <p:cNvGrpSpPr/>
        <p:nvPr/>
      </p:nvGrpSpPr>
      <p:grpSpPr>
        <a:xfrm>
          <a:off x="0" y="0"/>
          <a:ext cx="0" cy="0"/>
          <a:chOff x="0" y="0"/>
          <a:chExt cx="0" cy="0"/>
        </a:xfrm>
      </p:grpSpPr>
      <p:sp>
        <p:nvSpPr>
          <p:cNvPr id="374" name="Google Shape;374;p32"/>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31</a:t>
            </a:fld>
            <a:endParaRPr/>
          </a:p>
        </p:txBody>
      </p:sp>
      <p:sp>
        <p:nvSpPr>
          <p:cNvPr id="375" name="Google Shape;375;p32"/>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2.4. Tích hợp dữ liệu</a:t>
            </a:r>
            <a:endParaRPr/>
          </a:p>
        </p:txBody>
      </p:sp>
      <p:sp>
        <p:nvSpPr>
          <p:cNvPr id="376" name="Google Shape;376;p32"/>
          <p:cNvSpPr txBox="1">
            <a:spLocks noGrp="1"/>
          </p:cNvSpPr>
          <p:nvPr>
            <p:ph type="body" idx="1"/>
          </p:nvPr>
        </p:nvSpPr>
        <p:spPr>
          <a:xfrm>
            <a:off x="304800" y="1447800"/>
            <a:ext cx="86106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Phân tích tương quan giữa hai thuộc tính rời rạc A và B</a:t>
            </a:r>
            <a:endParaRPr/>
          </a:p>
          <a:p>
            <a:pPr marL="742950" marR="0" lvl="1" indent="-285750" algn="just" rtl="0">
              <a:lnSpc>
                <a:spcPct val="90000"/>
              </a:lnSpc>
              <a:spcBef>
                <a:spcPts val="144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Phép kiểm thống kê chi-square kiểm tra giả thuyết liệu A và B có độc lập với nhau dựa trên một mức quan trọng (significance level) với độ tự do (degree of freedom).</a:t>
            </a:r>
            <a:endParaRPr/>
          </a:p>
          <a:p>
            <a:pPr marL="1143000" marR="0" lvl="2" indent="-228600" algn="just" rtl="0">
              <a:lnSpc>
                <a:spcPct val="90000"/>
              </a:lnSpc>
              <a:spcBef>
                <a:spcPts val="12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Nếu giả thuyết bị loại bỏ thì A và B có sự liên hệ với nhau dựa trên thống kê.</a:t>
            </a:r>
            <a:endParaRPr/>
          </a:p>
          <a:p>
            <a:pPr marL="742950" marR="0" lvl="1" indent="-285750" algn="l" rtl="0">
              <a:lnSpc>
                <a:spcPct val="90000"/>
              </a:lnSpc>
              <a:spcBef>
                <a:spcPts val="144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Độ tự do (degree of freedom): (r-1)*(c-1)</a:t>
            </a:r>
            <a:endParaRPr/>
          </a:p>
          <a:p>
            <a:pPr marL="1143000" marR="0" lvl="2" indent="-228600" algn="l" rtl="0">
              <a:lnSpc>
                <a:spcPct val="90000"/>
              </a:lnSpc>
              <a:spcBef>
                <a:spcPts val="12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Tra bảng phân bố chi-square để xác định giá trị χ</a:t>
            </a:r>
            <a:r>
              <a:rPr lang="en-US" sz="2000" b="0" i="0" u="none" strike="noStrike" cap="none" baseline="30000">
                <a:solidFill>
                  <a:schemeClr val="dk1"/>
                </a:solidFill>
                <a:latin typeface="Verdana"/>
                <a:ea typeface="Verdana"/>
                <a:cs typeface="Verdana"/>
                <a:sym typeface="Verdana"/>
              </a:rPr>
              <a:t>2</a:t>
            </a:r>
            <a:r>
              <a:rPr lang="en-US" sz="2000" b="0" i="0" u="none" strike="noStrike" cap="none">
                <a:solidFill>
                  <a:schemeClr val="dk1"/>
                </a:solidFill>
                <a:latin typeface="Verdana"/>
                <a:ea typeface="Verdana"/>
                <a:cs typeface="Verdana"/>
                <a:sym typeface="Verdana"/>
              </a:rPr>
              <a:t>.</a:t>
            </a:r>
            <a:endParaRPr/>
          </a:p>
          <a:p>
            <a:pPr marL="1143000" marR="0" lvl="2" indent="-228600" algn="just" rtl="0">
              <a:lnSpc>
                <a:spcPct val="90000"/>
              </a:lnSpc>
              <a:spcBef>
                <a:spcPts val="12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Nếu giá trị tính toán được lớn hơn hay bằng trị tra bảng được thì hai thuộc tính A và B độc lập nhau (giả thuyết đúng).</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Tích hợp dữ liệu</a:t>
            </a:r>
          </a:p>
        </p:txBody>
      </p:sp>
      <p:sp>
        <p:nvSpPr>
          <p:cNvPr id="3" name="Text Placeholder 2"/>
          <p:cNvSpPr>
            <a:spLocks noGrp="1"/>
          </p:cNvSpPr>
          <p:nvPr>
            <p:ph type="body" idx="1"/>
          </p:nvPr>
        </p:nvSpPr>
        <p:spPr>
          <a:xfrm>
            <a:off x="457200" y="1319095"/>
            <a:ext cx="8458200" cy="4876800"/>
          </a:xfrm>
        </p:spPr>
        <p:txBody>
          <a:bodyPr/>
          <a:lstStyle/>
          <a:p>
            <a:pPr lvl="0"/>
            <a:r>
              <a:rPr lang="vi-VN"/>
              <a:t>Phân tích tương quan giữa hai thuộc tính rời rạc A </a:t>
            </a:r>
            <a:r>
              <a:rPr lang="vi-VN"/>
              <a:t>và </a:t>
            </a:r>
            <a:r>
              <a:rPr lang="vi-VN" smtClean="0"/>
              <a:t>B</a:t>
            </a:r>
            <a:endParaRPr lang="en-US" smtClean="0"/>
          </a:p>
          <a:p>
            <a:pPr lvl="1"/>
            <a:r>
              <a:rPr lang="en-US" smtClean="0"/>
              <a:t>Bảng </a:t>
            </a:r>
            <a:r>
              <a:rPr lang="en-US"/>
              <a:t>phân bố chi-square</a:t>
            </a:r>
          </a:p>
        </p:txBody>
      </p:sp>
      <p:pic>
        <p:nvPicPr>
          <p:cNvPr id="6" name="Picture 5"/>
          <p:cNvPicPr>
            <a:picLocks noChangeAspect="1"/>
          </p:cNvPicPr>
          <p:nvPr/>
        </p:nvPicPr>
        <p:blipFill>
          <a:blip r:embed="rId2"/>
          <a:stretch>
            <a:fillRect/>
          </a:stretch>
        </p:blipFill>
        <p:spPr>
          <a:xfrm>
            <a:off x="2396971" y="2815636"/>
            <a:ext cx="4820574" cy="3832889"/>
          </a:xfrm>
          <a:prstGeom prst="rect">
            <a:avLst/>
          </a:prstGeom>
        </p:spPr>
      </p:pic>
    </p:spTree>
    <p:extLst>
      <p:ext uri="{BB962C8B-B14F-4D97-AF65-F5344CB8AC3E}">
        <p14:creationId xmlns:p14="http://schemas.microsoft.com/office/powerpoint/2010/main" val="27361695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0"/>
        <p:cNvGrpSpPr/>
        <p:nvPr/>
      </p:nvGrpSpPr>
      <p:grpSpPr>
        <a:xfrm>
          <a:off x="0" y="0"/>
          <a:ext cx="0" cy="0"/>
          <a:chOff x="0" y="0"/>
          <a:chExt cx="0" cy="0"/>
        </a:xfrm>
      </p:grpSpPr>
      <p:sp>
        <p:nvSpPr>
          <p:cNvPr id="381" name="Google Shape;381;p33"/>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33</a:t>
            </a:fld>
            <a:endParaRPr/>
          </a:p>
        </p:txBody>
      </p:sp>
      <p:sp>
        <p:nvSpPr>
          <p:cNvPr id="382" name="Google Shape;382;p33"/>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2.4. Tích hợp dữ liệu</a:t>
            </a:r>
            <a:endParaRPr/>
          </a:p>
        </p:txBody>
      </p:sp>
      <p:sp>
        <p:nvSpPr>
          <p:cNvPr id="383" name="Google Shape;383;p33"/>
          <p:cNvSpPr txBox="1">
            <a:spLocks noGrp="1"/>
          </p:cNvSpPr>
          <p:nvPr>
            <p:ph type="body" idx="1"/>
          </p:nvPr>
        </p:nvSpPr>
        <p:spPr>
          <a:xfrm>
            <a:off x="457200" y="1600200"/>
            <a:ext cx="84582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Vấn đề mâu thuẫn giá trị dữ liệu</a:t>
            </a:r>
            <a:endParaRPr/>
          </a:p>
          <a:p>
            <a:pPr marL="742950" marR="0" lvl="1" indent="-285750" algn="l" rtl="0">
              <a:lnSpc>
                <a:spcPct val="100000"/>
              </a:lnSpc>
              <a:spcBef>
                <a:spcPts val="168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Cho cùng một thực thể thật, các giá trị thuộc tính đến từ các nguồn dữ liệu khác nhau có thể khác nhau về cách biểu diễn (representation), đo lường (scaling), và mã hóa (encoding).</a:t>
            </a:r>
            <a:endParaRPr/>
          </a:p>
          <a:p>
            <a:pPr marL="1143000" marR="0" lvl="2" indent="-228600" algn="l" rtl="0">
              <a:lnSpc>
                <a:spcPct val="100000"/>
              </a:lnSpc>
              <a:spcBef>
                <a:spcPts val="14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Representation: “2004/12/25” với “25/12/2004”.</a:t>
            </a:r>
            <a:endParaRPr/>
          </a:p>
          <a:p>
            <a:pPr marL="1143000" marR="0" lvl="2" indent="-228600" algn="l" rtl="0">
              <a:lnSpc>
                <a:spcPct val="100000"/>
              </a:lnSpc>
              <a:spcBef>
                <a:spcPts val="14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Scaling: thuộc tính </a:t>
            </a:r>
            <a:r>
              <a:rPr lang="en-US" sz="2000" b="0" i="1" u="none" strike="noStrike" cap="none">
                <a:solidFill>
                  <a:schemeClr val="dk1"/>
                </a:solidFill>
                <a:latin typeface="Verdana"/>
                <a:ea typeface="Verdana"/>
                <a:cs typeface="Verdana"/>
                <a:sym typeface="Verdana"/>
              </a:rPr>
              <a:t>weight</a:t>
            </a:r>
            <a:r>
              <a:rPr lang="en-US" sz="2000" b="0" i="0" u="none" strike="noStrike" cap="none">
                <a:solidFill>
                  <a:schemeClr val="dk1"/>
                </a:solidFill>
                <a:latin typeface="Verdana"/>
                <a:ea typeface="Verdana"/>
                <a:cs typeface="Verdana"/>
                <a:sym typeface="Verdana"/>
              </a:rPr>
              <a:t> trong các hệ thống đo khác nhau với các đơn vị đo khác nhau, thuộc tính </a:t>
            </a:r>
            <a:r>
              <a:rPr lang="en-US" sz="2000" b="0" i="1" u="none" strike="noStrike" cap="none">
                <a:solidFill>
                  <a:schemeClr val="dk1"/>
                </a:solidFill>
                <a:latin typeface="Verdana"/>
                <a:ea typeface="Verdana"/>
                <a:cs typeface="Verdana"/>
                <a:sym typeface="Verdana"/>
              </a:rPr>
              <a:t>price</a:t>
            </a:r>
            <a:r>
              <a:rPr lang="en-US" sz="2000" b="0" i="0" u="none" strike="noStrike" cap="none">
                <a:solidFill>
                  <a:schemeClr val="dk1"/>
                </a:solidFill>
                <a:latin typeface="Verdana"/>
                <a:ea typeface="Verdana"/>
                <a:cs typeface="Verdana"/>
                <a:sym typeface="Verdana"/>
              </a:rPr>
              <a:t> trong các hệ thống tiền tệ khác nhau với các đơn vị tiền tệ khác nhau.</a:t>
            </a:r>
            <a:endParaRPr/>
          </a:p>
          <a:p>
            <a:pPr marL="1143000" marR="0" lvl="2" indent="-228600" algn="l" rtl="0">
              <a:lnSpc>
                <a:spcPct val="100000"/>
              </a:lnSpc>
              <a:spcBef>
                <a:spcPts val="14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Encoding: “yes” và “no” với “1” và “0”.</a:t>
            </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7"/>
        <p:cNvGrpSpPr/>
        <p:nvPr/>
      </p:nvGrpSpPr>
      <p:grpSpPr>
        <a:xfrm>
          <a:off x="0" y="0"/>
          <a:ext cx="0" cy="0"/>
          <a:chOff x="0" y="0"/>
          <a:chExt cx="0" cy="0"/>
        </a:xfrm>
      </p:grpSpPr>
      <p:sp>
        <p:nvSpPr>
          <p:cNvPr id="388" name="Google Shape;388;p34"/>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34</a:t>
            </a:fld>
            <a:endParaRPr/>
          </a:p>
        </p:txBody>
      </p:sp>
      <p:sp>
        <p:nvSpPr>
          <p:cNvPr id="389" name="Google Shape;389;p34"/>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2.5. Biến đổi dữ liệu</a:t>
            </a:r>
            <a:endParaRPr/>
          </a:p>
        </p:txBody>
      </p:sp>
      <p:sp>
        <p:nvSpPr>
          <p:cNvPr id="390" name="Google Shape;390;p34"/>
          <p:cNvSpPr txBox="1">
            <a:spLocks noGrp="1"/>
          </p:cNvSpPr>
          <p:nvPr>
            <p:ph type="body" idx="1"/>
          </p:nvPr>
        </p:nvSpPr>
        <p:spPr>
          <a:xfrm>
            <a:off x="381000" y="1524000"/>
            <a:ext cx="84582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Biến đổi dữ liệu: quá trình biến đổi hay kết hợp dữ liệu vào những dạng thích hợp cho quá trình khai phá dữ liệu</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Làm trơn dữ liệu (smoothing)</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Kết hợp dữ liệu (aggregation)</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Tổng quát hoá (generalization)</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Chuẩn hoá (normalization)</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Xây dựng thuộc tính/đặc tính (attribute/feature construction)</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4"/>
        <p:cNvGrpSpPr/>
        <p:nvPr/>
      </p:nvGrpSpPr>
      <p:grpSpPr>
        <a:xfrm>
          <a:off x="0" y="0"/>
          <a:ext cx="0" cy="0"/>
          <a:chOff x="0" y="0"/>
          <a:chExt cx="0" cy="0"/>
        </a:xfrm>
      </p:grpSpPr>
      <p:sp>
        <p:nvSpPr>
          <p:cNvPr id="395" name="Google Shape;395;p35"/>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35</a:t>
            </a:fld>
            <a:endParaRPr/>
          </a:p>
        </p:txBody>
      </p:sp>
      <p:sp>
        <p:nvSpPr>
          <p:cNvPr id="396" name="Google Shape;396;p35"/>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2.5. Biến đổi dữ liệu</a:t>
            </a:r>
            <a:endParaRPr/>
          </a:p>
        </p:txBody>
      </p:sp>
      <p:sp>
        <p:nvSpPr>
          <p:cNvPr id="397" name="Google Shape;397;p35"/>
          <p:cNvSpPr txBox="1">
            <a:spLocks noGrp="1"/>
          </p:cNvSpPr>
          <p:nvPr>
            <p:ph type="body" idx="1"/>
          </p:nvPr>
        </p:nvSpPr>
        <p:spPr>
          <a:xfrm>
            <a:off x="457200" y="1676400"/>
            <a:ext cx="84582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Làm trơn dữ liệu (smoothing)</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Các phương pháp binning (bin means, bin medians, bin boundaries)</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Hồi quy</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Các kỹ thuật gom cụm (phân tích phần tử biên)</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Các phương pháp rời rạc hóa dữ liệu (các phân cấp ý </a:t>
            </a:r>
            <a:r>
              <a:rPr lang="en-US" sz="2400" b="0" i="0" u="none" strike="noStrike" cap="none" smtClean="0">
                <a:solidFill>
                  <a:schemeClr val="dk1"/>
                </a:solidFill>
                <a:latin typeface="Verdana"/>
                <a:ea typeface="Verdana"/>
                <a:cs typeface="Verdana"/>
                <a:sym typeface="Verdana"/>
              </a:rPr>
              <a:t>niệm)</a:t>
            </a:r>
            <a:endParaRPr smtClean="0"/>
          </a:p>
          <a:p>
            <a:pPr marL="742950" marR="0" lvl="1" indent="-285750" algn="l" rtl="0">
              <a:lnSpc>
                <a:spcPct val="100000"/>
              </a:lnSpc>
              <a:spcBef>
                <a:spcPts val="1800"/>
              </a:spcBef>
              <a:spcAft>
                <a:spcPts val="0"/>
              </a:spcAft>
              <a:buClr>
                <a:srgbClr val="0000CA"/>
              </a:buClr>
              <a:buSzPts val="1800"/>
              <a:buFont typeface="Noto Sans Symbols"/>
              <a:buNone/>
            </a:pPr>
            <a:r>
              <a:rPr lang="en-US" sz="2400" b="0" i="0" u="none" strike="noStrike" cap="none" smtClean="0">
                <a:solidFill>
                  <a:schemeClr val="dk1"/>
                </a:solidFill>
                <a:latin typeface="Verdana"/>
                <a:ea typeface="Verdana"/>
                <a:cs typeface="Verdana"/>
                <a:sym typeface="Verdana"/>
              </a:rPr>
              <a:t>=&gt;Loại bỏ/giảm thiểu nhiễu khỏi dữ liệu.</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1"/>
        <p:cNvGrpSpPr/>
        <p:nvPr/>
      </p:nvGrpSpPr>
      <p:grpSpPr>
        <a:xfrm>
          <a:off x="0" y="0"/>
          <a:ext cx="0" cy="0"/>
          <a:chOff x="0" y="0"/>
          <a:chExt cx="0" cy="0"/>
        </a:xfrm>
      </p:grpSpPr>
      <p:sp>
        <p:nvSpPr>
          <p:cNvPr id="402" name="Google Shape;402;p36"/>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36</a:t>
            </a:fld>
            <a:endParaRPr/>
          </a:p>
        </p:txBody>
      </p:sp>
      <p:sp>
        <p:nvSpPr>
          <p:cNvPr id="403" name="Google Shape;403;p36"/>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2.5. Biến đổi dữ liệu</a:t>
            </a:r>
            <a:endParaRPr/>
          </a:p>
        </p:txBody>
      </p:sp>
      <p:sp>
        <p:nvSpPr>
          <p:cNvPr id="404" name="Google Shape;404;p36"/>
          <p:cNvSpPr txBox="1">
            <a:spLocks noGrp="1"/>
          </p:cNvSpPr>
          <p:nvPr>
            <p:ph type="body" idx="1"/>
          </p:nvPr>
        </p:nvSpPr>
        <p:spPr>
          <a:xfrm>
            <a:off x="457200" y="1600200"/>
            <a:ext cx="84582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Kết hợp dữ liệu (aggregation)</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Các tác vụ kết hợp/tóm tắt dữ liệu</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Chuyển dữ liệu ở mức chi tiết này sang dữ liệu ở mức kém chi tiết hơn </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Hỗ trợ việc phân tích dữ liệu ở nhiều độ mịn thời gian khác nhau</a:t>
            </a:r>
            <a:endParaRPr/>
          </a:p>
          <a:p>
            <a:pPr marL="1200150" lvl="2" indent="-285750">
              <a:spcBef>
                <a:spcPts val="1800"/>
              </a:spcBef>
              <a:buSzPts val="1800"/>
              <a:buFont typeface="Noto Sans Symbols"/>
              <a:buNone/>
            </a:pPr>
            <a:r>
              <a:rPr lang="en-US" b="0" i="0" u="none" strike="noStrike" cap="none" smtClean="0">
                <a:solidFill>
                  <a:schemeClr val="dk1"/>
                </a:solidFill>
                <a:latin typeface="Verdana"/>
                <a:ea typeface="Verdana"/>
                <a:cs typeface="Verdana"/>
                <a:sym typeface="Verdana"/>
              </a:rPr>
              <a:t>=&gt; </a:t>
            </a:r>
            <a:r>
              <a:rPr lang="en-US" b="0" i="0" u="none" strike="noStrike" cap="none">
                <a:solidFill>
                  <a:schemeClr val="dk1"/>
                </a:solidFill>
                <a:latin typeface="Verdana"/>
                <a:ea typeface="Verdana"/>
                <a:cs typeface="Verdana"/>
                <a:sym typeface="Verdana"/>
              </a:rPr>
              <a:t>Thu giảm dữ liệu (data reduction)</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8"/>
        <p:cNvGrpSpPr/>
        <p:nvPr/>
      </p:nvGrpSpPr>
      <p:grpSpPr>
        <a:xfrm>
          <a:off x="0" y="0"/>
          <a:ext cx="0" cy="0"/>
          <a:chOff x="0" y="0"/>
          <a:chExt cx="0" cy="0"/>
        </a:xfrm>
      </p:grpSpPr>
      <p:sp>
        <p:nvSpPr>
          <p:cNvPr id="409" name="Google Shape;409;p37"/>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37</a:t>
            </a:fld>
            <a:endParaRPr/>
          </a:p>
        </p:txBody>
      </p:sp>
      <p:sp>
        <p:nvSpPr>
          <p:cNvPr id="410" name="Google Shape;410;p37"/>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2.5. Biến đổi dữ liệu</a:t>
            </a:r>
            <a:endParaRPr/>
          </a:p>
        </p:txBody>
      </p:sp>
      <p:sp>
        <p:nvSpPr>
          <p:cNvPr id="411" name="Google Shape;411;p37"/>
          <p:cNvSpPr txBox="1">
            <a:spLocks noGrp="1"/>
          </p:cNvSpPr>
          <p:nvPr>
            <p:ph type="body" idx="1"/>
          </p:nvPr>
        </p:nvSpPr>
        <p:spPr>
          <a:xfrm>
            <a:off x="381000" y="1676400"/>
            <a:ext cx="84582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Tổng quát hóa (generalization)</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Chuyển đổi dữ liệu cấp thấp/nguyên tố/thô sang các khái niệm ở mức cao hơn thông qua các phân cấp ý niệm</a:t>
            </a:r>
            <a:endParaRPr/>
          </a:p>
          <a:p>
            <a:pPr marL="742950" marR="0" lvl="1" indent="-285750" algn="l" rtl="0">
              <a:lnSpc>
                <a:spcPct val="100000"/>
              </a:lnSpc>
              <a:spcBef>
                <a:spcPts val="1800"/>
              </a:spcBef>
              <a:spcAft>
                <a:spcPts val="0"/>
              </a:spcAft>
              <a:buClr>
                <a:srgbClr val="0000CA"/>
              </a:buClr>
              <a:buSzPts val="1800"/>
              <a:buFont typeface="Noto Sans Symbols"/>
              <a:buNone/>
            </a:pPr>
            <a:r>
              <a:rPr lang="en-US" sz="2400" b="0" i="0" u="none" strike="noStrike" cap="none" smtClean="0">
                <a:solidFill>
                  <a:schemeClr val="dk1"/>
                </a:solidFill>
                <a:latin typeface="Verdana"/>
                <a:ea typeface="Verdana"/>
                <a:cs typeface="Verdana"/>
                <a:sym typeface="Verdana"/>
              </a:rPr>
              <a:t>=&gt;Thu </a:t>
            </a:r>
            <a:r>
              <a:rPr lang="en-US" sz="2400" b="0" i="0" u="none" strike="noStrike" cap="none">
                <a:solidFill>
                  <a:schemeClr val="dk1"/>
                </a:solidFill>
                <a:latin typeface="Verdana"/>
                <a:ea typeface="Verdana"/>
                <a:cs typeface="Verdana"/>
                <a:sym typeface="Verdana"/>
              </a:rPr>
              <a:t>giảm dữ liệu (data reduction)</a:t>
            </a: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5"/>
        <p:cNvGrpSpPr/>
        <p:nvPr/>
      </p:nvGrpSpPr>
      <p:grpSpPr>
        <a:xfrm>
          <a:off x="0" y="0"/>
          <a:ext cx="0" cy="0"/>
          <a:chOff x="0" y="0"/>
          <a:chExt cx="0" cy="0"/>
        </a:xfrm>
      </p:grpSpPr>
      <p:sp>
        <p:nvSpPr>
          <p:cNvPr id="416" name="Google Shape;416;p38"/>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38</a:t>
            </a:fld>
            <a:endParaRPr/>
          </a:p>
        </p:txBody>
      </p:sp>
      <p:sp>
        <p:nvSpPr>
          <p:cNvPr id="417" name="Google Shape;417;p38"/>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2.5. Biến đổi dữ liệu</a:t>
            </a:r>
            <a:endParaRPr/>
          </a:p>
        </p:txBody>
      </p:sp>
      <p:sp>
        <p:nvSpPr>
          <p:cNvPr id="418" name="Google Shape;418;p38"/>
          <p:cNvSpPr txBox="1">
            <a:spLocks noGrp="1"/>
          </p:cNvSpPr>
          <p:nvPr>
            <p:ph type="body" idx="1"/>
          </p:nvPr>
        </p:nvSpPr>
        <p:spPr>
          <a:xfrm>
            <a:off x="457200" y="1676400"/>
            <a:ext cx="84582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Chuẩn hóa (normalization)</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min-max normalization</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z-score normalization</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Normalization by decimal scaling</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Các giá trị thuộc tính được chuyển đổi vào một miền trị nhất định được định nghĩa trước.</a:t>
            </a: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3"/>
        <p:cNvGrpSpPr/>
        <p:nvPr/>
      </p:nvGrpSpPr>
      <p:grpSpPr>
        <a:xfrm>
          <a:off x="0" y="0"/>
          <a:ext cx="0" cy="0"/>
          <a:chOff x="0" y="0"/>
          <a:chExt cx="0" cy="0"/>
        </a:xfrm>
      </p:grpSpPr>
      <p:sp>
        <p:nvSpPr>
          <p:cNvPr id="424" name="Google Shape;424;p39"/>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39</a:t>
            </a:fld>
            <a:endParaRPr/>
          </a:p>
        </p:txBody>
      </p:sp>
      <p:sp>
        <p:nvSpPr>
          <p:cNvPr id="425" name="Google Shape;425;p39"/>
          <p:cNvSpPr txBox="1">
            <a:spLocks noGrp="1"/>
          </p:cNvSpPr>
          <p:nvPr>
            <p:ph type="title" idx="4294967295"/>
          </p:nvPr>
        </p:nvSpPr>
        <p:spPr>
          <a:xfrm>
            <a:off x="457200" y="76200"/>
            <a:ext cx="8534400" cy="1017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2.5. Biến đổi dữ liệu</a:t>
            </a:r>
            <a:endParaRPr/>
          </a:p>
        </p:txBody>
      </p:sp>
      <p:sp>
        <p:nvSpPr>
          <p:cNvPr id="426" name="Google Shape;426;p39"/>
          <p:cNvSpPr txBox="1">
            <a:spLocks noGrp="1"/>
          </p:cNvSpPr>
          <p:nvPr>
            <p:ph type="body" idx="4294967295"/>
          </p:nvPr>
        </p:nvSpPr>
        <p:spPr>
          <a:xfrm>
            <a:off x="457200" y="1600200"/>
            <a:ext cx="84582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Chuẩn hóa (normalization)</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min-max normalization</a:t>
            </a:r>
            <a:endParaRPr/>
          </a:p>
          <a:p>
            <a:pPr marL="1143000" marR="0" lvl="2" indent="-228600" algn="l" rtl="0">
              <a:lnSpc>
                <a:spcPct val="100000"/>
              </a:lnSpc>
              <a:spcBef>
                <a:spcPts val="15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Gi</a:t>
            </a:r>
            <a:r>
              <a:rPr lang="en-US" sz="1800" b="0" i="0" u="none" strike="noStrike" cap="none">
                <a:solidFill>
                  <a:schemeClr val="dk1"/>
                </a:solidFill>
                <a:latin typeface="Verdana"/>
                <a:ea typeface="Verdana"/>
                <a:cs typeface="Verdana"/>
                <a:sym typeface="Verdana"/>
              </a:rPr>
              <a:t>á trị cũ: </a:t>
            </a:r>
            <a:r>
              <a:rPr lang="en-US" sz="2000" b="0" i="0" u="none" strike="noStrike" cap="none">
                <a:solidFill>
                  <a:schemeClr val="dk1"/>
                </a:solidFill>
                <a:latin typeface="Verdana"/>
                <a:ea typeface="Verdana"/>
                <a:cs typeface="Verdana"/>
                <a:sym typeface="Verdana"/>
              </a:rPr>
              <a:t>v ∈[minA, maxA]</a:t>
            </a:r>
            <a:endParaRPr/>
          </a:p>
          <a:p>
            <a:pPr marL="1143000" marR="0" lvl="2" indent="-228600" algn="l" rtl="0">
              <a:lnSpc>
                <a:spcPct val="100000"/>
              </a:lnSpc>
              <a:spcBef>
                <a:spcPts val="15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Gi</a:t>
            </a:r>
            <a:r>
              <a:rPr lang="en-US" sz="1800" b="0" i="0" u="none" strike="noStrike" cap="none">
                <a:solidFill>
                  <a:schemeClr val="dk1"/>
                </a:solidFill>
                <a:latin typeface="Verdana"/>
                <a:ea typeface="Verdana"/>
                <a:cs typeface="Verdana"/>
                <a:sym typeface="Verdana"/>
              </a:rPr>
              <a:t>á trị mới: v’ ∈ [new_minA, new_maxA]</a:t>
            </a:r>
            <a:endParaRPr/>
          </a:p>
          <a:p>
            <a:pPr marL="1143000" marR="0" lvl="2" indent="-228600" algn="l" rtl="0">
              <a:lnSpc>
                <a:spcPct val="100000"/>
              </a:lnSpc>
              <a:spcBef>
                <a:spcPts val="135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Ví dụ: chuẩn hóa điểm số từ 0-4.0 sang 0-10.0.</a:t>
            </a:r>
            <a:endParaRPr/>
          </a:p>
          <a:p>
            <a:pPr marL="1143000" marR="0" lvl="2" indent="-228600" algn="l" rtl="0">
              <a:lnSpc>
                <a:spcPct val="100000"/>
              </a:lnSpc>
              <a:spcBef>
                <a:spcPts val="135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Đặc điểm của phép chuẩn hóa min-max?</a:t>
            </a:r>
            <a:endParaRPr/>
          </a:p>
        </p:txBody>
      </p:sp>
      <p:pic>
        <p:nvPicPr>
          <p:cNvPr id="427" name="Google Shape;427;p39"/>
          <p:cNvPicPr preferRelativeResize="0">
            <a:picLocks noGrp="1"/>
          </p:cNvPicPr>
          <p:nvPr>
            <p:ph type="body" idx="4294967295"/>
          </p:nvPr>
        </p:nvPicPr>
        <p:blipFill rotWithShape="1">
          <a:blip r:embed="rId3">
            <a:alphaModFix/>
          </a:blip>
          <a:srcRect/>
          <a:stretch/>
        </p:blipFill>
        <p:spPr>
          <a:xfrm>
            <a:off x="1066800" y="5068887"/>
            <a:ext cx="7010400" cy="950912"/>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5"/>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4</a:t>
            </a:fld>
            <a:endParaRPr/>
          </a:p>
        </p:txBody>
      </p:sp>
      <p:sp>
        <p:nvSpPr>
          <p:cNvPr id="79" name="Google Shape;79;p5"/>
          <p:cNvSpPr txBox="1">
            <a:spLocks noGrp="1"/>
          </p:cNvSpPr>
          <p:nvPr>
            <p:ph type="title" idx="4294967295"/>
          </p:nvPr>
        </p:nvSpPr>
        <p:spPr>
          <a:xfrm>
            <a:off x="457200" y="76200"/>
            <a:ext cx="8534400" cy="1017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CA"/>
              </a:buClr>
              <a:buSzPts val="2800"/>
              <a:buFont typeface="Verdana"/>
              <a:buNone/>
            </a:pPr>
            <a:r>
              <a:rPr lang="en-US" sz="2800" b="0" i="0" u="none">
                <a:solidFill>
                  <a:srgbClr val="0000CA"/>
                </a:solidFill>
                <a:latin typeface="Verdana"/>
                <a:ea typeface="Verdana"/>
                <a:cs typeface="Verdana"/>
                <a:sym typeface="Verdana"/>
              </a:rPr>
              <a:t>2.1. Tổng quan về giai đoạn tiền xử lý dữ liệu</a:t>
            </a:r>
            <a:endParaRPr/>
          </a:p>
        </p:txBody>
      </p:sp>
      <p:sp>
        <p:nvSpPr>
          <p:cNvPr id="80" name="Google Shape;80;p5"/>
          <p:cNvSpPr txBox="1">
            <a:spLocks noGrp="1"/>
          </p:cNvSpPr>
          <p:nvPr>
            <p:ph type="body" idx="4294967295"/>
          </p:nvPr>
        </p:nvSpPr>
        <p:spPr>
          <a:xfrm>
            <a:off x="457200" y="1447800"/>
            <a:ext cx="84582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strike="noStrike" cap="none">
                <a:solidFill>
                  <a:schemeClr val="dk1"/>
                </a:solidFill>
                <a:latin typeface="Verdana"/>
                <a:ea typeface="Verdana"/>
                <a:cs typeface="Verdana"/>
                <a:sym typeface="Verdana"/>
              </a:rPr>
              <a:t>Chất lượng dữ liệu (data quality)</a:t>
            </a:r>
            <a:endParaRPr/>
          </a:p>
          <a:p>
            <a:pPr marL="742950" marR="0" lvl="1" indent="-285750" algn="l" rtl="0">
              <a:lnSpc>
                <a:spcPct val="100000"/>
              </a:lnSpc>
              <a:spcBef>
                <a:spcPts val="144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tính chính xác (accuracy): giá trị được ghi nhận đúng với giá trị thực.</a:t>
            </a:r>
            <a:endParaRPr/>
          </a:p>
          <a:p>
            <a:pPr marL="742950" marR="0" lvl="1" indent="-285750" algn="l" rtl="0">
              <a:lnSpc>
                <a:spcPct val="100000"/>
              </a:lnSpc>
              <a:spcBef>
                <a:spcPts val="144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tính hiện hành (currency/timeliness): giá trị được ghi nhận không bị lỗi thời.</a:t>
            </a:r>
            <a:endParaRPr/>
          </a:p>
          <a:p>
            <a:pPr marL="742950" marR="0" lvl="1" indent="-285750" algn="l" rtl="0">
              <a:lnSpc>
                <a:spcPct val="100000"/>
              </a:lnSpc>
              <a:spcBef>
                <a:spcPts val="144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tính toàn vẹn (completeness): tất cả các giá trị dành cho một biến/thuộc tính đều được ghi nhận.</a:t>
            </a:r>
            <a:endParaRPr/>
          </a:p>
          <a:p>
            <a:pPr marL="742950" marR="0" lvl="1" indent="-285750" algn="l" rtl="0">
              <a:lnSpc>
                <a:spcPct val="100000"/>
              </a:lnSpc>
              <a:spcBef>
                <a:spcPts val="144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tính nhất quán (consistency): tất cả giá trị dữ liệu đều được biểu diễn như nhau trong tất cả các trường hợp.</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2"/>
        <p:cNvGrpSpPr/>
        <p:nvPr/>
      </p:nvGrpSpPr>
      <p:grpSpPr>
        <a:xfrm>
          <a:off x="0" y="0"/>
          <a:ext cx="0" cy="0"/>
          <a:chOff x="0" y="0"/>
          <a:chExt cx="0" cy="0"/>
        </a:xfrm>
      </p:grpSpPr>
      <p:sp>
        <p:nvSpPr>
          <p:cNvPr id="433" name="Google Shape;433;p40"/>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40</a:t>
            </a:fld>
            <a:endParaRPr/>
          </a:p>
        </p:txBody>
      </p:sp>
      <p:sp>
        <p:nvSpPr>
          <p:cNvPr id="434" name="Google Shape;434;p40"/>
          <p:cNvSpPr txBox="1">
            <a:spLocks noGrp="1"/>
          </p:cNvSpPr>
          <p:nvPr>
            <p:ph type="title" idx="4294967295"/>
          </p:nvPr>
        </p:nvSpPr>
        <p:spPr>
          <a:xfrm>
            <a:off x="457200" y="76200"/>
            <a:ext cx="8534400" cy="1017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2.5. Biến đổi dữ liệu</a:t>
            </a:r>
            <a:endParaRPr/>
          </a:p>
        </p:txBody>
      </p:sp>
      <p:sp>
        <p:nvSpPr>
          <p:cNvPr id="435" name="Google Shape;435;p40"/>
          <p:cNvSpPr txBox="1">
            <a:spLocks noGrp="1"/>
          </p:cNvSpPr>
          <p:nvPr>
            <p:ph type="body" idx="4294967295"/>
          </p:nvPr>
        </p:nvSpPr>
        <p:spPr>
          <a:xfrm>
            <a:off x="457200" y="1600200"/>
            <a:ext cx="83820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Chuẩn hóa (normalization)</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z-score normalization</a:t>
            </a:r>
            <a:endParaRPr/>
          </a:p>
          <a:p>
            <a:pPr marL="1143000" marR="0" lvl="2" indent="-228600" algn="l" rtl="0">
              <a:lnSpc>
                <a:spcPct val="100000"/>
              </a:lnSpc>
              <a:spcBef>
                <a:spcPts val="15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Giá trị cũ: v tương ứng với mean Ā và standard deviation б</a:t>
            </a:r>
            <a:r>
              <a:rPr lang="en-US" sz="2000" b="0" i="0" u="none" strike="noStrike" cap="none" baseline="-25000">
                <a:solidFill>
                  <a:schemeClr val="dk1"/>
                </a:solidFill>
                <a:latin typeface="Verdana"/>
                <a:ea typeface="Verdana"/>
                <a:cs typeface="Verdana"/>
                <a:sym typeface="Verdana"/>
              </a:rPr>
              <a:t>A</a:t>
            </a:r>
            <a:endParaRPr/>
          </a:p>
          <a:p>
            <a:pPr marL="1143000" marR="0" lvl="2" indent="-228600" algn="l" rtl="0">
              <a:lnSpc>
                <a:spcPct val="100000"/>
              </a:lnSpc>
              <a:spcBef>
                <a:spcPts val="15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Giá trị mới: v’</a:t>
            </a:r>
            <a:endParaRPr/>
          </a:p>
          <a:p>
            <a:pPr marL="1143000" marR="0" lvl="2" indent="-228600" algn="l" rtl="0">
              <a:lnSpc>
                <a:spcPct val="100000"/>
              </a:lnSpc>
              <a:spcBef>
                <a:spcPts val="1500"/>
              </a:spcBef>
              <a:spcAft>
                <a:spcPts val="0"/>
              </a:spcAft>
              <a:buClr>
                <a:srgbClr val="0000CA"/>
              </a:buClr>
              <a:buSzPts val="1300"/>
              <a:buFont typeface="Noto Sans Symbols"/>
              <a:buNone/>
            </a:pPr>
            <a:r>
              <a:rPr lang="en-US" sz="2000" b="0" i="0" u="none" strike="noStrike" cap="none">
                <a:solidFill>
                  <a:schemeClr val="dk1"/>
                </a:solidFill>
                <a:latin typeface="Verdana"/>
                <a:ea typeface="Verdana"/>
                <a:cs typeface="Verdana"/>
                <a:sym typeface="Verdana"/>
              </a:rPr>
              <a:t>🡪 Đặc điểm của chuẩn hóa z-score?</a:t>
            </a:r>
            <a:endParaRPr/>
          </a:p>
        </p:txBody>
      </p:sp>
      <p:pic>
        <p:nvPicPr>
          <p:cNvPr id="436" name="Google Shape;436;p40"/>
          <p:cNvPicPr preferRelativeResize="0">
            <a:picLocks noGrp="1"/>
          </p:cNvPicPr>
          <p:nvPr>
            <p:ph type="body" idx="4294967295"/>
          </p:nvPr>
        </p:nvPicPr>
        <p:blipFill rotWithShape="1">
          <a:blip r:embed="rId3">
            <a:alphaModFix/>
          </a:blip>
          <a:srcRect/>
          <a:stretch/>
        </p:blipFill>
        <p:spPr>
          <a:xfrm>
            <a:off x="3810000" y="4953000"/>
            <a:ext cx="1981200" cy="1271587"/>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1"/>
        <p:cNvGrpSpPr/>
        <p:nvPr/>
      </p:nvGrpSpPr>
      <p:grpSpPr>
        <a:xfrm>
          <a:off x="0" y="0"/>
          <a:ext cx="0" cy="0"/>
          <a:chOff x="0" y="0"/>
          <a:chExt cx="0" cy="0"/>
        </a:xfrm>
      </p:grpSpPr>
      <p:sp>
        <p:nvSpPr>
          <p:cNvPr id="442" name="Google Shape;442;p41"/>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41</a:t>
            </a:fld>
            <a:endParaRPr/>
          </a:p>
        </p:txBody>
      </p:sp>
      <p:sp>
        <p:nvSpPr>
          <p:cNvPr id="443" name="Google Shape;443;p41"/>
          <p:cNvSpPr txBox="1">
            <a:spLocks noGrp="1"/>
          </p:cNvSpPr>
          <p:nvPr>
            <p:ph type="title" idx="4294967295"/>
          </p:nvPr>
        </p:nvSpPr>
        <p:spPr>
          <a:xfrm>
            <a:off x="457200" y="76200"/>
            <a:ext cx="8534400" cy="1017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2.5. Biến đổi dữ liệu</a:t>
            </a:r>
            <a:endParaRPr/>
          </a:p>
        </p:txBody>
      </p:sp>
      <p:sp>
        <p:nvSpPr>
          <p:cNvPr id="444" name="Google Shape;444;p41"/>
          <p:cNvSpPr txBox="1">
            <a:spLocks noGrp="1"/>
          </p:cNvSpPr>
          <p:nvPr>
            <p:ph type="body" idx="4294967295"/>
          </p:nvPr>
        </p:nvSpPr>
        <p:spPr>
          <a:xfrm>
            <a:off x="457200" y="1600200"/>
            <a:ext cx="83820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Chuẩn hóa (normalization)</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Normalization by decimal scaling</a:t>
            </a:r>
            <a:endParaRPr/>
          </a:p>
          <a:p>
            <a:pPr marL="1143000" marR="0" lvl="2" indent="-228600" algn="l" rtl="0">
              <a:lnSpc>
                <a:spcPct val="100000"/>
              </a:lnSpc>
              <a:spcBef>
                <a:spcPts val="15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Giá trị cũ: v</a:t>
            </a:r>
            <a:endParaRPr/>
          </a:p>
          <a:p>
            <a:pPr marL="1143000" marR="0" lvl="2" indent="-228600" algn="l" rtl="0">
              <a:lnSpc>
                <a:spcPct val="100000"/>
              </a:lnSpc>
              <a:spcBef>
                <a:spcPts val="15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Giá trị mới: v’ v</a:t>
            </a:r>
            <a:r>
              <a:rPr lang="en-US" sz="1800" b="0" i="0" u="none" strike="noStrike" cap="none">
                <a:solidFill>
                  <a:schemeClr val="dk1"/>
                </a:solidFill>
                <a:latin typeface="Verdana"/>
                <a:ea typeface="Verdana"/>
                <a:cs typeface="Verdana"/>
                <a:sym typeface="Verdana"/>
              </a:rPr>
              <a:t>ới j là số nguyên nhỏ nhất sao cho Max(|v’|) &lt; 1</a:t>
            </a:r>
            <a:endParaRPr/>
          </a:p>
        </p:txBody>
      </p:sp>
      <p:pic>
        <p:nvPicPr>
          <p:cNvPr id="445" name="Google Shape;445;p41"/>
          <p:cNvPicPr preferRelativeResize="0">
            <a:picLocks noGrp="1"/>
          </p:cNvPicPr>
          <p:nvPr>
            <p:ph type="body" idx="4294967295"/>
          </p:nvPr>
        </p:nvPicPr>
        <p:blipFill rotWithShape="1">
          <a:blip r:embed="rId3">
            <a:alphaModFix/>
          </a:blip>
          <a:srcRect/>
          <a:stretch/>
        </p:blipFill>
        <p:spPr>
          <a:xfrm>
            <a:off x="3429000" y="4351337"/>
            <a:ext cx="1905000" cy="1287462"/>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9"/>
        <p:cNvGrpSpPr/>
        <p:nvPr/>
      </p:nvGrpSpPr>
      <p:grpSpPr>
        <a:xfrm>
          <a:off x="0" y="0"/>
          <a:ext cx="0" cy="0"/>
          <a:chOff x="0" y="0"/>
          <a:chExt cx="0" cy="0"/>
        </a:xfrm>
      </p:grpSpPr>
      <p:sp>
        <p:nvSpPr>
          <p:cNvPr id="450" name="Google Shape;450;p42"/>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42</a:t>
            </a:fld>
            <a:endParaRPr/>
          </a:p>
        </p:txBody>
      </p:sp>
      <p:sp>
        <p:nvSpPr>
          <p:cNvPr id="451" name="Google Shape;451;p42"/>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2.5. Biến đổi dữ liệu</a:t>
            </a:r>
            <a:endParaRPr/>
          </a:p>
        </p:txBody>
      </p:sp>
      <p:sp>
        <p:nvSpPr>
          <p:cNvPr id="452" name="Google Shape;452;p42"/>
          <p:cNvSpPr txBox="1">
            <a:spLocks noGrp="1"/>
          </p:cNvSpPr>
          <p:nvPr>
            <p:ph type="body" idx="1"/>
          </p:nvPr>
        </p:nvSpPr>
        <p:spPr>
          <a:xfrm>
            <a:off x="457200" y="1600200"/>
            <a:ext cx="84582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Xây dựng thuộc tính/đặc tính (attribute/feature construction)</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Các thuộc tính mới được xây dựng và thêm vào từ tập các thuộc tính sẵn có.</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Hỗ trợ kiểm tra tính chính xác và giúp hiểu cấu trúc của dữ liệu nhiều chiều.</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Hỗ trợ phát hiện thông tin thiếu sót về các mối quan hệ giữa các thuộc tính dữ liệu</a:t>
            </a:r>
            <a:r>
              <a:rPr lang="en-US" sz="2400" b="0" i="0" u="none" strike="noStrike" cap="none" smtClean="0">
                <a:solidFill>
                  <a:schemeClr val="dk1"/>
                </a:solidFill>
                <a:latin typeface="Verdana"/>
                <a:ea typeface="Verdana"/>
                <a:cs typeface="Verdana"/>
                <a:sym typeface="Verdana"/>
              </a:rPr>
              <a:t>.</a:t>
            </a:r>
            <a:endParaRPr smtClean="0"/>
          </a:p>
          <a:p>
            <a:pPr marL="742950" marR="0" lvl="1" indent="-285750" algn="l" rtl="0">
              <a:lnSpc>
                <a:spcPct val="100000"/>
              </a:lnSpc>
              <a:spcBef>
                <a:spcPts val="1800"/>
              </a:spcBef>
              <a:spcAft>
                <a:spcPts val="0"/>
              </a:spcAft>
              <a:buClr>
                <a:srgbClr val="0000CA"/>
              </a:buClr>
              <a:buSzPts val="1800"/>
              <a:buFont typeface="Noto Sans Symbols"/>
              <a:buNone/>
            </a:pPr>
            <a:r>
              <a:rPr lang="en-US" sz="2400" b="0" i="0" u="none" strike="noStrike" cap="none" smtClean="0">
                <a:solidFill>
                  <a:schemeClr val="dk1"/>
                </a:solidFill>
                <a:latin typeface="Verdana"/>
                <a:ea typeface="Verdana"/>
                <a:cs typeface="Verdana"/>
                <a:sym typeface="Verdana"/>
              </a:rPr>
              <a:t>=&gt; Các thuộc tính dẫn xuất</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6"/>
        <p:cNvGrpSpPr/>
        <p:nvPr/>
      </p:nvGrpSpPr>
      <p:grpSpPr>
        <a:xfrm>
          <a:off x="0" y="0"/>
          <a:ext cx="0" cy="0"/>
          <a:chOff x="0" y="0"/>
          <a:chExt cx="0" cy="0"/>
        </a:xfrm>
      </p:grpSpPr>
      <p:sp>
        <p:nvSpPr>
          <p:cNvPr id="457" name="Google Shape;457;p43"/>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43</a:t>
            </a:fld>
            <a:endParaRPr/>
          </a:p>
        </p:txBody>
      </p:sp>
      <p:sp>
        <p:nvSpPr>
          <p:cNvPr id="458" name="Google Shape;458;p43"/>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2.6. Thu giảm dữ liệu</a:t>
            </a:r>
            <a:endParaRPr/>
          </a:p>
        </p:txBody>
      </p:sp>
      <p:sp>
        <p:nvSpPr>
          <p:cNvPr id="459" name="Google Shape;459;p43"/>
          <p:cNvSpPr txBox="1">
            <a:spLocks noGrp="1"/>
          </p:cNvSpPr>
          <p:nvPr>
            <p:ph type="body" idx="1"/>
          </p:nvPr>
        </p:nvSpPr>
        <p:spPr>
          <a:xfrm>
            <a:off x="228600" y="1524000"/>
            <a:ext cx="88392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CA"/>
              </a:buClr>
              <a:buSzPts val="2100"/>
              <a:buFont typeface="Noto Sans Symbols"/>
              <a:buChar char="🞐"/>
            </a:pPr>
            <a:r>
              <a:rPr lang="en-US" sz="2800" b="0" i="0" u="none">
                <a:solidFill>
                  <a:schemeClr val="dk1"/>
                </a:solidFill>
                <a:latin typeface="Times New Roman"/>
                <a:ea typeface="Times New Roman"/>
                <a:cs typeface="Times New Roman"/>
                <a:sym typeface="Times New Roman"/>
              </a:rPr>
              <a:t>Tập dữ liệu được biến đổi đảm bảo các toàn vẹn, nhưng nhỏ/ít hơn nhiều về số lượng so với ban đầu.</a:t>
            </a:r>
            <a:endParaRPr/>
          </a:p>
          <a:p>
            <a:pPr marL="342900" marR="0" lvl="0" indent="-342900" algn="l" rtl="0">
              <a:lnSpc>
                <a:spcPct val="90000"/>
              </a:lnSpc>
              <a:spcBef>
                <a:spcPts val="1400"/>
              </a:spcBef>
              <a:spcAft>
                <a:spcPts val="0"/>
              </a:spcAft>
              <a:buClr>
                <a:srgbClr val="0000CA"/>
              </a:buClr>
              <a:buSzPts val="2100"/>
              <a:buFont typeface="Noto Sans Symbols"/>
              <a:buChar char="🞐"/>
            </a:pPr>
            <a:r>
              <a:rPr lang="en-US" sz="2800" b="0" i="0" u="none">
                <a:solidFill>
                  <a:schemeClr val="dk1"/>
                </a:solidFill>
                <a:latin typeface="Times New Roman"/>
                <a:ea typeface="Times New Roman"/>
                <a:cs typeface="Times New Roman"/>
                <a:sym typeface="Times New Roman"/>
              </a:rPr>
              <a:t>Các chiến lược thu giảm</a:t>
            </a:r>
            <a:endParaRPr/>
          </a:p>
          <a:p>
            <a:pPr marL="742950" marR="0" lvl="1" indent="-285750" algn="l" rtl="0">
              <a:lnSpc>
                <a:spcPct val="9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Times New Roman"/>
                <a:ea typeface="Times New Roman"/>
                <a:cs typeface="Times New Roman"/>
                <a:sym typeface="Times New Roman"/>
              </a:rPr>
              <a:t>Kết hợp khối dữ liệu (data cube aggregation)</a:t>
            </a:r>
            <a:endParaRPr/>
          </a:p>
          <a:p>
            <a:pPr marL="742950" marR="0" lvl="1" indent="-285750" algn="l" rtl="0">
              <a:lnSpc>
                <a:spcPct val="9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Times New Roman"/>
                <a:ea typeface="Times New Roman"/>
                <a:cs typeface="Times New Roman"/>
                <a:sym typeface="Times New Roman"/>
              </a:rPr>
              <a:t>Chọn một số thuộc tính (attribute subset selection)</a:t>
            </a:r>
            <a:endParaRPr/>
          </a:p>
          <a:p>
            <a:pPr marL="742950" marR="0" lvl="1" indent="-285750" algn="l" rtl="0">
              <a:lnSpc>
                <a:spcPct val="9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Times New Roman"/>
                <a:ea typeface="Times New Roman"/>
                <a:cs typeface="Times New Roman"/>
                <a:sym typeface="Times New Roman"/>
              </a:rPr>
              <a:t>Thu giảm chiều (dimensionality reduction)</a:t>
            </a:r>
            <a:endParaRPr/>
          </a:p>
          <a:p>
            <a:pPr marL="742950" marR="0" lvl="1" indent="-285750" algn="l" rtl="0">
              <a:lnSpc>
                <a:spcPct val="9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Times New Roman"/>
                <a:ea typeface="Times New Roman"/>
                <a:cs typeface="Times New Roman"/>
                <a:sym typeface="Times New Roman"/>
              </a:rPr>
              <a:t>Thu giảm lượng (numerosity reduction)</a:t>
            </a:r>
            <a:endParaRPr/>
          </a:p>
          <a:p>
            <a:pPr marL="742950" marR="0" lvl="1" indent="-285750" algn="l" rtl="0">
              <a:lnSpc>
                <a:spcPct val="9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Times New Roman"/>
                <a:ea typeface="Times New Roman"/>
                <a:cs typeface="Times New Roman"/>
                <a:sym typeface="Times New Roman"/>
              </a:rPr>
              <a:t>Rời rạc hóa (discretization)</a:t>
            </a:r>
            <a:endParaRPr/>
          </a:p>
          <a:p>
            <a:pPr marL="742950" marR="0" lvl="1" indent="-285750" algn="l" rtl="0">
              <a:lnSpc>
                <a:spcPct val="9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Times New Roman"/>
                <a:ea typeface="Times New Roman"/>
                <a:cs typeface="Times New Roman"/>
                <a:sym typeface="Times New Roman"/>
              </a:rPr>
              <a:t>Tạo phân cấp ý niệm (concept hierarchy generation)</a:t>
            </a:r>
            <a:endParaRPr/>
          </a:p>
          <a:p>
            <a:pPr marL="742950" marR="0" lvl="1" indent="-285750" algn="l" rtl="0">
              <a:lnSpc>
                <a:spcPct val="90000"/>
              </a:lnSpc>
              <a:spcBef>
                <a:spcPts val="1200"/>
              </a:spcBef>
              <a:spcAft>
                <a:spcPts val="0"/>
              </a:spcAft>
              <a:buClr>
                <a:srgbClr val="0000CA"/>
              </a:buClr>
              <a:buSzPts val="1800"/>
              <a:buFont typeface="Noto Sans Symbols"/>
              <a:buNone/>
            </a:pPr>
            <a:r>
              <a:rPr lang="en-US" sz="2400" b="0" i="0" u="none" strike="noStrike" cap="none">
                <a:solidFill>
                  <a:schemeClr val="dk1"/>
                </a:solidFill>
                <a:latin typeface="Times New Roman"/>
                <a:ea typeface="Times New Roman"/>
                <a:cs typeface="Times New Roman"/>
                <a:sym typeface="Times New Roman"/>
              </a:rPr>
              <a:t>🡪 Thu giảm dữ liệu:</a:t>
            </a:r>
            <a:r>
              <a:rPr lang="en-US" sz="2400" b="0" i="0" u="none" strike="noStrike" cap="none">
                <a:solidFill>
                  <a:schemeClr val="dk1"/>
                </a:solidFill>
                <a:latin typeface="Verdana"/>
                <a:ea typeface="Verdana"/>
                <a:cs typeface="Verdana"/>
                <a:sym typeface="Verdana"/>
              </a:rPr>
              <a:t> </a:t>
            </a:r>
            <a:r>
              <a:rPr lang="en-US" sz="2400" b="0" i="0" u="none" strike="noStrike" cap="none">
                <a:solidFill>
                  <a:schemeClr val="dk1"/>
                </a:solidFill>
                <a:latin typeface="Times New Roman"/>
                <a:ea typeface="Times New Roman"/>
                <a:cs typeface="Times New Roman"/>
                <a:sym typeface="Times New Roman"/>
              </a:rPr>
              <a:t>lossless và lossy</a:t>
            </a: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4"/>
        <p:cNvGrpSpPr/>
        <p:nvPr/>
      </p:nvGrpSpPr>
      <p:grpSpPr>
        <a:xfrm>
          <a:off x="0" y="0"/>
          <a:ext cx="0" cy="0"/>
          <a:chOff x="0" y="0"/>
          <a:chExt cx="0" cy="0"/>
        </a:xfrm>
      </p:grpSpPr>
      <p:sp>
        <p:nvSpPr>
          <p:cNvPr id="465" name="Google Shape;465;p44"/>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44</a:t>
            </a:fld>
            <a:endParaRPr/>
          </a:p>
        </p:txBody>
      </p:sp>
      <p:sp>
        <p:nvSpPr>
          <p:cNvPr id="466" name="Google Shape;466;p44"/>
          <p:cNvSpPr txBox="1">
            <a:spLocks noGrp="1"/>
          </p:cNvSpPr>
          <p:nvPr>
            <p:ph type="title" idx="4294967295"/>
          </p:nvPr>
        </p:nvSpPr>
        <p:spPr>
          <a:xfrm>
            <a:off x="457200" y="76200"/>
            <a:ext cx="8534400" cy="1017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2.6. Thu giảm dữ liệu</a:t>
            </a:r>
            <a:endParaRPr/>
          </a:p>
        </p:txBody>
      </p:sp>
      <p:sp>
        <p:nvSpPr>
          <p:cNvPr id="467" name="Google Shape;467;p44"/>
          <p:cNvSpPr txBox="1">
            <a:spLocks noGrp="1"/>
          </p:cNvSpPr>
          <p:nvPr>
            <p:ph type="body" idx="4294967295"/>
          </p:nvPr>
        </p:nvSpPr>
        <p:spPr>
          <a:xfrm>
            <a:off x="381000" y="1371600"/>
            <a:ext cx="4152900" cy="5334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Times New Roman"/>
                <a:ea typeface="Times New Roman"/>
                <a:cs typeface="Times New Roman"/>
                <a:sym typeface="Times New Roman"/>
              </a:rPr>
              <a:t>Kết hợp khối dữ liệu (data cube aggregation)</a:t>
            </a:r>
            <a:endParaRPr/>
          </a:p>
          <a:p>
            <a:pPr marL="742950" marR="0" lvl="1" indent="-285750" algn="l" rtl="0">
              <a:lnSpc>
                <a:spcPct val="10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Times New Roman"/>
                <a:ea typeface="Times New Roman"/>
                <a:cs typeface="Times New Roman"/>
                <a:sym typeface="Times New Roman"/>
              </a:rPr>
              <a:t>Dạng dữ liệu: additive, semi-additive (numerical)</a:t>
            </a:r>
            <a:endParaRPr/>
          </a:p>
          <a:p>
            <a:pPr marL="742950" marR="0" lvl="1" indent="-285750" algn="l" rtl="0">
              <a:lnSpc>
                <a:spcPct val="10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Times New Roman"/>
                <a:ea typeface="Times New Roman"/>
                <a:cs typeface="Times New Roman"/>
                <a:sym typeface="Times New Roman"/>
              </a:rPr>
              <a:t>Kết hợp dữ liệu bằng các hàm nhóm: average, min, max, sum, count, …</a:t>
            </a:r>
            <a:endParaRPr sz="2400" b="0" i="0" u="none" strike="noStrike" cap="none">
              <a:solidFill>
                <a:schemeClr val="dk1"/>
              </a:solidFill>
              <a:latin typeface="Times New Roman"/>
              <a:ea typeface="Times New Roman"/>
              <a:cs typeface="Times New Roman"/>
              <a:sym typeface="Times New Roman"/>
            </a:endParaRPr>
          </a:p>
          <a:p>
            <a:pPr marL="742950" marR="0" lvl="1" indent="-285750" algn="l" rtl="0">
              <a:lnSpc>
                <a:spcPct val="10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Times New Roman"/>
                <a:ea typeface="Times New Roman"/>
                <a:cs typeface="Times New Roman"/>
                <a:sym typeface="Times New Roman"/>
              </a:rPr>
              <a:t>Dữ liệu ở các mức trừu tượng khác nhau.</a:t>
            </a:r>
            <a:endParaRPr/>
          </a:p>
          <a:p>
            <a:pPr marL="742950" marR="0" lvl="1" indent="-285750" algn="l" rtl="0">
              <a:lnSpc>
                <a:spcPct val="10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Times New Roman"/>
                <a:ea typeface="Times New Roman"/>
                <a:cs typeface="Times New Roman"/>
                <a:sym typeface="Times New Roman"/>
              </a:rPr>
              <a:t>Mức trừu tượng càng cao giúp thu giảm lượng dữ liệu càng nhiều.</a:t>
            </a:r>
            <a:endParaRPr/>
          </a:p>
        </p:txBody>
      </p:sp>
      <p:pic>
        <p:nvPicPr>
          <p:cNvPr id="468" name="Google Shape;468;p44"/>
          <p:cNvPicPr preferRelativeResize="0">
            <a:picLocks noGrp="1"/>
          </p:cNvPicPr>
          <p:nvPr>
            <p:ph type="body" idx="4294967295"/>
          </p:nvPr>
        </p:nvPicPr>
        <p:blipFill rotWithShape="1">
          <a:blip r:embed="rId3">
            <a:alphaModFix/>
          </a:blip>
          <a:srcRect/>
          <a:stretch/>
        </p:blipFill>
        <p:spPr>
          <a:xfrm>
            <a:off x="4943475" y="1628775"/>
            <a:ext cx="3790950" cy="2257425"/>
          </a:xfrm>
          <a:prstGeom prst="rect">
            <a:avLst/>
          </a:prstGeom>
          <a:noFill/>
          <a:ln>
            <a:noFill/>
          </a:ln>
        </p:spPr>
      </p:pic>
      <p:pic>
        <p:nvPicPr>
          <p:cNvPr id="469" name="Google Shape;469;p44"/>
          <p:cNvPicPr preferRelativeResize="0">
            <a:picLocks noGrp="1"/>
          </p:cNvPicPr>
          <p:nvPr>
            <p:ph type="body" idx="4294967295"/>
          </p:nvPr>
        </p:nvPicPr>
        <p:blipFill rotWithShape="1">
          <a:blip r:embed="rId4">
            <a:alphaModFix/>
          </a:blip>
          <a:srcRect/>
          <a:stretch/>
        </p:blipFill>
        <p:spPr>
          <a:xfrm>
            <a:off x="4953000" y="4078287"/>
            <a:ext cx="3287712" cy="2627312"/>
          </a:xfrm>
          <a:prstGeom prst="rect">
            <a:avLst/>
          </a:prstGeom>
          <a:noFill/>
          <a:ln>
            <a:noFill/>
          </a:ln>
        </p:spPr>
      </p:pic>
      <p:sp>
        <p:nvSpPr>
          <p:cNvPr id="470" name="Google Shape;470;p44"/>
          <p:cNvSpPr txBox="1"/>
          <p:nvPr/>
        </p:nvSpPr>
        <p:spPr>
          <a:xfrm>
            <a:off x="6632575" y="2971800"/>
            <a:ext cx="754062"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Sum()</a:t>
            </a:r>
            <a:endParaRPr/>
          </a:p>
        </p:txBody>
      </p:sp>
      <p:sp>
        <p:nvSpPr>
          <p:cNvPr id="471" name="Google Shape;471;p44"/>
          <p:cNvSpPr txBox="1"/>
          <p:nvPr/>
        </p:nvSpPr>
        <p:spPr>
          <a:xfrm>
            <a:off x="7924800" y="6096000"/>
            <a:ext cx="1133475"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cube: Sale</a:t>
            </a:r>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5"/>
        <p:cNvGrpSpPr/>
        <p:nvPr/>
      </p:nvGrpSpPr>
      <p:grpSpPr>
        <a:xfrm>
          <a:off x="0" y="0"/>
          <a:ext cx="0" cy="0"/>
          <a:chOff x="0" y="0"/>
          <a:chExt cx="0" cy="0"/>
        </a:xfrm>
      </p:grpSpPr>
      <p:sp>
        <p:nvSpPr>
          <p:cNvPr id="476" name="Google Shape;476;p45"/>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45</a:t>
            </a:fld>
            <a:endParaRPr/>
          </a:p>
        </p:txBody>
      </p:sp>
      <p:sp>
        <p:nvSpPr>
          <p:cNvPr id="477" name="Google Shape;477;p45"/>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2.6. Thu giảm dữ liệu</a:t>
            </a:r>
            <a:endParaRPr/>
          </a:p>
        </p:txBody>
      </p:sp>
      <p:sp>
        <p:nvSpPr>
          <p:cNvPr id="478" name="Google Shape;478;p45"/>
          <p:cNvSpPr txBox="1">
            <a:spLocks noGrp="1"/>
          </p:cNvSpPr>
          <p:nvPr>
            <p:ph type="body" idx="1"/>
          </p:nvPr>
        </p:nvSpPr>
        <p:spPr>
          <a:xfrm>
            <a:off x="228600" y="1524000"/>
            <a:ext cx="88392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400"/>
              <a:buFont typeface="Noto Sans Symbols"/>
              <a:buChar char="🞐"/>
            </a:pPr>
            <a:r>
              <a:rPr lang="en-US" sz="3200" b="0" i="0" u="none">
                <a:solidFill>
                  <a:schemeClr val="dk1"/>
                </a:solidFill>
                <a:latin typeface="Times New Roman"/>
                <a:ea typeface="Times New Roman"/>
                <a:cs typeface="Times New Roman"/>
                <a:sym typeface="Times New Roman"/>
              </a:rPr>
              <a:t>Chọn một số thuộc tính (attribute subset selection)</a:t>
            </a:r>
            <a:endParaRPr/>
          </a:p>
          <a:p>
            <a:pPr marL="742950" marR="0" lvl="1" indent="-285750" algn="just" rtl="0">
              <a:lnSpc>
                <a:spcPct val="100000"/>
              </a:lnSpc>
              <a:spcBef>
                <a:spcPts val="1400"/>
              </a:spcBef>
              <a:spcAft>
                <a:spcPts val="0"/>
              </a:spcAft>
              <a:buClr>
                <a:srgbClr val="0000CA"/>
              </a:buClr>
              <a:buSzPts val="2100"/>
              <a:buFont typeface="Noto Sans Symbols"/>
              <a:buChar char="■"/>
            </a:pPr>
            <a:r>
              <a:rPr lang="en-US" sz="2800" b="0" i="0" u="none" strike="noStrike" cap="none">
                <a:solidFill>
                  <a:schemeClr val="dk1"/>
                </a:solidFill>
                <a:latin typeface="Times New Roman"/>
                <a:ea typeface="Times New Roman"/>
                <a:cs typeface="Times New Roman"/>
                <a:sym typeface="Times New Roman"/>
              </a:rPr>
              <a:t>Giảm kích thước tập dữ liệu bằng việc loại bỏ những thuộc tính/chiều/đặc trưng </a:t>
            </a:r>
            <a:r>
              <a:rPr lang="en-US" sz="2800" b="0" i="0" u="none" strike="noStrike" cap="none" smtClean="0">
                <a:solidFill>
                  <a:schemeClr val="dk1"/>
                </a:solidFill>
                <a:latin typeface="Times New Roman"/>
                <a:ea typeface="Times New Roman"/>
                <a:cs typeface="Times New Roman"/>
                <a:sym typeface="Times New Roman"/>
              </a:rPr>
              <a:t>(attribute/ dimension/ feature</a:t>
            </a:r>
            <a:r>
              <a:rPr lang="en-US" sz="2800" b="0" i="0" u="none" strike="noStrike" cap="none">
                <a:solidFill>
                  <a:schemeClr val="dk1"/>
                </a:solidFill>
                <a:latin typeface="Times New Roman"/>
                <a:ea typeface="Times New Roman"/>
                <a:cs typeface="Times New Roman"/>
                <a:sym typeface="Times New Roman"/>
              </a:rPr>
              <a:t>) dư thừa/không thích hợp (redundant</a:t>
            </a:r>
            <a:r>
              <a:rPr lang="en-US" sz="2800" b="0" i="0" u="none" strike="noStrike" cap="none" smtClean="0">
                <a:solidFill>
                  <a:schemeClr val="dk1"/>
                </a:solidFill>
                <a:latin typeface="Times New Roman"/>
                <a:ea typeface="Times New Roman"/>
                <a:cs typeface="Times New Roman"/>
                <a:sym typeface="Times New Roman"/>
              </a:rPr>
              <a:t>/ irrelevant</a:t>
            </a:r>
            <a:r>
              <a:rPr lang="en-US" sz="2800" b="0" i="0" u="none" strike="noStrike" cap="none">
                <a:solidFill>
                  <a:schemeClr val="dk1"/>
                </a:solidFill>
                <a:latin typeface="Times New Roman"/>
                <a:ea typeface="Times New Roman"/>
                <a:cs typeface="Times New Roman"/>
                <a:sym typeface="Times New Roman"/>
              </a:rPr>
              <a:t>)</a:t>
            </a:r>
            <a:endParaRPr/>
          </a:p>
          <a:p>
            <a:pPr marL="742950" marR="0" lvl="1" indent="-285750" algn="just" rtl="0">
              <a:lnSpc>
                <a:spcPct val="100000"/>
              </a:lnSpc>
              <a:spcBef>
                <a:spcPts val="1400"/>
              </a:spcBef>
              <a:spcAft>
                <a:spcPts val="0"/>
              </a:spcAft>
              <a:buClr>
                <a:srgbClr val="0000CA"/>
              </a:buClr>
              <a:buSzPts val="2100"/>
              <a:buFont typeface="Noto Sans Symbols"/>
              <a:buChar char="■"/>
            </a:pPr>
            <a:r>
              <a:rPr lang="en-US" sz="2800" b="0" i="0" u="none" strike="noStrike" cap="none">
                <a:solidFill>
                  <a:schemeClr val="dk1"/>
                </a:solidFill>
                <a:latin typeface="Times New Roman"/>
                <a:ea typeface="Times New Roman"/>
                <a:cs typeface="Times New Roman"/>
                <a:sym typeface="Times New Roman"/>
              </a:rPr>
              <a:t>Mục tiêu: tập ít các thuộc tính nhất vẫn đảm bảo phân bố xác suất (probability distribution) của các lớp dữ liệu đạt được gần với phân bố xác suất ban đầu với tất cả các thuộc </a:t>
            </a:r>
            <a:r>
              <a:rPr lang="en-US" sz="2800" b="0" i="0" u="none" strike="noStrike" cap="none" smtClean="0">
                <a:solidFill>
                  <a:schemeClr val="dk1"/>
                </a:solidFill>
                <a:latin typeface="Times New Roman"/>
                <a:ea typeface="Times New Roman"/>
                <a:cs typeface="Times New Roman"/>
                <a:sym typeface="Times New Roman"/>
              </a:rPr>
              <a:t>tính</a:t>
            </a:r>
            <a:endParaRPr smtClean="0"/>
          </a:p>
          <a:p>
            <a:pPr marL="742950" marR="0" lvl="1" indent="-285750" algn="l" rtl="0">
              <a:lnSpc>
                <a:spcPct val="100000"/>
              </a:lnSpc>
              <a:spcBef>
                <a:spcPts val="1400"/>
              </a:spcBef>
              <a:spcAft>
                <a:spcPts val="0"/>
              </a:spcAft>
              <a:buClr>
                <a:srgbClr val="0000CA"/>
              </a:buClr>
              <a:buSzPts val="2100"/>
              <a:buFont typeface="Noto Sans Symbols"/>
              <a:buNone/>
            </a:pPr>
            <a:r>
              <a:rPr lang="en-US" sz="2800" b="0" i="0" u="none" strike="noStrike" cap="none" smtClean="0">
                <a:solidFill>
                  <a:schemeClr val="dk1"/>
                </a:solidFill>
                <a:latin typeface="Times New Roman"/>
                <a:ea typeface="Times New Roman"/>
                <a:cs typeface="Times New Roman"/>
                <a:sym typeface="Times New Roman"/>
              </a:rPr>
              <a:t>=&gt; Bài toán tối ưu hóa: vận dụng heuristics</a:t>
            </a:r>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2"/>
        <p:cNvGrpSpPr/>
        <p:nvPr/>
      </p:nvGrpSpPr>
      <p:grpSpPr>
        <a:xfrm>
          <a:off x="0" y="0"/>
          <a:ext cx="0" cy="0"/>
          <a:chOff x="0" y="0"/>
          <a:chExt cx="0" cy="0"/>
        </a:xfrm>
      </p:grpSpPr>
      <p:sp>
        <p:nvSpPr>
          <p:cNvPr id="483" name="Google Shape;483;p46"/>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46</a:t>
            </a:fld>
            <a:endParaRPr/>
          </a:p>
        </p:txBody>
      </p:sp>
      <p:sp>
        <p:nvSpPr>
          <p:cNvPr id="484" name="Google Shape;484;p46"/>
          <p:cNvSpPr txBox="1">
            <a:spLocks noGrp="1"/>
          </p:cNvSpPr>
          <p:nvPr>
            <p:ph type="title" idx="4294967295"/>
          </p:nvPr>
        </p:nvSpPr>
        <p:spPr>
          <a:xfrm>
            <a:off x="457200" y="76200"/>
            <a:ext cx="8534400" cy="1017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2.6. Thu giảm dữ liệu</a:t>
            </a:r>
            <a:endParaRPr/>
          </a:p>
        </p:txBody>
      </p:sp>
      <p:sp>
        <p:nvSpPr>
          <p:cNvPr id="485" name="Google Shape;485;p46"/>
          <p:cNvSpPr txBox="1">
            <a:spLocks noGrp="1"/>
          </p:cNvSpPr>
          <p:nvPr>
            <p:ph type="body" idx="4294967295"/>
          </p:nvPr>
        </p:nvSpPr>
        <p:spPr>
          <a:xfrm>
            <a:off x="457200" y="1524000"/>
            <a:ext cx="85344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Times New Roman"/>
                <a:ea typeface="Times New Roman"/>
                <a:cs typeface="Times New Roman"/>
                <a:sym typeface="Times New Roman"/>
              </a:rPr>
              <a:t>Chọn một số thuộc tính (attribute subset selection)</a:t>
            </a:r>
            <a:endParaRPr/>
          </a:p>
        </p:txBody>
      </p:sp>
      <p:pic>
        <p:nvPicPr>
          <p:cNvPr id="486" name="Google Shape;486;p46"/>
          <p:cNvPicPr preferRelativeResize="0">
            <a:picLocks noGrp="1"/>
          </p:cNvPicPr>
          <p:nvPr>
            <p:ph type="body" idx="4294967295"/>
          </p:nvPr>
        </p:nvPicPr>
        <p:blipFill rotWithShape="1">
          <a:blip r:embed="rId3">
            <a:alphaModFix/>
          </a:blip>
          <a:srcRect/>
          <a:stretch/>
        </p:blipFill>
        <p:spPr>
          <a:xfrm>
            <a:off x="381000" y="2209800"/>
            <a:ext cx="8534400" cy="4335462"/>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0"/>
        <p:cNvGrpSpPr/>
        <p:nvPr/>
      </p:nvGrpSpPr>
      <p:grpSpPr>
        <a:xfrm>
          <a:off x="0" y="0"/>
          <a:ext cx="0" cy="0"/>
          <a:chOff x="0" y="0"/>
          <a:chExt cx="0" cy="0"/>
        </a:xfrm>
      </p:grpSpPr>
      <p:sp>
        <p:nvSpPr>
          <p:cNvPr id="491" name="Google Shape;491;p47"/>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47</a:t>
            </a:fld>
            <a:endParaRPr/>
          </a:p>
        </p:txBody>
      </p:sp>
      <p:sp>
        <p:nvSpPr>
          <p:cNvPr id="492" name="Google Shape;492;p47"/>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2.6. Thu giảm dữ liệu</a:t>
            </a:r>
            <a:endParaRPr/>
          </a:p>
        </p:txBody>
      </p:sp>
      <p:sp>
        <p:nvSpPr>
          <p:cNvPr id="493" name="Google Shape;493;p47"/>
          <p:cNvSpPr txBox="1">
            <a:spLocks noGrp="1"/>
          </p:cNvSpPr>
          <p:nvPr>
            <p:ph type="body" idx="1"/>
          </p:nvPr>
        </p:nvSpPr>
        <p:spPr>
          <a:xfrm>
            <a:off x="457200" y="1676400"/>
            <a:ext cx="84582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400"/>
              <a:buFont typeface="Noto Sans Symbols"/>
              <a:buChar char="🞐"/>
            </a:pPr>
            <a:r>
              <a:rPr lang="en-US" sz="3200" b="0" i="0" u="none">
                <a:solidFill>
                  <a:schemeClr val="dk1"/>
                </a:solidFill>
                <a:latin typeface="Times New Roman"/>
                <a:ea typeface="Times New Roman"/>
                <a:cs typeface="Times New Roman"/>
                <a:sym typeface="Times New Roman"/>
              </a:rPr>
              <a:t>Thu giảm chiều (dimensionality reduction)</a:t>
            </a:r>
            <a:endParaRPr/>
          </a:p>
          <a:p>
            <a:pPr marL="742950" marR="0" lvl="1" indent="-285750" algn="l" rtl="0">
              <a:lnSpc>
                <a:spcPct val="100000"/>
              </a:lnSpc>
              <a:spcBef>
                <a:spcPts val="1400"/>
              </a:spcBef>
              <a:spcAft>
                <a:spcPts val="0"/>
              </a:spcAft>
              <a:buClr>
                <a:srgbClr val="0000CA"/>
              </a:buClr>
              <a:buSzPts val="2100"/>
              <a:buFont typeface="Noto Sans Symbols"/>
              <a:buChar char="■"/>
            </a:pPr>
            <a:r>
              <a:rPr lang="en-US" sz="2800" b="0" i="0" u="none" strike="noStrike" cap="none">
                <a:solidFill>
                  <a:schemeClr val="dk1"/>
                </a:solidFill>
                <a:latin typeface="Times New Roman"/>
                <a:ea typeface="Times New Roman"/>
                <a:cs typeface="Times New Roman"/>
                <a:sym typeface="Times New Roman"/>
              </a:rPr>
              <a:t>Biến đổi wavelet (wavelet transforms</a:t>
            </a:r>
            <a:r>
              <a:rPr lang="en-US" sz="2800" b="0" i="0" u="none" strike="noStrike" cap="none" smtClean="0">
                <a:solidFill>
                  <a:schemeClr val="dk1"/>
                </a:solidFill>
                <a:latin typeface="Times New Roman"/>
                <a:ea typeface="Times New Roman"/>
                <a:cs typeface="Times New Roman"/>
                <a:sym typeface="Times New Roman"/>
              </a:rPr>
              <a:t>)</a:t>
            </a:r>
            <a:endParaRPr smtClean="0"/>
          </a:p>
          <a:p>
            <a:pPr marL="742950" marR="0" lvl="1" indent="-285750" algn="l" rtl="0">
              <a:lnSpc>
                <a:spcPct val="100000"/>
              </a:lnSpc>
              <a:spcBef>
                <a:spcPts val="1400"/>
              </a:spcBef>
              <a:spcAft>
                <a:spcPts val="0"/>
              </a:spcAft>
              <a:buClr>
                <a:srgbClr val="0000CA"/>
              </a:buClr>
              <a:buSzPts val="2100"/>
              <a:buFont typeface="Noto Sans Symbols"/>
              <a:buChar char="■"/>
            </a:pPr>
            <a:r>
              <a:rPr lang="en-US" sz="2800" b="0" i="0" u="none" strike="noStrike" cap="none" smtClean="0">
                <a:solidFill>
                  <a:schemeClr val="dk1"/>
                </a:solidFill>
                <a:latin typeface="Times New Roman"/>
                <a:ea typeface="Times New Roman"/>
                <a:cs typeface="Times New Roman"/>
                <a:sym typeface="Times New Roman"/>
              </a:rPr>
              <a:t>Phân </a:t>
            </a:r>
            <a:r>
              <a:rPr lang="en-US" sz="2800" b="0" i="0" u="none" strike="noStrike" cap="none">
                <a:solidFill>
                  <a:schemeClr val="dk1"/>
                </a:solidFill>
                <a:latin typeface="Times New Roman"/>
                <a:ea typeface="Times New Roman"/>
                <a:cs typeface="Times New Roman"/>
                <a:sym typeface="Times New Roman"/>
              </a:rPr>
              <a:t>tích nhân tố chính (principal component analysis</a:t>
            </a:r>
            <a:r>
              <a:rPr lang="en-US" sz="2800" b="0" i="0" u="none" strike="noStrike" cap="none" smtClean="0">
                <a:solidFill>
                  <a:schemeClr val="dk1"/>
                </a:solidFill>
                <a:latin typeface="Times New Roman"/>
                <a:ea typeface="Times New Roman"/>
                <a:cs typeface="Times New Roman"/>
                <a:sym typeface="Times New Roman"/>
              </a:rPr>
              <a:t>)</a:t>
            </a:r>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6" name="Google Shape;856;p57"/>
          <p:cNvSpPr txBox="1">
            <a:spLocks noGrp="1"/>
          </p:cNvSpPr>
          <p:nvPr>
            <p:ph type="title"/>
          </p:nvPr>
        </p:nvSpPr>
        <p:spPr>
          <a:xfrm>
            <a:off x="914400" y="381000"/>
            <a:ext cx="7793037" cy="685800"/>
          </a:xfrm>
          <a:prstGeom prst="rect">
            <a:avLst/>
          </a:prstGeom>
          <a:noFill/>
          <a:ln>
            <a:noFill/>
          </a:ln>
        </p:spPr>
        <p:txBody>
          <a:bodyPr spcFirstLastPara="1" wrap="square" lIns="91425" tIns="45700" rIns="91425" bIns="45700" anchor="b" anchorCtr="0">
            <a:noAutofit/>
          </a:bodyPr>
          <a:lstStyle/>
          <a:p>
            <a:pPr lvl="0">
              <a:buClr>
                <a:schemeClr val="dk2"/>
              </a:buClr>
              <a:buSzPts val="3600"/>
            </a:pPr>
            <a:r>
              <a:rPr lang="en-US" sz="3600"/>
              <a:t>2.6. Thu giảm </a:t>
            </a:r>
            <a:r>
              <a:rPr lang="en-US" sz="3600"/>
              <a:t>dữ </a:t>
            </a:r>
            <a:r>
              <a:rPr lang="en-US" sz="3600" smtClean="0"/>
              <a:t>liệu</a:t>
            </a:r>
            <a:endParaRPr/>
          </a:p>
        </p:txBody>
      </p:sp>
      <p:sp>
        <p:nvSpPr>
          <p:cNvPr id="857" name="Google Shape;857;p57"/>
          <p:cNvSpPr txBox="1">
            <a:spLocks noGrp="1"/>
          </p:cNvSpPr>
          <p:nvPr>
            <p:ph type="body" idx="1"/>
          </p:nvPr>
        </p:nvSpPr>
        <p:spPr>
          <a:xfrm>
            <a:off x="228600" y="1801904"/>
            <a:ext cx="4111625" cy="5029200"/>
          </a:xfrm>
          <a:prstGeom prst="rect">
            <a:avLst/>
          </a:prstGeom>
          <a:noFill/>
          <a:ln>
            <a:noFill/>
          </a:ln>
        </p:spPr>
        <p:txBody>
          <a:bodyPr spcFirstLastPara="1" wrap="square" lIns="91425" tIns="45700" rIns="91425" bIns="45700" anchor="t" anchorCtr="0">
            <a:noAutofit/>
          </a:bodyPr>
          <a:lstStyle/>
          <a:p>
            <a:pPr marL="342900" lvl="0" indent="-342900" algn="ctr" rtl="0">
              <a:lnSpc>
                <a:spcPct val="11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Image</a:t>
            </a:r>
            <a:endParaRPr/>
          </a:p>
          <a:p>
            <a:pPr marL="342900" lvl="0" indent="-342900" algn="l" rtl="0">
              <a:lnSpc>
                <a:spcPct val="110000"/>
              </a:lnSpc>
              <a:spcBef>
                <a:spcPts val="480"/>
              </a:spcBef>
              <a:spcAft>
                <a:spcPts val="0"/>
              </a:spcAft>
              <a:buSzPts val="1440"/>
              <a:buNone/>
            </a:pPr>
            <a:endParaRPr sz="2400" b="0" i="0" u="none">
              <a:solidFill>
                <a:schemeClr val="dk1"/>
              </a:solidFill>
              <a:latin typeface="Tahoma"/>
              <a:ea typeface="Tahoma"/>
              <a:cs typeface="Tahoma"/>
              <a:sym typeface="Tahoma"/>
            </a:endParaRPr>
          </a:p>
          <a:p>
            <a:pPr marL="342900" lvl="0" indent="-342900" algn="r" rtl="0">
              <a:lnSpc>
                <a:spcPct val="110000"/>
              </a:lnSpc>
              <a:spcBef>
                <a:spcPts val="480"/>
              </a:spcBef>
              <a:spcAft>
                <a:spcPts val="0"/>
              </a:spcAft>
              <a:buSzPts val="1440"/>
              <a:buNone/>
            </a:pPr>
            <a:r>
              <a:rPr lang="en-US" sz="2400" b="0" i="0" u="none">
                <a:solidFill>
                  <a:schemeClr val="dk1"/>
                </a:solidFill>
                <a:latin typeface="Tahoma"/>
                <a:ea typeface="Tahoma"/>
                <a:cs typeface="Tahoma"/>
                <a:sym typeface="Tahoma"/>
              </a:rPr>
              <a:t>  </a:t>
            </a:r>
            <a:r>
              <a:rPr lang="en-US" sz="2000" b="0" i="0" u="none">
                <a:solidFill>
                  <a:schemeClr val="dk1"/>
                </a:solidFill>
                <a:latin typeface="Tahoma"/>
                <a:ea typeface="Tahoma"/>
                <a:cs typeface="Tahoma"/>
                <a:sym typeface="Tahoma"/>
              </a:rPr>
              <a:t>Low Pass       High Pass</a:t>
            </a:r>
            <a:endParaRPr/>
          </a:p>
          <a:p>
            <a:pPr marL="342900" lvl="0" indent="-342900" algn="r" rtl="0">
              <a:lnSpc>
                <a:spcPct val="11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342900" algn="l" rtl="0">
              <a:lnSpc>
                <a:spcPct val="110000"/>
              </a:lnSpc>
              <a:spcBef>
                <a:spcPts val="400"/>
              </a:spcBef>
              <a:spcAft>
                <a:spcPts val="0"/>
              </a:spcAft>
              <a:buSzPts val="1200"/>
              <a:buNone/>
            </a:pPr>
            <a:r>
              <a:rPr lang="en-US" sz="2000" b="0" i="0" u="none">
                <a:solidFill>
                  <a:schemeClr val="dk1"/>
                </a:solidFill>
                <a:latin typeface="Tahoma"/>
                <a:ea typeface="Tahoma"/>
                <a:cs typeface="Tahoma"/>
                <a:sym typeface="Tahoma"/>
              </a:rPr>
              <a:t>     Low Pass       High Pass</a:t>
            </a:r>
            <a:endParaRPr/>
          </a:p>
          <a:p>
            <a:pPr marL="342900" lvl="0" indent="-342900" algn="l" rtl="0">
              <a:lnSpc>
                <a:spcPct val="11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342900" algn="l" rtl="0">
              <a:lnSpc>
                <a:spcPct val="110000"/>
              </a:lnSpc>
              <a:spcBef>
                <a:spcPts val="400"/>
              </a:spcBef>
              <a:spcAft>
                <a:spcPts val="0"/>
              </a:spcAft>
              <a:buSzPts val="1200"/>
              <a:buNone/>
            </a:pPr>
            <a:r>
              <a:rPr lang="en-US" sz="2000" b="0" i="0" u="none">
                <a:solidFill>
                  <a:schemeClr val="dk1"/>
                </a:solidFill>
                <a:latin typeface="Tahoma"/>
                <a:ea typeface="Tahoma"/>
                <a:cs typeface="Tahoma"/>
                <a:sym typeface="Tahoma"/>
              </a:rPr>
              <a:t>Low Pass    High Pass</a:t>
            </a:r>
            <a:endParaRPr/>
          </a:p>
        </p:txBody>
      </p:sp>
      <p:pic>
        <p:nvPicPr>
          <p:cNvPr id="858" name="Google Shape;858;p57" descr="Lina"/>
          <p:cNvPicPr preferRelativeResize="0">
            <a:picLocks noGrp="1"/>
          </p:cNvPicPr>
          <p:nvPr>
            <p:ph type="clipArt" idx="2"/>
          </p:nvPr>
        </p:nvPicPr>
        <p:blipFill rotWithShape="1">
          <a:blip r:embed="rId3">
            <a:alphaModFix/>
          </a:blip>
          <a:srcRect/>
          <a:stretch/>
        </p:blipFill>
        <p:spPr>
          <a:xfrm>
            <a:off x="4651375" y="2167029"/>
            <a:ext cx="4111625" cy="4451350"/>
          </a:xfrm>
          <a:prstGeom prst="rect">
            <a:avLst/>
          </a:prstGeom>
          <a:noFill/>
          <a:ln>
            <a:noFill/>
          </a:ln>
        </p:spPr>
      </p:pic>
      <p:cxnSp>
        <p:nvCxnSpPr>
          <p:cNvPr id="859" name="Google Shape;859;p57"/>
          <p:cNvCxnSpPr/>
          <p:nvPr/>
        </p:nvCxnSpPr>
        <p:spPr>
          <a:xfrm flipH="1">
            <a:off x="1981200" y="2259104"/>
            <a:ext cx="457200" cy="609600"/>
          </a:xfrm>
          <a:prstGeom prst="straightConnector1">
            <a:avLst/>
          </a:prstGeom>
          <a:noFill/>
          <a:ln w="9525" cap="flat" cmpd="sng">
            <a:solidFill>
              <a:schemeClr val="dk1"/>
            </a:solidFill>
            <a:prstDash val="solid"/>
            <a:miter lim="800000"/>
            <a:headEnd type="none" w="med" len="med"/>
            <a:tailEnd type="triangle" w="med" len="med"/>
          </a:ln>
        </p:spPr>
      </p:cxnSp>
      <p:cxnSp>
        <p:nvCxnSpPr>
          <p:cNvPr id="860" name="Google Shape;860;p57"/>
          <p:cNvCxnSpPr/>
          <p:nvPr/>
        </p:nvCxnSpPr>
        <p:spPr>
          <a:xfrm>
            <a:off x="2590800" y="2259104"/>
            <a:ext cx="838200" cy="609600"/>
          </a:xfrm>
          <a:prstGeom prst="straightConnector1">
            <a:avLst/>
          </a:prstGeom>
          <a:noFill/>
          <a:ln w="9525" cap="flat" cmpd="sng">
            <a:solidFill>
              <a:schemeClr val="dk1"/>
            </a:solidFill>
            <a:prstDash val="solid"/>
            <a:miter lim="800000"/>
            <a:headEnd type="none" w="med" len="med"/>
            <a:tailEnd type="triangle" w="med" len="med"/>
          </a:ln>
        </p:spPr>
      </p:cxnSp>
      <p:cxnSp>
        <p:nvCxnSpPr>
          <p:cNvPr id="861" name="Google Shape;861;p57"/>
          <p:cNvCxnSpPr/>
          <p:nvPr/>
        </p:nvCxnSpPr>
        <p:spPr>
          <a:xfrm flipH="1">
            <a:off x="1447800" y="3173504"/>
            <a:ext cx="457200" cy="457200"/>
          </a:xfrm>
          <a:prstGeom prst="straightConnector1">
            <a:avLst/>
          </a:prstGeom>
          <a:noFill/>
          <a:ln w="9525" cap="flat" cmpd="sng">
            <a:solidFill>
              <a:schemeClr val="dk1"/>
            </a:solidFill>
            <a:prstDash val="solid"/>
            <a:miter lim="800000"/>
            <a:headEnd type="none" w="med" len="med"/>
            <a:tailEnd type="triangle" w="med" len="med"/>
          </a:ln>
        </p:spPr>
      </p:cxnSp>
      <p:cxnSp>
        <p:nvCxnSpPr>
          <p:cNvPr id="862" name="Google Shape;862;p57"/>
          <p:cNvCxnSpPr/>
          <p:nvPr/>
        </p:nvCxnSpPr>
        <p:spPr>
          <a:xfrm>
            <a:off x="2057400" y="3173504"/>
            <a:ext cx="533400" cy="457200"/>
          </a:xfrm>
          <a:prstGeom prst="straightConnector1">
            <a:avLst/>
          </a:prstGeom>
          <a:noFill/>
          <a:ln w="9525" cap="flat" cmpd="sng">
            <a:solidFill>
              <a:schemeClr val="dk1"/>
            </a:solidFill>
            <a:prstDash val="solid"/>
            <a:miter lim="800000"/>
            <a:headEnd type="none" w="med" len="med"/>
            <a:tailEnd type="triangle" w="med" len="med"/>
          </a:ln>
        </p:spPr>
      </p:cxnSp>
      <p:cxnSp>
        <p:nvCxnSpPr>
          <p:cNvPr id="863" name="Google Shape;863;p57"/>
          <p:cNvCxnSpPr/>
          <p:nvPr/>
        </p:nvCxnSpPr>
        <p:spPr>
          <a:xfrm flipH="1">
            <a:off x="838200" y="4011704"/>
            <a:ext cx="381000" cy="533400"/>
          </a:xfrm>
          <a:prstGeom prst="straightConnector1">
            <a:avLst/>
          </a:prstGeom>
          <a:noFill/>
          <a:ln w="9525" cap="flat" cmpd="sng">
            <a:solidFill>
              <a:schemeClr val="dk1"/>
            </a:solidFill>
            <a:prstDash val="solid"/>
            <a:miter lim="800000"/>
            <a:headEnd type="none" w="med" len="med"/>
            <a:tailEnd type="triangle" w="med" len="med"/>
          </a:ln>
        </p:spPr>
      </p:cxnSp>
      <p:cxnSp>
        <p:nvCxnSpPr>
          <p:cNvPr id="864" name="Google Shape;864;p57"/>
          <p:cNvCxnSpPr/>
          <p:nvPr/>
        </p:nvCxnSpPr>
        <p:spPr>
          <a:xfrm>
            <a:off x="1447800" y="3935504"/>
            <a:ext cx="533400" cy="533400"/>
          </a:xfrm>
          <a:prstGeom prst="straightConnector1">
            <a:avLst/>
          </a:prstGeom>
          <a:noFill/>
          <a:ln w="9525" cap="flat" cmpd="sng">
            <a:solidFill>
              <a:schemeClr val="dk1"/>
            </a:solidFill>
            <a:prstDash val="solid"/>
            <a:miter lim="800000"/>
            <a:headEnd type="none" w="med" len="med"/>
            <a:tailEnd type="triangle" w="med" len="med"/>
          </a:ln>
        </p:spPr>
      </p:cxnSp>
      <p:sp>
        <p:nvSpPr>
          <p:cNvPr id="2" name="Rectangle 1"/>
          <p:cNvSpPr/>
          <p:nvPr/>
        </p:nvSpPr>
        <p:spPr>
          <a:xfrm>
            <a:off x="333210" y="1280916"/>
            <a:ext cx="3448380" cy="584775"/>
          </a:xfrm>
          <a:prstGeom prst="rect">
            <a:avLst/>
          </a:prstGeom>
        </p:spPr>
        <p:txBody>
          <a:bodyPr wrap="none">
            <a:spAutoFit/>
          </a:bodyPr>
          <a:lstStyle/>
          <a:p>
            <a:r>
              <a:rPr lang="en-US" sz="3200">
                <a:solidFill>
                  <a:schemeClr val="dk2"/>
                </a:solidFill>
                <a:latin typeface="Tahoma"/>
                <a:ea typeface="Tahoma"/>
                <a:cs typeface="Tahoma"/>
                <a:sym typeface="Tahoma"/>
              </a:rPr>
              <a:t>DWT cho nén ảnh</a:t>
            </a:r>
            <a:endParaRPr lang="en-US" sz="3200"/>
          </a:p>
        </p:txBody>
      </p:sp>
    </p:spTree>
    <p:extLst>
      <p:ext uri="{BB962C8B-B14F-4D97-AF65-F5344CB8AC3E}">
        <p14:creationId xmlns:p14="http://schemas.microsoft.com/office/powerpoint/2010/main" val="13868079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58"/>
          <p:cNvSpPr txBox="1"/>
          <p:nvPr/>
        </p:nvSpPr>
        <p:spPr>
          <a:xfrm>
            <a:off x="152400" y="6324600"/>
            <a:ext cx="1905000" cy="5334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0" i="0" u="none">
                <a:solidFill>
                  <a:schemeClr val="dk1"/>
                </a:solidFill>
                <a:latin typeface="Tahoma"/>
                <a:ea typeface="Tahoma"/>
                <a:cs typeface="Tahoma"/>
                <a:sym typeface="Tahoma"/>
              </a:rPr>
              <a:t>*</a:t>
            </a:r>
            <a:endParaRPr/>
          </a:p>
        </p:txBody>
      </p:sp>
      <p:sp>
        <p:nvSpPr>
          <p:cNvPr id="870" name="Google Shape;870;p58"/>
          <p:cNvSpPr txBox="1"/>
          <p:nvPr/>
        </p:nvSpPr>
        <p:spPr>
          <a:xfrm>
            <a:off x="2819400" y="6477000"/>
            <a:ext cx="3276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Tahoma"/>
              <a:buNone/>
            </a:pPr>
            <a:r>
              <a:rPr lang="en-US" sz="1200" b="0" i="0" u="none">
                <a:solidFill>
                  <a:schemeClr val="dk1"/>
                </a:solidFill>
                <a:latin typeface="Tahoma"/>
                <a:ea typeface="Tahoma"/>
                <a:cs typeface="Tahoma"/>
                <a:sym typeface="Tahoma"/>
              </a:rPr>
              <a:t>Kho dữ liệu và khai phá dữ liệu: Chương 2</a:t>
            </a:r>
            <a:endParaRPr/>
          </a:p>
          <a:p>
            <a:pPr marL="0" marR="0" lvl="0" indent="0" algn="l" rtl="0">
              <a:lnSpc>
                <a:spcPct val="100000"/>
              </a:lnSpc>
              <a:spcBef>
                <a:spcPts val="0"/>
              </a:spcBef>
              <a:spcAft>
                <a:spcPts val="0"/>
              </a:spcAft>
              <a:buNone/>
            </a:pPr>
            <a:endParaRPr sz="1200" b="0" i="0" u="none">
              <a:solidFill>
                <a:schemeClr val="dk1"/>
              </a:solidFill>
              <a:latin typeface="Tahoma"/>
              <a:ea typeface="Tahoma"/>
              <a:cs typeface="Tahoma"/>
              <a:sym typeface="Tahoma"/>
            </a:endParaRPr>
          </a:p>
        </p:txBody>
      </p:sp>
      <p:sp>
        <p:nvSpPr>
          <p:cNvPr id="871" name="Google Shape;871;p58"/>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49</a:t>
            </a:fld>
            <a:endParaRPr/>
          </a:p>
        </p:txBody>
      </p:sp>
      <p:sp>
        <p:nvSpPr>
          <p:cNvPr id="872" name="Google Shape;872;p58"/>
          <p:cNvSpPr txBox="1">
            <a:spLocks noGrp="1"/>
          </p:cNvSpPr>
          <p:nvPr>
            <p:ph type="body" idx="1"/>
          </p:nvPr>
        </p:nvSpPr>
        <p:spPr>
          <a:xfrm>
            <a:off x="381000" y="1523999"/>
            <a:ext cx="8382000" cy="4513729"/>
          </a:xfrm>
          <a:prstGeom prst="rect">
            <a:avLst/>
          </a:prstGeom>
          <a:noFill/>
          <a:ln>
            <a:noFill/>
          </a:ln>
        </p:spPr>
        <p:txBody>
          <a:bodyPr spcFirstLastPara="1" wrap="square" lIns="91425" tIns="45700" rIns="91425" bIns="45700" anchor="t" anchorCtr="0">
            <a:noAutofit/>
          </a:bodyPr>
          <a:lstStyle/>
          <a:p>
            <a:pPr marL="0" lvl="0" indent="0">
              <a:lnSpc>
                <a:spcPct val="110000"/>
              </a:lnSpc>
              <a:spcBef>
                <a:spcPts val="0"/>
              </a:spcBef>
              <a:buClr>
                <a:schemeClr val="folHlink"/>
              </a:buClr>
              <a:buSzPts val="1440"/>
              <a:buNone/>
            </a:pPr>
            <a:r>
              <a:rPr lang="en-US" sz="2400" b="1">
                <a:solidFill>
                  <a:schemeClr val="dk2"/>
                </a:solidFill>
                <a:latin typeface="Tahoma"/>
                <a:ea typeface="Tahoma"/>
                <a:cs typeface="Tahoma"/>
                <a:sym typeface="Tahoma"/>
              </a:rPr>
              <a:t>Phân tích thành phần </a:t>
            </a:r>
            <a:r>
              <a:rPr lang="en-US" sz="2400" b="1">
                <a:solidFill>
                  <a:schemeClr val="dk2"/>
                </a:solidFill>
                <a:latin typeface="Tahoma"/>
                <a:ea typeface="Tahoma"/>
                <a:cs typeface="Tahoma"/>
                <a:sym typeface="Tahoma"/>
              </a:rPr>
              <a:t>chính </a:t>
            </a:r>
            <a:r>
              <a:rPr lang="en-US" sz="2400" b="1" smtClean="0">
                <a:solidFill>
                  <a:schemeClr val="dk2"/>
                </a:solidFill>
                <a:latin typeface="Tahoma"/>
                <a:ea typeface="Tahoma"/>
                <a:cs typeface="Tahoma"/>
                <a:sym typeface="Tahoma"/>
              </a:rPr>
              <a:t>(PCA)</a:t>
            </a:r>
            <a:endParaRPr lang="en-US" sz="2400" b="1" i="0" u="none" smtClean="0">
              <a:solidFill>
                <a:schemeClr val="dk1"/>
              </a:solidFill>
              <a:latin typeface="Tahoma"/>
              <a:ea typeface="Tahoma"/>
              <a:cs typeface="Tahoma"/>
              <a:sym typeface="Tahoma"/>
            </a:endParaRPr>
          </a:p>
          <a:p>
            <a:pPr marL="342900" lvl="0" indent="-342900" algn="l" rtl="0">
              <a:lnSpc>
                <a:spcPct val="110000"/>
              </a:lnSpc>
              <a:spcBef>
                <a:spcPts val="0"/>
              </a:spcBef>
              <a:spcAft>
                <a:spcPts val="0"/>
              </a:spcAft>
              <a:buClr>
                <a:schemeClr val="folHlink"/>
              </a:buClr>
              <a:buSzPts val="1440"/>
              <a:buFont typeface="Noto Sans Symbols"/>
              <a:buChar char="■"/>
            </a:pPr>
            <a:r>
              <a:rPr lang="en-US" sz="2400" b="0" i="0" u="none" smtClean="0">
                <a:solidFill>
                  <a:schemeClr val="dk1"/>
                </a:solidFill>
                <a:latin typeface="Tahoma"/>
                <a:ea typeface="Tahoma"/>
                <a:cs typeface="Tahoma"/>
                <a:sym typeface="Tahoma"/>
              </a:rPr>
              <a:t>Cho </a:t>
            </a:r>
            <a:r>
              <a:rPr lang="en-US" sz="2400" b="0" i="1" u="none">
                <a:solidFill>
                  <a:schemeClr val="dk1"/>
                </a:solidFill>
                <a:latin typeface="Tahoma"/>
                <a:ea typeface="Tahoma"/>
                <a:cs typeface="Tahoma"/>
                <a:sym typeface="Tahoma"/>
              </a:rPr>
              <a:t>N</a:t>
            </a:r>
            <a:r>
              <a:rPr lang="en-US" sz="2400" b="0" i="0" u="none">
                <a:solidFill>
                  <a:schemeClr val="dk1"/>
                </a:solidFill>
                <a:latin typeface="Tahoma"/>
                <a:ea typeface="Tahoma"/>
                <a:cs typeface="Tahoma"/>
                <a:sym typeface="Tahoma"/>
              </a:rPr>
              <a:t> vector dữ liệu </a:t>
            </a:r>
            <a:r>
              <a:rPr lang="en-US" sz="2400" b="0" i="1" u="none">
                <a:solidFill>
                  <a:schemeClr val="dk1"/>
                </a:solidFill>
                <a:latin typeface="Tahoma"/>
                <a:ea typeface="Tahoma"/>
                <a:cs typeface="Tahoma"/>
                <a:sym typeface="Tahoma"/>
              </a:rPr>
              <a:t>k</a:t>
            </a:r>
            <a:r>
              <a:rPr lang="en-US" sz="2400" b="0" i="0" u="none">
                <a:solidFill>
                  <a:schemeClr val="dk1"/>
                </a:solidFill>
                <a:latin typeface="Tahoma"/>
                <a:ea typeface="Tahoma"/>
                <a:cs typeface="Tahoma"/>
                <a:sym typeface="Tahoma"/>
              </a:rPr>
              <a:t>-chiều, tìm </a:t>
            </a:r>
            <a:r>
              <a:rPr lang="en-US" sz="2400" b="0" i="1" u="none">
                <a:solidFill>
                  <a:schemeClr val="dk1"/>
                </a:solidFill>
                <a:latin typeface="Tahoma"/>
                <a:ea typeface="Tahoma"/>
                <a:cs typeface="Tahoma"/>
                <a:sym typeface="Tahoma"/>
              </a:rPr>
              <a:t>c  (&lt;=  k) </a:t>
            </a:r>
            <a:r>
              <a:rPr lang="en-US" sz="2400" b="0" i="0" u="none">
                <a:solidFill>
                  <a:schemeClr val="dk1"/>
                </a:solidFill>
                <a:latin typeface="Tahoma"/>
                <a:ea typeface="Tahoma"/>
                <a:cs typeface="Tahoma"/>
                <a:sym typeface="Tahoma"/>
              </a:rPr>
              <a:t>vector trực giao tốt nhất để trình diễn dữ liệu.</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Tập dữ liệu gốc được rút gọn thành N vector dữ liệu c chiều: </a:t>
            </a:r>
            <a:r>
              <a:rPr lang="en-US" sz="2400" b="0" i="1" u="sng">
                <a:solidFill>
                  <a:schemeClr val="dk1"/>
                </a:solidFill>
                <a:latin typeface="Tahoma"/>
                <a:ea typeface="Tahoma"/>
                <a:cs typeface="Tahoma"/>
                <a:sym typeface="Tahoma"/>
              </a:rPr>
              <a:t>c thành phần chính</a:t>
            </a:r>
            <a:r>
              <a:rPr lang="en-US" sz="2400" b="0" i="0" u="none">
                <a:solidFill>
                  <a:schemeClr val="dk1"/>
                </a:solidFill>
                <a:latin typeface="Tahoma"/>
                <a:ea typeface="Tahoma"/>
                <a:cs typeface="Tahoma"/>
                <a:sym typeface="Tahoma"/>
              </a:rPr>
              <a:t> (chiều được rút gọn). </a:t>
            </a:r>
            <a:endParaRPr sz="2400" b="0" i="0" u="none">
              <a:solidFill>
                <a:schemeClr val="dk1"/>
              </a:solidFill>
              <a:latin typeface="Tahoma"/>
              <a:ea typeface="Tahoma"/>
              <a:cs typeface="Tahoma"/>
              <a:sym typeface="Tahoma"/>
            </a:endParaRPr>
          </a:p>
          <a:p>
            <a:pPr marL="342900" lvl="0" indent="-342900" algn="l" rtl="0">
              <a:lnSpc>
                <a:spcPct val="11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Mỗi vector dữ liệu là tổ hợp tuyến tính của các vector thành phần chính.</a:t>
            </a:r>
            <a:endParaRPr/>
          </a:p>
          <a:p>
            <a:pPr marL="342900" lvl="0" indent="-342900" algn="l" rtl="0">
              <a:lnSpc>
                <a:spcPct val="110000"/>
              </a:lnSpc>
              <a:spcBef>
                <a:spcPts val="480"/>
              </a:spcBef>
              <a:spcAft>
                <a:spcPts val="0"/>
              </a:spcAft>
              <a:buClr>
                <a:schemeClr val="folHlink"/>
              </a:buClr>
              <a:buSzPts val="1440"/>
              <a:buFont typeface="Noto Sans Symbols"/>
              <a:buChar char="■"/>
            </a:pPr>
            <a:r>
              <a:rPr lang="en-US" sz="2400" b="0" i="1" u="sng">
                <a:solidFill>
                  <a:schemeClr val="dk1"/>
                </a:solidFill>
                <a:latin typeface="Tahoma"/>
                <a:ea typeface="Tahoma"/>
                <a:cs typeface="Tahoma"/>
                <a:sym typeface="Tahoma"/>
              </a:rPr>
              <a:t>Chỉ áp dụng cho dữ liệu số</a:t>
            </a:r>
            <a:r>
              <a:rPr lang="en-US" sz="2400" b="0" i="0" u="none">
                <a:solidFill>
                  <a:schemeClr val="dk1"/>
                </a:solidFill>
                <a:latin typeface="Tahoma"/>
                <a:ea typeface="Tahoma"/>
                <a:cs typeface="Tahoma"/>
                <a:sym typeface="Tahoma"/>
              </a:rPr>
              <a:t>.</a:t>
            </a:r>
            <a:endParaRPr/>
          </a:p>
          <a:p>
            <a:pPr marL="342900" lvl="0" indent="-342900" algn="l" rtl="0">
              <a:lnSpc>
                <a:spcPct val="11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Dùng khi số chiều vector lớn.</a:t>
            </a:r>
            <a:endParaRPr/>
          </a:p>
        </p:txBody>
      </p:sp>
      <p:sp>
        <p:nvSpPr>
          <p:cNvPr id="873" name="Google Shape;873;p58"/>
          <p:cNvSpPr txBox="1">
            <a:spLocks noGrp="1"/>
          </p:cNvSpPr>
          <p:nvPr>
            <p:ph type="title"/>
          </p:nvPr>
        </p:nvSpPr>
        <p:spPr>
          <a:xfrm>
            <a:off x="914400" y="381000"/>
            <a:ext cx="7793037" cy="685800"/>
          </a:xfrm>
          <a:prstGeom prst="rect">
            <a:avLst/>
          </a:prstGeom>
          <a:noFill/>
          <a:ln>
            <a:noFill/>
          </a:ln>
        </p:spPr>
        <p:txBody>
          <a:bodyPr spcFirstLastPara="1" wrap="square" lIns="91425" tIns="45700" rIns="91425" bIns="45700" anchor="ctr" anchorCtr="0">
            <a:noAutofit/>
          </a:bodyPr>
          <a:lstStyle/>
          <a:p>
            <a:pPr lvl="0">
              <a:buClr>
                <a:schemeClr val="dk2"/>
              </a:buClr>
              <a:buSzPts val="3600"/>
            </a:pPr>
            <a:r>
              <a:rPr lang="en-US"/>
              <a:t>2.6. Thu giảm dữ liệu</a:t>
            </a:r>
            <a:endParaRPr/>
          </a:p>
        </p:txBody>
      </p:sp>
    </p:spTree>
    <p:extLst>
      <p:ext uri="{BB962C8B-B14F-4D97-AF65-F5344CB8AC3E}">
        <p14:creationId xmlns:p14="http://schemas.microsoft.com/office/powerpoint/2010/main" val="1612565806"/>
      </p:ext>
    </p:extLst>
  </p:cSld>
  <p:clrMapOvr>
    <a:masterClrMapping/>
  </p:clrMapOvr>
  <p:transition spd="slow">
    <p:checke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6"/>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5</a:t>
            </a:fld>
            <a:endParaRPr/>
          </a:p>
        </p:txBody>
      </p:sp>
      <p:sp>
        <p:nvSpPr>
          <p:cNvPr id="87" name="Google Shape;87;p6"/>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2800"/>
              <a:buFont typeface="Verdana"/>
              <a:buNone/>
            </a:pPr>
            <a:r>
              <a:rPr lang="en-US" sz="2800" b="0" i="0" u="none">
                <a:solidFill>
                  <a:srgbClr val="0000CA"/>
                </a:solidFill>
                <a:latin typeface="Verdana"/>
                <a:ea typeface="Verdana"/>
                <a:cs typeface="Verdana"/>
                <a:sym typeface="Verdana"/>
              </a:rPr>
              <a:t>2.1. Tổng quan về giai đoạn tiền xử lý dữ liệu</a:t>
            </a:r>
            <a:endParaRPr/>
          </a:p>
        </p:txBody>
      </p:sp>
      <p:cxnSp>
        <p:nvCxnSpPr>
          <p:cNvPr id="88" name="Google Shape;88;p6"/>
          <p:cNvCxnSpPr/>
          <p:nvPr/>
        </p:nvCxnSpPr>
        <p:spPr>
          <a:xfrm rot="10800000" flipH="1">
            <a:off x="1304925" y="5318125"/>
            <a:ext cx="990600" cy="609600"/>
          </a:xfrm>
          <a:prstGeom prst="straightConnector1">
            <a:avLst/>
          </a:prstGeom>
          <a:noFill/>
          <a:ln w="38100" cap="flat" cmpd="sng">
            <a:solidFill>
              <a:schemeClr val="dk1"/>
            </a:solidFill>
            <a:prstDash val="solid"/>
            <a:miter lim="800000"/>
            <a:headEnd type="none" w="med" len="med"/>
            <a:tailEnd type="stealth" w="med" len="med"/>
          </a:ln>
        </p:spPr>
      </p:cxnSp>
      <p:cxnSp>
        <p:nvCxnSpPr>
          <p:cNvPr id="89" name="Google Shape;89;p6"/>
          <p:cNvCxnSpPr/>
          <p:nvPr/>
        </p:nvCxnSpPr>
        <p:spPr>
          <a:xfrm rot="10800000" flipH="1">
            <a:off x="6867525" y="1812925"/>
            <a:ext cx="990600" cy="609600"/>
          </a:xfrm>
          <a:prstGeom prst="straightConnector1">
            <a:avLst/>
          </a:prstGeom>
          <a:noFill/>
          <a:ln w="38100" cap="flat" cmpd="sng">
            <a:solidFill>
              <a:schemeClr val="dk1"/>
            </a:solidFill>
            <a:prstDash val="solid"/>
            <a:miter lim="800000"/>
            <a:headEnd type="none" w="med" len="med"/>
            <a:tailEnd type="stealth" w="med" len="med"/>
          </a:ln>
        </p:spPr>
      </p:cxnSp>
      <p:cxnSp>
        <p:nvCxnSpPr>
          <p:cNvPr id="90" name="Google Shape;90;p6"/>
          <p:cNvCxnSpPr/>
          <p:nvPr/>
        </p:nvCxnSpPr>
        <p:spPr>
          <a:xfrm rot="10800000" flipH="1">
            <a:off x="5191125" y="2879725"/>
            <a:ext cx="990600" cy="609600"/>
          </a:xfrm>
          <a:prstGeom prst="straightConnector1">
            <a:avLst/>
          </a:prstGeom>
          <a:noFill/>
          <a:ln w="38100" cap="flat" cmpd="sng">
            <a:solidFill>
              <a:schemeClr val="dk1"/>
            </a:solidFill>
            <a:prstDash val="solid"/>
            <a:miter lim="800000"/>
            <a:headEnd type="none" w="med" len="med"/>
            <a:tailEnd type="stealth" w="med" len="med"/>
          </a:ln>
        </p:spPr>
      </p:cxnSp>
      <p:cxnSp>
        <p:nvCxnSpPr>
          <p:cNvPr id="91" name="Google Shape;91;p6"/>
          <p:cNvCxnSpPr/>
          <p:nvPr/>
        </p:nvCxnSpPr>
        <p:spPr>
          <a:xfrm rot="10800000" flipH="1">
            <a:off x="3362325" y="3946525"/>
            <a:ext cx="990600" cy="609600"/>
          </a:xfrm>
          <a:prstGeom prst="straightConnector1">
            <a:avLst/>
          </a:prstGeom>
          <a:noFill/>
          <a:ln w="38100" cap="flat" cmpd="sng">
            <a:solidFill>
              <a:schemeClr val="dk1"/>
            </a:solidFill>
            <a:prstDash val="solid"/>
            <a:miter lim="800000"/>
            <a:headEnd type="none" w="med" len="med"/>
            <a:tailEnd type="stealth" w="med" len="med"/>
          </a:ln>
        </p:spPr>
      </p:cxnSp>
      <p:sp>
        <p:nvSpPr>
          <p:cNvPr id="92" name="Google Shape;92;p6"/>
          <p:cNvSpPr/>
          <p:nvPr/>
        </p:nvSpPr>
        <p:spPr>
          <a:xfrm>
            <a:off x="314325" y="5775325"/>
            <a:ext cx="685800" cy="152400"/>
          </a:xfrm>
          <a:prstGeom prst="ellipse">
            <a:avLst/>
          </a:prstGeom>
          <a:solidFill>
            <a:srgbClr val="00CC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3" name="Google Shape;93;p6"/>
          <p:cNvSpPr/>
          <p:nvPr/>
        </p:nvSpPr>
        <p:spPr>
          <a:xfrm>
            <a:off x="314325" y="5851525"/>
            <a:ext cx="685800" cy="406400"/>
          </a:xfrm>
          <a:prstGeom prst="rect">
            <a:avLst/>
          </a:prstGeom>
          <a:solidFill>
            <a:srgbClr val="00CC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4" name="Google Shape;94;p6"/>
          <p:cNvSpPr/>
          <p:nvPr/>
        </p:nvSpPr>
        <p:spPr>
          <a:xfrm>
            <a:off x="314325" y="6156325"/>
            <a:ext cx="685800" cy="152400"/>
          </a:xfrm>
          <a:prstGeom prst="ellipse">
            <a:avLst/>
          </a:prstGeom>
          <a:solidFill>
            <a:srgbClr val="00CC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5" name="Google Shape;95;p6"/>
          <p:cNvSpPr/>
          <p:nvPr/>
        </p:nvSpPr>
        <p:spPr>
          <a:xfrm>
            <a:off x="695325" y="6156325"/>
            <a:ext cx="685800" cy="152400"/>
          </a:xfrm>
          <a:prstGeom prst="ellipse">
            <a:avLst/>
          </a:prstGeom>
          <a:solidFill>
            <a:srgbClr val="00CC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6" name="Google Shape;96;p6"/>
          <p:cNvSpPr/>
          <p:nvPr/>
        </p:nvSpPr>
        <p:spPr>
          <a:xfrm>
            <a:off x="695325" y="6232525"/>
            <a:ext cx="685800" cy="406400"/>
          </a:xfrm>
          <a:prstGeom prst="rect">
            <a:avLst/>
          </a:prstGeom>
          <a:solidFill>
            <a:srgbClr val="00CC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7" name="Google Shape;97;p6"/>
          <p:cNvSpPr/>
          <p:nvPr/>
        </p:nvSpPr>
        <p:spPr>
          <a:xfrm>
            <a:off x="695325" y="6537325"/>
            <a:ext cx="685800" cy="152400"/>
          </a:xfrm>
          <a:prstGeom prst="ellipse">
            <a:avLst/>
          </a:prstGeom>
          <a:solidFill>
            <a:srgbClr val="00CC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8" name="Google Shape;98;p6"/>
          <p:cNvSpPr/>
          <p:nvPr/>
        </p:nvSpPr>
        <p:spPr>
          <a:xfrm>
            <a:off x="1381125" y="5927725"/>
            <a:ext cx="685800" cy="152400"/>
          </a:xfrm>
          <a:prstGeom prst="ellipse">
            <a:avLst/>
          </a:prstGeom>
          <a:solidFill>
            <a:srgbClr val="00CC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9" name="Google Shape;99;p6"/>
          <p:cNvSpPr/>
          <p:nvPr/>
        </p:nvSpPr>
        <p:spPr>
          <a:xfrm>
            <a:off x="1381125" y="6003925"/>
            <a:ext cx="685800" cy="406400"/>
          </a:xfrm>
          <a:prstGeom prst="rect">
            <a:avLst/>
          </a:prstGeom>
          <a:solidFill>
            <a:srgbClr val="00CC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0" name="Google Shape;100;p6"/>
          <p:cNvSpPr/>
          <p:nvPr/>
        </p:nvSpPr>
        <p:spPr>
          <a:xfrm>
            <a:off x="1381125" y="6308725"/>
            <a:ext cx="685800" cy="152400"/>
          </a:xfrm>
          <a:prstGeom prst="ellipse">
            <a:avLst/>
          </a:prstGeom>
          <a:solidFill>
            <a:srgbClr val="00CC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1" name="Google Shape;101;p6"/>
          <p:cNvSpPr txBox="1"/>
          <p:nvPr/>
        </p:nvSpPr>
        <p:spPr>
          <a:xfrm>
            <a:off x="390525" y="4860925"/>
            <a:ext cx="1447800" cy="82232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A50021"/>
              </a:buClr>
              <a:buSzPts val="2400"/>
              <a:buFont typeface="Times New Roman"/>
              <a:buNone/>
            </a:pPr>
            <a:r>
              <a:rPr lang="en-US" sz="2400" b="1" i="0" u="none">
                <a:solidFill>
                  <a:srgbClr val="A50021"/>
                </a:solidFill>
                <a:latin typeface="Times New Roman"/>
                <a:ea typeface="Times New Roman"/>
                <a:cs typeface="Times New Roman"/>
                <a:sym typeface="Times New Roman"/>
              </a:rPr>
              <a:t>Data Cleaning</a:t>
            </a:r>
            <a:endParaRPr/>
          </a:p>
        </p:txBody>
      </p:sp>
      <p:sp>
        <p:nvSpPr>
          <p:cNvPr id="102" name="Google Shape;102;p6"/>
          <p:cNvSpPr txBox="1"/>
          <p:nvPr/>
        </p:nvSpPr>
        <p:spPr>
          <a:xfrm>
            <a:off x="1685925" y="5546725"/>
            <a:ext cx="23606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50021"/>
              </a:buClr>
              <a:buSzPts val="2400"/>
              <a:buFont typeface="Times New Roman"/>
              <a:buNone/>
            </a:pPr>
            <a:r>
              <a:rPr lang="en-US" sz="2400" b="1" i="0" u="none">
                <a:solidFill>
                  <a:srgbClr val="A50021"/>
                </a:solidFill>
                <a:latin typeface="Times New Roman"/>
                <a:ea typeface="Times New Roman"/>
                <a:cs typeface="Times New Roman"/>
                <a:sym typeface="Times New Roman"/>
              </a:rPr>
              <a:t>Data Integration</a:t>
            </a:r>
            <a:endParaRPr/>
          </a:p>
        </p:txBody>
      </p:sp>
      <p:sp>
        <p:nvSpPr>
          <p:cNvPr id="103" name="Google Shape;103;p6"/>
          <p:cNvSpPr txBox="1"/>
          <p:nvPr/>
        </p:nvSpPr>
        <p:spPr>
          <a:xfrm>
            <a:off x="1457325" y="6461125"/>
            <a:ext cx="21336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Data Sources</a:t>
            </a:r>
            <a:endParaRPr/>
          </a:p>
        </p:txBody>
      </p:sp>
      <p:sp>
        <p:nvSpPr>
          <p:cNvPr id="104" name="Google Shape;104;p6"/>
          <p:cNvSpPr txBox="1"/>
          <p:nvPr/>
        </p:nvSpPr>
        <p:spPr>
          <a:xfrm>
            <a:off x="841375" y="4311650"/>
            <a:ext cx="199707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Data Warehouse</a:t>
            </a:r>
            <a:endParaRPr/>
          </a:p>
        </p:txBody>
      </p:sp>
      <p:sp>
        <p:nvSpPr>
          <p:cNvPr id="105" name="Google Shape;105;p6"/>
          <p:cNvSpPr/>
          <p:nvPr/>
        </p:nvSpPr>
        <p:spPr>
          <a:xfrm>
            <a:off x="2447925" y="4784725"/>
            <a:ext cx="685800" cy="685800"/>
          </a:xfrm>
          <a:prstGeom prst="rect">
            <a:avLst/>
          </a:prstGeom>
          <a:solidFill>
            <a:srgbClr val="00CC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6" name="Google Shape;106;p6"/>
          <p:cNvSpPr/>
          <p:nvPr/>
        </p:nvSpPr>
        <p:spPr>
          <a:xfrm>
            <a:off x="4505325" y="3641725"/>
            <a:ext cx="457200" cy="457200"/>
          </a:xfrm>
          <a:prstGeom prst="rect">
            <a:avLst/>
          </a:prstGeom>
          <a:solidFill>
            <a:srgbClr val="00CC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7" name="Google Shape;107;p6"/>
          <p:cNvSpPr/>
          <p:nvPr/>
        </p:nvSpPr>
        <p:spPr>
          <a:xfrm>
            <a:off x="6562725" y="2193925"/>
            <a:ext cx="76200" cy="609600"/>
          </a:xfrm>
          <a:prstGeom prst="rect">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8" name="Google Shape;108;p6"/>
          <p:cNvSpPr/>
          <p:nvPr/>
        </p:nvSpPr>
        <p:spPr>
          <a:xfrm>
            <a:off x="6638925" y="2422525"/>
            <a:ext cx="76200" cy="381000"/>
          </a:xfrm>
          <a:prstGeom prst="rect">
            <a:avLst/>
          </a:prstGeom>
          <a:solidFill>
            <a:schemeClr val="accent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9" name="Google Shape;109;p6"/>
          <p:cNvSpPr/>
          <p:nvPr/>
        </p:nvSpPr>
        <p:spPr>
          <a:xfrm>
            <a:off x="6486525" y="2346325"/>
            <a:ext cx="76200" cy="4572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0" name="Google Shape;110;p6"/>
          <p:cNvSpPr/>
          <p:nvPr/>
        </p:nvSpPr>
        <p:spPr>
          <a:xfrm>
            <a:off x="6715125" y="2574925"/>
            <a:ext cx="76200" cy="2286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1" name="Google Shape;111;p6"/>
          <p:cNvSpPr/>
          <p:nvPr/>
        </p:nvSpPr>
        <p:spPr>
          <a:xfrm>
            <a:off x="6257925" y="2803525"/>
            <a:ext cx="685800" cy="762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2" name="Google Shape;112;p6"/>
          <p:cNvSpPr/>
          <p:nvPr/>
        </p:nvSpPr>
        <p:spPr>
          <a:xfrm>
            <a:off x="6334125" y="2574925"/>
            <a:ext cx="152400" cy="228600"/>
          </a:xfrm>
          <a:prstGeom prst="rect">
            <a:avLst/>
          </a:prstGeom>
          <a:solidFill>
            <a:srgbClr val="FF99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6"/>
          <p:cNvSpPr/>
          <p:nvPr/>
        </p:nvSpPr>
        <p:spPr>
          <a:xfrm>
            <a:off x="7162800" y="1203325"/>
            <a:ext cx="1743075" cy="536575"/>
          </a:xfrm>
          <a:prstGeom prst="rect">
            <a:avLst/>
          </a:prstGeom>
        </p:spPr>
        <p:txBody>
          <a:bodyPr>
            <a:prstTxWarp prst="textPlain">
              <a:avLst/>
            </a:prstTxWarp>
          </a:bodyPr>
          <a:lstStyle/>
          <a:p>
            <a:pPr lvl="0" algn="l"/>
            <a:r>
              <a:rPr b="0" i="0">
                <a:ln w="9525" cap="flat" cmpd="sng">
                  <a:solidFill>
                    <a:srgbClr val="000000"/>
                  </a:solidFill>
                  <a:prstDash val="solid"/>
                  <a:miter lim="800000"/>
                  <a:headEnd type="none" w="sm" len="sm"/>
                  <a:tailEnd type="none" w="sm" len="sm"/>
                </a:ln>
                <a:gradFill>
                  <a:gsLst>
                    <a:gs pos="0">
                      <a:srgbClr val="FFE701"/>
                    </a:gs>
                    <a:gs pos="100000">
                      <a:srgbClr val="FE3E02"/>
                    </a:gs>
                  </a:gsLst>
                  <a:lin ang="5400000" scaled="0"/>
                </a:gradFill>
                <a:latin typeface="Impact"/>
              </a:rPr>
              <a:t>Knowledge</a:t>
            </a:r>
          </a:p>
        </p:txBody>
      </p:sp>
      <p:sp>
        <p:nvSpPr>
          <p:cNvPr id="114" name="Google Shape;114;p6"/>
          <p:cNvSpPr txBox="1"/>
          <p:nvPr/>
        </p:nvSpPr>
        <p:spPr>
          <a:xfrm>
            <a:off x="2217737" y="3397250"/>
            <a:ext cx="2278062"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Task-relevant Data</a:t>
            </a:r>
            <a:endParaRPr/>
          </a:p>
        </p:txBody>
      </p:sp>
      <p:sp>
        <p:nvSpPr>
          <p:cNvPr id="115" name="Google Shape;115;p6"/>
          <p:cNvSpPr txBox="1"/>
          <p:nvPr/>
        </p:nvSpPr>
        <p:spPr>
          <a:xfrm>
            <a:off x="3727450" y="4175125"/>
            <a:ext cx="35179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50021"/>
              </a:buClr>
              <a:buSzPts val="2400"/>
              <a:buFont typeface="Times New Roman"/>
              <a:buNone/>
            </a:pPr>
            <a:r>
              <a:rPr lang="en-US" sz="2400" b="1" i="0" u="none">
                <a:solidFill>
                  <a:srgbClr val="A50021"/>
                </a:solidFill>
                <a:latin typeface="Times New Roman"/>
                <a:ea typeface="Times New Roman"/>
                <a:cs typeface="Times New Roman"/>
                <a:sym typeface="Times New Roman"/>
              </a:rPr>
              <a:t>Selection/Transformation</a:t>
            </a:r>
            <a:endParaRPr/>
          </a:p>
        </p:txBody>
      </p:sp>
      <p:sp>
        <p:nvSpPr>
          <p:cNvPr id="116" name="Google Shape;116;p6"/>
          <p:cNvSpPr txBox="1"/>
          <p:nvPr/>
        </p:nvSpPr>
        <p:spPr>
          <a:xfrm>
            <a:off x="4081462" y="2705100"/>
            <a:ext cx="18351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Data Mining</a:t>
            </a:r>
            <a:endParaRPr/>
          </a:p>
        </p:txBody>
      </p:sp>
      <p:sp>
        <p:nvSpPr>
          <p:cNvPr id="117" name="Google Shape;117;p6"/>
          <p:cNvSpPr txBox="1"/>
          <p:nvPr/>
        </p:nvSpPr>
        <p:spPr>
          <a:xfrm>
            <a:off x="3962400" y="1447800"/>
            <a:ext cx="3292475" cy="82232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Pattern Evaluation/</a:t>
            </a:r>
            <a:endParaRPr/>
          </a:p>
          <a:p>
            <a:pPr marL="0" marR="0" lvl="0" indent="0" algn="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Presentation</a:t>
            </a:r>
            <a:endParaRPr/>
          </a:p>
        </p:txBody>
      </p:sp>
      <p:cxnSp>
        <p:nvCxnSpPr>
          <p:cNvPr id="118" name="Google Shape;118;p6"/>
          <p:cNvCxnSpPr/>
          <p:nvPr/>
        </p:nvCxnSpPr>
        <p:spPr>
          <a:xfrm>
            <a:off x="5724525" y="3336925"/>
            <a:ext cx="0" cy="2133600"/>
          </a:xfrm>
          <a:prstGeom prst="straightConnector1">
            <a:avLst/>
          </a:prstGeom>
          <a:noFill/>
          <a:ln w="38100" cap="flat" cmpd="sng">
            <a:solidFill>
              <a:schemeClr val="dk1"/>
            </a:solidFill>
            <a:prstDash val="solid"/>
            <a:miter lim="800000"/>
            <a:headEnd type="triangle" w="med" len="med"/>
            <a:tailEnd type="none" w="med" len="med"/>
          </a:ln>
        </p:spPr>
      </p:cxnSp>
      <p:cxnSp>
        <p:nvCxnSpPr>
          <p:cNvPr id="119" name="Google Shape;119;p6"/>
          <p:cNvCxnSpPr/>
          <p:nvPr/>
        </p:nvCxnSpPr>
        <p:spPr>
          <a:xfrm>
            <a:off x="7400925" y="2270125"/>
            <a:ext cx="0" cy="3200400"/>
          </a:xfrm>
          <a:prstGeom prst="straightConnector1">
            <a:avLst/>
          </a:prstGeom>
          <a:noFill/>
          <a:ln w="38100" cap="flat" cmpd="sng">
            <a:solidFill>
              <a:schemeClr val="dk1"/>
            </a:solidFill>
            <a:prstDash val="solid"/>
            <a:miter lim="800000"/>
            <a:headEnd type="none" w="med" len="med"/>
            <a:tailEnd type="triangle" w="med" len="med"/>
          </a:ln>
        </p:spPr>
      </p:cxnSp>
      <p:cxnSp>
        <p:nvCxnSpPr>
          <p:cNvPr id="120" name="Google Shape;120;p6"/>
          <p:cNvCxnSpPr/>
          <p:nvPr/>
        </p:nvCxnSpPr>
        <p:spPr>
          <a:xfrm rot="10800000">
            <a:off x="4048125" y="5470525"/>
            <a:ext cx="3352800" cy="0"/>
          </a:xfrm>
          <a:prstGeom prst="straightConnector1">
            <a:avLst/>
          </a:prstGeom>
          <a:noFill/>
          <a:ln w="38100" cap="flat" cmpd="sng">
            <a:solidFill>
              <a:schemeClr val="dk1"/>
            </a:solidFill>
            <a:prstDash val="solid"/>
            <a:miter lim="800000"/>
            <a:headEnd type="none" w="med" len="med"/>
            <a:tailEnd type="triangle" w="med" len="med"/>
          </a:ln>
        </p:spPr>
      </p:cxnSp>
      <p:cxnSp>
        <p:nvCxnSpPr>
          <p:cNvPr id="121" name="Google Shape;121;p6"/>
          <p:cNvCxnSpPr/>
          <p:nvPr/>
        </p:nvCxnSpPr>
        <p:spPr>
          <a:xfrm rot="10800000">
            <a:off x="4048125" y="4556125"/>
            <a:ext cx="0" cy="914400"/>
          </a:xfrm>
          <a:prstGeom prst="straightConnector1">
            <a:avLst/>
          </a:prstGeom>
          <a:noFill/>
          <a:ln w="38100" cap="flat" cmpd="sng">
            <a:solidFill>
              <a:schemeClr val="dk1"/>
            </a:solidFill>
            <a:prstDash val="solid"/>
            <a:miter lim="800000"/>
            <a:headEnd type="none" w="med" len="med"/>
            <a:tailEnd type="triangle" w="med" len="med"/>
          </a:ln>
        </p:spPr>
      </p:cxnSp>
      <p:cxnSp>
        <p:nvCxnSpPr>
          <p:cNvPr id="122" name="Google Shape;122;p6"/>
          <p:cNvCxnSpPr/>
          <p:nvPr/>
        </p:nvCxnSpPr>
        <p:spPr>
          <a:xfrm>
            <a:off x="7400925" y="5470525"/>
            <a:ext cx="0" cy="838200"/>
          </a:xfrm>
          <a:prstGeom prst="straightConnector1">
            <a:avLst/>
          </a:prstGeom>
          <a:noFill/>
          <a:ln w="38100" cap="flat" cmpd="sng">
            <a:solidFill>
              <a:schemeClr val="dk1"/>
            </a:solidFill>
            <a:prstDash val="solid"/>
            <a:miter lim="800000"/>
            <a:headEnd type="none" w="med" len="med"/>
            <a:tailEnd type="triangle" w="med" len="med"/>
          </a:ln>
        </p:spPr>
      </p:cxnSp>
      <p:cxnSp>
        <p:nvCxnSpPr>
          <p:cNvPr id="123" name="Google Shape;123;p6"/>
          <p:cNvCxnSpPr/>
          <p:nvPr/>
        </p:nvCxnSpPr>
        <p:spPr>
          <a:xfrm rot="10800000">
            <a:off x="2371725" y="6308725"/>
            <a:ext cx="5029200" cy="0"/>
          </a:xfrm>
          <a:prstGeom prst="straightConnector1">
            <a:avLst/>
          </a:prstGeom>
          <a:noFill/>
          <a:ln w="38100" cap="flat" cmpd="sng">
            <a:solidFill>
              <a:schemeClr val="dk1"/>
            </a:solidFill>
            <a:prstDash val="solid"/>
            <a:miter lim="800000"/>
            <a:headEnd type="none" w="med" len="med"/>
            <a:tailEnd type="triangle" w="med" len="med"/>
          </a:ln>
        </p:spPr>
      </p:cxnSp>
      <p:cxnSp>
        <p:nvCxnSpPr>
          <p:cNvPr id="124" name="Google Shape;124;p6"/>
          <p:cNvCxnSpPr/>
          <p:nvPr/>
        </p:nvCxnSpPr>
        <p:spPr>
          <a:xfrm rot="10800000">
            <a:off x="1990725" y="5622925"/>
            <a:ext cx="381000" cy="685800"/>
          </a:xfrm>
          <a:prstGeom prst="straightConnector1">
            <a:avLst/>
          </a:prstGeom>
          <a:noFill/>
          <a:ln w="38100" cap="flat" cmpd="sng">
            <a:solidFill>
              <a:schemeClr val="dk1"/>
            </a:solidFill>
            <a:prstDash val="solid"/>
            <a:miter lim="800000"/>
            <a:headEnd type="none" w="med" len="med"/>
            <a:tailEnd type="triangle" w="med" len="med"/>
          </a:ln>
        </p:spPr>
      </p:cxnSp>
      <p:cxnSp>
        <p:nvCxnSpPr>
          <p:cNvPr id="125" name="Google Shape;125;p6"/>
          <p:cNvCxnSpPr/>
          <p:nvPr/>
        </p:nvCxnSpPr>
        <p:spPr>
          <a:xfrm>
            <a:off x="2143125" y="5622925"/>
            <a:ext cx="1600200" cy="0"/>
          </a:xfrm>
          <a:prstGeom prst="straightConnector1">
            <a:avLst/>
          </a:prstGeom>
          <a:noFill/>
          <a:ln w="28575" cap="flat" cmpd="sng">
            <a:solidFill>
              <a:schemeClr val="dk1"/>
            </a:solidFill>
            <a:prstDash val="solid"/>
            <a:miter lim="800000"/>
            <a:headEnd type="none" w="med" len="med"/>
            <a:tailEnd type="none" w="med" len="med"/>
          </a:ln>
        </p:spPr>
      </p:cxnSp>
      <p:cxnSp>
        <p:nvCxnSpPr>
          <p:cNvPr id="126" name="Google Shape;126;p6"/>
          <p:cNvCxnSpPr/>
          <p:nvPr/>
        </p:nvCxnSpPr>
        <p:spPr>
          <a:xfrm rot="10800000">
            <a:off x="3743325" y="4403725"/>
            <a:ext cx="0" cy="1219200"/>
          </a:xfrm>
          <a:prstGeom prst="straightConnector1">
            <a:avLst/>
          </a:prstGeom>
          <a:noFill/>
          <a:ln w="28575" cap="flat" cmpd="sng">
            <a:solidFill>
              <a:schemeClr val="dk1"/>
            </a:solidFill>
            <a:prstDash val="solid"/>
            <a:miter lim="800000"/>
            <a:headEnd type="none" w="med" len="med"/>
            <a:tailEnd type="triangle" w="med" len="med"/>
          </a:ln>
        </p:spPr>
      </p:cxnSp>
      <p:sp>
        <p:nvSpPr>
          <p:cNvPr id="127" name="Google Shape;127;p6"/>
          <p:cNvSpPr txBox="1"/>
          <p:nvPr/>
        </p:nvSpPr>
        <p:spPr>
          <a:xfrm>
            <a:off x="6172200" y="2803525"/>
            <a:ext cx="1100137"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Patterns</a:t>
            </a: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cxnSp>
        <p:nvCxnSpPr>
          <p:cNvPr id="881" name="Google Shape;881;p59"/>
          <p:cNvCxnSpPr/>
          <p:nvPr/>
        </p:nvCxnSpPr>
        <p:spPr>
          <a:xfrm>
            <a:off x="1028700" y="4362450"/>
            <a:ext cx="710565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882" name="Google Shape;882;p59"/>
          <p:cNvCxnSpPr/>
          <p:nvPr/>
        </p:nvCxnSpPr>
        <p:spPr>
          <a:xfrm rot="10800000">
            <a:off x="4229100" y="1619250"/>
            <a:ext cx="0" cy="4991100"/>
          </a:xfrm>
          <a:prstGeom prst="straightConnector1">
            <a:avLst/>
          </a:prstGeom>
          <a:noFill/>
          <a:ln w="9525" cap="flat" cmpd="sng">
            <a:solidFill>
              <a:schemeClr val="dk1"/>
            </a:solidFill>
            <a:prstDash val="solid"/>
            <a:miter lim="800000"/>
            <a:headEnd type="none" w="med" len="med"/>
            <a:tailEnd type="triangle" w="med" len="med"/>
          </a:ln>
        </p:spPr>
      </p:cxnSp>
      <p:sp>
        <p:nvSpPr>
          <p:cNvPr id="883" name="Google Shape;883;p59"/>
          <p:cNvSpPr/>
          <p:nvPr/>
        </p:nvSpPr>
        <p:spPr>
          <a:xfrm rot="-1920000">
            <a:off x="2362200" y="3333750"/>
            <a:ext cx="4095750" cy="180975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cxnSp>
        <p:nvCxnSpPr>
          <p:cNvPr id="884" name="Google Shape;884;p59"/>
          <p:cNvCxnSpPr/>
          <p:nvPr/>
        </p:nvCxnSpPr>
        <p:spPr>
          <a:xfrm rot="-10380000" flipH="1">
            <a:off x="2000250" y="2076450"/>
            <a:ext cx="5124450" cy="4133850"/>
          </a:xfrm>
          <a:prstGeom prst="straightConnector1">
            <a:avLst/>
          </a:prstGeom>
          <a:noFill/>
          <a:ln w="9525" cap="flat" cmpd="sng">
            <a:solidFill>
              <a:schemeClr val="dk2"/>
            </a:solidFill>
            <a:prstDash val="solid"/>
            <a:miter lim="800000"/>
            <a:headEnd type="none" w="med" len="med"/>
            <a:tailEnd type="triangle" w="med" len="med"/>
          </a:ln>
        </p:spPr>
      </p:cxnSp>
      <p:cxnSp>
        <p:nvCxnSpPr>
          <p:cNvPr id="885" name="Google Shape;885;p59"/>
          <p:cNvCxnSpPr/>
          <p:nvPr/>
        </p:nvCxnSpPr>
        <p:spPr>
          <a:xfrm rot="10800000">
            <a:off x="2686050" y="2800350"/>
            <a:ext cx="3124200" cy="3143250"/>
          </a:xfrm>
          <a:prstGeom prst="straightConnector1">
            <a:avLst/>
          </a:prstGeom>
          <a:noFill/>
          <a:ln w="9525" cap="flat" cmpd="sng">
            <a:solidFill>
              <a:schemeClr val="dk2"/>
            </a:solidFill>
            <a:prstDash val="solid"/>
            <a:miter lim="800000"/>
            <a:headEnd type="none" w="med" len="med"/>
            <a:tailEnd type="triangle" w="med" len="med"/>
          </a:ln>
        </p:spPr>
      </p:cxnSp>
      <p:sp>
        <p:nvSpPr>
          <p:cNvPr id="886" name="Google Shape;886;p59"/>
          <p:cNvSpPr txBox="1"/>
          <p:nvPr/>
        </p:nvSpPr>
        <p:spPr>
          <a:xfrm>
            <a:off x="8080375" y="4403725"/>
            <a:ext cx="5572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X1</a:t>
            </a:r>
            <a:endParaRPr/>
          </a:p>
        </p:txBody>
      </p:sp>
      <p:sp>
        <p:nvSpPr>
          <p:cNvPr id="887" name="Google Shape;887;p59"/>
          <p:cNvSpPr txBox="1"/>
          <p:nvPr/>
        </p:nvSpPr>
        <p:spPr>
          <a:xfrm>
            <a:off x="4308475" y="1431925"/>
            <a:ext cx="5572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X2</a:t>
            </a:r>
            <a:endParaRPr/>
          </a:p>
        </p:txBody>
      </p:sp>
      <p:sp>
        <p:nvSpPr>
          <p:cNvPr id="888" name="Google Shape;888;p59"/>
          <p:cNvSpPr txBox="1"/>
          <p:nvPr/>
        </p:nvSpPr>
        <p:spPr>
          <a:xfrm>
            <a:off x="7489825" y="2117725"/>
            <a:ext cx="5572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400"/>
              <a:buFont typeface="Times New Roman"/>
              <a:buNone/>
            </a:pPr>
            <a:r>
              <a:rPr lang="en-US" sz="2400" b="0" i="0" u="none">
                <a:solidFill>
                  <a:schemeClr val="dk2"/>
                </a:solidFill>
                <a:latin typeface="Times New Roman"/>
                <a:ea typeface="Times New Roman"/>
                <a:cs typeface="Times New Roman"/>
                <a:sym typeface="Times New Roman"/>
              </a:rPr>
              <a:t>Y1</a:t>
            </a:r>
            <a:endParaRPr/>
          </a:p>
        </p:txBody>
      </p:sp>
      <p:sp>
        <p:nvSpPr>
          <p:cNvPr id="889" name="Google Shape;889;p59"/>
          <p:cNvSpPr txBox="1"/>
          <p:nvPr/>
        </p:nvSpPr>
        <p:spPr>
          <a:xfrm>
            <a:off x="2022475" y="2574925"/>
            <a:ext cx="5572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400"/>
              <a:buFont typeface="Times New Roman"/>
              <a:buNone/>
            </a:pPr>
            <a:r>
              <a:rPr lang="en-US" sz="2400" b="0" i="0" u="none">
                <a:solidFill>
                  <a:schemeClr val="dk2"/>
                </a:solidFill>
                <a:latin typeface="Times New Roman"/>
                <a:ea typeface="Times New Roman"/>
                <a:cs typeface="Times New Roman"/>
                <a:sym typeface="Times New Roman"/>
              </a:rPr>
              <a:t>Y2</a:t>
            </a:r>
            <a:endParaRPr/>
          </a:p>
        </p:txBody>
      </p:sp>
      <p:sp>
        <p:nvSpPr>
          <p:cNvPr id="890" name="Google Shape;890;p59"/>
          <p:cNvSpPr txBox="1"/>
          <p:nvPr/>
        </p:nvSpPr>
        <p:spPr>
          <a:xfrm>
            <a:off x="838200" y="330200"/>
            <a:ext cx="7239000" cy="646290"/>
          </a:xfrm>
          <a:prstGeom prst="rect">
            <a:avLst/>
          </a:prstGeom>
          <a:noFill/>
          <a:ln>
            <a:noFill/>
          </a:ln>
        </p:spPr>
        <p:txBody>
          <a:bodyPr spcFirstLastPara="1" wrap="square" lIns="91425" tIns="45700" rIns="91425" bIns="45700" anchor="t" anchorCtr="0">
            <a:spAutoFit/>
          </a:bodyPr>
          <a:lstStyle/>
          <a:p>
            <a:pPr lvl="0">
              <a:buClr>
                <a:schemeClr val="dk1"/>
              </a:buClr>
              <a:buSzPts val="3600"/>
            </a:pPr>
            <a:r>
              <a:rPr lang="en-US" sz="3600">
                <a:solidFill>
                  <a:srgbClr val="0070C0"/>
                </a:solidFill>
                <a:latin typeface="Verdana" panose="020B0604030504040204" pitchFamily="34" charset="0"/>
                <a:ea typeface="Verdana" panose="020B0604030504040204" pitchFamily="34" charset="0"/>
              </a:rPr>
              <a:t>2.6. Thu giảm dữ liệu</a:t>
            </a:r>
            <a:endParaRPr>
              <a:solidFill>
                <a:srgbClr val="0070C0"/>
              </a:solidFill>
              <a:latin typeface="Verdana" panose="020B0604030504040204" pitchFamily="34" charset="0"/>
              <a:ea typeface="Verdana" panose="020B0604030504040204" pitchFamily="34" charset="0"/>
            </a:endParaRPr>
          </a:p>
        </p:txBody>
      </p:sp>
      <p:sp>
        <p:nvSpPr>
          <p:cNvPr id="2" name="Rectangle 1"/>
          <p:cNvSpPr/>
          <p:nvPr/>
        </p:nvSpPr>
        <p:spPr>
          <a:xfrm>
            <a:off x="342190" y="1097697"/>
            <a:ext cx="6284093" cy="521553"/>
          </a:xfrm>
          <a:prstGeom prst="rect">
            <a:avLst/>
          </a:prstGeom>
        </p:spPr>
        <p:txBody>
          <a:bodyPr wrap="none">
            <a:spAutoFit/>
          </a:bodyPr>
          <a:lstStyle/>
          <a:p>
            <a:pPr lvl="0">
              <a:lnSpc>
                <a:spcPct val="110000"/>
              </a:lnSpc>
              <a:buClr>
                <a:schemeClr val="folHlink"/>
              </a:buClr>
              <a:buSzPts val="1440"/>
            </a:pPr>
            <a:r>
              <a:rPr lang="en-US" sz="2800" b="1">
                <a:solidFill>
                  <a:schemeClr val="dk2"/>
                </a:solidFill>
                <a:latin typeface="Tahoma"/>
                <a:ea typeface="Tahoma"/>
                <a:cs typeface="Tahoma"/>
                <a:sym typeface="Tahoma"/>
              </a:rPr>
              <a:t>Phân tích thành phần chính (PCA)</a:t>
            </a:r>
            <a:endParaRPr lang="en-US" sz="2800" b="1">
              <a:solidFill>
                <a:schemeClr val="dk1"/>
              </a:solidFill>
              <a:latin typeface="Tahoma"/>
              <a:ea typeface="Tahoma"/>
              <a:cs typeface="Tahoma"/>
              <a:sym typeface="Tahoma"/>
            </a:endParaRPr>
          </a:p>
        </p:txBody>
      </p:sp>
    </p:spTree>
    <p:extLst>
      <p:ext uri="{BB962C8B-B14F-4D97-AF65-F5344CB8AC3E}">
        <p14:creationId xmlns:p14="http://schemas.microsoft.com/office/powerpoint/2010/main" val="1925684084"/>
      </p:ext>
    </p:extLst>
  </p:cSld>
  <p:clrMapOvr>
    <a:masterClrMapping/>
  </p:clrMapOvr>
  <p:transition spd="slow">
    <p:checke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7"/>
        <p:cNvGrpSpPr/>
        <p:nvPr/>
      </p:nvGrpSpPr>
      <p:grpSpPr>
        <a:xfrm>
          <a:off x="0" y="0"/>
          <a:ext cx="0" cy="0"/>
          <a:chOff x="0" y="0"/>
          <a:chExt cx="0" cy="0"/>
        </a:xfrm>
      </p:grpSpPr>
      <p:sp>
        <p:nvSpPr>
          <p:cNvPr id="500" name="Google Shape;500;p48"/>
          <p:cNvSpPr txBox="1">
            <a:spLocks noGrp="1"/>
          </p:cNvSpPr>
          <p:nvPr>
            <p:ph type="body" idx="1"/>
          </p:nvPr>
        </p:nvSpPr>
        <p:spPr>
          <a:xfrm>
            <a:off x="381000" y="1371600"/>
            <a:ext cx="8458200" cy="5410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400"/>
              <a:buFont typeface="Noto Sans Symbols"/>
              <a:buChar char="🞐"/>
            </a:pPr>
            <a:r>
              <a:rPr lang="en-US" sz="3200" b="0" i="0" u="none">
                <a:solidFill>
                  <a:schemeClr val="dk1"/>
                </a:solidFill>
                <a:latin typeface="Times New Roman"/>
                <a:ea typeface="Times New Roman"/>
                <a:cs typeface="Times New Roman"/>
                <a:sym typeface="Times New Roman"/>
              </a:rPr>
              <a:t>Thu giảm lượng (numerosity reduction)</a:t>
            </a:r>
            <a:endParaRPr/>
          </a:p>
          <a:p>
            <a:pPr marL="742950" marR="0" lvl="1" indent="-285750" algn="l" rtl="0">
              <a:lnSpc>
                <a:spcPct val="100000"/>
              </a:lnSpc>
              <a:spcBef>
                <a:spcPts val="1400"/>
              </a:spcBef>
              <a:spcAft>
                <a:spcPts val="0"/>
              </a:spcAft>
              <a:buClr>
                <a:srgbClr val="0000CA"/>
              </a:buClr>
              <a:buSzPts val="2100"/>
              <a:buFont typeface="Noto Sans Symbols"/>
              <a:buChar char="■"/>
            </a:pPr>
            <a:r>
              <a:rPr lang="en-US" sz="2800" b="0" i="0" u="none" strike="noStrike" cap="none">
                <a:solidFill>
                  <a:schemeClr val="dk1"/>
                </a:solidFill>
                <a:latin typeface="Times New Roman"/>
                <a:ea typeface="Times New Roman"/>
                <a:cs typeface="Times New Roman"/>
                <a:sym typeface="Times New Roman"/>
              </a:rPr>
              <a:t>Các kỹ thuật giảm lượng dữ liệu bằng các dạng biểu diễn dữ liệu thay thế.</a:t>
            </a:r>
            <a:endParaRPr/>
          </a:p>
          <a:p>
            <a:pPr marL="742950" marR="0" lvl="1" indent="-285750" algn="l" rtl="0">
              <a:lnSpc>
                <a:spcPct val="100000"/>
              </a:lnSpc>
              <a:spcBef>
                <a:spcPts val="1400"/>
              </a:spcBef>
              <a:spcAft>
                <a:spcPts val="0"/>
              </a:spcAft>
              <a:buClr>
                <a:srgbClr val="0000CA"/>
              </a:buClr>
              <a:buSzPts val="2100"/>
              <a:buFont typeface="Noto Sans Symbols"/>
              <a:buChar char="■"/>
            </a:pPr>
            <a:r>
              <a:rPr lang="en-US" sz="2800" b="0" i="0" u="none" strike="noStrike" cap="none">
                <a:solidFill>
                  <a:schemeClr val="dk1"/>
                </a:solidFill>
                <a:latin typeface="Times New Roman"/>
                <a:ea typeface="Times New Roman"/>
                <a:cs typeface="Times New Roman"/>
                <a:sym typeface="Times New Roman"/>
              </a:rPr>
              <a:t>Các phương pháp có thông số (parametric): mô hình ước lượng dữ liệu 🡪 các thông số được lưu trữ thay cho dữ liệu thật</a:t>
            </a:r>
            <a:endParaRPr/>
          </a:p>
          <a:p>
            <a:pPr marL="1143000" marR="0" lvl="2" indent="-228600" algn="l" rtl="0">
              <a:lnSpc>
                <a:spcPct val="100000"/>
              </a:lnSpc>
              <a:spcBef>
                <a:spcPts val="1200"/>
              </a:spcBef>
              <a:spcAft>
                <a:spcPts val="0"/>
              </a:spcAft>
              <a:buClr>
                <a:srgbClr val="0000CA"/>
              </a:buClr>
              <a:buSzPts val="1560"/>
              <a:buFont typeface="Noto Sans Symbols"/>
              <a:buChar char="🞐"/>
            </a:pPr>
            <a:r>
              <a:rPr lang="en-US" sz="2400" b="0" i="0" u="none" strike="noStrike" cap="none">
                <a:solidFill>
                  <a:schemeClr val="dk1"/>
                </a:solidFill>
                <a:latin typeface="Times New Roman"/>
                <a:ea typeface="Times New Roman"/>
                <a:cs typeface="Times New Roman"/>
                <a:sym typeface="Times New Roman"/>
              </a:rPr>
              <a:t>Hồi quy</a:t>
            </a:r>
            <a:endParaRPr/>
          </a:p>
          <a:p>
            <a:pPr marL="742950" marR="0" lvl="1" indent="-285750" algn="l" rtl="0">
              <a:lnSpc>
                <a:spcPct val="100000"/>
              </a:lnSpc>
              <a:spcBef>
                <a:spcPts val="1400"/>
              </a:spcBef>
              <a:spcAft>
                <a:spcPts val="0"/>
              </a:spcAft>
              <a:buClr>
                <a:srgbClr val="0000CA"/>
              </a:buClr>
              <a:buSzPts val="2100"/>
              <a:buFont typeface="Noto Sans Symbols"/>
              <a:buChar char="■"/>
            </a:pPr>
            <a:r>
              <a:rPr lang="en-US" sz="2800" b="0" i="0" u="none" strike="noStrike" cap="none">
                <a:solidFill>
                  <a:schemeClr val="dk1"/>
                </a:solidFill>
                <a:latin typeface="Times New Roman"/>
                <a:ea typeface="Times New Roman"/>
                <a:cs typeface="Times New Roman"/>
                <a:sym typeface="Times New Roman"/>
              </a:rPr>
              <a:t>Các phương pháp phi thông số (nonparametric): lưu trữ các biểu diễn thu giảm của dữ liệu </a:t>
            </a:r>
            <a:endParaRPr/>
          </a:p>
          <a:p>
            <a:pPr marL="1143000" lvl="2" indent="-228600">
              <a:spcBef>
                <a:spcPts val="1200"/>
              </a:spcBef>
              <a:buSzPts val="1560"/>
            </a:pPr>
            <a:r>
              <a:rPr lang="en-US" sz="2400" b="0" i="0" u="none" strike="noStrike" cap="none">
                <a:solidFill>
                  <a:schemeClr val="dk1"/>
                </a:solidFill>
                <a:latin typeface="Times New Roman"/>
                <a:ea typeface="Times New Roman"/>
                <a:cs typeface="Times New Roman"/>
                <a:sym typeface="Times New Roman"/>
              </a:rPr>
              <a:t>Histogram, Clustering, </a:t>
            </a:r>
            <a:r>
              <a:rPr lang="en-US" sz="2400" b="0" i="0" u="none" strike="noStrike" cap="none" smtClean="0">
                <a:solidFill>
                  <a:schemeClr val="dk1"/>
                </a:solidFill>
                <a:latin typeface="Times New Roman"/>
                <a:ea typeface="Times New Roman"/>
                <a:cs typeface="Times New Roman"/>
                <a:sym typeface="Times New Roman"/>
              </a:rPr>
              <a:t>Sampling </a:t>
            </a:r>
            <a:r>
              <a:rPr lang="en-US" sz="2400" i="0" u="none" strike="noStrike" cap="none" smtClean="0">
                <a:solidFill>
                  <a:schemeClr val="dk1"/>
                </a:solidFill>
                <a:latin typeface="Times New Roman"/>
                <a:ea typeface="Times New Roman"/>
                <a:cs typeface="Times New Roman"/>
                <a:sym typeface="Times New Roman"/>
              </a:rPr>
              <a:t>(</a:t>
            </a:r>
            <a:r>
              <a:rPr lang="en-US">
                <a:latin typeface="Times New Roman"/>
                <a:ea typeface="Times New Roman"/>
                <a:cs typeface="Times New Roman"/>
                <a:sym typeface="Times New Roman"/>
              </a:rPr>
              <a:t>Rút gọn </a:t>
            </a:r>
            <a:r>
              <a:rPr lang="en-US">
                <a:latin typeface="Times New Roman"/>
                <a:ea typeface="Times New Roman"/>
                <a:cs typeface="Times New Roman"/>
                <a:sym typeface="Times New Roman"/>
              </a:rPr>
              <a:t>mẫu </a:t>
            </a:r>
            <a:r>
              <a:rPr lang="en-US" smtClean="0">
                <a:latin typeface="Times New Roman"/>
                <a:ea typeface="Times New Roman"/>
                <a:cs typeface="Times New Roman"/>
                <a:sym typeface="Times New Roman"/>
              </a:rPr>
              <a:t>)</a:t>
            </a:r>
            <a:endParaRPr/>
          </a:p>
        </p:txBody>
      </p:sp>
      <p:sp>
        <p:nvSpPr>
          <p:cNvPr id="498" name="Google Shape;498;p48"/>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51</a:t>
            </a:fld>
            <a:endParaRPr/>
          </a:p>
        </p:txBody>
      </p:sp>
      <p:sp>
        <p:nvSpPr>
          <p:cNvPr id="499" name="Google Shape;499;p48"/>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2.6. Thu giảm dữ liệu</a:t>
            </a:r>
            <a:endParaRPr/>
          </a:p>
        </p:txBody>
      </p:sp>
      <p:pic>
        <p:nvPicPr>
          <p:cNvPr id="2" name="Picture 1"/>
          <p:cNvPicPr>
            <a:picLocks noChangeAspect="1"/>
          </p:cNvPicPr>
          <p:nvPr/>
        </p:nvPicPr>
        <p:blipFill>
          <a:blip r:embed="rId3"/>
          <a:stretch>
            <a:fillRect/>
          </a:stretch>
        </p:blipFill>
        <p:spPr>
          <a:xfrm>
            <a:off x="7319581" y="5593976"/>
            <a:ext cx="1672019" cy="1035424"/>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4"/>
        <p:cNvGrpSpPr/>
        <p:nvPr/>
      </p:nvGrpSpPr>
      <p:grpSpPr>
        <a:xfrm>
          <a:off x="0" y="0"/>
          <a:ext cx="0" cy="0"/>
          <a:chOff x="0" y="0"/>
          <a:chExt cx="0" cy="0"/>
        </a:xfrm>
      </p:grpSpPr>
      <p:sp>
        <p:nvSpPr>
          <p:cNvPr id="505" name="Google Shape;505;p49"/>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52</a:t>
            </a:fld>
            <a:endParaRPr/>
          </a:p>
        </p:txBody>
      </p:sp>
      <p:sp>
        <p:nvSpPr>
          <p:cNvPr id="506" name="Google Shape;506;p49"/>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2.7. Rời rạc hóa dữ liệu</a:t>
            </a:r>
            <a:endParaRPr/>
          </a:p>
        </p:txBody>
      </p:sp>
      <p:sp>
        <p:nvSpPr>
          <p:cNvPr id="507" name="Google Shape;507;p49"/>
          <p:cNvSpPr txBox="1">
            <a:spLocks noGrp="1"/>
          </p:cNvSpPr>
          <p:nvPr>
            <p:ph type="body" idx="1"/>
          </p:nvPr>
        </p:nvSpPr>
        <p:spPr>
          <a:xfrm>
            <a:off x="152400" y="1524000"/>
            <a:ext cx="8915400" cy="52578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Giảm số lượng giá trị của một thuộc tính liên tục (continuous attribute) bằng các chia miền trị thuộc tính thành các khoảng (intervals)</a:t>
            </a:r>
            <a:endParaRPr/>
          </a:p>
          <a:p>
            <a:pPr marL="342900" marR="0" lvl="0" indent="-342900" algn="just" rtl="0">
              <a:lnSpc>
                <a:spcPct val="100000"/>
              </a:lnSpc>
              <a:spcBef>
                <a:spcPts val="168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Các nhãn (labels) được gán cho các khoảng (intervals) này và được dùng thay giá trị thực của thuộc tính</a:t>
            </a:r>
            <a:endParaRPr/>
          </a:p>
          <a:p>
            <a:pPr marL="342900" marR="0" lvl="0" indent="-342900" algn="just" rtl="0">
              <a:lnSpc>
                <a:spcPct val="100000"/>
              </a:lnSpc>
              <a:spcBef>
                <a:spcPts val="168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Các trị thuộc tính có thể được phân hoạch theo một phân cấp (hierarchical) hay ở nhiều mức phân giải khác nhau (multiresolution)</a:t>
            </a:r>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1"/>
        <p:cNvGrpSpPr/>
        <p:nvPr/>
      </p:nvGrpSpPr>
      <p:grpSpPr>
        <a:xfrm>
          <a:off x="0" y="0"/>
          <a:ext cx="0" cy="0"/>
          <a:chOff x="0" y="0"/>
          <a:chExt cx="0" cy="0"/>
        </a:xfrm>
      </p:grpSpPr>
      <p:sp>
        <p:nvSpPr>
          <p:cNvPr id="512" name="Google Shape;512;p50"/>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53</a:t>
            </a:fld>
            <a:endParaRPr/>
          </a:p>
        </p:txBody>
      </p:sp>
      <p:sp>
        <p:nvSpPr>
          <p:cNvPr id="513" name="Google Shape;513;p50"/>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2.7. Rời rạc hóa dữ liệu</a:t>
            </a:r>
            <a:endParaRPr/>
          </a:p>
        </p:txBody>
      </p:sp>
      <p:sp>
        <p:nvSpPr>
          <p:cNvPr id="514" name="Google Shape;514;p50"/>
          <p:cNvSpPr txBox="1">
            <a:spLocks noGrp="1"/>
          </p:cNvSpPr>
          <p:nvPr>
            <p:ph type="body" idx="1"/>
          </p:nvPr>
        </p:nvSpPr>
        <p:spPr>
          <a:xfrm>
            <a:off x="457200" y="1676400"/>
            <a:ext cx="84582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Rời rạc hóa dữ liệu cho các thuộc tính số (numeric attributes)</a:t>
            </a:r>
            <a:endParaRPr/>
          </a:p>
          <a:p>
            <a:pPr marL="742950" marR="0" lvl="1" indent="-285750" algn="just" rtl="0">
              <a:lnSpc>
                <a:spcPct val="9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Các phân cấp ý niệm được dùng để thu giảm dữ liệu bằng việc thu thập và thay thế các ý niệm cấp thấp bởi các ý niệm cấp cao.</a:t>
            </a:r>
            <a:endParaRPr/>
          </a:p>
          <a:p>
            <a:pPr marL="742950" marR="0" lvl="1" indent="-285750" algn="just" rtl="0">
              <a:lnSpc>
                <a:spcPct val="9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Các phân cấp ý niệm được xây dựng tự động dựa trên việc phân tích phân bố dữ liệu.</a:t>
            </a:r>
            <a:endParaRPr/>
          </a:p>
          <a:p>
            <a:pPr marL="742950" marR="0" lvl="1" indent="-285750" algn="l" rtl="0">
              <a:lnSpc>
                <a:spcPct val="9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Chi tiết của thuộc tính sẽ bị mất.</a:t>
            </a:r>
            <a:endParaRPr/>
          </a:p>
          <a:p>
            <a:pPr marL="742950" marR="0" lvl="1" indent="-285750" algn="l" rtl="0">
              <a:lnSpc>
                <a:spcPct val="9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Dữ liệu đạt được có ý nghĩa và dễ được diễn dịch hơn, đòi hỏi ít không gian lưu trữ hơn.</a:t>
            </a:r>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8"/>
        <p:cNvGrpSpPr/>
        <p:nvPr/>
      </p:nvGrpSpPr>
      <p:grpSpPr>
        <a:xfrm>
          <a:off x="0" y="0"/>
          <a:ext cx="0" cy="0"/>
          <a:chOff x="0" y="0"/>
          <a:chExt cx="0" cy="0"/>
        </a:xfrm>
      </p:grpSpPr>
      <p:sp>
        <p:nvSpPr>
          <p:cNvPr id="519" name="Google Shape;519;p51"/>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54</a:t>
            </a:fld>
            <a:endParaRPr/>
          </a:p>
        </p:txBody>
      </p:sp>
      <p:sp>
        <p:nvSpPr>
          <p:cNvPr id="520" name="Google Shape;520;p51"/>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2.7. Rời rạc hóa dữ liệu</a:t>
            </a:r>
            <a:endParaRPr/>
          </a:p>
        </p:txBody>
      </p:sp>
      <p:sp>
        <p:nvSpPr>
          <p:cNvPr id="521" name="Google Shape;521;p51"/>
          <p:cNvSpPr txBox="1">
            <a:spLocks noGrp="1"/>
          </p:cNvSpPr>
          <p:nvPr>
            <p:ph type="body" idx="1"/>
          </p:nvPr>
        </p:nvSpPr>
        <p:spPr>
          <a:xfrm>
            <a:off x="457200" y="1524000"/>
            <a:ext cx="84582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smtClean="0">
                <a:solidFill>
                  <a:schemeClr val="dk1"/>
                </a:solidFill>
                <a:latin typeface="Verdana"/>
                <a:ea typeface="Verdana"/>
                <a:cs typeface="Verdana"/>
                <a:sym typeface="Verdana"/>
              </a:rPr>
              <a:t>Các phương pháp rời rạc hóa dữ liệu cho các thuộc tính số</a:t>
            </a:r>
            <a:endParaRPr smtClean="0"/>
          </a:p>
          <a:p>
            <a:pPr marL="742950" lvl="1" indent="-285750">
              <a:spcBef>
                <a:spcPts val="1800"/>
              </a:spcBef>
              <a:buSzPts val="1800"/>
            </a:pPr>
            <a:r>
              <a:rPr lang="en-US" sz="2400" b="0" i="0" u="none" strike="noStrike" cap="none" smtClean="0">
                <a:solidFill>
                  <a:schemeClr val="dk1"/>
                </a:solidFill>
                <a:latin typeface="Verdana"/>
                <a:ea typeface="Verdana"/>
                <a:cs typeface="Verdana"/>
                <a:sym typeface="Verdana"/>
              </a:rPr>
              <a:t>Binning (</a:t>
            </a:r>
            <a:r>
              <a:rPr lang="vi-VN"/>
              <a:t>Phân </a:t>
            </a:r>
            <a:r>
              <a:rPr lang="vi-VN" smtClean="0"/>
              <a:t>khoảng</a:t>
            </a:r>
            <a:r>
              <a:rPr lang="en-US" smtClean="0"/>
              <a:t>)</a:t>
            </a:r>
            <a:endParaRPr smtClean="0"/>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smtClean="0">
                <a:solidFill>
                  <a:schemeClr val="dk1"/>
                </a:solidFill>
                <a:latin typeface="Verdana"/>
                <a:ea typeface="Verdana"/>
                <a:cs typeface="Verdana"/>
                <a:sym typeface="Verdana"/>
              </a:rPr>
              <a:t>Histogram </a:t>
            </a:r>
            <a:r>
              <a:rPr lang="en-US" sz="2400" b="0" i="0" u="none" strike="noStrike" cap="none">
                <a:solidFill>
                  <a:schemeClr val="dk1"/>
                </a:solidFill>
                <a:latin typeface="Verdana"/>
                <a:ea typeface="Verdana"/>
                <a:cs typeface="Verdana"/>
                <a:sym typeface="Verdana"/>
              </a:rPr>
              <a:t>analysis</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Interval merging by χ</a:t>
            </a:r>
            <a:r>
              <a:rPr lang="en-US" sz="2400" b="0" i="0" u="none" strike="noStrike" cap="none" baseline="30000">
                <a:solidFill>
                  <a:schemeClr val="dk1"/>
                </a:solidFill>
                <a:latin typeface="Verdana"/>
                <a:ea typeface="Verdana"/>
                <a:cs typeface="Verdana"/>
                <a:sym typeface="Verdana"/>
              </a:rPr>
              <a:t>2</a:t>
            </a:r>
            <a:r>
              <a:rPr lang="en-US" sz="2400" b="0" i="0" u="none" strike="noStrike" cap="none">
                <a:solidFill>
                  <a:schemeClr val="dk1"/>
                </a:solidFill>
                <a:latin typeface="Verdana"/>
                <a:ea typeface="Verdana"/>
                <a:cs typeface="Verdana"/>
                <a:sym typeface="Verdana"/>
              </a:rPr>
              <a:t> analysis</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Cluster analysis</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Entropy-based discretization</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Discretization by “natural/intuitive partitioning”</a:t>
            </a:r>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2.7. Rời rạc hóa dữ liệu</a:t>
            </a:r>
          </a:p>
        </p:txBody>
      </p:sp>
      <p:sp>
        <p:nvSpPr>
          <p:cNvPr id="3" name="Text Placeholder 2"/>
          <p:cNvSpPr>
            <a:spLocks noGrp="1"/>
          </p:cNvSpPr>
          <p:nvPr>
            <p:ph type="body" idx="1"/>
          </p:nvPr>
        </p:nvSpPr>
        <p:spPr/>
        <p:txBody>
          <a:bodyPr/>
          <a:lstStyle/>
          <a:p>
            <a:pPr marL="342900" lvl="0" indent="-342900">
              <a:spcBef>
                <a:spcPts val="0"/>
              </a:spcBef>
              <a:buSzPts val="2100"/>
            </a:pPr>
            <a:r>
              <a:rPr lang="vi-VN"/>
              <a:t>Các phương pháp rời rạc hóa dữ liệu cho các thuộc tính số</a:t>
            </a:r>
          </a:p>
          <a:p>
            <a:pPr marL="742950" lvl="1" indent="-285750">
              <a:spcBef>
                <a:spcPts val="1800"/>
              </a:spcBef>
              <a:buSzPts val="1800"/>
            </a:pPr>
            <a:r>
              <a:rPr lang="vi-VN" smtClean="0"/>
              <a:t>Binning</a:t>
            </a:r>
            <a:r>
              <a:rPr lang="en-US" smtClean="0"/>
              <a:t> (</a:t>
            </a:r>
            <a:r>
              <a:rPr lang="vi-VN" smtClean="0"/>
              <a:t>Sắp </a:t>
            </a:r>
            <a:r>
              <a:rPr lang="vi-VN"/>
              <a:t>xếp dữ liệu và phân chia thành </a:t>
            </a:r>
            <a:r>
              <a:rPr lang="vi-VN"/>
              <a:t>các </a:t>
            </a:r>
            <a:r>
              <a:rPr lang="en-US" smtClean="0"/>
              <a:t>khoảng</a:t>
            </a:r>
            <a:r>
              <a:rPr lang="vi-VN" smtClean="0"/>
              <a:t> (</a:t>
            </a:r>
            <a:r>
              <a:rPr lang="vi-VN"/>
              <a:t>bins</a:t>
            </a:r>
            <a:r>
              <a:rPr lang="vi-VN"/>
              <a:t>) </a:t>
            </a:r>
            <a:r>
              <a:rPr lang="vi-VN" smtClean="0"/>
              <a:t>có </a:t>
            </a:r>
            <a:r>
              <a:rPr lang="vi-VN"/>
              <a:t>tần số </a:t>
            </a:r>
            <a:r>
              <a:rPr lang="vi-VN"/>
              <a:t>xuất </a:t>
            </a:r>
            <a:r>
              <a:rPr lang="vi-VN" smtClean="0"/>
              <a:t>hiện</a:t>
            </a:r>
            <a:r>
              <a:rPr lang="en-US" smtClean="0"/>
              <a:t> </a:t>
            </a:r>
            <a:r>
              <a:rPr lang="vi-VN" smtClean="0"/>
              <a:t>như </a:t>
            </a:r>
            <a:r>
              <a:rPr lang="vi-VN"/>
              <a:t>nhau </a:t>
            </a:r>
            <a:endParaRPr lang="en-US" smtClean="0"/>
          </a:p>
          <a:p>
            <a:pPr marL="742950" lvl="1" indent="-285750">
              <a:spcBef>
                <a:spcPts val="1800"/>
              </a:spcBef>
              <a:buSzPts val="1800"/>
            </a:pPr>
            <a:r>
              <a:rPr lang="vi-VN" smtClean="0"/>
              <a:t> </a:t>
            </a:r>
            <a:r>
              <a:rPr lang="vi-VN"/>
              <a:t>Sau đó, mỗi khoảng dữ liệu có thể được biểu diễn bằng trung bình(mean</a:t>
            </a:r>
            <a:r>
              <a:rPr lang="vi-VN"/>
              <a:t>), </a:t>
            </a:r>
            <a:r>
              <a:rPr lang="vi-VN" smtClean="0"/>
              <a:t>trung </a:t>
            </a:r>
            <a:r>
              <a:rPr lang="vi-VN"/>
              <a:t>vị (median</a:t>
            </a:r>
            <a:r>
              <a:rPr lang="vi-VN"/>
              <a:t>), </a:t>
            </a:r>
            <a:r>
              <a:rPr lang="vi-VN" smtClean="0"/>
              <a:t>hoặc các </a:t>
            </a:r>
            <a:r>
              <a:rPr lang="vi-VN"/>
              <a:t>giới hạn…của </a:t>
            </a:r>
            <a:r>
              <a:rPr lang="vi-VN"/>
              <a:t>các </a:t>
            </a:r>
            <a:r>
              <a:rPr lang="vi-VN" smtClean="0"/>
              <a:t>giá </a:t>
            </a:r>
            <a:r>
              <a:rPr lang="vi-VN"/>
              <a:t>trị trong </a:t>
            </a:r>
            <a:r>
              <a:rPr lang="vi-VN"/>
              <a:t>khoảng </a:t>
            </a:r>
            <a:r>
              <a:rPr lang="vi-VN" smtClean="0"/>
              <a:t>đó</a:t>
            </a:r>
            <a:r>
              <a:rPr lang="en-US" smtClean="0"/>
              <a:t>.</a:t>
            </a:r>
            <a:endParaRPr lang="vi-VN"/>
          </a:p>
          <a:p>
            <a:endParaRPr lang="en-US"/>
          </a:p>
        </p:txBody>
      </p:sp>
    </p:spTree>
    <p:extLst>
      <p:ext uri="{BB962C8B-B14F-4D97-AF65-F5344CB8AC3E}">
        <p14:creationId xmlns:p14="http://schemas.microsoft.com/office/powerpoint/2010/main" val="34155728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2.7. Rời rạc hóa </a:t>
            </a:r>
            <a:r>
              <a:rPr lang="en-US" sz="3600"/>
              <a:t>dữ </a:t>
            </a:r>
            <a:r>
              <a:rPr lang="en-US" sz="3600" smtClean="0"/>
              <a:t>liệu - </a:t>
            </a:r>
            <a:r>
              <a:rPr lang="vi-VN" sz="3600"/>
              <a:t>Binning</a:t>
            </a:r>
            <a:endParaRPr lang="en-US" sz="3600"/>
          </a:p>
        </p:txBody>
      </p:sp>
      <p:sp>
        <p:nvSpPr>
          <p:cNvPr id="3" name="Text Placeholder 2"/>
          <p:cNvSpPr>
            <a:spLocks noGrp="1"/>
          </p:cNvSpPr>
          <p:nvPr>
            <p:ph type="body" idx="1"/>
          </p:nvPr>
        </p:nvSpPr>
        <p:spPr>
          <a:xfrm>
            <a:off x="457200" y="1447800"/>
            <a:ext cx="8610600" cy="4876800"/>
          </a:xfrm>
        </p:spPr>
        <p:txBody>
          <a:bodyPr/>
          <a:lstStyle/>
          <a:p>
            <a:pPr marL="142875" indent="0" fontAlgn="base">
              <a:buNone/>
            </a:pPr>
            <a:r>
              <a:rPr lang="en-US" sz="2000" b="1"/>
              <a:t>Bài </a:t>
            </a:r>
            <a:r>
              <a:rPr lang="en-US" sz="2000" b="1" smtClean="0"/>
              <a:t>toán: </a:t>
            </a:r>
            <a:r>
              <a:rPr lang="en-US" sz="2000" smtClean="0"/>
              <a:t>Tiền </a:t>
            </a:r>
            <a:r>
              <a:rPr lang="en-US" sz="2000"/>
              <a:t>xử lý tập dữ liệu sau sử </a:t>
            </a:r>
            <a:r>
              <a:rPr lang="en-US" sz="2000"/>
              <a:t>dụng </a:t>
            </a:r>
            <a:r>
              <a:rPr lang="en-US" sz="2000" smtClean="0"/>
              <a:t>kỹ thuật</a:t>
            </a:r>
            <a:r>
              <a:rPr lang="en-US" sz="2000"/>
              <a:t> binning:</a:t>
            </a:r>
          </a:p>
          <a:p>
            <a:pPr marL="142875" indent="0" fontAlgn="base">
              <a:buNone/>
            </a:pPr>
            <a:r>
              <a:rPr lang="en-US" sz="2000"/>
              <a:t>[16 17 20 21 22 23 23 25 28 28 33 34 36 37]</a:t>
            </a:r>
          </a:p>
          <a:p>
            <a:pPr marL="142875" indent="0" algn="ctr" fontAlgn="base">
              <a:buNone/>
            </a:pPr>
            <a:r>
              <a:rPr lang="en-US" sz="2000" b="1"/>
              <a:t>Lời giải</a:t>
            </a:r>
          </a:p>
          <a:p>
            <a:pPr marL="142875" indent="0" fontAlgn="base">
              <a:buNone/>
            </a:pPr>
            <a:r>
              <a:rPr lang="en-US" sz="2000" smtClean="0"/>
              <a:t>Quan </a:t>
            </a:r>
            <a:r>
              <a:rPr lang="en-US" sz="2000"/>
              <a:t>sát rằng tập dữ liệu thuộc đoạn [16, 37]; 37 - 16 = 21. Nếu dựa vào tiêu chí độ rộng </a:t>
            </a:r>
            <a:r>
              <a:rPr lang="en-US" sz="2000"/>
              <a:t>bằng </a:t>
            </a:r>
            <a:r>
              <a:rPr lang="en-US" sz="2000" smtClean="0"/>
              <a:t>nhau có </a:t>
            </a:r>
            <a:r>
              <a:rPr lang="en-US" sz="2000"/>
              <a:t>thể chia làm 7 bin với độ rộng mỗi bin là 3:</a:t>
            </a:r>
          </a:p>
          <a:p>
            <a:pPr marL="142875" indent="0" fontAlgn="base">
              <a:buNone/>
            </a:pPr>
            <a:r>
              <a:rPr lang="en-US" sz="2000"/>
              <a:t>Bin 1 [16, 19): gồm 2 phần tử {16, 17}.</a:t>
            </a:r>
          </a:p>
          <a:p>
            <a:pPr marL="142875" indent="0" fontAlgn="base">
              <a:buNone/>
            </a:pPr>
            <a:r>
              <a:rPr lang="en-US" sz="2000"/>
              <a:t>Bin 2: [19, 22): gồm 2 phần tử {20, 21}.</a:t>
            </a:r>
          </a:p>
          <a:p>
            <a:pPr marL="142875" indent="0" fontAlgn="base">
              <a:buNone/>
            </a:pPr>
            <a:r>
              <a:rPr lang="en-US" sz="2000"/>
              <a:t>Bin 3: [22, 25): gồm 3 phần tử {22, 23, 23}.</a:t>
            </a:r>
          </a:p>
          <a:p>
            <a:pPr marL="142875" indent="0" fontAlgn="base">
              <a:buNone/>
            </a:pPr>
            <a:r>
              <a:rPr lang="en-US" sz="2000"/>
              <a:t>Bin 4: [25, 28): gồm 1 phần tử {25}.</a:t>
            </a:r>
          </a:p>
          <a:p>
            <a:pPr marL="142875" indent="0" fontAlgn="base">
              <a:buNone/>
            </a:pPr>
            <a:r>
              <a:rPr lang="en-US" sz="2000"/>
              <a:t>Bin 5: [28, 31): gồm 2 phần tử {28, 28}.</a:t>
            </a:r>
          </a:p>
          <a:p>
            <a:pPr marL="142875" indent="0" fontAlgn="base">
              <a:buNone/>
            </a:pPr>
            <a:r>
              <a:rPr lang="en-US" sz="2000"/>
              <a:t>Bin 6: [31, 34): gồm 1 phần tử {33}.</a:t>
            </a:r>
          </a:p>
          <a:p>
            <a:pPr marL="142875" indent="0" fontAlgn="base">
              <a:buNone/>
            </a:pPr>
            <a:r>
              <a:rPr lang="en-US" sz="2000"/>
              <a:t>Bin 7: [34, 37]: gồm 2 phần tử {34, 36, 37}.</a:t>
            </a:r>
          </a:p>
          <a:p>
            <a:endParaRPr lang="en-US"/>
          </a:p>
        </p:txBody>
      </p:sp>
    </p:spTree>
    <p:extLst>
      <p:ext uri="{BB962C8B-B14F-4D97-AF65-F5344CB8AC3E}">
        <p14:creationId xmlns:p14="http://schemas.microsoft.com/office/powerpoint/2010/main" val="36896149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5"/>
        <p:cNvGrpSpPr/>
        <p:nvPr/>
      </p:nvGrpSpPr>
      <p:grpSpPr>
        <a:xfrm>
          <a:off x="0" y="0"/>
          <a:ext cx="0" cy="0"/>
          <a:chOff x="0" y="0"/>
          <a:chExt cx="0" cy="0"/>
        </a:xfrm>
      </p:grpSpPr>
      <p:sp>
        <p:nvSpPr>
          <p:cNvPr id="526" name="Google Shape;526;p52"/>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57</a:t>
            </a:fld>
            <a:endParaRPr/>
          </a:p>
        </p:txBody>
      </p:sp>
      <p:sp>
        <p:nvSpPr>
          <p:cNvPr id="527" name="Google Shape;527;p52"/>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2.8. Tạo cây phân cấp ý niệm</a:t>
            </a:r>
            <a:endParaRPr/>
          </a:p>
        </p:txBody>
      </p:sp>
      <p:sp>
        <p:nvSpPr>
          <p:cNvPr id="528" name="Google Shape;528;p52"/>
          <p:cNvSpPr txBox="1">
            <a:spLocks noGrp="1"/>
          </p:cNvSpPr>
          <p:nvPr>
            <p:ph type="body" idx="1"/>
          </p:nvPr>
        </p:nvSpPr>
        <p:spPr>
          <a:xfrm>
            <a:off x="457200" y="1600200"/>
            <a:ext cx="84582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Dữ liệu phân loại (categorical data)</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Dữ liệu rời rạc (discrete data)</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Miền trị thuộc tính phân loại (categorical attribute)</a:t>
            </a:r>
            <a:endParaRPr/>
          </a:p>
          <a:p>
            <a:pPr marL="1143000" marR="0" lvl="2" indent="-228600" algn="l" rtl="0">
              <a:lnSpc>
                <a:spcPct val="100000"/>
              </a:lnSpc>
              <a:spcBef>
                <a:spcPts val="15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Số giá trị phân biệt hữu hạn</a:t>
            </a:r>
            <a:endParaRPr/>
          </a:p>
          <a:p>
            <a:pPr marL="1143000" marR="0" lvl="2" indent="-228600" algn="l" rtl="0">
              <a:lnSpc>
                <a:spcPct val="100000"/>
              </a:lnSpc>
              <a:spcBef>
                <a:spcPts val="1500"/>
              </a:spcBef>
              <a:spcAft>
                <a:spcPts val="0"/>
              </a:spcAft>
              <a:buClr>
                <a:srgbClr val="0000CA"/>
              </a:buClr>
              <a:buSzPts val="1300"/>
              <a:buFont typeface="Noto Sans Symbols"/>
              <a:buChar char="🞐"/>
            </a:pPr>
            <a:r>
              <a:rPr lang="en-US" sz="2000" b="0" i="0" u="none" strike="noStrike" cap="none">
                <a:solidFill>
                  <a:schemeClr val="dk1"/>
                </a:solidFill>
                <a:latin typeface="Verdana"/>
                <a:ea typeface="Verdana"/>
                <a:cs typeface="Verdana"/>
                <a:sym typeface="Verdana"/>
              </a:rPr>
              <a:t>Không có thứ tự giữa các giá trị</a:t>
            </a:r>
            <a:endParaRPr/>
          </a:p>
          <a:p>
            <a:pPr marL="342900" marR="0" lvl="0" indent="-342900" algn="l" rtl="0">
              <a:lnSpc>
                <a:spcPct val="100000"/>
              </a:lnSpc>
              <a:spcBef>
                <a:spcPts val="2100"/>
              </a:spcBef>
              <a:spcAft>
                <a:spcPts val="0"/>
              </a:spcAft>
              <a:buClr>
                <a:srgbClr val="0000CA"/>
              </a:buClr>
              <a:buSzPts val="2100"/>
              <a:buFont typeface="Noto Sans Symbols"/>
              <a:buNone/>
            </a:pPr>
            <a:r>
              <a:rPr lang="en-US" sz="2800" b="0" i="0" u="none">
                <a:solidFill>
                  <a:schemeClr val="dk1"/>
                </a:solidFill>
                <a:latin typeface="Verdana"/>
                <a:ea typeface="Verdana"/>
                <a:cs typeface="Verdana"/>
                <a:sym typeface="Verdana"/>
              </a:rPr>
              <a:t>🡪 Tạo phân cấp ý niệm cho dữ liệu rời rạc</a:t>
            </a:r>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2"/>
        <p:cNvGrpSpPr/>
        <p:nvPr/>
      </p:nvGrpSpPr>
      <p:grpSpPr>
        <a:xfrm>
          <a:off x="0" y="0"/>
          <a:ext cx="0" cy="0"/>
          <a:chOff x="0" y="0"/>
          <a:chExt cx="0" cy="0"/>
        </a:xfrm>
      </p:grpSpPr>
      <p:sp>
        <p:nvSpPr>
          <p:cNvPr id="533" name="Google Shape;533;p53"/>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58</a:t>
            </a:fld>
            <a:endParaRPr/>
          </a:p>
        </p:txBody>
      </p:sp>
      <p:sp>
        <p:nvSpPr>
          <p:cNvPr id="534" name="Google Shape;534;p53"/>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2.8. Tạo cây phân cấp ý niệm</a:t>
            </a:r>
            <a:endParaRPr/>
          </a:p>
        </p:txBody>
      </p:sp>
      <p:sp>
        <p:nvSpPr>
          <p:cNvPr id="535" name="Google Shape;535;p53"/>
          <p:cNvSpPr txBox="1">
            <a:spLocks noGrp="1"/>
          </p:cNvSpPr>
          <p:nvPr>
            <p:ph type="body" idx="1"/>
          </p:nvPr>
        </p:nvSpPr>
        <p:spPr>
          <a:xfrm>
            <a:off x="381000" y="1600200"/>
            <a:ext cx="84582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Các phương pháp tạo phân cấp ý niệm cho dữ liệu rời rạc (categorical/discrete data)</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Đặc tả thứ tự riêng phần (partial ordering)/thứ tự toàn phần (total ordering) của các thuộc tính tường minh ở mức lược đồ bởi người sử dụng hoặc chuyên gia</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Đặc tả một phần phân cấp bằng cách nhóm dữ liệu tường minh</a:t>
            </a:r>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9"/>
        <p:cNvGrpSpPr/>
        <p:nvPr/>
      </p:nvGrpSpPr>
      <p:grpSpPr>
        <a:xfrm>
          <a:off x="0" y="0"/>
          <a:ext cx="0" cy="0"/>
          <a:chOff x="0" y="0"/>
          <a:chExt cx="0" cy="0"/>
        </a:xfrm>
      </p:grpSpPr>
      <p:sp>
        <p:nvSpPr>
          <p:cNvPr id="540" name="Google Shape;540;p54"/>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59</a:t>
            </a:fld>
            <a:endParaRPr/>
          </a:p>
        </p:txBody>
      </p:sp>
      <p:sp>
        <p:nvSpPr>
          <p:cNvPr id="541" name="Google Shape;541;p54"/>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2.8. Tạo cây phân cấp ý niệm</a:t>
            </a:r>
            <a:endParaRPr/>
          </a:p>
        </p:txBody>
      </p:sp>
      <p:sp>
        <p:nvSpPr>
          <p:cNvPr id="542" name="Google Shape;542;p54"/>
          <p:cNvSpPr txBox="1">
            <a:spLocks noGrp="1"/>
          </p:cNvSpPr>
          <p:nvPr>
            <p:ph type="body" idx="1"/>
          </p:nvPr>
        </p:nvSpPr>
        <p:spPr>
          <a:xfrm>
            <a:off x="381000" y="1600200"/>
            <a:ext cx="84582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Verdana"/>
                <a:ea typeface="Verdana"/>
                <a:cs typeface="Verdana"/>
                <a:sym typeface="Verdana"/>
              </a:rPr>
              <a:t>Các phương pháp tạo phân cấp ý niệm cho dữ liệu rời rạc (categorical/discrete data)</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Đặc tả một tập các thuộc tính, nhưng không bao gồm thứ tự riêng phần của chúng</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Đặc tả chỉ một tập riêng phần các thuộc tính (partial set of attributes)</a:t>
            </a:r>
            <a:endParaRPr/>
          </a:p>
          <a:p>
            <a:pPr marL="742950" marR="0" lvl="1" indent="-285750" algn="l" rtl="0">
              <a:lnSpc>
                <a:spcPct val="100000"/>
              </a:lnSpc>
              <a:spcBef>
                <a:spcPts val="180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Tạo phân cấp ý niệm bằng cách dùng các kết nối ngữ nghĩa được chỉ định trước</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7"/>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6</a:t>
            </a:fld>
            <a:endParaRPr/>
          </a:p>
        </p:txBody>
      </p:sp>
      <p:sp>
        <p:nvSpPr>
          <p:cNvPr id="134" name="Google Shape;134;p7"/>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2800"/>
              <a:buFont typeface="Verdana"/>
              <a:buNone/>
            </a:pPr>
            <a:r>
              <a:rPr lang="en-US" sz="2800" b="0" i="0" u="none">
                <a:solidFill>
                  <a:srgbClr val="0000CA"/>
                </a:solidFill>
                <a:latin typeface="Verdana"/>
                <a:ea typeface="Verdana"/>
                <a:cs typeface="Verdana"/>
                <a:sym typeface="Verdana"/>
              </a:rPr>
              <a:t>2.1. Tổng quan về giai đoạn tiền xử lý dữ liệu</a:t>
            </a:r>
            <a:endParaRPr/>
          </a:p>
        </p:txBody>
      </p:sp>
      <p:pic>
        <p:nvPicPr>
          <p:cNvPr id="135" name="Google Shape;135;p7"/>
          <p:cNvPicPr preferRelativeResize="0">
            <a:picLocks noGrp="1"/>
          </p:cNvPicPr>
          <p:nvPr>
            <p:ph type="body" idx="1"/>
          </p:nvPr>
        </p:nvPicPr>
        <p:blipFill rotWithShape="1">
          <a:blip r:embed="rId3">
            <a:alphaModFix/>
          </a:blip>
          <a:srcRect/>
          <a:stretch/>
        </p:blipFill>
        <p:spPr>
          <a:xfrm>
            <a:off x="2057400" y="1295400"/>
            <a:ext cx="5027612" cy="5410200"/>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6"/>
        <p:cNvGrpSpPr/>
        <p:nvPr/>
      </p:nvGrpSpPr>
      <p:grpSpPr>
        <a:xfrm>
          <a:off x="0" y="0"/>
          <a:ext cx="0" cy="0"/>
          <a:chOff x="0" y="0"/>
          <a:chExt cx="0" cy="0"/>
        </a:xfrm>
      </p:grpSpPr>
      <p:sp>
        <p:nvSpPr>
          <p:cNvPr id="547" name="Google Shape;547;p55"/>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60</a:t>
            </a:fld>
            <a:endParaRPr/>
          </a:p>
        </p:txBody>
      </p:sp>
      <p:sp>
        <p:nvSpPr>
          <p:cNvPr id="548" name="Google Shape;548;p55"/>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2.9. Tóm tắt</a:t>
            </a:r>
            <a:endParaRPr/>
          </a:p>
        </p:txBody>
      </p:sp>
      <p:sp>
        <p:nvSpPr>
          <p:cNvPr id="549" name="Google Shape;549;p55"/>
          <p:cNvSpPr txBox="1">
            <a:spLocks noGrp="1"/>
          </p:cNvSpPr>
          <p:nvPr>
            <p:ph type="body" idx="1"/>
          </p:nvPr>
        </p:nvSpPr>
        <p:spPr>
          <a:xfrm>
            <a:off x="152400" y="1447800"/>
            <a:ext cx="8839200" cy="5334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2100"/>
              <a:buFont typeface="Noto Sans Symbols"/>
              <a:buChar char="🞐"/>
            </a:pPr>
            <a:r>
              <a:rPr lang="en-US" sz="2800" b="0" i="0" u="none">
                <a:solidFill>
                  <a:schemeClr val="dk1"/>
                </a:solidFill>
                <a:latin typeface="Times New Roman"/>
                <a:ea typeface="Times New Roman"/>
                <a:cs typeface="Times New Roman"/>
                <a:sym typeface="Times New Roman"/>
              </a:rPr>
              <a:t>Dữ liệu thực tế: không đầy đủ (incomplete/missing), nhiễu (noisy), không nhất quán (inconsistent)</a:t>
            </a:r>
            <a:endParaRPr/>
          </a:p>
          <a:p>
            <a:pPr marL="342900" marR="0" lvl="0" indent="-342900" algn="l" rtl="0">
              <a:lnSpc>
                <a:spcPct val="100000"/>
              </a:lnSpc>
              <a:spcBef>
                <a:spcPts val="1400"/>
              </a:spcBef>
              <a:spcAft>
                <a:spcPts val="0"/>
              </a:spcAft>
              <a:buClr>
                <a:srgbClr val="0000CA"/>
              </a:buClr>
              <a:buSzPts val="2100"/>
              <a:buFont typeface="Noto Sans Symbols"/>
              <a:buChar char="🞐"/>
            </a:pPr>
            <a:r>
              <a:rPr lang="en-US" sz="2800" b="0" i="0" u="none">
                <a:solidFill>
                  <a:schemeClr val="dk1"/>
                </a:solidFill>
                <a:latin typeface="Times New Roman"/>
                <a:ea typeface="Times New Roman"/>
                <a:cs typeface="Times New Roman"/>
                <a:sym typeface="Times New Roman"/>
              </a:rPr>
              <a:t>Quá trình tiền xử lý dữ liệu</a:t>
            </a:r>
            <a:endParaRPr/>
          </a:p>
          <a:p>
            <a:pPr marL="742950" marR="0" lvl="1" indent="-285750" algn="l" rtl="0">
              <a:lnSpc>
                <a:spcPct val="10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Times New Roman"/>
                <a:ea typeface="Times New Roman"/>
                <a:cs typeface="Times New Roman"/>
                <a:sym typeface="Times New Roman"/>
              </a:rPr>
              <a:t>làm sạch dữ liệu: xử lý dữ liệu bị thiếu, làm trơn dữ liệu nhiễu, nhận dạng các phần tử biên, hiệu chỉnh dữ liệu không nhất quán</a:t>
            </a:r>
            <a:endParaRPr/>
          </a:p>
          <a:p>
            <a:pPr marL="742950" marR="0" lvl="1" indent="-285750" algn="l" rtl="0">
              <a:lnSpc>
                <a:spcPct val="10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Times New Roman"/>
                <a:ea typeface="Times New Roman"/>
                <a:cs typeface="Times New Roman"/>
                <a:sym typeface="Times New Roman"/>
              </a:rPr>
              <a:t>tích hợp dữ liệu: vấn đề nhận dạng thực thể, vấn đề dư thừa, vấn đề mâu thuẫn giá trị dữ liệu</a:t>
            </a:r>
            <a:endParaRPr/>
          </a:p>
          <a:p>
            <a:pPr marL="742950" marR="0" lvl="1" indent="-285750" algn="l" rtl="0">
              <a:lnSpc>
                <a:spcPct val="10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Times New Roman"/>
                <a:ea typeface="Times New Roman"/>
                <a:cs typeface="Times New Roman"/>
                <a:sym typeface="Times New Roman"/>
              </a:rPr>
              <a:t>biến đổi dữ liệu: làm trơn dữ liệu, kết hợp dữ liệu, tổng quát hóa, chuẩn hóa, xây dựng thuộc tính/đặc tính</a:t>
            </a:r>
            <a:endParaRPr/>
          </a:p>
          <a:p>
            <a:pPr marL="742950" marR="0" lvl="1" indent="-285750" algn="l" rtl="0">
              <a:lnSpc>
                <a:spcPct val="100000"/>
              </a:lnSpc>
              <a:spcBef>
                <a:spcPts val="1200"/>
              </a:spcBef>
              <a:spcAft>
                <a:spcPts val="0"/>
              </a:spcAft>
              <a:buClr>
                <a:srgbClr val="0000CA"/>
              </a:buClr>
              <a:buSzPts val="1800"/>
              <a:buFont typeface="Noto Sans Symbols"/>
              <a:buChar char="■"/>
            </a:pPr>
            <a:r>
              <a:rPr lang="en-US" sz="2400" b="0" i="0" u="none" strike="noStrike" cap="none">
                <a:solidFill>
                  <a:schemeClr val="dk1"/>
                </a:solidFill>
                <a:latin typeface="Times New Roman"/>
                <a:ea typeface="Times New Roman"/>
                <a:cs typeface="Times New Roman"/>
                <a:sym typeface="Times New Roman"/>
              </a:rPr>
              <a:t>thu giảm dữ liệu: kết hợp khối dữ liệu, chọn một số thuộc tính, thu giảm chiều, rời rạc hóa và tạo phân cấp ý niệm</a:t>
            </a:r>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3"/>
        <p:cNvGrpSpPr/>
        <p:nvPr/>
      </p:nvGrpSpPr>
      <p:grpSpPr>
        <a:xfrm>
          <a:off x="0" y="0"/>
          <a:ext cx="0" cy="0"/>
          <a:chOff x="0" y="0"/>
          <a:chExt cx="0" cy="0"/>
        </a:xfrm>
      </p:grpSpPr>
      <p:sp>
        <p:nvSpPr>
          <p:cNvPr id="554" name="Google Shape;554;p56"/>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61</a:t>
            </a:fld>
            <a:endParaRPr/>
          </a:p>
        </p:txBody>
      </p:sp>
      <p:sp>
        <p:nvSpPr>
          <p:cNvPr id="555" name="Google Shape;555;p56"/>
          <p:cNvSpPr txBox="1">
            <a:spLocks noGrp="1"/>
          </p:cNvSpPr>
          <p:nvPr>
            <p:ph type="title"/>
          </p:nvPr>
        </p:nvSpPr>
        <p:spPr>
          <a:xfrm>
            <a:off x="457200" y="76200"/>
            <a:ext cx="85344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4000"/>
              <a:buFont typeface="Verdana"/>
              <a:buNone/>
            </a:pPr>
            <a:r>
              <a:rPr lang="en-US" sz="4000" b="0" i="0" u="none">
                <a:solidFill>
                  <a:srgbClr val="0000CA"/>
                </a:solidFill>
                <a:latin typeface="Verdana"/>
                <a:ea typeface="Verdana"/>
                <a:cs typeface="Verdana"/>
                <a:sym typeface="Verdana"/>
              </a:rPr>
              <a:t>2.9. Tóm tắt</a:t>
            </a:r>
            <a:endParaRPr/>
          </a:p>
        </p:txBody>
      </p:sp>
      <p:sp>
        <p:nvSpPr>
          <p:cNvPr id="556" name="Google Shape;556;p56"/>
          <p:cNvSpPr txBox="1">
            <a:spLocks noGrp="1"/>
          </p:cNvSpPr>
          <p:nvPr>
            <p:ph type="body" idx="1"/>
          </p:nvPr>
        </p:nvSpPr>
        <p:spPr>
          <a:xfrm>
            <a:off x="152400" y="1447800"/>
            <a:ext cx="8839200" cy="5334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1500"/>
              <a:buFont typeface="Noto Sans Symbols"/>
              <a:buChar char="🞐"/>
            </a:pPr>
            <a:r>
              <a:rPr lang="en-US" sz="2000" b="0" i="0" u="none">
                <a:solidFill>
                  <a:schemeClr val="dk1"/>
                </a:solidFill>
                <a:latin typeface="Times New Roman"/>
                <a:ea typeface="Times New Roman"/>
                <a:cs typeface="Times New Roman"/>
                <a:sym typeface="Times New Roman"/>
              </a:rPr>
              <a:t>Rời rạc hóa dữ liệu</a:t>
            </a:r>
            <a:endParaRPr/>
          </a:p>
          <a:p>
            <a:pPr marL="742950" marR="0" lvl="1" indent="-285750" algn="l" rtl="0">
              <a:lnSpc>
                <a:spcPct val="100000"/>
              </a:lnSpc>
              <a:spcBef>
                <a:spcPts val="900"/>
              </a:spcBef>
              <a:spcAft>
                <a:spcPts val="0"/>
              </a:spcAft>
              <a:buClr>
                <a:srgbClr val="0000CA"/>
              </a:buClr>
              <a:buSzPts val="1350"/>
              <a:buFont typeface="Noto Sans Symbols"/>
              <a:buChar char="■"/>
            </a:pPr>
            <a:r>
              <a:rPr lang="en-US" sz="1800" b="0" i="0" u="none" strike="noStrike" cap="none">
                <a:solidFill>
                  <a:schemeClr val="dk1"/>
                </a:solidFill>
                <a:latin typeface="Times New Roman"/>
                <a:ea typeface="Times New Roman"/>
                <a:cs typeface="Times New Roman"/>
                <a:sym typeface="Times New Roman"/>
              </a:rPr>
              <a:t>Thu giảm số trị của một thuộc tính liên tục (continuous attribute) bằng cách chia miền trị thành các khoảng (interval) có dán nhãn. Các nhãn này được dùng thay cho các giá trị thực.</a:t>
            </a:r>
            <a:endParaRPr/>
          </a:p>
          <a:p>
            <a:pPr marL="742950" marR="0" lvl="1" indent="-285750" algn="l" rtl="0">
              <a:lnSpc>
                <a:spcPct val="100000"/>
              </a:lnSpc>
              <a:spcBef>
                <a:spcPts val="900"/>
              </a:spcBef>
              <a:spcAft>
                <a:spcPts val="0"/>
              </a:spcAft>
              <a:buClr>
                <a:srgbClr val="0000CA"/>
              </a:buClr>
              <a:buSzPts val="1350"/>
              <a:buFont typeface="Noto Sans Symbols"/>
              <a:buChar char="■"/>
            </a:pPr>
            <a:r>
              <a:rPr lang="en-US" sz="1800" b="0" i="0" u="none" strike="noStrike" cap="none">
                <a:solidFill>
                  <a:schemeClr val="dk1"/>
                </a:solidFill>
                <a:latin typeface="Times New Roman"/>
                <a:ea typeface="Times New Roman"/>
                <a:cs typeface="Times New Roman"/>
                <a:sym typeface="Times New Roman"/>
              </a:rPr>
              <a:t>Tiến hành theo hai cách: trên xuống (top down) và dưới lên (bottom up), có giám sát (supervised) và không có giám sát (unsupervised).</a:t>
            </a:r>
            <a:endParaRPr/>
          </a:p>
          <a:p>
            <a:pPr marL="742950" marR="0" lvl="1" indent="-285750" algn="l" rtl="0">
              <a:lnSpc>
                <a:spcPct val="100000"/>
              </a:lnSpc>
              <a:spcBef>
                <a:spcPts val="900"/>
              </a:spcBef>
              <a:spcAft>
                <a:spcPts val="0"/>
              </a:spcAft>
              <a:buClr>
                <a:srgbClr val="0000CA"/>
              </a:buClr>
              <a:buSzPts val="1350"/>
              <a:buFont typeface="Noto Sans Symbols"/>
              <a:buChar char="■"/>
            </a:pPr>
            <a:r>
              <a:rPr lang="en-US" sz="1800" b="0" i="0" u="none" strike="noStrike" cap="none">
                <a:solidFill>
                  <a:schemeClr val="dk1"/>
                </a:solidFill>
                <a:latin typeface="Times New Roman"/>
                <a:ea typeface="Times New Roman"/>
                <a:cs typeface="Times New Roman"/>
                <a:sym typeface="Times New Roman"/>
              </a:rPr>
              <a:t>Tạo phân hoạch phân cấp/đa phân giải (multiresolution) trên các trị thuộc tính 🡪 phân cấp ý niệm cho thuộc tính số (numerical attribute)</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1000"/>
              </a:spcBef>
              <a:spcAft>
                <a:spcPts val="0"/>
              </a:spcAft>
              <a:buClr>
                <a:srgbClr val="0000CA"/>
              </a:buClr>
              <a:buSzPts val="1500"/>
              <a:buFont typeface="Noto Sans Symbols"/>
              <a:buChar char="🞐"/>
            </a:pPr>
            <a:r>
              <a:rPr lang="en-US" sz="2000" b="0" i="0" u="none">
                <a:solidFill>
                  <a:schemeClr val="dk1"/>
                </a:solidFill>
                <a:latin typeface="Times New Roman"/>
                <a:ea typeface="Times New Roman"/>
                <a:cs typeface="Times New Roman"/>
                <a:sym typeface="Times New Roman"/>
              </a:rPr>
              <a:t>Tạo cây phân cấp ý niệm</a:t>
            </a:r>
            <a:endParaRPr/>
          </a:p>
          <a:p>
            <a:pPr marL="742950" marR="0" lvl="1" indent="-285750" algn="l" rtl="0">
              <a:lnSpc>
                <a:spcPct val="100000"/>
              </a:lnSpc>
              <a:spcBef>
                <a:spcPts val="900"/>
              </a:spcBef>
              <a:spcAft>
                <a:spcPts val="0"/>
              </a:spcAft>
              <a:buClr>
                <a:srgbClr val="0000CA"/>
              </a:buClr>
              <a:buSzPts val="1350"/>
              <a:buFont typeface="Noto Sans Symbols"/>
              <a:buChar char="■"/>
            </a:pPr>
            <a:r>
              <a:rPr lang="en-US" sz="1800" b="0" i="0" u="none" strike="noStrike" cap="none">
                <a:solidFill>
                  <a:schemeClr val="dk1"/>
                </a:solidFill>
                <a:latin typeface="Times New Roman"/>
                <a:ea typeface="Times New Roman"/>
                <a:cs typeface="Times New Roman"/>
                <a:sym typeface="Times New Roman"/>
              </a:rPr>
              <a:t>Hỗ trợ khai phá dữ liệu ở nhiều mức trừu trượng</a:t>
            </a:r>
            <a:endParaRPr/>
          </a:p>
          <a:p>
            <a:pPr marL="742950" marR="0" lvl="1" indent="-285750" algn="l" rtl="0">
              <a:lnSpc>
                <a:spcPct val="100000"/>
              </a:lnSpc>
              <a:spcBef>
                <a:spcPts val="900"/>
              </a:spcBef>
              <a:spcAft>
                <a:spcPts val="0"/>
              </a:spcAft>
              <a:buClr>
                <a:srgbClr val="0000CA"/>
              </a:buClr>
              <a:buSzPts val="1350"/>
              <a:buFont typeface="Noto Sans Symbols"/>
              <a:buChar char="■"/>
            </a:pPr>
            <a:r>
              <a:rPr lang="en-US" sz="1800" b="0" i="0" u="none" strike="noStrike" cap="none">
                <a:solidFill>
                  <a:schemeClr val="dk1"/>
                </a:solidFill>
                <a:latin typeface="Times New Roman"/>
                <a:ea typeface="Times New Roman"/>
                <a:cs typeface="Times New Roman"/>
                <a:sym typeface="Times New Roman"/>
              </a:rPr>
              <a:t>Cho thuộc tính số (numerical attributes): binning, histogram analysis, entropy-based discretization, χ</a:t>
            </a:r>
            <a:r>
              <a:rPr lang="en-US" sz="1800" b="0" i="0" u="none" strike="noStrike" cap="none" baseline="30000">
                <a:solidFill>
                  <a:schemeClr val="dk1"/>
                </a:solidFill>
                <a:latin typeface="Times New Roman"/>
                <a:ea typeface="Times New Roman"/>
                <a:cs typeface="Times New Roman"/>
                <a:sym typeface="Times New Roman"/>
              </a:rPr>
              <a:t>2</a:t>
            </a:r>
            <a:r>
              <a:rPr lang="en-US" sz="1800" b="0" i="0" u="none" strike="noStrike" cap="none">
                <a:solidFill>
                  <a:schemeClr val="dk1"/>
                </a:solidFill>
                <a:latin typeface="Times New Roman"/>
                <a:ea typeface="Times New Roman"/>
                <a:cs typeface="Times New Roman"/>
                <a:sym typeface="Times New Roman"/>
              </a:rPr>
              <a:t>-merging, cluster analysis, discretization by intuitive partitioning</a:t>
            </a:r>
            <a:endParaRPr/>
          </a:p>
          <a:p>
            <a:pPr marL="742950" marR="0" lvl="1" indent="-285750" algn="l" rtl="0">
              <a:lnSpc>
                <a:spcPct val="100000"/>
              </a:lnSpc>
              <a:spcBef>
                <a:spcPts val="900"/>
              </a:spcBef>
              <a:spcAft>
                <a:spcPts val="0"/>
              </a:spcAft>
              <a:buClr>
                <a:srgbClr val="0000CA"/>
              </a:buClr>
              <a:buSzPts val="1350"/>
              <a:buFont typeface="Noto Sans Symbols"/>
              <a:buChar char="■"/>
            </a:pPr>
            <a:r>
              <a:rPr lang="en-US" sz="1800" b="0" i="0" u="none" strike="noStrike" cap="none">
                <a:solidFill>
                  <a:schemeClr val="dk1"/>
                </a:solidFill>
                <a:latin typeface="Times New Roman"/>
                <a:ea typeface="Times New Roman"/>
                <a:cs typeface="Times New Roman"/>
                <a:sym typeface="Times New Roman"/>
              </a:rPr>
              <a:t>Cho thuộc tính phân loại/rời rạc (categorical/discrete attributes): chỉ định tường minh bởi người sử dụng hay chuyên gia, nhóm dữ liệu tường minh, dựa trên số lượng trị phân biệt (khác nhau) của mỗi thuộc tính</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8"/>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7</a:t>
            </a:fld>
            <a:endParaRPr/>
          </a:p>
        </p:txBody>
      </p:sp>
      <p:sp>
        <p:nvSpPr>
          <p:cNvPr id="142" name="Google Shape;142;p8"/>
          <p:cNvSpPr txBox="1">
            <a:spLocks noGrp="1"/>
          </p:cNvSpPr>
          <p:nvPr>
            <p:ph type="title"/>
          </p:nvPr>
        </p:nvSpPr>
        <p:spPr>
          <a:xfrm>
            <a:off x="457200" y="76200"/>
            <a:ext cx="86868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2800"/>
              <a:buFont typeface="Verdana"/>
              <a:buNone/>
            </a:pPr>
            <a:r>
              <a:rPr lang="en-US" sz="2800" b="0" i="0" u="none">
                <a:solidFill>
                  <a:srgbClr val="0000CA"/>
                </a:solidFill>
                <a:latin typeface="Verdana"/>
                <a:ea typeface="Verdana"/>
                <a:cs typeface="Verdana"/>
                <a:sym typeface="Verdana"/>
              </a:rPr>
              <a:t>2.1. Tổng quan về giai đoạn tiền xử lý dữ liệu</a:t>
            </a:r>
            <a:endParaRPr/>
          </a:p>
        </p:txBody>
      </p:sp>
      <p:sp>
        <p:nvSpPr>
          <p:cNvPr id="143" name="Google Shape;143;p8"/>
          <p:cNvSpPr txBox="1">
            <a:spLocks noGrp="1"/>
          </p:cNvSpPr>
          <p:nvPr>
            <p:ph type="body" idx="1"/>
          </p:nvPr>
        </p:nvSpPr>
        <p:spPr>
          <a:xfrm>
            <a:off x="381000" y="1524000"/>
            <a:ext cx="84582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Các kỹ thuật tiền xử lý dữ liệu</a:t>
            </a:r>
            <a:endParaRPr/>
          </a:p>
          <a:p>
            <a:pPr marL="742950" marR="0" lvl="1" indent="-285750" algn="l" rtl="0">
              <a:lnSpc>
                <a:spcPct val="100000"/>
              </a:lnSpc>
              <a:spcBef>
                <a:spcPts val="12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Làm sạch dữ liệu (data cleaning/cleansing): loại bỏ nhiễu (remove noise), hiệu chỉnh những phần dữ liệu không nhất quán (correct data inconsistencies)</a:t>
            </a:r>
            <a:endParaRPr/>
          </a:p>
          <a:p>
            <a:pPr marL="742950" marR="0" lvl="1" indent="-285750" algn="l" rtl="0">
              <a:lnSpc>
                <a:spcPct val="100000"/>
              </a:lnSpc>
              <a:spcBef>
                <a:spcPts val="12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Tích hợp dữ liệu (data integration): trộn dữ liệu (merge data) từ nhiều nguồn khác nhau vào một kho dữ liệu</a:t>
            </a:r>
            <a:endParaRPr/>
          </a:p>
          <a:p>
            <a:pPr marL="742950" marR="0" lvl="1" indent="-285750" algn="l" rtl="0">
              <a:lnSpc>
                <a:spcPct val="100000"/>
              </a:lnSpc>
              <a:spcBef>
                <a:spcPts val="12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Biến đổi dữ liệu (data transformation): chuẩn hoá dữ liệu (data normalization)</a:t>
            </a:r>
            <a:endParaRPr/>
          </a:p>
          <a:p>
            <a:pPr marL="742950" marR="0" lvl="1" indent="-285750" algn="l" rtl="0">
              <a:lnSpc>
                <a:spcPct val="100000"/>
              </a:lnSpc>
              <a:spcBef>
                <a:spcPts val="12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Thu giảm dữ liệu (data reduction): thu giảm kích thước dữ liệu (nghĩa là giảm số phần tử) bằng kết hợp dữ liệu (data aggregation), loại bỏ các đặc điểm dư thừa (redundant features) (nghĩa là giảm số chiều/thuộc tính dữ liệu), gom cụm dữ liệu</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9"/>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8</a:t>
            </a:fld>
            <a:endParaRPr/>
          </a:p>
        </p:txBody>
      </p:sp>
      <p:sp>
        <p:nvSpPr>
          <p:cNvPr id="150" name="Google Shape;150;p9"/>
          <p:cNvSpPr txBox="1">
            <a:spLocks noGrp="1"/>
          </p:cNvSpPr>
          <p:nvPr>
            <p:ph type="title"/>
          </p:nvPr>
        </p:nvSpPr>
        <p:spPr>
          <a:xfrm>
            <a:off x="457200" y="76200"/>
            <a:ext cx="86868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2800"/>
              <a:buFont typeface="Verdana"/>
              <a:buNone/>
            </a:pPr>
            <a:r>
              <a:rPr lang="en-US" sz="2800" b="0" i="0" u="none">
                <a:solidFill>
                  <a:srgbClr val="0000CA"/>
                </a:solidFill>
                <a:latin typeface="Verdana"/>
                <a:ea typeface="Verdana"/>
                <a:cs typeface="Verdana"/>
                <a:sym typeface="Verdana"/>
              </a:rPr>
              <a:t>2.1. Tổng quan về giai đoạn tiền xử lý dữ liệu</a:t>
            </a:r>
            <a:endParaRPr/>
          </a:p>
        </p:txBody>
      </p:sp>
      <p:sp>
        <p:nvSpPr>
          <p:cNvPr id="151" name="Google Shape;151;p9"/>
          <p:cNvSpPr txBox="1">
            <a:spLocks noGrp="1"/>
          </p:cNvSpPr>
          <p:nvPr>
            <p:ph type="body" idx="1"/>
          </p:nvPr>
        </p:nvSpPr>
        <p:spPr>
          <a:xfrm>
            <a:off x="381000" y="1524000"/>
            <a:ext cx="84582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A"/>
              </a:buClr>
              <a:buSzPts val="1800"/>
              <a:buFont typeface="Noto Sans Symbols"/>
              <a:buChar char="🞐"/>
            </a:pPr>
            <a:r>
              <a:rPr lang="en-US" sz="2400" b="0" i="0" u="none" strike="noStrike" cap="none">
                <a:solidFill>
                  <a:schemeClr val="dk1"/>
                </a:solidFill>
                <a:latin typeface="Verdana"/>
                <a:ea typeface="Verdana"/>
                <a:cs typeface="Verdana"/>
                <a:sym typeface="Verdana"/>
              </a:rPr>
              <a:t>Các kỹ thuật tiền xử lý dữ liệu</a:t>
            </a:r>
            <a:endParaRPr/>
          </a:p>
          <a:p>
            <a:pPr marL="742950" marR="0" lvl="1" indent="-285750" algn="l" rtl="0">
              <a:lnSpc>
                <a:spcPct val="100000"/>
              </a:lnSpc>
              <a:spcBef>
                <a:spcPts val="12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Làm sạch dữ liệu (data cleaning/cleansing)</a:t>
            </a:r>
            <a:endParaRPr/>
          </a:p>
          <a:p>
            <a:pPr marL="1143000" marR="0" lvl="2" indent="-228600" algn="l" rtl="0">
              <a:lnSpc>
                <a:spcPct val="100000"/>
              </a:lnSpc>
              <a:spcBef>
                <a:spcPts val="108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Tóm tắt hoá dữ liệu: nhận diện đặc điểm chung của dữ liệu và sự hiện diện của nhiễu hoặc các phần tử kì dị (outliers)</a:t>
            </a:r>
            <a:endParaRPr/>
          </a:p>
          <a:p>
            <a:pPr marL="1143000" marR="0" lvl="2" indent="-228600" algn="l" rtl="0">
              <a:lnSpc>
                <a:spcPct val="100000"/>
              </a:lnSpc>
              <a:spcBef>
                <a:spcPts val="108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Xử lý dữ liệu bị thiếu (missing data)</a:t>
            </a:r>
            <a:endParaRPr/>
          </a:p>
          <a:p>
            <a:pPr marL="1143000" marR="0" lvl="2" indent="-228600" algn="l" rtl="0">
              <a:lnSpc>
                <a:spcPct val="100000"/>
              </a:lnSpc>
              <a:spcBef>
                <a:spcPts val="108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Xử lý dữ liệu bị nhiễu (noisy data)</a:t>
            </a:r>
            <a:endParaRPr/>
          </a:p>
          <a:p>
            <a:pPr marL="742950" marR="0" lvl="1" indent="-285750" algn="l" rtl="0">
              <a:lnSpc>
                <a:spcPct val="100000"/>
              </a:lnSpc>
              <a:spcBef>
                <a:spcPts val="120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Tích hợp dữ liệu (data integration)</a:t>
            </a:r>
            <a:endParaRPr/>
          </a:p>
          <a:p>
            <a:pPr marL="1143000" marR="0" lvl="2" indent="-228600" algn="l" rtl="0">
              <a:lnSpc>
                <a:spcPct val="100000"/>
              </a:lnSpc>
              <a:spcBef>
                <a:spcPts val="108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Tích hợp lược đồ (schema integration) và so trùng đối tượng (object matching)</a:t>
            </a:r>
            <a:endParaRPr/>
          </a:p>
          <a:p>
            <a:pPr marL="1143000" marR="0" lvl="2" indent="-228600" algn="l" rtl="0">
              <a:lnSpc>
                <a:spcPct val="100000"/>
              </a:lnSpc>
              <a:spcBef>
                <a:spcPts val="108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Vấn đề dư thừa (redundancy)</a:t>
            </a:r>
            <a:endParaRPr/>
          </a:p>
          <a:p>
            <a:pPr marL="1143000" marR="0" lvl="2" indent="-228600" algn="l" rtl="0">
              <a:lnSpc>
                <a:spcPct val="100000"/>
              </a:lnSpc>
              <a:spcBef>
                <a:spcPts val="1080"/>
              </a:spcBef>
              <a:spcAft>
                <a:spcPts val="0"/>
              </a:spcAft>
              <a:buClr>
                <a:srgbClr val="0000CA"/>
              </a:buClr>
              <a:buSzPts val="1170"/>
              <a:buFont typeface="Noto Sans Symbols"/>
              <a:buChar char="🞐"/>
            </a:pPr>
            <a:r>
              <a:rPr lang="en-US" sz="1800" b="0" i="0" u="none" strike="noStrike" cap="none">
                <a:solidFill>
                  <a:schemeClr val="dk1"/>
                </a:solidFill>
                <a:latin typeface="Verdana"/>
                <a:ea typeface="Verdana"/>
                <a:cs typeface="Verdana"/>
                <a:sym typeface="Verdana"/>
              </a:rPr>
              <a:t>Phát hiện và xử lý mâu thuẫn giá trị dữ liệu (detection and resolution of data value conflicts)</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10"/>
          <p:cNvSpPr txBox="1">
            <a:spLocks noGrp="1"/>
          </p:cNvSpPr>
          <p:nvPr>
            <p:ph type="sldNum" idx="12"/>
          </p:nvPr>
        </p:nvSpPr>
        <p:spPr>
          <a:xfrm>
            <a:off x="6934200" y="6477000"/>
            <a:ext cx="2133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chemeClr val="dk1"/>
                </a:solidFill>
                <a:latin typeface="Arial"/>
                <a:ea typeface="Arial"/>
                <a:cs typeface="Arial"/>
                <a:sym typeface="Arial"/>
              </a:rPr>
              <a:t>9</a:t>
            </a:fld>
            <a:endParaRPr/>
          </a:p>
        </p:txBody>
      </p:sp>
      <p:sp>
        <p:nvSpPr>
          <p:cNvPr id="158" name="Google Shape;158;p10"/>
          <p:cNvSpPr txBox="1">
            <a:spLocks noGrp="1"/>
          </p:cNvSpPr>
          <p:nvPr>
            <p:ph type="title"/>
          </p:nvPr>
        </p:nvSpPr>
        <p:spPr>
          <a:xfrm>
            <a:off x="457200" y="76200"/>
            <a:ext cx="8686800" cy="10175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CA"/>
              </a:buClr>
              <a:buSzPts val="2800"/>
              <a:buFont typeface="Verdana"/>
              <a:buNone/>
            </a:pPr>
            <a:r>
              <a:rPr lang="en-US" sz="2800" b="0" i="0" u="none">
                <a:solidFill>
                  <a:srgbClr val="0000CA"/>
                </a:solidFill>
                <a:latin typeface="Verdana"/>
                <a:ea typeface="Verdana"/>
                <a:cs typeface="Verdana"/>
                <a:sym typeface="Verdana"/>
              </a:rPr>
              <a:t>2.1. Tổng quan về giai đoạn tiền xử lý dữ liệu</a:t>
            </a:r>
            <a:endParaRPr/>
          </a:p>
        </p:txBody>
      </p:sp>
      <p:sp>
        <p:nvSpPr>
          <p:cNvPr id="159" name="Google Shape;159;p10"/>
          <p:cNvSpPr txBox="1">
            <a:spLocks noGrp="1"/>
          </p:cNvSpPr>
          <p:nvPr>
            <p:ph type="body" idx="1"/>
          </p:nvPr>
        </p:nvSpPr>
        <p:spPr>
          <a:xfrm>
            <a:off x="381000" y="1524000"/>
            <a:ext cx="84582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CA"/>
              </a:buClr>
              <a:buSzPts val="1500"/>
              <a:buFont typeface="Noto Sans Symbols"/>
              <a:buChar char="🞐"/>
            </a:pPr>
            <a:r>
              <a:rPr lang="en-US" sz="2000" b="0" i="0" u="none" strike="noStrike" cap="none">
                <a:solidFill>
                  <a:schemeClr val="dk1"/>
                </a:solidFill>
                <a:latin typeface="Verdana"/>
                <a:ea typeface="Verdana"/>
                <a:cs typeface="Verdana"/>
                <a:sym typeface="Verdana"/>
              </a:rPr>
              <a:t>Các kỹ thuật tiền xử lý dữ liệu</a:t>
            </a:r>
            <a:endParaRPr/>
          </a:p>
          <a:p>
            <a:pPr marL="742950" marR="0" lvl="1" indent="-285750" algn="l" rtl="0">
              <a:lnSpc>
                <a:spcPct val="90000"/>
              </a:lnSpc>
              <a:spcBef>
                <a:spcPts val="1080"/>
              </a:spcBef>
              <a:spcAft>
                <a:spcPts val="0"/>
              </a:spcAft>
              <a:buClr>
                <a:srgbClr val="0000CA"/>
              </a:buClr>
              <a:buSzPts val="1350"/>
              <a:buFont typeface="Noto Sans Symbols"/>
              <a:buChar char="■"/>
            </a:pPr>
            <a:r>
              <a:rPr lang="en-US" sz="1800" b="0" i="0" u="none" strike="noStrike" cap="none">
                <a:solidFill>
                  <a:schemeClr val="dk1"/>
                </a:solidFill>
                <a:latin typeface="Verdana"/>
                <a:ea typeface="Verdana"/>
                <a:cs typeface="Verdana"/>
                <a:sym typeface="Verdana"/>
              </a:rPr>
              <a:t>Biến đổi dữ liệu (data transformation)</a:t>
            </a:r>
            <a:endParaRPr/>
          </a:p>
          <a:p>
            <a:pPr marL="1143000" marR="0" lvl="2" indent="-228600" algn="l" rtl="0">
              <a:lnSpc>
                <a:spcPct val="90000"/>
              </a:lnSpc>
              <a:spcBef>
                <a:spcPts val="960"/>
              </a:spcBef>
              <a:spcAft>
                <a:spcPts val="0"/>
              </a:spcAft>
              <a:buClr>
                <a:srgbClr val="0000CA"/>
              </a:buClr>
              <a:buSzPts val="1040"/>
              <a:buFont typeface="Noto Sans Symbols"/>
              <a:buChar char="🞐"/>
            </a:pPr>
            <a:r>
              <a:rPr lang="en-US" sz="1600" b="0" i="0" u="none" strike="noStrike" cap="none">
                <a:solidFill>
                  <a:schemeClr val="dk1"/>
                </a:solidFill>
                <a:latin typeface="Verdana"/>
                <a:ea typeface="Verdana"/>
                <a:cs typeface="Verdana"/>
                <a:sym typeface="Verdana"/>
              </a:rPr>
              <a:t>Làm trơn dữ liệu (smoothing)</a:t>
            </a:r>
            <a:endParaRPr/>
          </a:p>
          <a:p>
            <a:pPr marL="1143000" marR="0" lvl="2" indent="-228600" algn="l" rtl="0">
              <a:lnSpc>
                <a:spcPct val="90000"/>
              </a:lnSpc>
              <a:spcBef>
                <a:spcPts val="960"/>
              </a:spcBef>
              <a:spcAft>
                <a:spcPts val="0"/>
              </a:spcAft>
              <a:buClr>
                <a:srgbClr val="0000CA"/>
              </a:buClr>
              <a:buSzPts val="1040"/>
              <a:buFont typeface="Noto Sans Symbols"/>
              <a:buChar char="🞐"/>
            </a:pPr>
            <a:r>
              <a:rPr lang="en-US" sz="1600" b="0" i="0" u="none" strike="noStrike" cap="none">
                <a:solidFill>
                  <a:schemeClr val="dk1"/>
                </a:solidFill>
                <a:latin typeface="Verdana"/>
                <a:ea typeface="Verdana"/>
                <a:cs typeface="Verdana"/>
                <a:sym typeface="Verdana"/>
              </a:rPr>
              <a:t>Kết hợp dữ liệu (aggregation)</a:t>
            </a:r>
            <a:endParaRPr/>
          </a:p>
          <a:p>
            <a:pPr marL="1143000" marR="0" lvl="2" indent="-228600" algn="l" rtl="0">
              <a:lnSpc>
                <a:spcPct val="90000"/>
              </a:lnSpc>
              <a:spcBef>
                <a:spcPts val="960"/>
              </a:spcBef>
              <a:spcAft>
                <a:spcPts val="0"/>
              </a:spcAft>
              <a:buClr>
                <a:srgbClr val="0000CA"/>
              </a:buClr>
              <a:buSzPts val="1040"/>
              <a:buFont typeface="Noto Sans Symbols"/>
              <a:buChar char="🞐"/>
            </a:pPr>
            <a:r>
              <a:rPr lang="en-US" sz="1600" b="0" i="0" u="none" strike="noStrike" cap="none">
                <a:solidFill>
                  <a:schemeClr val="dk1"/>
                </a:solidFill>
                <a:latin typeface="Verdana"/>
                <a:ea typeface="Verdana"/>
                <a:cs typeface="Verdana"/>
                <a:sym typeface="Verdana"/>
              </a:rPr>
              <a:t>Tổng quát hóa dữ liệu (generalization)</a:t>
            </a:r>
            <a:endParaRPr/>
          </a:p>
          <a:p>
            <a:pPr marL="1143000" marR="0" lvl="2" indent="-228600" algn="l" rtl="0">
              <a:lnSpc>
                <a:spcPct val="90000"/>
              </a:lnSpc>
              <a:spcBef>
                <a:spcPts val="960"/>
              </a:spcBef>
              <a:spcAft>
                <a:spcPts val="0"/>
              </a:spcAft>
              <a:buClr>
                <a:srgbClr val="0000CA"/>
              </a:buClr>
              <a:buSzPts val="1040"/>
              <a:buFont typeface="Noto Sans Symbols"/>
              <a:buChar char="🞐"/>
            </a:pPr>
            <a:r>
              <a:rPr lang="en-US" sz="1600" b="0" i="0" u="none" strike="noStrike" cap="none">
                <a:solidFill>
                  <a:schemeClr val="dk1"/>
                </a:solidFill>
                <a:latin typeface="Verdana"/>
                <a:ea typeface="Verdana"/>
                <a:cs typeface="Verdana"/>
                <a:sym typeface="Verdana"/>
              </a:rPr>
              <a:t>Chuẩn hóa dữ liệu (normalization)</a:t>
            </a:r>
            <a:endParaRPr/>
          </a:p>
          <a:p>
            <a:pPr marL="1143000" marR="0" lvl="2" indent="-228600" algn="l" rtl="0">
              <a:lnSpc>
                <a:spcPct val="90000"/>
              </a:lnSpc>
              <a:spcBef>
                <a:spcPts val="960"/>
              </a:spcBef>
              <a:spcAft>
                <a:spcPts val="0"/>
              </a:spcAft>
              <a:buClr>
                <a:srgbClr val="0000CA"/>
              </a:buClr>
              <a:buSzPts val="1040"/>
              <a:buFont typeface="Noto Sans Symbols"/>
              <a:buChar char="🞐"/>
            </a:pPr>
            <a:r>
              <a:rPr lang="en-US" sz="1600" b="0" i="0" u="none" strike="noStrike" cap="none">
                <a:solidFill>
                  <a:schemeClr val="dk1"/>
                </a:solidFill>
                <a:latin typeface="Verdana"/>
                <a:ea typeface="Verdana"/>
                <a:cs typeface="Verdana"/>
                <a:sym typeface="Verdana"/>
              </a:rPr>
              <a:t>Xây dựng thuộc tích (attribute/feature construction)</a:t>
            </a:r>
            <a:endParaRPr/>
          </a:p>
          <a:p>
            <a:pPr marL="742950" marR="0" lvl="1" indent="-285750" algn="l" rtl="0">
              <a:lnSpc>
                <a:spcPct val="90000"/>
              </a:lnSpc>
              <a:spcBef>
                <a:spcPts val="1080"/>
              </a:spcBef>
              <a:spcAft>
                <a:spcPts val="0"/>
              </a:spcAft>
              <a:buClr>
                <a:srgbClr val="0000CA"/>
              </a:buClr>
              <a:buSzPts val="1350"/>
              <a:buFont typeface="Noto Sans Symbols"/>
              <a:buChar char="■"/>
            </a:pPr>
            <a:r>
              <a:rPr lang="en-US" sz="1800" b="0" i="0" u="none" strike="noStrike" cap="none">
                <a:solidFill>
                  <a:schemeClr val="dk1"/>
                </a:solidFill>
                <a:latin typeface="Verdana"/>
                <a:ea typeface="Verdana"/>
                <a:cs typeface="Verdana"/>
                <a:sym typeface="Verdana"/>
              </a:rPr>
              <a:t>Thu giảm dữ liệu (data reduction)</a:t>
            </a:r>
            <a:endParaRPr/>
          </a:p>
          <a:p>
            <a:pPr marL="1143000" marR="0" lvl="2" indent="-228600" algn="l" rtl="0">
              <a:lnSpc>
                <a:spcPct val="90000"/>
              </a:lnSpc>
              <a:spcBef>
                <a:spcPts val="960"/>
              </a:spcBef>
              <a:spcAft>
                <a:spcPts val="0"/>
              </a:spcAft>
              <a:buClr>
                <a:srgbClr val="0000CA"/>
              </a:buClr>
              <a:buSzPts val="1040"/>
              <a:buFont typeface="Noto Sans Symbols"/>
              <a:buChar char="🞐"/>
            </a:pPr>
            <a:r>
              <a:rPr lang="en-US" sz="1600" b="0" i="0" u="none" strike="noStrike" cap="none">
                <a:solidFill>
                  <a:schemeClr val="dk1"/>
                </a:solidFill>
                <a:latin typeface="Verdana"/>
                <a:ea typeface="Verdana"/>
                <a:cs typeface="Verdana"/>
                <a:sym typeface="Verdana"/>
              </a:rPr>
              <a:t>Kết hợp khối dữ liệu (data cube aggregation)</a:t>
            </a:r>
            <a:endParaRPr/>
          </a:p>
          <a:p>
            <a:pPr marL="1143000" marR="0" lvl="2" indent="-228600" algn="l" rtl="0">
              <a:lnSpc>
                <a:spcPct val="90000"/>
              </a:lnSpc>
              <a:spcBef>
                <a:spcPts val="960"/>
              </a:spcBef>
              <a:spcAft>
                <a:spcPts val="0"/>
              </a:spcAft>
              <a:buClr>
                <a:srgbClr val="0000CA"/>
              </a:buClr>
              <a:buSzPts val="1040"/>
              <a:buFont typeface="Noto Sans Symbols"/>
              <a:buChar char="🞐"/>
            </a:pPr>
            <a:r>
              <a:rPr lang="en-US" sz="1600" b="0" i="0" u="none" strike="noStrike" cap="none">
                <a:solidFill>
                  <a:schemeClr val="dk1"/>
                </a:solidFill>
                <a:latin typeface="Verdana"/>
                <a:ea typeface="Verdana"/>
                <a:cs typeface="Verdana"/>
                <a:sym typeface="Verdana"/>
              </a:rPr>
              <a:t>Chọn tập con các thuộc tính (attribute subset selection)</a:t>
            </a:r>
            <a:endParaRPr/>
          </a:p>
          <a:p>
            <a:pPr marL="1143000" marR="0" lvl="2" indent="-228600" algn="l" rtl="0">
              <a:lnSpc>
                <a:spcPct val="90000"/>
              </a:lnSpc>
              <a:spcBef>
                <a:spcPts val="960"/>
              </a:spcBef>
              <a:spcAft>
                <a:spcPts val="0"/>
              </a:spcAft>
              <a:buClr>
                <a:srgbClr val="0000CA"/>
              </a:buClr>
              <a:buSzPts val="1040"/>
              <a:buFont typeface="Noto Sans Symbols"/>
              <a:buChar char="🞐"/>
            </a:pPr>
            <a:r>
              <a:rPr lang="en-US" sz="1600" b="0" i="0" u="none" strike="noStrike" cap="none">
                <a:solidFill>
                  <a:schemeClr val="dk1"/>
                </a:solidFill>
                <a:latin typeface="Verdana"/>
                <a:ea typeface="Verdana"/>
                <a:cs typeface="Verdana"/>
                <a:sym typeface="Verdana"/>
              </a:rPr>
              <a:t>Thu giảm chiều (dimensionality reduction)</a:t>
            </a:r>
            <a:endParaRPr/>
          </a:p>
          <a:p>
            <a:pPr marL="1143000" marR="0" lvl="2" indent="-228600" algn="l" rtl="0">
              <a:lnSpc>
                <a:spcPct val="90000"/>
              </a:lnSpc>
              <a:spcBef>
                <a:spcPts val="960"/>
              </a:spcBef>
              <a:spcAft>
                <a:spcPts val="0"/>
              </a:spcAft>
              <a:buClr>
                <a:srgbClr val="0000CA"/>
              </a:buClr>
              <a:buSzPts val="1040"/>
              <a:buFont typeface="Noto Sans Symbols"/>
              <a:buChar char="🞐"/>
            </a:pPr>
            <a:r>
              <a:rPr lang="en-US" sz="1600" b="0" i="0" u="none" strike="noStrike" cap="none">
                <a:solidFill>
                  <a:schemeClr val="dk1"/>
                </a:solidFill>
                <a:latin typeface="Verdana"/>
                <a:ea typeface="Verdana"/>
                <a:cs typeface="Verdana"/>
                <a:sym typeface="Verdana"/>
              </a:rPr>
              <a:t>Thu giảm lượng (numerosity reduction)</a:t>
            </a:r>
            <a:endParaRPr/>
          </a:p>
          <a:p>
            <a:pPr marL="1143000" marR="0" lvl="2" indent="-228600" algn="l" rtl="0">
              <a:lnSpc>
                <a:spcPct val="90000"/>
              </a:lnSpc>
              <a:spcBef>
                <a:spcPts val="960"/>
              </a:spcBef>
              <a:spcAft>
                <a:spcPts val="0"/>
              </a:spcAft>
              <a:buClr>
                <a:srgbClr val="0000CA"/>
              </a:buClr>
              <a:buSzPts val="1040"/>
              <a:buFont typeface="Noto Sans Symbols"/>
              <a:buChar char="🞐"/>
            </a:pPr>
            <a:r>
              <a:rPr lang="en-US" sz="1600" b="0" i="0" u="none" strike="noStrike" cap="none">
                <a:solidFill>
                  <a:schemeClr val="dk1"/>
                </a:solidFill>
                <a:latin typeface="Verdana"/>
                <a:ea typeface="Verdana"/>
                <a:cs typeface="Verdana"/>
                <a:sym typeface="Verdana"/>
              </a:rPr>
              <a:t>Tạo phân cấp ý niệm (concept hierarchy generation) và rời rạc hóa (discretization)</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TM03090430[[fn=Banded]]</Template>
  <TotalTime>148</TotalTime>
  <Words>5252</Words>
  <Application>Microsoft Office PowerPoint</Application>
  <PresentationFormat>On-screen Show (4:3)</PresentationFormat>
  <Paragraphs>527</Paragraphs>
  <Slides>61</Slides>
  <Notes>58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Impact</vt:lpstr>
      <vt:lpstr>Noto Sans Symbols</vt:lpstr>
      <vt:lpstr>Tahoma</vt:lpstr>
      <vt:lpstr>Times New Roman</vt:lpstr>
      <vt:lpstr>Verdana</vt:lpstr>
      <vt:lpstr>Level</vt:lpstr>
      <vt:lpstr>Chương 2: Các vấn đề tiền xử lý dữ liệu</vt:lpstr>
      <vt:lpstr>Nội dung</vt:lpstr>
      <vt:lpstr>2.1. Tổng quan về giai đoạn tiền xử lý dữ liệu</vt:lpstr>
      <vt:lpstr>2.1. Tổng quan về giai đoạn tiền xử lý dữ liệu</vt:lpstr>
      <vt:lpstr>2.1. Tổng quan về giai đoạn tiền xử lý dữ liệu</vt:lpstr>
      <vt:lpstr>2.1. Tổng quan về giai đoạn tiền xử lý dữ liệu</vt:lpstr>
      <vt:lpstr>2.1. Tổng quan về giai đoạn tiền xử lý dữ liệu</vt:lpstr>
      <vt:lpstr>2.1. Tổng quan về giai đoạn tiền xử lý dữ liệu</vt:lpstr>
      <vt:lpstr>2.1. Tổng quan về giai đoạn tiền xử lý dữ liệu</vt:lpstr>
      <vt:lpstr>2.2. Tóm tắt mô tả về dữ liệu</vt:lpstr>
      <vt:lpstr>2.2. Tóm tắt mô tả về dữ liệu</vt:lpstr>
      <vt:lpstr>2.2. Tóm tắt mô tả về dữ liệu</vt:lpstr>
      <vt:lpstr>2.2. Tóm tắt mô tả về dữ liệu</vt:lpstr>
      <vt:lpstr>2.2. Tóm tắt mô tả về dữ liệu</vt:lpstr>
      <vt:lpstr>2.2. Tóm tắt mô tả về dữ liệu</vt:lpstr>
      <vt:lpstr>2.3. Làm sạch dữ liệu</vt:lpstr>
      <vt:lpstr>2.3. Làm sạch dữ liệu</vt:lpstr>
      <vt:lpstr>2.3. Làm sạch dữ liệu</vt:lpstr>
      <vt:lpstr>2.3. Làm sạch dữ liệu</vt:lpstr>
      <vt:lpstr>2.3. Làm sạch dữ liệu</vt:lpstr>
      <vt:lpstr>2.3. Làm sạch dữ liệu</vt:lpstr>
      <vt:lpstr>2.3. Làm sạch dữ liệu</vt:lpstr>
      <vt:lpstr>2.3. Làm sạch dữ liệu</vt:lpstr>
      <vt:lpstr>2.3. Làm sạch dữ liệu</vt:lpstr>
      <vt:lpstr>2.4. Tích hợp dữ liệu</vt:lpstr>
      <vt:lpstr>2.4. Tích hợp dữ liệu</vt:lpstr>
      <vt:lpstr>2.4. Tích hợp dữ liệu</vt:lpstr>
      <vt:lpstr>2.4. Tích hợp dữ liệu</vt:lpstr>
      <vt:lpstr>2.4. Tích hợp dữ liệu</vt:lpstr>
      <vt:lpstr>2.4. Tích hợp dữ liệu</vt:lpstr>
      <vt:lpstr>2.4. Tích hợp dữ liệu</vt:lpstr>
      <vt:lpstr>2.4. Tích hợp dữ liệu</vt:lpstr>
      <vt:lpstr>2.4. Tích hợp dữ liệu</vt:lpstr>
      <vt:lpstr>2.5. Biến đổi dữ liệu</vt:lpstr>
      <vt:lpstr>2.5. Biến đổi dữ liệu</vt:lpstr>
      <vt:lpstr>2.5. Biến đổi dữ liệu</vt:lpstr>
      <vt:lpstr>2.5. Biến đổi dữ liệu</vt:lpstr>
      <vt:lpstr>2.5. Biến đổi dữ liệu</vt:lpstr>
      <vt:lpstr>2.5. Biến đổi dữ liệu</vt:lpstr>
      <vt:lpstr>2.5. Biến đổi dữ liệu</vt:lpstr>
      <vt:lpstr>2.5. Biến đổi dữ liệu</vt:lpstr>
      <vt:lpstr>2.5. Biến đổi dữ liệu</vt:lpstr>
      <vt:lpstr>2.6. Thu giảm dữ liệu</vt:lpstr>
      <vt:lpstr>2.6. Thu giảm dữ liệu</vt:lpstr>
      <vt:lpstr>2.6. Thu giảm dữ liệu</vt:lpstr>
      <vt:lpstr>2.6. Thu giảm dữ liệu</vt:lpstr>
      <vt:lpstr>2.6. Thu giảm dữ liệu</vt:lpstr>
      <vt:lpstr>2.6. Thu giảm dữ liệu</vt:lpstr>
      <vt:lpstr>2.6. Thu giảm dữ liệu</vt:lpstr>
      <vt:lpstr>PowerPoint Presentation</vt:lpstr>
      <vt:lpstr>2.6. Thu giảm dữ liệu</vt:lpstr>
      <vt:lpstr>2.7. Rời rạc hóa dữ liệu</vt:lpstr>
      <vt:lpstr>2.7. Rời rạc hóa dữ liệu</vt:lpstr>
      <vt:lpstr>2.7. Rời rạc hóa dữ liệu</vt:lpstr>
      <vt:lpstr>2.7. Rời rạc hóa dữ liệu</vt:lpstr>
      <vt:lpstr>2.7. Rời rạc hóa dữ liệu - Binning</vt:lpstr>
      <vt:lpstr>2.8. Tạo cây phân cấp ý niệm</vt:lpstr>
      <vt:lpstr>2.8. Tạo cây phân cấp ý niệm</vt:lpstr>
      <vt:lpstr>2.8. Tạo cây phân cấp ý niệm</vt:lpstr>
      <vt:lpstr>2.9. Tóm tắt</vt:lpstr>
      <vt:lpstr>2.9. Tóm tắt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Các vấn đề tiền xử lý dữ liệu</dc:title>
  <dc:creator>DELL</dc:creator>
  <cp:lastModifiedBy>DELL</cp:lastModifiedBy>
  <cp:revision>10</cp:revision>
  <dcterms:created xsi:type="dcterms:W3CDTF">2006-01-04T09:12:42Z</dcterms:created>
  <dcterms:modified xsi:type="dcterms:W3CDTF">2023-02-10T16:51:31Z</dcterms:modified>
</cp:coreProperties>
</file>