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handoutMasterIdLst>
    <p:handoutMasterId r:id="rId63"/>
  </p:handoutMasterIdLst>
  <p:sldIdLst>
    <p:sldId id="624" r:id="rId2"/>
    <p:sldId id="591" r:id="rId3"/>
    <p:sldId id="565" r:id="rId4"/>
    <p:sldId id="592" r:id="rId5"/>
    <p:sldId id="581" r:id="rId6"/>
    <p:sldId id="584" r:id="rId7"/>
    <p:sldId id="459" r:id="rId8"/>
    <p:sldId id="507" r:id="rId9"/>
    <p:sldId id="593" r:id="rId10"/>
    <p:sldId id="594" r:id="rId11"/>
    <p:sldId id="595" r:id="rId12"/>
    <p:sldId id="585" r:id="rId13"/>
    <p:sldId id="596" r:id="rId14"/>
    <p:sldId id="597" r:id="rId15"/>
    <p:sldId id="598" r:id="rId16"/>
    <p:sldId id="599" r:id="rId17"/>
    <p:sldId id="600" r:id="rId18"/>
    <p:sldId id="601" r:id="rId19"/>
    <p:sldId id="602" r:id="rId20"/>
    <p:sldId id="622" r:id="rId21"/>
    <p:sldId id="544" r:id="rId22"/>
    <p:sldId id="511" r:id="rId23"/>
    <p:sldId id="532" r:id="rId24"/>
    <p:sldId id="533" r:id="rId25"/>
    <p:sldId id="534" r:id="rId26"/>
    <p:sldId id="535" r:id="rId27"/>
    <p:sldId id="536" r:id="rId28"/>
    <p:sldId id="603" r:id="rId29"/>
    <p:sldId id="589" r:id="rId30"/>
    <p:sldId id="540" r:id="rId31"/>
    <p:sldId id="541" r:id="rId32"/>
    <p:sldId id="516" r:id="rId33"/>
    <p:sldId id="517" r:id="rId34"/>
    <p:sldId id="518" r:id="rId35"/>
    <p:sldId id="542" r:id="rId36"/>
    <p:sldId id="543" r:id="rId37"/>
    <p:sldId id="548" r:id="rId38"/>
    <p:sldId id="604" r:id="rId39"/>
    <p:sldId id="605" r:id="rId40"/>
    <p:sldId id="524" r:id="rId41"/>
    <p:sldId id="523" r:id="rId42"/>
    <p:sldId id="525" r:id="rId43"/>
    <p:sldId id="526" r:id="rId44"/>
    <p:sldId id="606" r:id="rId45"/>
    <p:sldId id="607" r:id="rId46"/>
    <p:sldId id="557" r:id="rId47"/>
    <p:sldId id="608" r:id="rId48"/>
    <p:sldId id="609" r:id="rId49"/>
    <p:sldId id="610" r:id="rId50"/>
    <p:sldId id="611" r:id="rId51"/>
    <p:sldId id="612" r:id="rId52"/>
    <p:sldId id="613" r:id="rId53"/>
    <p:sldId id="614" r:id="rId54"/>
    <p:sldId id="615" r:id="rId55"/>
    <p:sldId id="616" r:id="rId56"/>
    <p:sldId id="617" r:id="rId57"/>
    <p:sldId id="618" r:id="rId58"/>
    <p:sldId id="478" r:id="rId59"/>
    <p:sldId id="620" r:id="rId60"/>
    <p:sldId id="621"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8000"/>
    <a:srgbClr val="0000FF"/>
    <a:srgbClr val="D60093"/>
    <a:srgbClr val="33CC33"/>
    <a:srgbClr val="00FF00"/>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0132" autoAdjust="0"/>
  </p:normalViewPr>
  <p:slideViewPr>
    <p:cSldViewPr>
      <p:cViewPr varScale="1">
        <p:scale>
          <a:sx n="102" d="100"/>
          <a:sy n="102" d="100"/>
        </p:scale>
        <p:origin x="1842" y="84"/>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2217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4/4/2023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4/4/2023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endParaRPr lang="en-US"/>
          </a:p>
        </p:txBody>
      </p:sp>
      <p:sp>
        <p:nvSpPr>
          <p:cNvPr id="49156" name="Slide Number Placeholder 3"/>
          <p:cNvSpPr>
            <a:spLocks noGrp="1"/>
          </p:cNvSpPr>
          <p:nvPr>
            <p:ph type="sldNum" sz="quarter" idx="5"/>
          </p:nvPr>
        </p:nvSpPr>
        <p:spPr bwMode="auto">
          <a:noFill/>
          <a:ln>
            <a:miter lim="800000"/>
            <a:headEnd/>
            <a:tailEnd/>
          </a:ln>
        </p:spPr>
        <p:txBody>
          <a:bodyPr/>
          <a:lstStyle/>
          <a:p>
            <a:fld id="{3A2A1499-E8DD-4172-A271-B1B0267E9E53}" type="slidenum">
              <a:rPr lang="en-US"/>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forget to tell the joke "I used to do this when I was young" when talking about point (1) :D</a:t>
            </a:r>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364238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751E37-BA15-4492-958A-8A62BD977DBC}" type="slidenum">
              <a:rPr lang="en-US"/>
              <a:pPr fontAlgn="base">
                <a:spcBef>
                  <a:spcPct val="0"/>
                </a:spcBef>
                <a:spcAft>
                  <a:spcPct val="0"/>
                </a:spcAft>
              </a:pPr>
              <a:t>3</a:t>
            </a:fld>
            <a:endParaRPr lang="en-US"/>
          </a:p>
        </p:txBody>
      </p:sp>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BC174-4AAD-4789-8155-44EBE776B121}" type="slidenum">
              <a:rPr lang="en-US"/>
              <a:pPr/>
              <a:t>5</a:t>
            </a:fld>
            <a:endParaRPr lang="en-US"/>
          </a:p>
        </p:txBody>
      </p:sp>
      <p:sp>
        <p:nvSpPr>
          <p:cNvPr id="58370" name="Rectangle 2"/>
          <p:cNvSpPr>
            <a:spLocks noGrp="1" noRot="1" noChangeAspect="1" noChangeArrowheads="1" noTextEdit="1"/>
          </p:cNvSpPr>
          <p:nvPr>
            <p:ph type="sldImg"/>
          </p:nvPr>
        </p:nvSpPr>
        <p:spPr>
          <a:xfrm>
            <a:off x="1258888" y="720725"/>
            <a:ext cx="4800600" cy="3600450"/>
          </a:xfrm>
          <a:ln/>
        </p:spPr>
      </p:sp>
      <p:sp>
        <p:nvSpPr>
          <p:cNvPr id="58371"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97CF-CFE2-414C-B9A5-428D37FC7F54}" type="slidenum">
              <a:rPr lang="en-US"/>
              <a:pPr/>
              <a:t>7</a:t>
            </a:fld>
            <a:endParaRPr lang="en-US"/>
          </a:p>
        </p:txBody>
      </p:sp>
      <p:sp>
        <p:nvSpPr>
          <p:cNvPr id="60418" name="Rectangle 2"/>
          <p:cNvSpPr>
            <a:spLocks noGrp="1" noRot="1" noChangeAspect="1" noChangeArrowheads="1" noTextEdit="1"/>
          </p:cNvSpPr>
          <p:nvPr>
            <p:ph type="sldImg"/>
          </p:nvPr>
        </p:nvSpPr>
        <p:spPr>
          <a:xfrm>
            <a:off x="1258888" y="720725"/>
            <a:ext cx="4800600" cy="3600450"/>
          </a:xfrm>
          <a:ln/>
        </p:spPr>
      </p:sp>
      <p:sp>
        <p:nvSpPr>
          <p:cNvPr id="60419"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97CF-CFE2-414C-B9A5-428D37FC7F54}" type="slidenum">
              <a:rPr lang="en-US"/>
              <a:pPr/>
              <a:t>8</a:t>
            </a:fld>
            <a:endParaRPr lang="en-US"/>
          </a:p>
        </p:txBody>
      </p:sp>
      <p:sp>
        <p:nvSpPr>
          <p:cNvPr id="60418" name="Rectangle 2"/>
          <p:cNvSpPr>
            <a:spLocks noGrp="1" noRot="1" noChangeAspect="1" noChangeArrowheads="1" noTextEdit="1"/>
          </p:cNvSpPr>
          <p:nvPr>
            <p:ph type="sldImg"/>
          </p:nvPr>
        </p:nvSpPr>
        <p:spPr>
          <a:xfrm>
            <a:off x="1258888" y="720725"/>
            <a:ext cx="4800600" cy="3600450"/>
          </a:xfrm>
          <a:ln/>
        </p:spPr>
      </p:sp>
      <p:sp>
        <p:nvSpPr>
          <p:cNvPr id="60419"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B1B33-3DB5-487A-9A94-EB0FF87D1B81}" type="slidenum">
              <a:rPr lang="en-US"/>
              <a:pPr/>
              <a:t>9</a:t>
            </a:fld>
            <a:endParaRPr lang="en-US"/>
          </a:p>
        </p:txBody>
      </p:sp>
      <p:sp>
        <p:nvSpPr>
          <p:cNvPr id="62466" name="Rectangle 2"/>
          <p:cNvSpPr>
            <a:spLocks noGrp="1" noRot="1" noChangeAspect="1" noChangeArrowheads="1" noTextEdit="1"/>
          </p:cNvSpPr>
          <p:nvPr>
            <p:ph type="sldImg"/>
          </p:nvPr>
        </p:nvSpPr>
        <p:spPr>
          <a:xfrm>
            <a:off x="1258888" y="720725"/>
            <a:ext cx="4800600" cy="3600450"/>
          </a:xfrm>
          <a:ln/>
        </p:spPr>
      </p:sp>
      <p:sp>
        <p:nvSpPr>
          <p:cNvPr id="62467"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15090-2406-4EE3-B214-9C83997244EF}" type="slidenum">
              <a:rPr lang="en-US"/>
              <a:pPr/>
              <a:t>10</a:t>
            </a:fld>
            <a:endParaRPr lang="en-US"/>
          </a:p>
        </p:txBody>
      </p:sp>
      <p:sp>
        <p:nvSpPr>
          <p:cNvPr id="64514" name="Rectangle 2"/>
          <p:cNvSpPr>
            <a:spLocks noGrp="1" noRot="1" noChangeAspect="1" noChangeArrowheads="1" noTextEdit="1"/>
          </p:cNvSpPr>
          <p:nvPr>
            <p:ph type="sldImg"/>
          </p:nvPr>
        </p:nvSpPr>
        <p:spPr>
          <a:xfrm>
            <a:off x="1258888" y="720725"/>
            <a:ext cx="4800600" cy="3600450"/>
          </a:xfrm>
          <a:ln/>
        </p:spPr>
      </p:sp>
      <p:sp>
        <p:nvSpPr>
          <p:cNvPr id="64515" name="Rectangle 3"/>
          <p:cNvSpPr>
            <a:spLocks noGrp="1" noChangeArrowheads="1"/>
          </p:cNvSpPr>
          <p:nvPr>
            <p:ph type="body" idx="1"/>
          </p:nvPr>
        </p:nvSpPr>
        <p:spPr>
          <a:xfrm>
            <a:off x="975360" y="4560570"/>
            <a:ext cx="5364480" cy="4320540"/>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6B95D-3323-4703-8C13-16AE68503BE8}" type="slidenum">
              <a:rPr lang="en-US"/>
              <a:pPr/>
              <a:t>11</a:t>
            </a:fld>
            <a:endParaRPr lang="en-US"/>
          </a:p>
        </p:txBody>
      </p:sp>
      <p:sp>
        <p:nvSpPr>
          <p:cNvPr id="66562" name="Rectangle 2"/>
          <p:cNvSpPr>
            <a:spLocks noGrp="1" noRot="1" noChangeAspect="1" noChangeArrowheads="1" noTextEdit="1"/>
          </p:cNvSpPr>
          <p:nvPr>
            <p:ph type="sldImg"/>
          </p:nvPr>
        </p:nvSpPr>
        <p:spPr>
          <a:xfrm>
            <a:off x="1258888" y="720725"/>
            <a:ext cx="4800600" cy="3600450"/>
          </a:xfrm>
          <a:ln/>
        </p:spPr>
      </p:sp>
      <p:sp>
        <p:nvSpPr>
          <p:cNvPr id="66563"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a:lstStyle/>
          <a:p>
            <a:fld id="{D060CBE6-CCA9-4596-89B8-207E9B85B2D0}"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C3BE7AE-DD51-4FF4-9FEA-AE59ACA28CEF}" type="datetime1">
              <a:rPr lang="en-US" smtClean="0"/>
              <a:t>4/4/2023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FF724D-03F6-48ED-B23D-3DF4E11415ED}" type="datetime1">
              <a:rPr lang="en-US" smtClean="0"/>
              <a:t>4/4/2023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FC5DCF-0067-405A-ACEC-C8A9B8E21D89}" type="datetime1">
              <a:rPr lang="en-US" smtClean="0"/>
              <a:t>4/4/2023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7437D91-C054-4D62-860A-B6082E2041B8}" type="datetime1">
              <a:rPr lang="en-US" smtClean="0"/>
              <a:t>4/4/2023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2753548-80CE-4DE4-A73F-A28A7C997E88}" type="datetime1">
              <a:rPr lang="en-US" smtClean="0"/>
              <a:t>4/4/2023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632D2879-DC55-4F98-99A2-3E7E689A4264}" type="datetime1">
              <a:rPr lang="en-US" smtClean="0"/>
              <a:t>4/4/2023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3A983FDD-814D-4623-B1A3-77DA50628F86}" type="datetime1">
              <a:rPr lang="en-US" smtClean="0"/>
              <a:t>4/4/2023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0E625C-B8D7-4B5D-BF9E-5BCBA394D29E}" type="datetime1">
              <a:rPr lang="en-US" smtClean="0"/>
              <a:t>4/4/2023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1405DD2-ECDC-44EC-8593-2D6CEBF30A99}" type="datetime1">
              <a:rPr lang="en-US" smtClean="0"/>
              <a:t>4/4/2023</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8F234CD-A05C-401C-8942-8EABB6C90ED9}" type="datetime1">
              <a:rPr lang="en-US" smtClean="0"/>
              <a:t>4/4/2023</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DCEE4-EB02-4B03-A8DC-82F0631DACAF}" type="datetime1">
              <a:rPr lang="en-US" smtClean="0"/>
              <a:t>4/4/2023</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9C8F5E0-2FB6-4152-AE9F-2A1837CDB6CF}" type="datetime1">
              <a:rPr lang="en-US" smtClean="0"/>
              <a:t>4/4/2023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1E835C2-A70F-4E48-BFFC-E5994226AABE}" type="datetime1">
              <a:rPr lang="en-US" smtClean="0"/>
              <a:t>4/4/2023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46AAE16-6429-4021-9255-E182F3DD715A}" type="datetime1">
              <a:rPr lang="en-US" smtClean="0"/>
              <a:t>4/4/2023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22.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160.png"/><Relationship Id="rId4" Type="http://schemas.openxmlformats.org/officeDocument/2006/relationships/image" Target="../media/image1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Analysis of Large Graphs:</a:t>
            </a:r>
            <a:br>
              <a:rPr lang="en-US" sz="5400" dirty="0"/>
            </a:br>
            <a:r>
              <a:rPr lang="en-US" sz="5400" dirty="0" err="1"/>
              <a:t>TrustRank</a:t>
            </a:r>
            <a:r>
              <a:rPr lang="en-US" sz="5400" dirty="0"/>
              <a:t> and </a:t>
            </a:r>
            <a:r>
              <a:rPr lang="en-US" sz="5400" dirty="0" err="1"/>
              <a:t>WebSpam</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10697945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3490" name="Rectangle 2"/>
          <p:cNvSpPr>
            <a:spLocks noGrp="1" noChangeArrowheads="1"/>
          </p:cNvSpPr>
          <p:nvPr>
            <p:ph type="title"/>
          </p:nvPr>
        </p:nvSpPr>
        <p:spPr>
          <a:xfrm>
            <a:off x="457200" y="76200"/>
            <a:ext cx="8686800" cy="987552"/>
          </a:xfrm>
        </p:spPr>
        <p:txBody>
          <a:bodyPr>
            <a:normAutofit/>
          </a:bodyPr>
          <a:lstStyle/>
          <a:p>
            <a:r>
              <a:rPr lang="en-US" dirty="0"/>
              <a:t>Example: Topic-Specific PageRank</a:t>
            </a:r>
          </a:p>
        </p:txBody>
      </p:sp>
      <p:sp>
        <p:nvSpPr>
          <p:cNvPr id="63491" name="Oval 3"/>
          <p:cNvSpPr>
            <a:spLocks noChangeArrowheads="1"/>
          </p:cNvSpPr>
          <p:nvPr/>
        </p:nvSpPr>
        <p:spPr bwMode="auto">
          <a:xfrm>
            <a:off x="1774274" y="21335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1</a:t>
            </a:r>
          </a:p>
        </p:txBody>
      </p:sp>
      <p:sp>
        <p:nvSpPr>
          <p:cNvPr id="63492" name="Oval 4"/>
          <p:cNvSpPr>
            <a:spLocks noChangeArrowheads="1"/>
          </p:cNvSpPr>
          <p:nvPr/>
        </p:nvSpPr>
        <p:spPr bwMode="auto">
          <a:xfrm>
            <a:off x="936074" y="2971799"/>
            <a:ext cx="435526" cy="445521"/>
          </a:xfrm>
          <a:prstGeom prst="ellipse">
            <a:avLst/>
          </a:prstGeom>
          <a:solidFill>
            <a:srgbClr val="FF0000"/>
          </a:solidFill>
          <a:ln w="9525">
            <a:noFill/>
            <a:round/>
            <a:headEnd/>
            <a:tailEnd/>
          </a:ln>
          <a:effectLst/>
        </p:spPr>
        <p:txBody>
          <a:bodyPr wrap="none" anchor="ctr"/>
          <a:lstStyle/>
          <a:p>
            <a:pPr algn="ctr"/>
            <a:r>
              <a:rPr lang="en-US" sz="2400" b="1" dirty="0">
                <a:solidFill>
                  <a:schemeClr val="bg1"/>
                </a:solidFill>
                <a:latin typeface="Arial" pitchFamily="34" charset="0"/>
                <a:cs typeface="Arial" pitchFamily="34" charset="0"/>
              </a:rPr>
              <a:t>2</a:t>
            </a:r>
          </a:p>
        </p:txBody>
      </p:sp>
      <p:sp>
        <p:nvSpPr>
          <p:cNvPr id="63493" name="Oval 5"/>
          <p:cNvSpPr>
            <a:spLocks noChangeArrowheads="1"/>
          </p:cNvSpPr>
          <p:nvPr/>
        </p:nvSpPr>
        <p:spPr bwMode="auto">
          <a:xfrm>
            <a:off x="2612474" y="29717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3</a:t>
            </a:r>
          </a:p>
        </p:txBody>
      </p:sp>
      <p:sp>
        <p:nvSpPr>
          <p:cNvPr id="63494" name="Oval 6"/>
          <p:cNvSpPr>
            <a:spLocks noChangeArrowheads="1"/>
          </p:cNvSpPr>
          <p:nvPr/>
        </p:nvSpPr>
        <p:spPr bwMode="auto">
          <a:xfrm>
            <a:off x="2612474" y="41147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4</a:t>
            </a:r>
          </a:p>
        </p:txBody>
      </p:sp>
      <p:cxnSp>
        <p:nvCxnSpPr>
          <p:cNvPr id="63495" name="AutoShape 7"/>
          <p:cNvCxnSpPr>
            <a:cxnSpLocks noChangeShapeType="1"/>
            <a:stCxn id="63491" idx="2"/>
            <a:endCxn id="63492" idx="1"/>
          </p:cNvCxnSpPr>
          <p:nvPr/>
        </p:nvCxnSpPr>
        <p:spPr bwMode="auto">
          <a:xfrm rot="10800000" flipV="1">
            <a:off x="999856" y="2356360"/>
            <a:ext cx="774419" cy="680684"/>
          </a:xfrm>
          <a:prstGeom prst="curvedConnector2">
            <a:avLst/>
          </a:prstGeom>
          <a:noFill/>
          <a:ln w="28575">
            <a:solidFill>
              <a:schemeClr val="tx1"/>
            </a:solidFill>
            <a:round/>
            <a:headEnd/>
            <a:tailEnd type="triangle" w="med" len="med"/>
          </a:ln>
          <a:effectLst/>
        </p:spPr>
      </p:cxnSp>
      <p:cxnSp>
        <p:nvCxnSpPr>
          <p:cNvPr id="63496" name="AutoShape 8"/>
          <p:cNvCxnSpPr>
            <a:cxnSpLocks noChangeShapeType="1"/>
            <a:stCxn id="63492" idx="6"/>
            <a:endCxn id="63491" idx="3"/>
          </p:cNvCxnSpPr>
          <p:nvPr/>
        </p:nvCxnSpPr>
        <p:spPr bwMode="auto">
          <a:xfrm flipV="1">
            <a:off x="1371600" y="2513875"/>
            <a:ext cx="466455" cy="680685"/>
          </a:xfrm>
          <a:prstGeom prst="curvedConnector2">
            <a:avLst/>
          </a:prstGeom>
          <a:noFill/>
          <a:ln w="28575">
            <a:solidFill>
              <a:schemeClr val="tx1"/>
            </a:solidFill>
            <a:round/>
            <a:headEnd/>
            <a:tailEnd type="triangle" w="med" len="med"/>
          </a:ln>
          <a:effectLst/>
        </p:spPr>
      </p:cxnSp>
      <p:cxnSp>
        <p:nvCxnSpPr>
          <p:cNvPr id="63497" name="AutoShape 9"/>
          <p:cNvCxnSpPr>
            <a:cxnSpLocks noChangeShapeType="1"/>
            <a:stCxn id="63491" idx="5"/>
            <a:endCxn id="63493" idx="1"/>
          </p:cNvCxnSpPr>
          <p:nvPr/>
        </p:nvCxnSpPr>
        <p:spPr bwMode="auto">
          <a:xfrm>
            <a:off x="2146019" y="2513875"/>
            <a:ext cx="530236" cy="523169"/>
          </a:xfrm>
          <a:prstGeom prst="straightConnector1">
            <a:avLst/>
          </a:prstGeom>
          <a:noFill/>
          <a:ln w="28575">
            <a:solidFill>
              <a:schemeClr val="tx1"/>
            </a:solidFill>
            <a:round/>
            <a:headEnd/>
            <a:tailEnd type="triangle" w="med" len="med"/>
          </a:ln>
          <a:effectLst/>
        </p:spPr>
      </p:cxnSp>
      <p:cxnSp>
        <p:nvCxnSpPr>
          <p:cNvPr id="63498" name="AutoShape 10"/>
          <p:cNvCxnSpPr>
            <a:cxnSpLocks noChangeShapeType="1"/>
          </p:cNvCxnSpPr>
          <p:nvPr/>
        </p:nvCxnSpPr>
        <p:spPr bwMode="auto">
          <a:xfrm>
            <a:off x="2703805" y="3387267"/>
            <a:ext cx="0" cy="783096"/>
          </a:xfrm>
          <a:prstGeom prst="straightConnector1">
            <a:avLst/>
          </a:prstGeom>
          <a:noFill/>
          <a:ln w="28575">
            <a:solidFill>
              <a:schemeClr val="tx1"/>
            </a:solidFill>
            <a:round/>
            <a:headEnd/>
            <a:tailEnd type="triangle" w="med" len="med"/>
          </a:ln>
          <a:effectLst/>
        </p:spPr>
      </p:cxnSp>
      <p:cxnSp>
        <p:nvCxnSpPr>
          <p:cNvPr id="63499" name="AutoShape 11"/>
          <p:cNvCxnSpPr>
            <a:cxnSpLocks noChangeShapeType="1"/>
            <a:stCxn id="63494" idx="7"/>
            <a:endCxn id="63493" idx="5"/>
          </p:cNvCxnSpPr>
          <p:nvPr/>
        </p:nvCxnSpPr>
        <p:spPr bwMode="auto">
          <a:xfrm flipV="1">
            <a:off x="2984219" y="3352075"/>
            <a:ext cx="0" cy="827969"/>
          </a:xfrm>
          <a:prstGeom prst="straightConnector1">
            <a:avLst/>
          </a:prstGeom>
          <a:noFill/>
          <a:ln w="28575">
            <a:solidFill>
              <a:schemeClr val="tx1"/>
            </a:solidFill>
            <a:round/>
            <a:headEnd/>
            <a:tailEnd type="triangle" w="med" len="med"/>
          </a:ln>
          <a:effectLst/>
        </p:spPr>
      </p:cxnSp>
      <p:sp>
        <p:nvSpPr>
          <p:cNvPr id="63500" name="Text Box 12"/>
          <p:cNvSpPr txBox="1">
            <a:spLocks noChangeArrowheads="1"/>
          </p:cNvSpPr>
          <p:nvPr/>
        </p:nvSpPr>
        <p:spPr bwMode="auto">
          <a:xfrm>
            <a:off x="4022725" y="1557338"/>
            <a:ext cx="4078361" cy="584775"/>
          </a:xfrm>
          <a:prstGeom prst="rect">
            <a:avLst/>
          </a:prstGeom>
          <a:noFill/>
          <a:ln w="9525">
            <a:noFill/>
            <a:miter lim="800000"/>
            <a:headEnd/>
            <a:tailEnd/>
          </a:ln>
          <a:effectLst/>
        </p:spPr>
        <p:txBody>
          <a:bodyPr wrap="none">
            <a:spAutoFit/>
          </a:bodyPr>
          <a:lstStyle/>
          <a:p>
            <a:r>
              <a:rPr lang="en-US" sz="3200" dirty="0">
                <a:latin typeface="Calibri" pitchFamily="34" charset="0"/>
                <a:cs typeface="Calibri" pitchFamily="34" charset="0"/>
              </a:rPr>
              <a:t>Suppose </a:t>
            </a:r>
            <a:r>
              <a:rPr lang="en-US" sz="3200" b="1" i="1" dirty="0">
                <a:solidFill>
                  <a:srgbClr val="FF0066"/>
                </a:solidFill>
                <a:latin typeface="Calibri" pitchFamily="34" charset="0"/>
                <a:cs typeface="Calibri" pitchFamily="34" charset="0"/>
              </a:rPr>
              <a:t>S</a:t>
            </a:r>
            <a:r>
              <a:rPr lang="en-US" sz="3200" b="1" dirty="0">
                <a:solidFill>
                  <a:srgbClr val="FF0066"/>
                </a:solidFill>
                <a:latin typeface="Calibri" pitchFamily="34" charset="0"/>
                <a:cs typeface="Calibri" pitchFamily="34" charset="0"/>
              </a:rPr>
              <a:t> = {1}</a:t>
            </a:r>
            <a:r>
              <a:rPr lang="en-US" sz="3200" dirty="0">
                <a:latin typeface="Calibri" pitchFamily="34" charset="0"/>
                <a:cs typeface="Calibri" pitchFamily="34" charset="0"/>
              </a:rPr>
              <a:t>, </a:t>
            </a:r>
            <a:r>
              <a:rPr lang="en-US" sz="3200" b="1" i="1" dirty="0">
                <a:solidFill>
                  <a:srgbClr val="0000FF"/>
                </a:solidFill>
                <a:latin typeface="Calibri" pitchFamily="34" charset="0"/>
                <a:cs typeface="Calibri" pitchFamily="34" charset="0"/>
                <a:sym typeface="Symbol" pitchFamily="18" charset="2"/>
              </a:rPr>
              <a:t></a:t>
            </a:r>
            <a:r>
              <a:rPr lang="en-US" sz="3200" b="1" dirty="0">
                <a:solidFill>
                  <a:srgbClr val="0000FF"/>
                </a:solidFill>
                <a:latin typeface="Calibri" pitchFamily="34" charset="0"/>
                <a:cs typeface="Calibri" pitchFamily="34" charset="0"/>
              </a:rPr>
              <a:t> = 0.8</a:t>
            </a:r>
          </a:p>
        </p:txBody>
      </p:sp>
      <p:grpSp>
        <p:nvGrpSpPr>
          <p:cNvPr id="2" name="Group 13"/>
          <p:cNvGrpSpPr>
            <a:grpSpLocks/>
          </p:cNvGrpSpPr>
          <p:nvPr/>
        </p:nvGrpSpPr>
        <p:grpSpPr bwMode="auto">
          <a:xfrm>
            <a:off x="3946525" y="2209800"/>
            <a:ext cx="4664075" cy="1828800"/>
            <a:chOff x="2630" y="1392"/>
            <a:chExt cx="2938" cy="1152"/>
          </a:xfrm>
        </p:grpSpPr>
        <p:sp>
          <p:nvSpPr>
            <p:cNvPr id="63502" name="Text Box 14"/>
            <p:cNvSpPr txBox="1">
              <a:spLocks noChangeArrowheads="1"/>
            </p:cNvSpPr>
            <p:nvPr/>
          </p:nvSpPr>
          <p:spPr bwMode="auto">
            <a:xfrm>
              <a:off x="2630" y="1412"/>
              <a:ext cx="2854" cy="1096"/>
            </a:xfrm>
            <a:prstGeom prst="rect">
              <a:avLst/>
            </a:prstGeom>
            <a:noFill/>
            <a:ln w="9525">
              <a:noFill/>
              <a:miter lim="800000"/>
              <a:headEnd/>
              <a:tailEnd/>
            </a:ln>
            <a:effectLst/>
          </p:spPr>
          <p:txBody>
            <a:bodyPr wrap="none">
              <a:spAutoFit/>
            </a:bodyPr>
            <a:lstStyle/>
            <a:p>
              <a:r>
                <a:rPr lang="en-US" sz="1800" b="1" dirty="0">
                  <a:solidFill>
                    <a:srgbClr val="0000FF"/>
                  </a:solidFill>
                  <a:latin typeface="Arial" pitchFamily="34" charset="0"/>
                  <a:cs typeface="Arial" pitchFamily="34" charset="0"/>
                </a:rPr>
                <a:t>Node	Iteration</a:t>
              </a:r>
            </a:p>
            <a:p>
              <a:r>
                <a:rPr lang="en-US" sz="1800" dirty="0">
                  <a:latin typeface="Arial" pitchFamily="34" charset="0"/>
                  <a:cs typeface="Arial" pitchFamily="34" charset="0"/>
                </a:rPr>
                <a:t>	</a:t>
              </a:r>
              <a:r>
                <a:rPr lang="en-US" sz="1800" b="1" dirty="0">
                  <a:latin typeface="Arial" pitchFamily="34" charset="0"/>
                  <a:cs typeface="Arial" pitchFamily="34" charset="0"/>
                </a:rPr>
                <a:t>0	1	2     …	stable</a:t>
              </a:r>
            </a:p>
            <a:p>
              <a:r>
                <a:rPr lang="en-US" sz="1800" dirty="0">
                  <a:latin typeface="Arial" pitchFamily="34" charset="0"/>
                  <a:cs typeface="Arial" pitchFamily="34" charset="0"/>
                </a:rPr>
                <a:t>1	0.25	0.4	0.28	0.294</a:t>
              </a:r>
            </a:p>
            <a:p>
              <a:r>
                <a:rPr lang="en-US" sz="1800" dirty="0">
                  <a:latin typeface="Arial" pitchFamily="34" charset="0"/>
                  <a:cs typeface="Arial" pitchFamily="34" charset="0"/>
                </a:rPr>
                <a:t>2	0.25	0.1	0.16	0.118</a:t>
              </a:r>
            </a:p>
            <a:p>
              <a:r>
                <a:rPr lang="en-US" sz="1800" dirty="0">
                  <a:latin typeface="Arial" pitchFamily="34" charset="0"/>
                  <a:cs typeface="Arial" pitchFamily="34" charset="0"/>
                </a:rPr>
                <a:t>3	0.25	0.3	0.32	0.327</a:t>
              </a:r>
            </a:p>
            <a:p>
              <a:r>
                <a:rPr lang="en-US" sz="1800" dirty="0">
                  <a:latin typeface="Arial" pitchFamily="34" charset="0"/>
                  <a:cs typeface="Arial" pitchFamily="34" charset="0"/>
                </a:rPr>
                <a:t>4	0.25	</a:t>
              </a:r>
              <a:r>
                <a:rPr lang="en-US" dirty="0">
                  <a:latin typeface="Arial" pitchFamily="34" charset="0"/>
                  <a:cs typeface="Arial" pitchFamily="34" charset="0"/>
                </a:rPr>
                <a:t>0.2</a:t>
              </a:r>
              <a:r>
                <a:rPr lang="en-US" sz="1800" dirty="0">
                  <a:latin typeface="Arial" pitchFamily="34" charset="0"/>
                  <a:cs typeface="Arial" pitchFamily="34" charset="0"/>
                </a:rPr>
                <a:t>	0.24	0.261</a:t>
              </a:r>
            </a:p>
          </p:txBody>
        </p:sp>
        <p:sp>
          <p:nvSpPr>
            <p:cNvPr id="63503" name="Line 15"/>
            <p:cNvSpPr>
              <a:spLocks noChangeShapeType="1"/>
            </p:cNvSpPr>
            <p:nvPr/>
          </p:nvSpPr>
          <p:spPr bwMode="auto">
            <a:xfrm>
              <a:off x="2640" y="1776"/>
              <a:ext cx="2928"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63504" name="Line 16"/>
            <p:cNvSpPr>
              <a:spLocks noChangeShapeType="1"/>
            </p:cNvSpPr>
            <p:nvPr/>
          </p:nvSpPr>
          <p:spPr bwMode="auto">
            <a:xfrm>
              <a:off x="3168" y="1392"/>
              <a:ext cx="0" cy="1152"/>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grpSp>
      <p:grpSp>
        <p:nvGrpSpPr>
          <p:cNvPr id="3" name="Group 18"/>
          <p:cNvGrpSpPr>
            <a:grpSpLocks/>
          </p:cNvGrpSpPr>
          <p:nvPr/>
        </p:nvGrpSpPr>
        <p:grpSpPr bwMode="auto">
          <a:xfrm>
            <a:off x="1877899" y="1728323"/>
            <a:ext cx="604293" cy="445521"/>
            <a:chOff x="1200" y="864"/>
            <a:chExt cx="333" cy="240"/>
          </a:xfrm>
        </p:grpSpPr>
        <p:sp>
          <p:nvSpPr>
            <p:cNvPr id="63507" name="AutoShape 19"/>
            <p:cNvSpPr>
              <a:spLocks noChangeArrowheads="1"/>
            </p:cNvSpPr>
            <p:nvPr/>
          </p:nvSpPr>
          <p:spPr bwMode="auto">
            <a:xfrm>
              <a:off x="1200" y="864"/>
              <a:ext cx="96" cy="240"/>
            </a:xfrm>
            <a:prstGeom prst="downArrow">
              <a:avLst>
                <a:gd name="adj1" fmla="val 50000"/>
                <a:gd name="adj2" fmla="val 62500"/>
              </a:avLst>
            </a:prstGeom>
            <a:solidFill>
              <a:srgbClr val="0000FF"/>
            </a:solidFill>
            <a:ln w="9525">
              <a:noFill/>
              <a:miter lim="800000"/>
              <a:headEnd/>
              <a:tailEnd/>
            </a:ln>
            <a:effectLst/>
          </p:spPr>
          <p:txBody>
            <a:bodyPr vert="eaVert" wrap="none" anchor="ctr"/>
            <a:lstStyle/>
            <a:p>
              <a:endParaRPr lang="en-US" sz="2000">
                <a:latin typeface="Arial" pitchFamily="34" charset="0"/>
                <a:cs typeface="Arial" pitchFamily="34" charset="0"/>
              </a:endParaRPr>
            </a:p>
          </p:txBody>
        </p:sp>
        <p:sp>
          <p:nvSpPr>
            <p:cNvPr id="63508" name="Text Box 20"/>
            <p:cNvSpPr txBox="1">
              <a:spLocks noChangeArrowheads="1"/>
            </p:cNvSpPr>
            <p:nvPr/>
          </p:nvSpPr>
          <p:spPr bwMode="auto">
            <a:xfrm>
              <a:off x="1237" y="864"/>
              <a:ext cx="296" cy="213"/>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0.2</a:t>
              </a:r>
            </a:p>
          </p:txBody>
        </p:sp>
      </p:grpSp>
      <p:grpSp>
        <p:nvGrpSpPr>
          <p:cNvPr id="4" name="Group 21"/>
          <p:cNvGrpSpPr>
            <a:grpSpLocks/>
          </p:cNvGrpSpPr>
          <p:nvPr/>
        </p:nvGrpSpPr>
        <p:grpSpPr bwMode="auto">
          <a:xfrm>
            <a:off x="910034" y="2209892"/>
            <a:ext cx="2399021" cy="1633578"/>
            <a:chOff x="754" y="1159"/>
            <a:chExt cx="1322" cy="880"/>
          </a:xfrm>
        </p:grpSpPr>
        <p:sp>
          <p:nvSpPr>
            <p:cNvPr id="63510" name="Text Box 22"/>
            <p:cNvSpPr txBox="1">
              <a:spLocks noChangeArrowheads="1"/>
            </p:cNvSpPr>
            <p:nvPr/>
          </p:nvSpPr>
          <p:spPr bwMode="auto">
            <a:xfrm>
              <a:off x="1468" y="1248"/>
              <a:ext cx="259"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0.5</a:t>
              </a:r>
            </a:p>
          </p:txBody>
        </p:sp>
        <p:sp>
          <p:nvSpPr>
            <p:cNvPr id="63511" name="Text Box 23"/>
            <p:cNvSpPr txBox="1">
              <a:spLocks noChangeArrowheads="1"/>
            </p:cNvSpPr>
            <p:nvPr/>
          </p:nvSpPr>
          <p:spPr bwMode="auto">
            <a:xfrm>
              <a:off x="754" y="1159"/>
              <a:ext cx="259" cy="182"/>
            </a:xfrm>
            <a:prstGeom prst="rect">
              <a:avLst/>
            </a:prstGeom>
            <a:noFill/>
            <a:ln w="9525">
              <a:noFill/>
              <a:miter lim="800000"/>
              <a:headEnd/>
              <a:tailEnd/>
            </a:ln>
            <a:effectLst/>
          </p:spPr>
          <p:txBody>
            <a:bodyPr wrap="none">
              <a:spAutoFit/>
            </a:bodyPr>
            <a:lstStyle/>
            <a:p>
              <a:r>
                <a:rPr lang="en-US" sz="1600">
                  <a:latin typeface="Arial" pitchFamily="34" charset="0"/>
                  <a:cs typeface="Arial" pitchFamily="34" charset="0"/>
                </a:rPr>
                <a:t>0.5</a:t>
              </a:r>
            </a:p>
          </p:txBody>
        </p:sp>
        <p:sp>
          <p:nvSpPr>
            <p:cNvPr id="63512" name="Text Box 24"/>
            <p:cNvSpPr txBox="1">
              <a:spLocks noChangeArrowheads="1"/>
            </p:cNvSpPr>
            <p:nvPr/>
          </p:nvSpPr>
          <p:spPr bwMode="auto">
            <a:xfrm>
              <a:off x="1198" y="1488"/>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sp>
          <p:nvSpPr>
            <p:cNvPr id="63513" name="Text Box 25"/>
            <p:cNvSpPr txBox="1">
              <a:spLocks noChangeArrowheads="1"/>
            </p:cNvSpPr>
            <p:nvPr/>
          </p:nvSpPr>
          <p:spPr bwMode="auto">
            <a:xfrm>
              <a:off x="1589" y="1816"/>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sp>
          <p:nvSpPr>
            <p:cNvPr id="63514" name="Text Box 26"/>
            <p:cNvSpPr txBox="1">
              <a:spLocks noChangeArrowheads="1"/>
            </p:cNvSpPr>
            <p:nvPr/>
          </p:nvSpPr>
          <p:spPr bwMode="auto">
            <a:xfrm>
              <a:off x="1912" y="1857"/>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grpSp>
      <p:grpSp>
        <p:nvGrpSpPr>
          <p:cNvPr id="5" name="Group 27"/>
          <p:cNvGrpSpPr>
            <a:grpSpLocks/>
          </p:cNvGrpSpPr>
          <p:nvPr/>
        </p:nvGrpSpPr>
        <p:grpSpPr bwMode="auto">
          <a:xfrm>
            <a:off x="682239" y="2499660"/>
            <a:ext cx="2756516" cy="1613158"/>
            <a:chOff x="646" y="1329"/>
            <a:chExt cx="1519" cy="869"/>
          </a:xfrm>
        </p:grpSpPr>
        <p:sp>
          <p:nvSpPr>
            <p:cNvPr id="63516" name="Text Box 28"/>
            <p:cNvSpPr txBox="1">
              <a:spLocks noChangeArrowheads="1"/>
            </p:cNvSpPr>
            <p:nvPr/>
          </p:nvSpPr>
          <p:spPr bwMode="auto">
            <a:xfrm>
              <a:off x="646" y="1329"/>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0.4</a:t>
              </a:r>
            </a:p>
          </p:txBody>
        </p:sp>
        <p:sp>
          <p:nvSpPr>
            <p:cNvPr id="63517" name="Text Box 29"/>
            <p:cNvSpPr txBox="1">
              <a:spLocks noChangeArrowheads="1"/>
            </p:cNvSpPr>
            <p:nvPr/>
          </p:nvSpPr>
          <p:spPr bwMode="auto">
            <a:xfrm>
              <a:off x="1612" y="1378"/>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0.4</a:t>
              </a:r>
            </a:p>
          </p:txBody>
        </p:sp>
        <p:sp>
          <p:nvSpPr>
            <p:cNvPr id="63518" name="Text Box 30"/>
            <p:cNvSpPr txBox="1">
              <a:spLocks noChangeArrowheads="1"/>
            </p:cNvSpPr>
            <p:nvPr/>
          </p:nvSpPr>
          <p:spPr bwMode="auto">
            <a:xfrm>
              <a:off x="1008" y="1699"/>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sp>
          <p:nvSpPr>
            <p:cNvPr id="63519" name="Text Box 31"/>
            <p:cNvSpPr txBox="1">
              <a:spLocks noChangeArrowheads="1"/>
            </p:cNvSpPr>
            <p:nvPr/>
          </p:nvSpPr>
          <p:spPr bwMode="auto">
            <a:xfrm>
              <a:off x="1528" y="2016"/>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sp>
          <p:nvSpPr>
            <p:cNvPr id="63520" name="Text Box 32"/>
            <p:cNvSpPr txBox="1">
              <a:spLocks noChangeArrowheads="1"/>
            </p:cNvSpPr>
            <p:nvPr/>
          </p:nvSpPr>
          <p:spPr bwMode="auto">
            <a:xfrm>
              <a:off x="1906" y="2016"/>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grpSp>
      <p:sp>
        <p:nvSpPr>
          <p:cNvPr id="34" name="Slide Number Placeholder 33"/>
          <p:cNvSpPr>
            <a:spLocks noGrp="1"/>
          </p:cNvSpPr>
          <p:nvPr>
            <p:ph type="sldNum" sz="quarter" idx="12"/>
          </p:nvPr>
        </p:nvSpPr>
        <p:spPr/>
        <p:txBody>
          <a:bodyPr/>
          <a:lstStyle/>
          <a:p>
            <a:fld id="{19B12225-5612-419B-A8D5-4B8EEE4C217E}" type="slidenum">
              <a:rPr lang="en-US" smtClean="0"/>
              <a:pPr/>
              <a:t>10</a:t>
            </a:fld>
            <a:endParaRPr lang="en-US"/>
          </a:p>
        </p:txBody>
      </p:sp>
      <p:sp>
        <p:nvSpPr>
          <p:cNvPr id="35" name="Footer Placeholder 3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TextBox 5"/>
          <p:cNvSpPr txBox="1"/>
          <p:nvPr/>
        </p:nvSpPr>
        <p:spPr>
          <a:xfrm>
            <a:off x="6061905" y="4157008"/>
            <a:ext cx="2991525" cy="2554545"/>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S={1,2,3,4},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=[0.13, 0.10, 0.39, 0.36]</a:t>
            </a:r>
          </a:p>
          <a:p>
            <a:r>
              <a:rPr lang="en-US" sz="2000" b="1" dirty="0">
                <a:solidFill>
                  <a:srgbClr val="008000"/>
                </a:solidFill>
                <a:latin typeface="Arial" pitchFamily="34" charset="0"/>
                <a:cs typeface="Arial" pitchFamily="34" charset="0"/>
              </a:rPr>
              <a:t>S={1,2,3}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=[0.17, 0.13, 0.38, 0.30]</a:t>
            </a:r>
          </a:p>
          <a:p>
            <a:r>
              <a:rPr lang="en-US" sz="2000" b="1" dirty="0">
                <a:solidFill>
                  <a:srgbClr val="008000"/>
                </a:solidFill>
                <a:latin typeface="Arial" pitchFamily="34" charset="0"/>
                <a:cs typeface="Arial" pitchFamily="34" charset="0"/>
              </a:rPr>
              <a:t>S={1,2}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=[0.26, 0.20, 0.29, 0.23]</a:t>
            </a:r>
          </a:p>
          <a:p>
            <a:r>
              <a:rPr lang="en-US" sz="2000" b="1" dirty="0">
                <a:solidFill>
                  <a:srgbClr val="008000"/>
                </a:solidFill>
                <a:latin typeface="Arial" pitchFamily="34" charset="0"/>
                <a:cs typeface="Arial" pitchFamily="34" charset="0"/>
              </a:rPr>
              <a:t>S={1}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=[0.29, 0.11, 0.32, 0.26]</a:t>
            </a:r>
          </a:p>
        </p:txBody>
      </p:sp>
      <p:sp>
        <p:nvSpPr>
          <p:cNvPr id="38" name="TextBox 37"/>
          <p:cNvSpPr txBox="1"/>
          <p:nvPr/>
        </p:nvSpPr>
        <p:spPr>
          <a:xfrm>
            <a:off x="2988700" y="4724400"/>
            <a:ext cx="2991525" cy="1938992"/>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S={1},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=0.90:</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=[0.17, 0.07, 0.40, 0.36]</a:t>
            </a:r>
          </a:p>
          <a:p>
            <a:r>
              <a:rPr lang="en-US" sz="2000" b="1" dirty="0">
                <a:solidFill>
                  <a:srgbClr val="008000"/>
                </a:solidFill>
                <a:latin typeface="Arial" pitchFamily="34" charset="0"/>
                <a:cs typeface="Arial" pitchFamily="34" charset="0"/>
              </a:rPr>
              <a:t>S={1}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=[0.29, 0.11, 0.32, 0.26]</a:t>
            </a:r>
          </a:p>
          <a:p>
            <a:r>
              <a:rPr lang="en-US" sz="2000" b="1" dirty="0">
                <a:solidFill>
                  <a:srgbClr val="008000"/>
                </a:solidFill>
                <a:latin typeface="Arial" pitchFamily="34" charset="0"/>
                <a:cs typeface="Arial" pitchFamily="34" charset="0"/>
              </a:rPr>
              <a:t>S={1},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=0.70:</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=[0.39, 0.14, 0.27, 0.19]</a:t>
            </a:r>
          </a:p>
        </p:txBody>
      </p:sp>
    </p:spTree>
    <p:extLst>
      <p:ext uri="{BB962C8B-B14F-4D97-AF65-F5344CB8AC3E}">
        <p14:creationId xmlns:p14="http://schemas.microsoft.com/office/powerpoint/2010/main" val="3861146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p:bldP spid="6"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5538" name="Rectangle 2"/>
          <p:cNvSpPr>
            <a:spLocks noGrp="1" noChangeArrowheads="1"/>
          </p:cNvSpPr>
          <p:nvPr>
            <p:ph type="title"/>
          </p:nvPr>
        </p:nvSpPr>
        <p:spPr/>
        <p:txBody>
          <a:bodyPr/>
          <a:lstStyle/>
          <a:p>
            <a:r>
              <a:rPr lang="en-US" dirty="0"/>
              <a:t>Discovering the Topic Vector S</a:t>
            </a:r>
          </a:p>
        </p:txBody>
      </p:sp>
      <p:sp>
        <p:nvSpPr>
          <p:cNvPr id="65539" name="Rectangle 3"/>
          <p:cNvSpPr>
            <a:spLocks noGrp="1" noChangeArrowheads="1"/>
          </p:cNvSpPr>
          <p:nvPr>
            <p:ph type="body" idx="1"/>
          </p:nvPr>
        </p:nvSpPr>
        <p:spPr>
          <a:xfrm>
            <a:off x="457200" y="1295400"/>
            <a:ext cx="8534400" cy="5257801"/>
          </a:xfrm>
        </p:spPr>
        <p:txBody>
          <a:bodyPr>
            <a:normAutofit/>
          </a:bodyPr>
          <a:lstStyle/>
          <a:p>
            <a:r>
              <a:rPr lang="en-US" b="1" dirty="0">
                <a:solidFill>
                  <a:srgbClr val="0000FF"/>
                </a:solidFill>
              </a:rPr>
              <a:t>Create different </a:t>
            </a:r>
            <a:r>
              <a:rPr lang="en-US" b="1" dirty="0" err="1">
                <a:solidFill>
                  <a:srgbClr val="0000FF"/>
                </a:solidFill>
              </a:rPr>
              <a:t>PageRanks</a:t>
            </a:r>
            <a:r>
              <a:rPr lang="en-US" b="1" dirty="0">
                <a:solidFill>
                  <a:srgbClr val="0000FF"/>
                </a:solidFill>
              </a:rPr>
              <a:t> for different topics</a:t>
            </a:r>
          </a:p>
          <a:p>
            <a:pPr lvl="1">
              <a:lnSpc>
                <a:spcPct val="90000"/>
              </a:lnSpc>
            </a:pPr>
            <a:r>
              <a:rPr lang="en-US" dirty="0"/>
              <a:t>The 16 DMOZ top-level categories:</a:t>
            </a:r>
          </a:p>
          <a:p>
            <a:pPr lvl="2">
              <a:lnSpc>
                <a:spcPct val="90000"/>
              </a:lnSpc>
            </a:pPr>
            <a:r>
              <a:rPr lang="en-US" dirty="0"/>
              <a:t>arts, business, sports,…</a:t>
            </a:r>
          </a:p>
          <a:p>
            <a:pPr>
              <a:lnSpc>
                <a:spcPct val="90000"/>
              </a:lnSpc>
            </a:pPr>
            <a:r>
              <a:rPr lang="en-US" b="1" dirty="0">
                <a:solidFill>
                  <a:srgbClr val="D60093"/>
                </a:solidFill>
              </a:rPr>
              <a:t>Which topic ranking to use?</a:t>
            </a:r>
          </a:p>
          <a:p>
            <a:pPr lvl="1"/>
            <a:r>
              <a:rPr lang="en-US" dirty="0"/>
              <a:t>User can pick from a menu</a:t>
            </a:r>
          </a:p>
          <a:p>
            <a:pPr lvl="1"/>
            <a:r>
              <a:rPr lang="en-US" dirty="0"/>
              <a:t>Classify query into a topic</a:t>
            </a:r>
          </a:p>
          <a:p>
            <a:pPr lvl="1"/>
            <a:r>
              <a:rPr lang="en-US" dirty="0"/>
              <a:t>Can use the </a:t>
            </a:r>
            <a:r>
              <a:rPr lang="en-US" b="1" dirty="0">
                <a:solidFill>
                  <a:srgbClr val="0000FF"/>
                </a:solidFill>
              </a:rPr>
              <a:t>context</a:t>
            </a:r>
            <a:r>
              <a:rPr lang="en-US" dirty="0">
                <a:solidFill>
                  <a:srgbClr val="0000FF"/>
                </a:solidFill>
              </a:rPr>
              <a:t> </a:t>
            </a:r>
            <a:r>
              <a:rPr lang="en-US" dirty="0"/>
              <a:t>of the query</a:t>
            </a:r>
          </a:p>
          <a:p>
            <a:pPr lvl="2"/>
            <a:r>
              <a:rPr lang="en-US" dirty="0"/>
              <a:t>E.g., query is launched from a web page talking about a known topic</a:t>
            </a:r>
          </a:p>
          <a:p>
            <a:pPr lvl="2"/>
            <a:r>
              <a:rPr lang="en-US" dirty="0"/>
              <a:t>History of queries e.g., “basketball” followed by “Jordan”</a:t>
            </a:r>
          </a:p>
          <a:p>
            <a:pPr lvl="1"/>
            <a:r>
              <a:rPr lang="en-US" dirty="0"/>
              <a:t>User context, e.g., user’s bookmarks, …</a:t>
            </a:r>
          </a:p>
          <a:p>
            <a:pPr>
              <a:lnSpc>
                <a:spcPct val="90000"/>
              </a:lnSpc>
            </a:pPr>
            <a:endParaRPr lang="en-US" dirty="0"/>
          </a:p>
          <a:p>
            <a:pPr>
              <a:lnSpc>
                <a:spcPct val="90000"/>
              </a:lnSpc>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3243007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normAutofit/>
          </a:bodyPr>
          <a:lstStyle/>
          <a:p>
            <a:r>
              <a:rPr lang="en-US" sz="4400" dirty="0"/>
              <a:t>Application to Measuring Proximity in Graphs</a:t>
            </a:r>
            <a:endParaRPr lang="en-US" dirty="0"/>
          </a:p>
        </p:txBody>
      </p:sp>
      <p:sp>
        <p:nvSpPr>
          <p:cNvPr id="8" name="Subtitle 7"/>
          <p:cNvSpPr>
            <a:spLocks noGrp="1"/>
          </p:cNvSpPr>
          <p:nvPr>
            <p:ph type="subTitle" idx="1"/>
          </p:nvPr>
        </p:nvSpPr>
        <p:spPr>
          <a:xfrm>
            <a:off x="685800" y="4672584"/>
            <a:ext cx="8077200" cy="1499616"/>
          </a:xfrm>
        </p:spPr>
        <p:txBody>
          <a:bodyPr>
            <a:normAutofit/>
          </a:bodyPr>
          <a:lstStyle/>
          <a:p>
            <a:r>
              <a:rPr lang="en-US" sz="2800" b="1" dirty="0"/>
              <a:t>Random Walk with Restarts: S is a single element</a:t>
            </a:r>
          </a:p>
          <a:p>
            <a:endParaRPr lang="en-US" sz="2800" dirty="0"/>
          </a:p>
        </p:txBody>
      </p:sp>
    </p:spTree>
    <p:extLst>
      <p:ext uri="{BB962C8B-B14F-4D97-AF65-F5344CB8AC3E}">
        <p14:creationId xmlns:p14="http://schemas.microsoft.com/office/powerpoint/2010/main" val="162181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27" name="Rectangle 2"/>
          <p:cNvSpPr>
            <a:spLocks noGrp="1" noChangeArrowheads="1"/>
          </p:cNvSpPr>
          <p:nvPr>
            <p:ph type="title"/>
          </p:nvPr>
        </p:nvSpPr>
        <p:spPr/>
        <p:txBody>
          <a:bodyPr/>
          <a:lstStyle/>
          <a:p>
            <a:pPr eaLnBrk="1" hangingPunct="1"/>
            <a:r>
              <a:rPr lang="en-US" altLang="zh-CN" dirty="0"/>
              <a:t>Proximity on Graphs</a:t>
            </a:r>
            <a:endParaRPr lang="en-US" dirty="0"/>
          </a:p>
        </p:txBody>
      </p:sp>
      <p:graphicFrame>
        <p:nvGraphicFramePr>
          <p:cNvPr id="1026" name="Object 4"/>
          <p:cNvGraphicFramePr>
            <a:graphicFrameLocks noGrp="1" noChangeAspect="1"/>
          </p:cNvGraphicFramePr>
          <p:nvPr>
            <p:ph idx="1"/>
          </p:nvPr>
        </p:nvGraphicFramePr>
        <p:xfrm>
          <a:off x="1979613" y="1676400"/>
          <a:ext cx="5183187" cy="4208463"/>
        </p:xfrm>
        <a:graphic>
          <a:graphicData uri="http://schemas.openxmlformats.org/presentationml/2006/ole">
            <mc:AlternateContent xmlns:mc="http://schemas.openxmlformats.org/markup-compatibility/2006">
              <mc:Choice xmlns:v="urn:schemas-microsoft-com:vml" Requires="v">
                <p:oleObj name="Visio" r:id="rId3" imgW="5183124" imgH="4207764" progId="">
                  <p:embed/>
                </p:oleObj>
              </mc:Choice>
              <mc:Fallback>
                <p:oleObj name="Visio" r:id="rId3" imgW="5183124" imgH="420776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676400"/>
                        <a:ext cx="5183187"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6"/>
          <p:cNvSpPr txBox="1">
            <a:spLocks noChangeArrowheads="1"/>
          </p:cNvSpPr>
          <p:nvPr/>
        </p:nvSpPr>
        <p:spPr bwMode="auto">
          <a:xfrm>
            <a:off x="746125" y="5968425"/>
            <a:ext cx="7628627" cy="584775"/>
          </a:xfrm>
          <a:prstGeom prst="rect">
            <a:avLst/>
          </a:prstGeom>
          <a:noFill/>
          <a:ln w="9525">
            <a:noFill/>
            <a:miter lim="800000"/>
            <a:headEnd/>
            <a:tailEnd/>
          </a:ln>
        </p:spPr>
        <p:txBody>
          <a:bodyPr wrap="none">
            <a:spAutoFit/>
          </a:bodyPr>
          <a:lstStyle/>
          <a:p>
            <a:r>
              <a:rPr lang="en-US" altLang="zh-CN" sz="3200" b="1" dirty="0">
                <a:solidFill>
                  <a:srgbClr val="FF0066"/>
                </a:solidFill>
              </a:rPr>
              <a:t>a.k.a.: Relevance, Closeness, ‘Similarity’…</a:t>
            </a:r>
            <a:endParaRPr lang="en-US" sz="3200" b="1" dirty="0">
              <a:solidFill>
                <a:srgbClr val="FF0066"/>
              </a:solidFill>
            </a:endParaRPr>
          </a:p>
        </p:txBody>
      </p:sp>
      <p:sp>
        <p:nvSpPr>
          <p:cNvPr id="6" name="TextBox 7"/>
          <p:cNvSpPr txBox="1">
            <a:spLocks noChangeArrowheads="1"/>
          </p:cNvSpPr>
          <p:nvPr/>
        </p:nvSpPr>
        <p:spPr bwMode="auto">
          <a:xfrm>
            <a:off x="6934200" y="11113"/>
            <a:ext cx="2202591" cy="369332"/>
          </a:xfrm>
          <a:prstGeom prst="rect">
            <a:avLst/>
          </a:prstGeom>
          <a:noFill/>
          <a:ln w="9525">
            <a:noFill/>
            <a:miter lim="800000"/>
            <a:headEnd/>
            <a:tailEnd/>
          </a:ln>
        </p:spPr>
        <p:txBody>
          <a:bodyPr wrap="none">
            <a:spAutoFit/>
          </a:bodyPr>
          <a:lstStyle/>
          <a:p>
            <a:r>
              <a:rPr lang="en-US" dirty="0">
                <a:solidFill>
                  <a:schemeClr val="bg1"/>
                </a:solidFill>
                <a:latin typeface="Corbel" pitchFamily="34" charset="0"/>
              </a:rPr>
              <a:t>[Tong-</a:t>
            </a:r>
            <a:r>
              <a:rPr lang="en-US" dirty="0" err="1">
                <a:solidFill>
                  <a:schemeClr val="bg1"/>
                </a:solidFill>
                <a:latin typeface="Corbel" pitchFamily="34" charset="0"/>
              </a:rPr>
              <a:t>Faloutsos</a:t>
            </a:r>
            <a:r>
              <a:rPr lang="en-US" dirty="0">
                <a:solidFill>
                  <a:schemeClr val="bg1"/>
                </a:solidFill>
                <a:latin typeface="Corbel" pitchFamily="34" charset="0"/>
              </a:rPr>
              <a:t>, ‘06]</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1619995855"/>
      </p:ext>
    </p:extLst>
  </p:cSld>
  <p:clrMapOvr>
    <a:masterClrMapping/>
  </p:clrMapOvr>
  <p:transition advTm="1192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a:t>Good proximity measure?</a:t>
            </a:r>
          </a:p>
        </p:txBody>
      </p:sp>
      <p:sp>
        <p:nvSpPr>
          <p:cNvPr id="3" name="Content Placeholder 2"/>
          <p:cNvSpPr>
            <a:spLocks noGrp="1"/>
          </p:cNvSpPr>
          <p:nvPr>
            <p:ph idx="1"/>
          </p:nvPr>
        </p:nvSpPr>
        <p:spPr/>
        <p:txBody>
          <a:bodyPr>
            <a:normAutofit/>
          </a:bodyPr>
          <a:lstStyle/>
          <a:p>
            <a:r>
              <a:rPr lang="en-US" b="1" dirty="0">
                <a:solidFill>
                  <a:srgbClr val="0000FF"/>
                </a:solidFill>
              </a:rPr>
              <a:t>Shortest path is not good:</a:t>
            </a:r>
          </a:p>
          <a:p>
            <a:endParaRPr lang="en-US" dirty="0"/>
          </a:p>
          <a:p>
            <a:endParaRPr lang="en-US" dirty="0"/>
          </a:p>
          <a:p>
            <a:endParaRPr lang="en-US" dirty="0"/>
          </a:p>
          <a:p>
            <a:endParaRPr lang="en-US" dirty="0"/>
          </a:p>
          <a:p>
            <a:endParaRPr lang="en-US" dirty="0"/>
          </a:p>
          <a:p>
            <a:endParaRPr lang="en-US" dirty="0"/>
          </a:p>
          <a:p>
            <a:endParaRPr lang="en-US" dirty="0"/>
          </a:p>
          <a:p>
            <a:r>
              <a:rPr lang="en-US" b="1" dirty="0"/>
              <a:t>No effect of degree-1 nodes (E, F, G)!</a:t>
            </a:r>
          </a:p>
          <a:p>
            <a:r>
              <a:rPr lang="en-US" dirty="0"/>
              <a:t>Multi-faceted relationships</a:t>
            </a:r>
          </a:p>
          <a:p>
            <a:endParaRPr lang="en-US" altLang="zh-CN" dirty="0"/>
          </a:p>
          <a:p>
            <a:endParaRPr lang="en-US" dirty="0"/>
          </a:p>
        </p:txBody>
      </p:sp>
      <p:pic>
        <p:nvPicPr>
          <p:cNvPr id="65539" name="Picture 3"/>
          <p:cNvPicPr>
            <a:picLocks noChangeAspect="1" noChangeArrowheads="1"/>
          </p:cNvPicPr>
          <p:nvPr/>
        </p:nvPicPr>
        <p:blipFill>
          <a:blip r:embed="rId2" cstate="print"/>
          <a:srcRect/>
          <a:stretch>
            <a:fillRect/>
          </a:stretch>
        </p:blipFill>
        <p:spPr bwMode="auto">
          <a:xfrm>
            <a:off x="1143000" y="2140510"/>
            <a:ext cx="3657600" cy="273629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5549552" y="2140510"/>
            <a:ext cx="3289648" cy="25146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353989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Good proximity measure?</a:t>
            </a:r>
          </a:p>
        </p:txBody>
      </p:sp>
      <p:sp>
        <p:nvSpPr>
          <p:cNvPr id="3" name="Content Placeholder 2"/>
          <p:cNvSpPr>
            <a:spLocks noGrp="1"/>
          </p:cNvSpPr>
          <p:nvPr>
            <p:ph idx="1"/>
          </p:nvPr>
        </p:nvSpPr>
        <p:spPr/>
        <p:txBody>
          <a:bodyPr/>
          <a:lstStyle/>
          <a:p>
            <a:r>
              <a:rPr lang="en-US" b="1" dirty="0">
                <a:solidFill>
                  <a:srgbClr val="0000FF"/>
                </a:solidFill>
              </a:rPr>
              <a:t>Network flow is not good:</a:t>
            </a:r>
          </a:p>
          <a:p>
            <a:endParaRPr lang="en-US" dirty="0"/>
          </a:p>
          <a:p>
            <a:endParaRPr lang="en-US" dirty="0"/>
          </a:p>
          <a:p>
            <a:endParaRPr lang="en-US" dirty="0"/>
          </a:p>
          <a:p>
            <a:endParaRPr lang="en-US" dirty="0"/>
          </a:p>
          <a:p>
            <a:endParaRPr lang="en-US" dirty="0"/>
          </a:p>
          <a:p>
            <a:endParaRPr lang="en-US" dirty="0"/>
          </a:p>
          <a:p>
            <a:r>
              <a:rPr lang="en-US" b="1" dirty="0">
                <a:solidFill>
                  <a:srgbClr val="FF0066"/>
                </a:solidFill>
              </a:rPr>
              <a:t>Does not punish long paths</a:t>
            </a:r>
          </a:p>
        </p:txBody>
      </p:sp>
      <p:pic>
        <p:nvPicPr>
          <p:cNvPr id="66564" name="Picture 4"/>
          <p:cNvPicPr>
            <a:picLocks noChangeAspect="1" noChangeArrowheads="1"/>
          </p:cNvPicPr>
          <p:nvPr/>
        </p:nvPicPr>
        <p:blipFill>
          <a:blip r:embed="rId2" cstate="print"/>
          <a:srcRect/>
          <a:stretch>
            <a:fillRect/>
          </a:stretch>
        </p:blipFill>
        <p:spPr bwMode="auto">
          <a:xfrm>
            <a:off x="1962150" y="2286000"/>
            <a:ext cx="5219700" cy="242887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89974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051" name="Rectangle 2"/>
          <p:cNvSpPr>
            <a:spLocks noGrp="1" noChangeArrowheads="1"/>
          </p:cNvSpPr>
          <p:nvPr>
            <p:ph type="title"/>
          </p:nvPr>
        </p:nvSpPr>
        <p:spPr/>
        <p:txBody>
          <a:bodyPr>
            <a:normAutofit fontScale="90000"/>
          </a:bodyPr>
          <a:lstStyle/>
          <a:p>
            <a:pPr eaLnBrk="1" hangingPunct="1"/>
            <a:r>
              <a:rPr lang="en-US" altLang="zh-CN" dirty="0"/>
              <a:t>What is good notion of proximity?</a:t>
            </a:r>
            <a:endParaRPr lang="en-US" dirty="0"/>
          </a:p>
        </p:txBody>
      </p:sp>
      <p:graphicFrame>
        <p:nvGraphicFramePr>
          <p:cNvPr id="2050" name="Object 3"/>
          <p:cNvGraphicFramePr>
            <a:graphicFrameLocks noGrp="1" noChangeAspect="1"/>
          </p:cNvGraphicFramePr>
          <p:nvPr>
            <p:ph idx="1"/>
          </p:nvPr>
        </p:nvGraphicFramePr>
        <p:xfrm>
          <a:off x="303213" y="1735137"/>
          <a:ext cx="5183187" cy="4208463"/>
        </p:xfrm>
        <a:graphic>
          <a:graphicData uri="http://schemas.openxmlformats.org/presentationml/2006/ole">
            <mc:AlternateContent xmlns:mc="http://schemas.openxmlformats.org/markup-compatibility/2006">
              <mc:Choice xmlns:v="urn:schemas-microsoft-com:vml" Requires="v">
                <p:oleObj name="Visio" r:id="rId4" imgW="5183124" imgH="4207764" progId="">
                  <p:embed/>
                </p:oleObj>
              </mc:Choice>
              <mc:Fallback>
                <p:oleObj name="Visio" r:id="rId4" imgW="5183124" imgH="420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3" y="1735137"/>
                        <a:ext cx="5183187"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p:cNvSpPr txBox="1">
            <a:spLocks noChangeArrowheads="1"/>
          </p:cNvSpPr>
          <p:nvPr/>
        </p:nvSpPr>
        <p:spPr bwMode="auto">
          <a:xfrm>
            <a:off x="5562600" y="3352800"/>
            <a:ext cx="3581400" cy="3416320"/>
          </a:xfrm>
          <a:prstGeom prst="rect">
            <a:avLst/>
          </a:prstGeom>
          <a:noFill/>
          <a:ln w="9525">
            <a:noFill/>
            <a:miter lim="800000"/>
            <a:headEnd/>
            <a:tailEnd/>
          </a:ln>
        </p:spPr>
        <p:txBody>
          <a:bodyPr wrap="square">
            <a:spAutoFit/>
          </a:bodyPr>
          <a:lstStyle/>
          <a:p>
            <a:pPr>
              <a:lnSpc>
                <a:spcPct val="150000"/>
              </a:lnSpc>
              <a:buFontTx/>
              <a:buChar char="•"/>
            </a:pPr>
            <a:r>
              <a:rPr lang="en-US" altLang="zh-CN" sz="2400" b="1" dirty="0">
                <a:solidFill>
                  <a:srgbClr val="0000FF"/>
                </a:solidFill>
              </a:rPr>
              <a:t> Multiple connections</a:t>
            </a:r>
          </a:p>
          <a:p>
            <a:pPr>
              <a:lnSpc>
                <a:spcPct val="150000"/>
              </a:lnSpc>
              <a:buFontTx/>
              <a:buChar char="•"/>
            </a:pPr>
            <a:r>
              <a:rPr lang="en-US" altLang="zh-CN" sz="2400" b="1" dirty="0">
                <a:solidFill>
                  <a:srgbClr val="0000FF"/>
                </a:solidFill>
              </a:rPr>
              <a:t>  Quality of connection</a:t>
            </a:r>
          </a:p>
          <a:p>
            <a:pPr lvl="1">
              <a:lnSpc>
                <a:spcPct val="150000"/>
              </a:lnSpc>
              <a:buFontTx/>
              <a:buChar char="•"/>
            </a:pPr>
            <a:r>
              <a:rPr lang="en-US" altLang="zh-CN" sz="2400" b="1" dirty="0">
                <a:solidFill>
                  <a:srgbClr val="0000FF"/>
                </a:solidFill>
              </a:rPr>
              <a:t> Direct &amp; Indirect connections</a:t>
            </a:r>
          </a:p>
          <a:p>
            <a:pPr lvl="1">
              <a:lnSpc>
                <a:spcPct val="150000"/>
              </a:lnSpc>
              <a:buFontTx/>
              <a:buChar char="•"/>
            </a:pPr>
            <a:r>
              <a:rPr lang="en-US" altLang="zh-CN" sz="2400" b="1" dirty="0">
                <a:solidFill>
                  <a:srgbClr val="0000FF"/>
                </a:solidFill>
              </a:rPr>
              <a:t> Length, Degree, Weight…</a:t>
            </a:r>
            <a:endParaRPr lang="en-US" sz="2400" b="1" dirty="0">
              <a:solidFill>
                <a:srgbClr val="0000FF"/>
              </a:solidFill>
              <a:ea typeface="宋体" pitchFamily="27" charset="-122"/>
            </a:endParaRPr>
          </a:p>
        </p:txBody>
      </p:sp>
      <p:sp>
        <p:nvSpPr>
          <p:cNvPr id="7174" name="Freeform 6"/>
          <p:cNvSpPr>
            <a:spLocks/>
          </p:cNvSpPr>
          <p:nvPr/>
        </p:nvSpPr>
        <p:spPr bwMode="auto">
          <a:xfrm>
            <a:off x="1066800" y="2870200"/>
            <a:ext cx="3886200" cy="622300"/>
          </a:xfrm>
          <a:custGeom>
            <a:avLst/>
            <a:gdLst>
              <a:gd name="T0" fmla="*/ 0 w 2448"/>
              <a:gd name="T1" fmla="*/ 2147483647 h 392"/>
              <a:gd name="T2" fmla="*/ 2147483647 w 2448"/>
              <a:gd name="T3" fmla="*/ 2147483647 h 392"/>
              <a:gd name="T4" fmla="*/ 2147483647 w 2448"/>
              <a:gd name="T5" fmla="*/ 2147483647 h 392"/>
              <a:gd name="T6" fmla="*/ 2147483647 w 2448"/>
              <a:gd name="T7" fmla="*/ 2147483647 h 392"/>
              <a:gd name="T8" fmla="*/ 0 60000 65536"/>
              <a:gd name="T9" fmla="*/ 0 60000 65536"/>
              <a:gd name="T10" fmla="*/ 0 60000 65536"/>
              <a:gd name="T11" fmla="*/ 0 60000 65536"/>
              <a:gd name="T12" fmla="*/ 0 w 2448"/>
              <a:gd name="T13" fmla="*/ 0 h 392"/>
              <a:gd name="T14" fmla="*/ 2448 w 2448"/>
              <a:gd name="T15" fmla="*/ 392 h 392"/>
            </a:gdLst>
            <a:ahLst/>
            <a:cxnLst>
              <a:cxn ang="T8">
                <a:pos x="T0" y="T1"/>
              </a:cxn>
              <a:cxn ang="T9">
                <a:pos x="T2" y="T3"/>
              </a:cxn>
              <a:cxn ang="T10">
                <a:pos x="T4" y="T5"/>
              </a:cxn>
              <a:cxn ang="T11">
                <a:pos x="T6" y="T7"/>
              </a:cxn>
            </a:cxnLst>
            <a:rect l="T12" t="T13" r="T14" b="T15"/>
            <a:pathLst>
              <a:path w="2448" h="392">
                <a:moveTo>
                  <a:pt x="0" y="256"/>
                </a:moveTo>
                <a:cubicBezTo>
                  <a:pt x="112" y="324"/>
                  <a:pt x="224" y="392"/>
                  <a:pt x="480" y="352"/>
                </a:cubicBezTo>
                <a:cubicBezTo>
                  <a:pt x="736" y="312"/>
                  <a:pt x="1208" y="32"/>
                  <a:pt x="1536" y="16"/>
                </a:cubicBezTo>
                <a:cubicBezTo>
                  <a:pt x="1864" y="0"/>
                  <a:pt x="2156" y="128"/>
                  <a:pt x="2448" y="256"/>
                </a:cubicBezTo>
              </a:path>
            </a:pathLst>
          </a:custGeom>
          <a:noFill/>
          <a:ln w="38100">
            <a:solidFill>
              <a:srgbClr val="FF0000"/>
            </a:solidFill>
            <a:round/>
            <a:headEnd/>
            <a:tailEnd/>
          </a:ln>
        </p:spPr>
        <p:txBody>
          <a:bodyPr/>
          <a:lstStyle/>
          <a:p>
            <a:endParaRPr lang="en-US"/>
          </a:p>
        </p:txBody>
      </p:sp>
      <p:sp>
        <p:nvSpPr>
          <p:cNvPr id="7175" name="Freeform 7"/>
          <p:cNvSpPr>
            <a:spLocks/>
          </p:cNvSpPr>
          <p:nvPr/>
        </p:nvSpPr>
        <p:spPr bwMode="auto">
          <a:xfrm>
            <a:off x="990600" y="1879600"/>
            <a:ext cx="3962400" cy="1092200"/>
          </a:xfrm>
          <a:custGeom>
            <a:avLst/>
            <a:gdLst>
              <a:gd name="T0" fmla="*/ 0 w 2496"/>
              <a:gd name="T1" fmla="*/ 2147483647 h 688"/>
              <a:gd name="T2" fmla="*/ 2147483647 w 2496"/>
              <a:gd name="T3" fmla="*/ 2147483647 h 688"/>
              <a:gd name="T4" fmla="*/ 2147483647 w 2496"/>
              <a:gd name="T5" fmla="*/ 2147483647 h 688"/>
              <a:gd name="T6" fmla="*/ 2147483647 w 2496"/>
              <a:gd name="T7" fmla="*/ 2147483647 h 688"/>
              <a:gd name="T8" fmla="*/ 2147483647 w 2496"/>
              <a:gd name="T9" fmla="*/ 2147483647 h 688"/>
              <a:gd name="T10" fmla="*/ 0 60000 65536"/>
              <a:gd name="T11" fmla="*/ 0 60000 65536"/>
              <a:gd name="T12" fmla="*/ 0 60000 65536"/>
              <a:gd name="T13" fmla="*/ 0 60000 65536"/>
              <a:gd name="T14" fmla="*/ 0 60000 65536"/>
              <a:gd name="T15" fmla="*/ 0 w 2496"/>
              <a:gd name="T16" fmla="*/ 0 h 688"/>
              <a:gd name="T17" fmla="*/ 2496 w 2496"/>
              <a:gd name="T18" fmla="*/ 688 h 688"/>
            </a:gdLst>
            <a:ahLst/>
            <a:cxnLst>
              <a:cxn ang="T10">
                <a:pos x="T0" y="T1"/>
              </a:cxn>
              <a:cxn ang="T11">
                <a:pos x="T2" y="T3"/>
              </a:cxn>
              <a:cxn ang="T12">
                <a:pos x="T4" y="T5"/>
              </a:cxn>
              <a:cxn ang="T13">
                <a:pos x="T6" y="T7"/>
              </a:cxn>
              <a:cxn ang="T14">
                <a:pos x="T8" y="T9"/>
              </a:cxn>
            </a:cxnLst>
            <a:rect l="T15" t="T16" r="T17" b="T18"/>
            <a:pathLst>
              <a:path w="2496" h="688">
                <a:moveTo>
                  <a:pt x="0" y="688"/>
                </a:moveTo>
                <a:cubicBezTo>
                  <a:pt x="176" y="436"/>
                  <a:pt x="352" y="184"/>
                  <a:pt x="576" y="112"/>
                </a:cubicBezTo>
                <a:cubicBezTo>
                  <a:pt x="800" y="40"/>
                  <a:pt x="1160" y="264"/>
                  <a:pt x="1344" y="256"/>
                </a:cubicBezTo>
                <a:cubicBezTo>
                  <a:pt x="1528" y="248"/>
                  <a:pt x="1488" y="0"/>
                  <a:pt x="1680" y="64"/>
                </a:cubicBezTo>
                <a:cubicBezTo>
                  <a:pt x="1872" y="128"/>
                  <a:pt x="2360" y="544"/>
                  <a:pt x="2496" y="640"/>
                </a:cubicBezTo>
              </a:path>
            </a:pathLst>
          </a:custGeom>
          <a:noFill/>
          <a:ln w="38100">
            <a:solidFill>
              <a:srgbClr val="FF0000"/>
            </a:solidFill>
            <a:round/>
            <a:headEnd/>
            <a:tailEnd/>
          </a:ln>
        </p:spPr>
        <p:txBody>
          <a:bodyPr/>
          <a:lstStyle/>
          <a:p>
            <a:endParaRPr lang="en-US"/>
          </a:p>
        </p:txBody>
      </p:sp>
      <p:sp>
        <p:nvSpPr>
          <p:cNvPr id="7176" name="Freeform 8"/>
          <p:cNvSpPr>
            <a:spLocks/>
          </p:cNvSpPr>
          <p:nvPr/>
        </p:nvSpPr>
        <p:spPr bwMode="auto">
          <a:xfrm>
            <a:off x="914400" y="3581400"/>
            <a:ext cx="3886200" cy="723900"/>
          </a:xfrm>
          <a:custGeom>
            <a:avLst/>
            <a:gdLst>
              <a:gd name="T0" fmla="*/ 0 w 2448"/>
              <a:gd name="T1" fmla="*/ 0 h 456"/>
              <a:gd name="T2" fmla="*/ 2147483647 w 2448"/>
              <a:gd name="T3" fmla="*/ 2147483647 h 456"/>
              <a:gd name="T4" fmla="*/ 2147483647 w 2448"/>
              <a:gd name="T5" fmla="*/ 2147483647 h 456"/>
              <a:gd name="T6" fmla="*/ 2147483647 w 2448"/>
              <a:gd name="T7" fmla="*/ 2147483647 h 456"/>
              <a:gd name="T8" fmla="*/ 2147483647 w 2448"/>
              <a:gd name="T9" fmla="*/ 0 h 456"/>
              <a:gd name="T10" fmla="*/ 0 60000 65536"/>
              <a:gd name="T11" fmla="*/ 0 60000 65536"/>
              <a:gd name="T12" fmla="*/ 0 60000 65536"/>
              <a:gd name="T13" fmla="*/ 0 60000 65536"/>
              <a:gd name="T14" fmla="*/ 0 60000 65536"/>
              <a:gd name="T15" fmla="*/ 0 w 2448"/>
              <a:gd name="T16" fmla="*/ 0 h 456"/>
              <a:gd name="T17" fmla="*/ 2448 w 2448"/>
              <a:gd name="T18" fmla="*/ 456 h 456"/>
            </a:gdLst>
            <a:ahLst/>
            <a:cxnLst>
              <a:cxn ang="T10">
                <a:pos x="T0" y="T1"/>
              </a:cxn>
              <a:cxn ang="T11">
                <a:pos x="T2" y="T3"/>
              </a:cxn>
              <a:cxn ang="T12">
                <a:pos x="T4" y="T5"/>
              </a:cxn>
              <a:cxn ang="T13">
                <a:pos x="T6" y="T7"/>
              </a:cxn>
              <a:cxn ang="T14">
                <a:pos x="T8" y="T9"/>
              </a:cxn>
            </a:cxnLst>
            <a:rect l="T15" t="T16" r="T17" b="T18"/>
            <a:pathLst>
              <a:path w="2448" h="456">
                <a:moveTo>
                  <a:pt x="0" y="0"/>
                </a:moveTo>
                <a:cubicBezTo>
                  <a:pt x="168" y="132"/>
                  <a:pt x="336" y="264"/>
                  <a:pt x="528" y="336"/>
                </a:cubicBezTo>
                <a:cubicBezTo>
                  <a:pt x="720" y="408"/>
                  <a:pt x="960" y="424"/>
                  <a:pt x="1152" y="432"/>
                </a:cubicBezTo>
                <a:cubicBezTo>
                  <a:pt x="1344" y="440"/>
                  <a:pt x="1464" y="456"/>
                  <a:pt x="1680" y="384"/>
                </a:cubicBezTo>
                <a:cubicBezTo>
                  <a:pt x="1896" y="312"/>
                  <a:pt x="2172" y="156"/>
                  <a:pt x="2448" y="0"/>
                </a:cubicBezTo>
              </a:path>
            </a:pathLst>
          </a:custGeom>
          <a:noFill/>
          <a:ln w="38100">
            <a:solidFill>
              <a:srgbClr val="FF0000"/>
            </a:solidFill>
            <a:round/>
            <a:headEnd/>
            <a:tailEnd/>
          </a:ln>
        </p:spPr>
        <p:txBody>
          <a:bodyPr/>
          <a:lstStyle/>
          <a:p>
            <a:endParaRPr lang="en-US"/>
          </a:p>
        </p:txBody>
      </p:sp>
      <p:sp>
        <p:nvSpPr>
          <p:cNvPr id="7177" name="Freeform 9"/>
          <p:cNvSpPr>
            <a:spLocks/>
          </p:cNvSpPr>
          <p:nvPr/>
        </p:nvSpPr>
        <p:spPr bwMode="auto">
          <a:xfrm>
            <a:off x="1066800" y="2882900"/>
            <a:ext cx="3505200" cy="469900"/>
          </a:xfrm>
          <a:custGeom>
            <a:avLst/>
            <a:gdLst>
              <a:gd name="T0" fmla="*/ 0 w 2448"/>
              <a:gd name="T1" fmla="*/ 2147483647 h 392"/>
              <a:gd name="T2" fmla="*/ 2147483647 w 2448"/>
              <a:gd name="T3" fmla="*/ 2147483647 h 392"/>
              <a:gd name="T4" fmla="*/ 2147483647 w 2448"/>
              <a:gd name="T5" fmla="*/ 2147483647 h 392"/>
              <a:gd name="T6" fmla="*/ 2147483647 w 2448"/>
              <a:gd name="T7" fmla="*/ 2147483647 h 392"/>
              <a:gd name="T8" fmla="*/ 0 60000 65536"/>
              <a:gd name="T9" fmla="*/ 0 60000 65536"/>
              <a:gd name="T10" fmla="*/ 0 60000 65536"/>
              <a:gd name="T11" fmla="*/ 0 60000 65536"/>
              <a:gd name="T12" fmla="*/ 0 w 2448"/>
              <a:gd name="T13" fmla="*/ 0 h 392"/>
              <a:gd name="T14" fmla="*/ 2448 w 2448"/>
              <a:gd name="T15" fmla="*/ 392 h 392"/>
            </a:gdLst>
            <a:ahLst/>
            <a:cxnLst>
              <a:cxn ang="T8">
                <a:pos x="T0" y="T1"/>
              </a:cxn>
              <a:cxn ang="T9">
                <a:pos x="T2" y="T3"/>
              </a:cxn>
              <a:cxn ang="T10">
                <a:pos x="T4" y="T5"/>
              </a:cxn>
              <a:cxn ang="T11">
                <a:pos x="T6" y="T7"/>
              </a:cxn>
            </a:cxnLst>
            <a:rect l="T12" t="T13" r="T14" b="T15"/>
            <a:pathLst>
              <a:path w="2448" h="392">
                <a:moveTo>
                  <a:pt x="0" y="256"/>
                </a:moveTo>
                <a:cubicBezTo>
                  <a:pt x="112" y="324"/>
                  <a:pt x="224" y="392"/>
                  <a:pt x="480" y="352"/>
                </a:cubicBezTo>
                <a:cubicBezTo>
                  <a:pt x="736" y="312"/>
                  <a:pt x="1208" y="32"/>
                  <a:pt x="1536" y="16"/>
                </a:cubicBezTo>
                <a:cubicBezTo>
                  <a:pt x="1864" y="0"/>
                  <a:pt x="2156" y="128"/>
                  <a:pt x="2448" y="256"/>
                </a:cubicBezTo>
              </a:path>
            </a:pathLst>
          </a:custGeom>
          <a:noFill/>
          <a:ln w="190500">
            <a:solidFill>
              <a:srgbClr val="FF0000"/>
            </a:solidFill>
            <a:round/>
            <a:headEnd/>
            <a:tailEnd/>
          </a:ln>
        </p:spPr>
        <p:txBody>
          <a:bodyPr/>
          <a:lstStyle/>
          <a:p>
            <a:endParaRPr lang="en-US"/>
          </a:p>
        </p:txBody>
      </p:sp>
      <p:sp>
        <p:nvSpPr>
          <p:cNvPr id="2057" name="Text Box 10"/>
          <p:cNvSpPr txBox="1">
            <a:spLocks noChangeArrowheads="1"/>
          </p:cNvSpPr>
          <p:nvPr/>
        </p:nvSpPr>
        <p:spPr bwMode="auto">
          <a:xfrm>
            <a:off x="762000" y="4495800"/>
            <a:ext cx="184150" cy="366713"/>
          </a:xfrm>
          <a:prstGeom prst="rect">
            <a:avLst/>
          </a:prstGeom>
          <a:noFill/>
          <a:ln w="9525">
            <a:noFill/>
            <a:miter lim="800000"/>
            <a:headEnd/>
            <a:tailEnd/>
          </a:ln>
        </p:spPr>
        <p:txBody>
          <a:bodyPr wrap="none">
            <a:spAutoFit/>
          </a:bodyPr>
          <a:lstStyle/>
          <a:p>
            <a:endParaRPr lang="en-US"/>
          </a:p>
        </p:txBody>
      </p:sp>
      <p:sp>
        <p:nvSpPr>
          <p:cNvPr id="7179" name="Text Box 11"/>
          <p:cNvSpPr txBox="1">
            <a:spLocks noChangeArrowheads="1"/>
          </p:cNvSpPr>
          <p:nvPr/>
        </p:nvSpPr>
        <p:spPr bwMode="auto">
          <a:xfrm>
            <a:off x="3276600" y="4267200"/>
            <a:ext cx="590550" cy="579438"/>
          </a:xfrm>
          <a:prstGeom prst="rect">
            <a:avLst/>
          </a:prstGeom>
          <a:noFill/>
          <a:ln w="9525">
            <a:noFill/>
            <a:miter lim="800000"/>
            <a:headEnd/>
            <a:tailEnd/>
          </a:ln>
        </p:spPr>
        <p:txBody>
          <a:bodyPr wrap="none">
            <a:spAutoFit/>
          </a:bodyPr>
          <a:lstStyle/>
          <a:p>
            <a:r>
              <a:rPr lang="en-US" altLang="zh-CN" sz="3200" b="1">
                <a:solidFill>
                  <a:srgbClr val="FF3300"/>
                </a:solidFill>
              </a:rPr>
              <a:t>…</a:t>
            </a:r>
            <a:endParaRPr lang="en-US" sz="3200" b="1">
              <a:solidFill>
                <a:srgbClr val="FF3300"/>
              </a:solidFill>
            </a:endParaRPr>
          </a:p>
        </p:txBody>
      </p:sp>
      <p:sp>
        <p:nvSpPr>
          <p:cNvPr id="7183" name="Freeform 15"/>
          <p:cNvSpPr>
            <a:spLocks/>
          </p:cNvSpPr>
          <p:nvPr/>
        </p:nvSpPr>
        <p:spPr bwMode="auto">
          <a:xfrm>
            <a:off x="914400" y="3581400"/>
            <a:ext cx="3886200" cy="1828800"/>
          </a:xfrm>
          <a:custGeom>
            <a:avLst/>
            <a:gdLst>
              <a:gd name="T0" fmla="*/ 0 w 2448"/>
              <a:gd name="T1" fmla="*/ 0 h 1152"/>
              <a:gd name="T2" fmla="*/ 2147483647 w 2448"/>
              <a:gd name="T3" fmla="*/ 2147483647 h 1152"/>
              <a:gd name="T4" fmla="*/ 2147483647 w 2448"/>
              <a:gd name="T5" fmla="*/ 2147483647 h 1152"/>
              <a:gd name="T6" fmla="*/ 2147483647 w 2448"/>
              <a:gd name="T7" fmla="*/ 2147483647 h 1152"/>
              <a:gd name="T8" fmla="*/ 2147483647 w 2448"/>
              <a:gd name="T9" fmla="*/ 2147483647 h 1152"/>
              <a:gd name="T10" fmla="*/ 2147483647 w 2448"/>
              <a:gd name="T11" fmla="*/ 2147483647 h 1152"/>
              <a:gd name="T12" fmla="*/ 2147483647 w 2448"/>
              <a:gd name="T13" fmla="*/ 2147483647 h 1152"/>
              <a:gd name="T14" fmla="*/ 2147483647 w 2448"/>
              <a:gd name="T15" fmla="*/ 2147483647 h 1152"/>
              <a:gd name="T16" fmla="*/ 2147483647 w 2448"/>
              <a:gd name="T17" fmla="*/ 2147483647 h 1152"/>
              <a:gd name="T18" fmla="*/ 2147483647 w 2448"/>
              <a:gd name="T19" fmla="*/ 2147483647 h 1152"/>
              <a:gd name="T20" fmla="*/ 2147483647 w 2448"/>
              <a:gd name="T21" fmla="*/ 2147483647 h 1152"/>
              <a:gd name="T22" fmla="*/ 2147483647 w 2448"/>
              <a:gd name="T23" fmla="*/ 2147483647 h 1152"/>
              <a:gd name="T24" fmla="*/ 2147483647 w 2448"/>
              <a:gd name="T25" fmla="*/ 2147483647 h 1152"/>
              <a:gd name="T26" fmla="*/ 2147483647 w 2448"/>
              <a:gd name="T27" fmla="*/ 0 h 1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8"/>
              <a:gd name="T43" fmla="*/ 0 h 1152"/>
              <a:gd name="T44" fmla="*/ 2448 w 2448"/>
              <a:gd name="T45" fmla="*/ 1152 h 1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8" h="1152">
                <a:moveTo>
                  <a:pt x="0" y="0"/>
                </a:moveTo>
                <a:cubicBezTo>
                  <a:pt x="60" y="152"/>
                  <a:pt x="120" y="304"/>
                  <a:pt x="240" y="384"/>
                </a:cubicBezTo>
                <a:cubicBezTo>
                  <a:pt x="360" y="464"/>
                  <a:pt x="600" y="464"/>
                  <a:pt x="720" y="480"/>
                </a:cubicBezTo>
                <a:cubicBezTo>
                  <a:pt x="840" y="496"/>
                  <a:pt x="896" y="480"/>
                  <a:pt x="960" y="480"/>
                </a:cubicBezTo>
                <a:cubicBezTo>
                  <a:pt x="1024" y="480"/>
                  <a:pt x="1080" y="456"/>
                  <a:pt x="1104" y="480"/>
                </a:cubicBezTo>
                <a:cubicBezTo>
                  <a:pt x="1128" y="504"/>
                  <a:pt x="1160" y="568"/>
                  <a:pt x="1104" y="624"/>
                </a:cubicBezTo>
                <a:cubicBezTo>
                  <a:pt x="1048" y="680"/>
                  <a:pt x="872" y="760"/>
                  <a:pt x="768" y="816"/>
                </a:cubicBezTo>
                <a:cubicBezTo>
                  <a:pt x="664" y="872"/>
                  <a:pt x="512" y="904"/>
                  <a:pt x="480" y="960"/>
                </a:cubicBezTo>
                <a:cubicBezTo>
                  <a:pt x="448" y="1016"/>
                  <a:pt x="504" y="1152"/>
                  <a:pt x="576" y="1152"/>
                </a:cubicBezTo>
                <a:cubicBezTo>
                  <a:pt x="648" y="1152"/>
                  <a:pt x="808" y="1040"/>
                  <a:pt x="912" y="960"/>
                </a:cubicBezTo>
                <a:cubicBezTo>
                  <a:pt x="1016" y="880"/>
                  <a:pt x="1136" y="736"/>
                  <a:pt x="1200" y="672"/>
                </a:cubicBezTo>
                <a:cubicBezTo>
                  <a:pt x="1264" y="608"/>
                  <a:pt x="1192" y="608"/>
                  <a:pt x="1296" y="576"/>
                </a:cubicBezTo>
                <a:cubicBezTo>
                  <a:pt x="1400" y="544"/>
                  <a:pt x="1632" y="576"/>
                  <a:pt x="1824" y="480"/>
                </a:cubicBezTo>
                <a:cubicBezTo>
                  <a:pt x="2016" y="384"/>
                  <a:pt x="2232" y="192"/>
                  <a:pt x="2448" y="0"/>
                </a:cubicBezTo>
              </a:path>
            </a:pathLst>
          </a:custGeom>
          <a:noFill/>
          <a:ln w="38100">
            <a:solidFill>
              <a:srgbClr val="FF0000"/>
            </a:solidFill>
            <a:round/>
            <a:headEnd/>
            <a:tailEnd/>
          </a:ln>
        </p:spPr>
        <p:txBody>
          <a:bodyPr/>
          <a:lstStyle/>
          <a:p>
            <a:endParaRPr lang="en-US"/>
          </a:p>
        </p:txBody>
      </p:sp>
      <p:sp>
        <p:nvSpPr>
          <p:cNvPr id="13" name="Freeform 12"/>
          <p:cNvSpPr/>
          <p:nvPr/>
        </p:nvSpPr>
        <p:spPr>
          <a:xfrm>
            <a:off x="842963" y="3505200"/>
            <a:ext cx="3987800" cy="1914525"/>
          </a:xfrm>
          <a:custGeom>
            <a:avLst/>
            <a:gdLst>
              <a:gd name="connsiteX0" fmla="*/ 71120 w 3987800"/>
              <a:gd name="connsiteY0" fmla="*/ 58420 h 1915160"/>
              <a:gd name="connsiteX1" fmla="*/ 71120 w 3987800"/>
              <a:gd name="connsiteY1" fmla="*/ 119380 h 1915160"/>
              <a:gd name="connsiteX2" fmla="*/ 497840 w 3987800"/>
              <a:gd name="connsiteY2" fmla="*/ 774700 h 1915160"/>
              <a:gd name="connsiteX3" fmla="*/ 1762760 w 3987800"/>
              <a:gd name="connsiteY3" fmla="*/ 789940 h 1915160"/>
              <a:gd name="connsiteX4" fmla="*/ 1762760 w 3987800"/>
              <a:gd name="connsiteY4" fmla="*/ 1125220 h 1915160"/>
              <a:gd name="connsiteX5" fmla="*/ 909320 w 3987800"/>
              <a:gd name="connsiteY5" fmla="*/ 1536700 h 1915160"/>
              <a:gd name="connsiteX6" fmla="*/ 924560 w 3987800"/>
              <a:gd name="connsiteY6" fmla="*/ 1841500 h 1915160"/>
              <a:gd name="connsiteX7" fmla="*/ 1076960 w 3987800"/>
              <a:gd name="connsiteY7" fmla="*/ 1871980 h 1915160"/>
              <a:gd name="connsiteX8" fmla="*/ 1503680 w 3987800"/>
              <a:gd name="connsiteY8" fmla="*/ 1582420 h 1915160"/>
              <a:gd name="connsiteX9" fmla="*/ 2067560 w 3987800"/>
              <a:gd name="connsiteY9" fmla="*/ 988060 h 1915160"/>
              <a:gd name="connsiteX10" fmla="*/ 2463800 w 3987800"/>
              <a:gd name="connsiteY10" fmla="*/ 942340 h 1915160"/>
              <a:gd name="connsiteX11" fmla="*/ 2829560 w 3987800"/>
              <a:gd name="connsiteY11" fmla="*/ 881380 h 1915160"/>
              <a:gd name="connsiteX12" fmla="*/ 3103880 w 3987800"/>
              <a:gd name="connsiteY12" fmla="*/ 744220 h 1915160"/>
              <a:gd name="connsiteX13" fmla="*/ 3302000 w 3987800"/>
              <a:gd name="connsiteY13" fmla="*/ 607060 h 1915160"/>
              <a:gd name="connsiteX14" fmla="*/ 3591560 w 3987800"/>
              <a:gd name="connsiteY14" fmla="*/ 363220 h 1915160"/>
              <a:gd name="connsiteX15" fmla="*/ 3835400 w 3987800"/>
              <a:gd name="connsiteY15" fmla="*/ 134620 h 1915160"/>
              <a:gd name="connsiteX16" fmla="*/ 3987800 w 3987800"/>
              <a:gd name="connsiteY16" fmla="*/ 12700 h 191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800" h="1915160">
                <a:moveTo>
                  <a:pt x="71120" y="58420"/>
                </a:moveTo>
                <a:cubicBezTo>
                  <a:pt x="35560" y="29210"/>
                  <a:pt x="0" y="0"/>
                  <a:pt x="71120" y="119380"/>
                </a:cubicBezTo>
                <a:cubicBezTo>
                  <a:pt x="142240" y="238760"/>
                  <a:pt x="215900" y="662940"/>
                  <a:pt x="497840" y="774700"/>
                </a:cubicBezTo>
                <a:cubicBezTo>
                  <a:pt x="779780" y="886460"/>
                  <a:pt x="1551940" y="731520"/>
                  <a:pt x="1762760" y="789940"/>
                </a:cubicBezTo>
                <a:cubicBezTo>
                  <a:pt x="1973580" y="848360"/>
                  <a:pt x="1905000" y="1000760"/>
                  <a:pt x="1762760" y="1125220"/>
                </a:cubicBezTo>
                <a:cubicBezTo>
                  <a:pt x="1620520" y="1249680"/>
                  <a:pt x="1049020" y="1417320"/>
                  <a:pt x="909320" y="1536700"/>
                </a:cubicBezTo>
                <a:cubicBezTo>
                  <a:pt x="769620" y="1656080"/>
                  <a:pt x="896620" y="1785620"/>
                  <a:pt x="924560" y="1841500"/>
                </a:cubicBezTo>
                <a:cubicBezTo>
                  <a:pt x="952500" y="1897380"/>
                  <a:pt x="980440" y="1915160"/>
                  <a:pt x="1076960" y="1871980"/>
                </a:cubicBezTo>
                <a:cubicBezTo>
                  <a:pt x="1173480" y="1828800"/>
                  <a:pt x="1338580" y="1729740"/>
                  <a:pt x="1503680" y="1582420"/>
                </a:cubicBezTo>
                <a:cubicBezTo>
                  <a:pt x="1668780" y="1435100"/>
                  <a:pt x="1907540" y="1094740"/>
                  <a:pt x="2067560" y="988060"/>
                </a:cubicBezTo>
                <a:cubicBezTo>
                  <a:pt x="2227580" y="881380"/>
                  <a:pt x="2336800" y="960120"/>
                  <a:pt x="2463800" y="942340"/>
                </a:cubicBezTo>
                <a:cubicBezTo>
                  <a:pt x="2590800" y="924560"/>
                  <a:pt x="2722880" y="914400"/>
                  <a:pt x="2829560" y="881380"/>
                </a:cubicBezTo>
                <a:cubicBezTo>
                  <a:pt x="2936240" y="848360"/>
                  <a:pt x="3025140" y="789940"/>
                  <a:pt x="3103880" y="744220"/>
                </a:cubicBezTo>
                <a:cubicBezTo>
                  <a:pt x="3182620" y="698500"/>
                  <a:pt x="3220720" y="670560"/>
                  <a:pt x="3302000" y="607060"/>
                </a:cubicBezTo>
                <a:cubicBezTo>
                  <a:pt x="3383280" y="543560"/>
                  <a:pt x="3502660" y="441960"/>
                  <a:pt x="3591560" y="363220"/>
                </a:cubicBezTo>
                <a:cubicBezTo>
                  <a:pt x="3680460" y="284480"/>
                  <a:pt x="3769360" y="193040"/>
                  <a:pt x="3835400" y="134620"/>
                </a:cubicBezTo>
                <a:cubicBezTo>
                  <a:pt x="3901440" y="76200"/>
                  <a:pt x="3944620" y="44450"/>
                  <a:pt x="3987800" y="1270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endParaRPr lang="en-US">
              <a:cs typeface="Arial" charset="0"/>
            </a:endParaRPr>
          </a:p>
        </p:txBody>
      </p:sp>
      <p:sp>
        <p:nvSpPr>
          <p:cNvPr id="14" name="TextBox 7"/>
          <p:cNvSpPr txBox="1">
            <a:spLocks noChangeArrowheads="1"/>
          </p:cNvSpPr>
          <p:nvPr/>
        </p:nvSpPr>
        <p:spPr bwMode="auto">
          <a:xfrm>
            <a:off x="6934200" y="11113"/>
            <a:ext cx="2202591" cy="369332"/>
          </a:xfrm>
          <a:prstGeom prst="rect">
            <a:avLst/>
          </a:prstGeom>
          <a:noFill/>
          <a:ln w="9525">
            <a:noFill/>
            <a:miter lim="800000"/>
            <a:headEnd/>
            <a:tailEnd/>
          </a:ln>
        </p:spPr>
        <p:txBody>
          <a:bodyPr wrap="none">
            <a:spAutoFit/>
          </a:bodyPr>
          <a:lstStyle/>
          <a:p>
            <a:r>
              <a:rPr lang="en-US" dirty="0">
                <a:solidFill>
                  <a:schemeClr val="bg1"/>
                </a:solidFill>
                <a:latin typeface="Corbel" pitchFamily="34" charset="0"/>
              </a:rPr>
              <a:t>[Tong-</a:t>
            </a:r>
            <a:r>
              <a:rPr lang="en-US" dirty="0" err="1">
                <a:solidFill>
                  <a:schemeClr val="bg1"/>
                </a:solidFill>
                <a:latin typeface="Corbel" pitchFamily="34" charset="0"/>
              </a:rPr>
              <a:t>Faloutsos</a:t>
            </a:r>
            <a:r>
              <a:rPr lang="en-US" dirty="0">
                <a:solidFill>
                  <a:schemeClr val="bg1"/>
                </a:solidFill>
                <a:latin typeface="Corbel" pitchFamily="34" charset="0"/>
              </a:rPr>
              <a:t>, ‘06]</a:t>
            </a: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spTree>
    <p:custDataLst>
      <p:tags r:id="rId1"/>
    </p:custDataLst>
    <p:extLst>
      <p:ext uri="{BB962C8B-B14F-4D97-AF65-F5344CB8AC3E}">
        <p14:creationId xmlns:p14="http://schemas.microsoft.com/office/powerpoint/2010/main" val="666998290"/>
      </p:ext>
    </p:extLst>
  </p:cSld>
  <p:clrMapOvr>
    <a:masterClrMapping/>
  </p:clrMapOvr>
  <p:transition advTm="276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176"/>
                                        </p:tgtEl>
                                        <p:attrNameLst>
                                          <p:attrName>style.visibility</p:attrName>
                                        </p:attrNameLst>
                                      </p:cBhvr>
                                      <p:to>
                                        <p:strVal val="visible"/>
                                      </p:to>
                                    </p:set>
                                    <p:animEffect transition="in" filter="checkerboard(across)">
                                      <p:cBhvr>
                                        <p:cTn id="11" dur="500"/>
                                        <p:tgtEl>
                                          <p:spTgt spid="7176"/>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7174"/>
                                        </p:tgtEl>
                                        <p:attrNameLst>
                                          <p:attrName>style.visibility</p:attrName>
                                        </p:attrNameLst>
                                      </p:cBhvr>
                                      <p:to>
                                        <p:strVal val="visible"/>
                                      </p:to>
                                    </p:set>
                                    <p:animEffect transition="in" filter="checkerboard(across)">
                                      <p:cBhvr>
                                        <p:cTn id="14" dur="500"/>
                                        <p:tgtEl>
                                          <p:spTgt spid="7174"/>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checkerboard(across)">
                                      <p:cBhvr>
                                        <p:cTn id="17" dur="500"/>
                                        <p:tgtEl>
                                          <p:spTgt spid="717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7183"/>
                                        </p:tgtEl>
                                        <p:attrNameLst>
                                          <p:attrName>style.visibility</p:attrName>
                                        </p:attrNameLst>
                                      </p:cBhvr>
                                      <p:to>
                                        <p:strVal val="visible"/>
                                      </p:to>
                                    </p:set>
                                    <p:animEffect transition="in" filter="checkerboard(across)">
                                      <p:cBhvr>
                                        <p:cTn id="20" dur="500"/>
                                        <p:tgtEl>
                                          <p:spTgt spid="718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179"/>
                                        </p:tgtEl>
                                        <p:attrNameLst>
                                          <p:attrName>style.visibility</p:attrName>
                                        </p:attrNameLst>
                                      </p:cBhvr>
                                      <p:to>
                                        <p:strVal val="visible"/>
                                      </p:to>
                                    </p:set>
                                    <p:animEffect transition="in" filter="checkerboard(across)">
                                      <p:cBhvr>
                                        <p:cTn id="23" dur="500"/>
                                        <p:tgtEl>
                                          <p:spTgt spid="717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checkerboard(across)">
                                      <p:cBhvr>
                                        <p:cTn id="28" dur="500"/>
                                        <p:tgtEl>
                                          <p:spTgt spid="2">
                                            <p:txEl>
                                              <p:pRg st="1" end="1"/>
                                            </p:txEl>
                                          </p:spTgt>
                                        </p:tgtEl>
                                      </p:cBhvr>
                                    </p:animEffect>
                                  </p:childTnLst>
                                </p:cTn>
                              </p:par>
                              <p:par>
                                <p:cTn id="29" presetID="10" presetClass="exit" presetSubtype="0" fill="hold" grpId="1" nodeType="withEffect">
                                  <p:stCondLst>
                                    <p:cond delay="0"/>
                                  </p:stCondLst>
                                  <p:childTnLst>
                                    <p:animEffect transition="out" filter="fade">
                                      <p:cBhvr>
                                        <p:cTn id="30" dur="2000"/>
                                        <p:tgtEl>
                                          <p:spTgt spid="7183"/>
                                        </p:tgtEl>
                                      </p:cBhvr>
                                    </p:animEffect>
                                    <p:set>
                                      <p:cBhvr>
                                        <p:cTn id="31" dur="1" fill="hold">
                                          <p:stCondLst>
                                            <p:cond delay="1999"/>
                                          </p:stCondLst>
                                        </p:cTn>
                                        <p:tgtEl>
                                          <p:spTgt spid="7183"/>
                                        </p:tgtEl>
                                        <p:attrNameLst>
                                          <p:attrName>style.visibility</p:attrName>
                                        </p:attrNameLst>
                                      </p:cBhvr>
                                      <p:to>
                                        <p:strVal val="hidden"/>
                                      </p:to>
                                    </p:se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par>
                                <p:cTn id="35" presetID="5" presetClass="entr" presetSubtype="10"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checkerboard(across)">
                                      <p:cBhvr>
                                        <p:cTn id="37" dur="500"/>
                                        <p:tgtEl>
                                          <p:spTgt spid="2">
                                            <p:txEl>
                                              <p:pRg st="2" end="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checkerboard(across)">
                                      <p:cBhvr>
                                        <p:cTn id="40" dur="500"/>
                                        <p:tgtEl>
                                          <p:spTgt spid="2">
                                            <p:txEl>
                                              <p:pRg st="3" end="3"/>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177"/>
                                        </p:tgtEl>
                                        <p:attrNameLst>
                                          <p:attrName>style.visibility</p:attrName>
                                        </p:attrNameLst>
                                      </p:cBhvr>
                                      <p:to>
                                        <p:strVal val="visible"/>
                                      </p:to>
                                    </p:set>
                                    <p:animEffect transition="in" filter="checkerboard(across)">
                                      <p:cBhvr>
                                        <p:cTn id="43"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7175" grpId="0" animBg="1"/>
      <p:bldP spid="7176" grpId="0" animBg="1"/>
      <p:bldP spid="7177" grpId="0" animBg="1"/>
      <p:bldP spid="7179" grpId="0"/>
      <p:bldP spid="7183" grpId="0" animBg="1"/>
      <p:bldP spid="7183" grpId="1"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err="1"/>
              <a:t>SimRank</a:t>
            </a:r>
            <a:r>
              <a:rPr lang="en-US" dirty="0"/>
              <a:t>: Idea</a:t>
            </a:r>
          </a:p>
        </p:txBody>
      </p:sp>
      <p:sp>
        <p:nvSpPr>
          <p:cNvPr id="3" name="Content Placeholder 2"/>
          <p:cNvSpPr>
            <a:spLocks noGrp="1"/>
          </p:cNvSpPr>
          <p:nvPr>
            <p:ph idx="1"/>
          </p:nvPr>
        </p:nvSpPr>
        <p:spPr>
          <a:xfrm>
            <a:off x="457200" y="1295400"/>
            <a:ext cx="8534400" cy="5562600"/>
          </a:xfrm>
        </p:spPr>
        <p:txBody>
          <a:bodyPr>
            <a:normAutofit lnSpcReduction="10000"/>
          </a:bodyPr>
          <a:lstStyle/>
          <a:p>
            <a:r>
              <a:rPr lang="en-US" b="1" dirty="0" err="1">
                <a:solidFill>
                  <a:srgbClr val="D60093"/>
                </a:solidFill>
              </a:rPr>
              <a:t>SimRank</a:t>
            </a:r>
            <a:r>
              <a:rPr lang="en-US" b="1" dirty="0">
                <a:solidFill>
                  <a:srgbClr val="D60093"/>
                </a:solidFill>
              </a:rPr>
              <a:t>:</a:t>
            </a:r>
            <a:r>
              <a:rPr lang="en-US" dirty="0"/>
              <a:t> Random walks from a </a:t>
            </a:r>
            <a:r>
              <a:rPr lang="en-US" b="1" dirty="0"/>
              <a:t>fixed node</a:t>
            </a:r>
            <a:r>
              <a:rPr lang="en-US" dirty="0"/>
              <a:t> on </a:t>
            </a:r>
            <a:r>
              <a:rPr lang="en-US" b="1" i="1" dirty="0"/>
              <a:t>k</a:t>
            </a:r>
            <a:r>
              <a:rPr lang="en-US" dirty="0"/>
              <a:t>-partite graphs</a:t>
            </a:r>
          </a:p>
          <a:p>
            <a:r>
              <a:rPr lang="en-US" b="1" dirty="0">
                <a:solidFill>
                  <a:srgbClr val="0000FF"/>
                </a:solidFill>
              </a:rPr>
              <a:t>Setting:</a:t>
            </a:r>
            <a:r>
              <a:rPr lang="en-US" dirty="0"/>
              <a:t> </a:t>
            </a:r>
            <a:r>
              <a:rPr lang="en-US" b="1" i="1" dirty="0"/>
              <a:t>k</a:t>
            </a:r>
            <a:r>
              <a:rPr lang="en-US" dirty="0"/>
              <a:t>-partite graph </a:t>
            </a:r>
            <a:br>
              <a:rPr lang="en-US" dirty="0"/>
            </a:br>
            <a:r>
              <a:rPr lang="en-US" dirty="0"/>
              <a:t>with </a:t>
            </a:r>
            <a:r>
              <a:rPr lang="en-US" b="1" i="1" dirty="0"/>
              <a:t>k</a:t>
            </a:r>
            <a:r>
              <a:rPr lang="en-US" dirty="0"/>
              <a:t> types of nodes</a:t>
            </a:r>
          </a:p>
          <a:p>
            <a:pPr lvl="1"/>
            <a:r>
              <a:rPr lang="en-US" dirty="0"/>
              <a:t>E.g.: Authors, Conferences, Tags</a:t>
            </a:r>
          </a:p>
          <a:p>
            <a:r>
              <a:rPr lang="en-US" b="1" dirty="0">
                <a:solidFill>
                  <a:srgbClr val="0000FF"/>
                </a:solidFill>
              </a:rPr>
              <a:t>Topic Specific PageRank</a:t>
            </a:r>
            <a:r>
              <a:rPr lang="en-US" dirty="0">
                <a:solidFill>
                  <a:srgbClr val="0000FF"/>
                </a:solidFill>
              </a:rPr>
              <a:t> </a:t>
            </a:r>
            <a:br>
              <a:rPr lang="en-US" dirty="0">
                <a:solidFill>
                  <a:srgbClr val="0000FF"/>
                </a:solidFill>
              </a:rPr>
            </a:br>
            <a:r>
              <a:rPr lang="en-US" dirty="0">
                <a:solidFill>
                  <a:srgbClr val="0000FF"/>
                </a:solidFill>
              </a:rPr>
              <a:t>from node </a:t>
            </a:r>
            <a:r>
              <a:rPr lang="en-US" b="1" i="1" dirty="0">
                <a:solidFill>
                  <a:srgbClr val="0000FF"/>
                </a:solidFill>
              </a:rPr>
              <a:t>u</a:t>
            </a:r>
            <a:r>
              <a:rPr lang="en-US" dirty="0"/>
              <a:t>: </a:t>
            </a:r>
            <a:r>
              <a:rPr lang="en-US" b="1" dirty="0"/>
              <a:t>teleport set </a:t>
            </a:r>
            <a:r>
              <a:rPr lang="en-US" b="1" i="1" dirty="0"/>
              <a:t>S</a:t>
            </a:r>
            <a:r>
              <a:rPr lang="en-US" b="1" dirty="0"/>
              <a:t> = {</a:t>
            </a:r>
            <a:r>
              <a:rPr lang="en-US" b="1" i="1" dirty="0"/>
              <a:t>u</a:t>
            </a:r>
            <a:r>
              <a:rPr lang="en-US" b="1" dirty="0"/>
              <a:t>}</a:t>
            </a:r>
          </a:p>
          <a:p>
            <a:r>
              <a:rPr lang="en-US" dirty="0">
                <a:solidFill>
                  <a:srgbClr val="D60093"/>
                </a:solidFill>
              </a:rPr>
              <a:t>Resulting scores measures similarity to node </a:t>
            </a:r>
            <a:r>
              <a:rPr lang="en-US" b="1" i="1" dirty="0">
                <a:solidFill>
                  <a:srgbClr val="D60093"/>
                </a:solidFill>
              </a:rPr>
              <a:t>u</a:t>
            </a:r>
          </a:p>
          <a:p>
            <a:r>
              <a:rPr lang="en-US" b="1" dirty="0">
                <a:solidFill>
                  <a:srgbClr val="008000"/>
                </a:solidFill>
              </a:rPr>
              <a:t>Problem:</a:t>
            </a:r>
            <a:r>
              <a:rPr lang="en-US" dirty="0">
                <a:solidFill>
                  <a:schemeClr val="accent4"/>
                </a:solidFill>
              </a:rPr>
              <a:t> </a:t>
            </a:r>
          </a:p>
          <a:p>
            <a:pPr lvl="1"/>
            <a:r>
              <a:rPr lang="en-US" dirty="0"/>
              <a:t>Must be done once for each node </a:t>
            </a:r>
            <a:r>
              <a:rPr lang="en-US" b="1" i="1" dirty="0"/>
              <a:t>u</a:t>
            </a:r>
          </a:p>
          <a:p>
            <a:pPr lvl="1"/>
            <a:r>
              <a:rPr lang="en-US" dirty="0"/>
              <a:t>Suitable for sub-Web-scale applications</a:t>
            </a:r>
          </a:p>
          <a:p>
            <a:endParaRPr lang="en-US" i="1"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pic>
        <p:nvPicPr>
          <p:cNvPr id="59394" name="Picture 2" descr="http://karussell.files.wordpress.com/2010/02/treematch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2286097"/>
            <a:ext cx="2847975" cy="16763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57800" y="2013466"/>
            <a:ext cx="106952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Authors</a:t>
            </a:r>
          </a:p>
        </p:txBody>
      </p:sp>
      <p:sp>
        <p:nvSpPr>
          <p:cNvPr id="11" name="TextBox 10"/>
          <p:cNvSpPr txBox="1"/>
          <p:nvPr/>
        </p:nvSpPr>
        <p:spPr>
          <a:xfrm>
            <a:off x="6501266" y="1905000"/>
            <a:ext cx="158248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Conferences</a:t>
            </a:r>
          </a:p>
        </p:txBody>
      </p:sp>
      <p:sp>
        <p:nvSpPr>
          <p:cNvPr id="12" name="TextBox 11"/>
          <p:cNvSpPr txBox="1"/>
          <p:nvPr/>
        </p:nvSpPr>
        <p:spPr>
          <a:xfrm>
            <a:off x="8444772" y="1909838"/>
            <a:ext cx="70615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Tags</a:t>
            </a:r>
          </a:p>
        </p:txBody>
      </p:sp>
    </p:spTree>
    <p:extLst>
      <p:ext uri="{BB962C8B-B14F-4D97-AF65-F5344CB8AC3E}">
        <p14:creationId xmlns:p14="http://schemas.microsoft.com/office/powerpoint/2010/main" val="315203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5" name="Slide Number Placeholder 5"/>
          <p:cNvSpPr>
            <a:spLocks noGrp="1"/>
          </p:cNvSpPr>
          <p:nvPr>
            <p:ph type="sldNum" sz="quarter" idx="12"/>
          </p:nvPr>
        </p:nvSpPr>
        <p:spPr/>
        <p:txBody>
          <a:bodyPr/>
          <a:lstStyle/>
          <a:p>
            <a:fld id="{7BC464C2-BC4A-4117-98E6-4C89B7349193}" type="slidenum">
              <a:rPr lang="en-US"/>
              <a:pPr/>
              <a:t>18</a:t>
            </a:fld>
            <a:endParaRPr lang="en-US"/>
          </a:p>
        </p:txBody>
      </p:sp>
      <p:sp>
        <p:nvSpPr>
          <p:cNvPr id="392200" name="Rectangle 8"/>
          <p:cNvSpPr>
            <a:spLocks noGrp="1" noChangeArrowheads="1"/>
          </p:cNvSpPr>
          <p:nvPr>
            <p:ph type="title"/>
          </p:nvPr>
        </p:nvSpPr>
        <p:spPr/>
        <p:txBody>
          <a:bodyPr/>
          <a:lstStyle/>
          <a:p>
            <a:pPr algn="l"/>
            <a:r>
              <a:rPr lang="en-US" dirty="0" err="1"/>
              <a:t>SimRank</a:t>
            </a:r>
            <a:r>
              <a:rPr lang="en-US" dirty="0"/>
              <a:t>: Example</a:t>
            </a:r>
          </a:p>
        </p:txBody>
      </p:sp>
      <p:graphicFrame>
        <p:nvGraphicFramePr>
          <p:cNvPr id="392202" name="Object 10"/>
          <p:cNvGraphicFramePr>
            <a:graphicFrameLocks noGrp="1" noChangeAspect="1"/>
          </p:cNvGraphicFramePr>
          <p:nvPr>
            <p:ph idx="1"/>
          </p:nvPr>
        </p:nvGraphicFramePr>
        <p:xfrm>
          <a:off x="1308100" y="2200275"/>
          <a:ext cx="3035300" cy="3232150"/>
        </p:xfrm>
        <a:graphic>
          <a:graphicData uri="http://schemas.openxmlformats.org/presentationml/2006/ole">
            <mc:AlternateContent xmlns:mc="http://schemas.openxmlformats.org/markup-compatibility/2006">
              <mc:Choice xmlns:v="urn:schemas-microsoft-com:vml" Requires="v">
                <p:oleObj name="Visio" r:id="rId2" imgW="6046927" imgH="6439510" progId="">
                  <p:embed/>
                </p:oleObj>
              </mc:Choice>
              <mc:Fallback>
                <p:oleObj name="Visio" r:id="rId2" imgW="6046927" imgH="6439510"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2200275"/>
                        <a:ext cx="3035300" cy="323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2203" name="AutoShape 11"/>
          <p:cNvSpPr>
            <a:spLocks noChangeArrowheads="1"/>
          </p:cNvSpPr>
          <p:nvPr/>
        </p:nvSpPr>
        <p:spPr bwMode="auto">
          <a:xfrm>
            <a:off x="304800" y="3352800"/>
            <a:ext cx="914400" cy="381000"/>
          </a:xfrm>
          <a:prstGeom prst="rightArrow">
            <a:avLst>
              <a:gd name="adj1" fmla="val 50000"/>
              <a:gd name="adj2" fmla="val 60000"/>
            </a:avLst>
          </a:prstGeom>
          <a:solidFill>
            <a:schemeClr val="accent1"/>
          </a:solidFill>
          <a:ln w="9525">
            <a:solidFill>
              <a:schemeClr val="tx1"/>
            </a:solidFill>
            <a:miter lim="800000"/>
            <a:headEnd/>
            <a:tailEnd/>
          </a:ln>
          <a:effectLst/>
        </p:spPr>
        <p:txBody>
          <a:bodyPr wrap="none" anchor="ctr"/>
          <a:lstStyle/>
          <a:p>
            <a:endParaRPr lang="en-US"/>
          </a:p>
        </p:txBody>
      </p:sp>
      <p:sp>
        <p:nvSpPr>
          <p:cNvPr id="392205" name="Text Box 13"/>
          <p:cNvSpPr txBox="1">
            <a:spLocks noChangeArrowheads="1"/>
          </p:cNvSpPr>
          <p:nvPr/>
        </p:nvSpPr>
        <p:spPr bwMode="auto">
          <a:xfrm>
            <a:off x="1487488" y="54768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6" name="Text Box 14"/>
          <p:cNvSpPr txBox="1">
            <a:spLocks noChangeArrowheads="1"/>
          </p:cNvSpPr>
          <p:nvPr/>
        </p:nvSpPr>
        <p:spPr bwMode="auto">
          <a:xfrm>
            <a:off x="3473450" y="48672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7" name="Text Box 15"/>
          <p:cNvSpPr txBox="1">
            <a:spLocks noChangeArrowheads="1"/>
          </p:cNvSpPr>
          <p:nvPr/>
        </p:nvSpPr>
        <p:spPr bwMode="auto">
          <a:xfrm>
            <a:off x="1492250" y="15144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8" name="Text Box 16"/>
          <p:cNvSpPr txBox="1">
            <a:spLocks noChangeArrowheads="1"/>
          </p:cNvSpPr>
          <p:nvPr/>
        </p:nvSpPr>
        <p:spPr bwMode="auto">
          <a:xfrm>
            <a:off x="3473450" y="1447800"/>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9" name="Text Box 17"/>
          <p:cNvSpPr txBox="1">
            <a:spLocks noChangeArrowheads="1"/>
          </p:cNvSpPr>
          <p:nvPr/>
        </p:nvSpPr>
        <p:spPr bwMode="auto">
          <a:xfrm>
            <a:off x="838200" y="5975350"/>
            <a:ext cx="1596912"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Conference</a:t>
            </a:r>
          </a:p>
        </p:txBody>
      </p:sp>
      <p:sp>
        <p:nvSpPr>
          <p:cNvPr id="392210" name="Text Box 18"/>
          <p:cNvSpPr txBox="1">
            <a:spLocks noChangeArrowheads="1"/>
          </p:cNvSpPr>
          <p:nvPr/>
        </p:nvSpPr>
        <p:spPr bwMode="auto">
          <a:xfrm>
            <a:off x="3276600" y="5975350"/>
            <a:ext cx="1026243"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Author</a:t>
            </a:r>
          </a:p>
        </p:txBody>
      </p:sp>
      <p:sp>
        <p:nvSpPr>
          <p:cNvPr id="392216" name="Text Box 24"/>
          <p:cNvSpPr txBox="1">
            <a:spLocks noChangeArrowheads="1"/>
          </p:cNvSpPr>
          <p:nvPr/>
        </p:nvSpPr>
        <p:spPr bwMode="auto">
          <a:xfrm>
            <a:off x="4843463" y="2209800"/>
            <a:ext cx="4141327" cy="1077218"/>
          </a:xfrm>
          <a:prstGeom prst="rect">
            <a:avLst/>
          </a:prstGeom>
          <a:noFill/>
          <a:ln w="9525">
            <a:noFill/>
            <a:miter lim="800000"/>
            <a:headEnd/>
            <a:tailEnd/>
          </a:ln>
          <a:effectLst/>
        </p:spPr>
        <p:txBody>
          <a:bodyPr wrap="none">
            <a:spAutoFit/>
          </a:bodyPr>
          <a:lstStyle/>
          <a:p>
            <a:r>
              <a:rPr lang="en-US" sz="3200" b="1" dirty="0">
                <a:solidFill>
                  <a:srgbClr val="D60093"/>
                </a:solidFill>
                <a:latin typeface="Calibri" pitchFamily="34" charset="0"/>
                <a:cs typeface="Calibri" pitchFamily="34" charset="0"/>
              </a:rPr>
              <a:t>Q:</a:t>
            </a:r>
            <a:r>
              <a:rPr lang="en-US" sz="3200" dirty="0">
                <a:solidFill>
                  <a:schemeClr val="accent3"/>
                </a:solidFill>
                <a:latin typeface="Calibri" pitchFamily="34" charset="0"/>
                <a:cs typeface="Calibri" pitchFamily="34" charset="0"/>
              </a:rPr>
              <a:t> </a:t>
            </a:r>
            <a:r>
              <a:rPr lang="en-US" sz="3200" dirty="0">
                <a:latin typeface="Calibri" pitchFamily="34" charset="0"/>
                <a:cs typeface="Calibri" pitchFamily="34" charset="0"/>
              </a:rPr>
              <a:t>What is most related</a:t>
            </a:r>
          </a:p>
          <a:p>
            <a:r>
              <a:rPr lang="en-US" sz="3200" dirty="0">
                <a:latin typeface="Calibri" pitchFamily="34" charset="0"/>
                <a:cs typeface="Calibri" pitchFamily="34" charset="0"/>
              </a:rPr>
              <a:t> conference to </a:t>
            </a:r>
            <a:r>
              <a:rPr lang="en-US" sz="3200" b="1" dirty="0">
                <a:latin typeface="Calibri" pitchFamily="34" charset="0"/>
                <a:cs typeface="Calibri" pitchFamily="34" charset="0"/>
              </a:rPr>
              <a:t>ICDM</a:t>
            </a:r>
            <a:r>
              <a:rPr lang="en-US" sz="3200" dirty="0">
                <a:latin typeface="Calibri" pitchFamily="34" charset="0"/>
                <a:cs typeface="Calibri" pitchFamily="34" charset="0"/>
              </a:rPr>
              <a:t>?</a:t>
            </a:r>
          </a:p>
        </p:txBody>
      </p:sp>
      <p:sp>
        <p:nvSpPr>
          <p:cNvPr id="17" name="Footer Placeholder 16"/>
          <p:cNvSpPr>
            <a:spLocks noGrp="1"/>
          </p:cNvSpPr>
          <p:nvPr>
            <p:ph type="ftr" sz="quarter" idx="11"/>
          </p:nvPr>
        </p:nvSpPr>
        <p:spPr/>
        <p:txBody>
          <a:bodyPr/>
          <a:lstStyle/>
          <a:p>
            <a:r>
              <a:rPr lang="nn-NO"/>
              <a:t>J. Leskovec, A. Rajaraman, J. Ullman: Mining of Massive Datasets, http://www.mmds.org</a:t>
            </a:r>
            <a:endParaRPr lang="en-US"/>
          </a:p>
        </p:txBody>
      </p:sp>
      <p:sp>
        <p:nvSpPr>
          <p:cNvPr id="18" name="Text Box 23"/>
          <p:cNvSpPr txBox="1">
            <a:spLocks noChangeArrowheads="1"/>
          </p:cNvSpPr>
          <p:nvPr/>
        </p:nvSpPr>
        <p:spPr bwMode="auto">
          <a:xfrm>
            <a:off x="4876800" y="3688140"/>
            <a:ext cx="3962400" cy="1569660"/>
          </a:xfrm>
          <a:prstGeom prst="rect">
            <a:avLst/>
          </a:prstGeom>
          <a:noFill/>
          <a:ln w="9525">
            <a:noFill/>
            <a:miter lim="800000"/>
            <a:headEnd/>
            <a:tailEnd/>
          </a:ln>
          <a:effectLst/>
        </p:spPr>
        <p:txBody>
          <a:bodyPr wrap="square">
            <a:spAutoFit/>
          </a:bodyPr>
          <a:lstStyle/>
          <a:p>
            <a:r>
              <a:rPr lang="en-US" altLang="zh-CN" sz="3200" b="1" dirty="0">
                <a:solidFill>
                  <a:srgbClr val="FF0066"/>
                </a:solidFill>
                <a:latin typeface="Calibri" pitchFamily="34" charset="0"/>
                <a:ea typeface="宋体" pitchFamily="27" charset="-122"/>
              </a:rPr>
              <a:t>A:</a:t>
            </a:r>
            <a:r>
              <a:rPr lang="en-US" altLang="zh-CN" sz="3200" dirty="0">
                <a:solidFill>
                  <a:srgbClr val="FF0066"/>
                </a:solidFill>
                <a:latin typeface="Calibri" pitchFamily="34" charset="0"/>
                <a:ea typeface="宋体" pitchFamily="27" charset="-122"/>
              </a:rPr>
              <a:t> </a:t>
            </a:r>
            <a:r>
              <a:rPr lang="en-US" altLang="zh-CN" sz="3200" b="1" dirty="0">
                <a:solidFill>
                  <a:srgbClr val="FF0066"/>
                </a:solidFill>
                <a:latin typeface="Calibri" pitchFamily="34" charset="0"/>
                <a:ea typeface="宋体" pitchFamily="27" charset="-122"/>
              </a:rPr>
              <a:t>Topic-Specific PageRank </a:t>
            </a:r>
            <a:r>
              <a:rPr lang="en-US" altLang="zh-CN" sz="3200" dirty="0">
                <a:solidFill>
                  <a:srgbClr val="FF0066"/>
                </a:solidFill>
                <a:latin typeface="Calibri" pitchFamily="34" charset="0"/>
                <a:ea typeface="宋体" pitchFamily="27" charset="-122"/>
              </a:rPr>
              <a:t>with teleport set </a:t>
            </a:r>
            <a:r>
              <a:rPr lang="en-US" altLang="zh-CN" sz="3200" dirty="0">
                <a:solidFill>
                  <a:srgbClr val="0000FF"/>
                </a:solidFill>
                <a:latin typeface="Calibri" pitchFamily="34" charset="0"/>
                <a:ea typeface="宋体" pitchFamily="27" charset="-122"/>
              </a:rPr>
              <a:t>S={ICDM}</a:t>
            </a:r>
          </a:p>
        </p:txBody>
      </p:sp>
    </p:spTree>
    <p:extLst>
      <p:ext uri="{BB962C8B-B14F-4D97-AF65-F5344CB8AC3E}">
        <p14:creationId xmlns:p14="http://schemas.microsoft.com/office/powerpoint/2010/main" val="280739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96296" name="Rectangle 8"/>
          <p:cNvSpPr>
            <a:spLocks noGrp="1" noChangeArrowheads="1"/>
          </p:cNvSpPr>
          <p:nvPr>
            <p:ph type="title"/>
          </p:nvPr>
        </p:nvSpPr>
        <p:spPr/>
        <p:txBody>
          <a:bodyPr/>
          <a:lstStyle/>
          <a:p>
            <a:r>
              <a:rPr lang="en-US" dirty="0" err="1"/>
              <a:t>SimRank</a:t>
            </a:r>
            <a:r>
              <a:rPr lang="en-US" dirty="0"/>
              <a:t>: Example</a:t>
            </a:r>
          </a:p>
        </p:txBody>
      </p:sp>
      <p:graphicFrame>
        <p:nvGraphicFramePr>
          <p:cNvPr id="396308" name="Object 20"/>
          <p:cNvGraphicFramePr>
            <a:graphicFrameLocks noGrp="1" noChangeAspect="1"/>
          </p:cNvGraphicFramePr>
          <p:nvPr>
            <p:ph idx="1"/>
            <p:extLst>
              <p:ext uri="{D42A27DB-BD31-4B8C-83A1-F6EECF244321}">
                <p14:modId xmlns:p14="http://schemas.microsoft.com/office/powerpoint/2010/main" val="348671250"/>
              </p:ext>
            </p:extLst>
          </p:nvPr>
        </p:nvGraphicFramePr>
        <p:xfrm>
          <a:off x="1790700" y="1447800"/>
          <a:ext cx="5562600" cy="4953000"/>
        </p:xfrm>
        <a:graphic>
          <a:graphicData uri="http://schemas.openxmlformats.org/presentationml/2006/ole">
            <mc:AlternateContent xmlns:mc="http://schemas.openxmlformats.org/markup-compatibility/2006">
              <mc:Choice xmlns:v="urn:schemas-microsoft-com:vml" Requires="v">
                <p:oleObj name="Visio" r:id="rId2" imgW="6626352" imgH="5899709" progId="">
                  <p:embed/>
                </p:oleObj>
              </mc:Choice>
              <mc:Fallback>
                <p:oleObj name="Visio" r:id="rId2" imgW="6626352" imgH="5899709"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447800"/>
                        <a:ext cx="5562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5"/>
          <p:cNvSpPr>
            <a:spLocks noGrp="1"/>
          </p:cNvSpPr>
          <p:nvPr>
            <p:ph type="sldNum" sz="quarter" idx="12"/>
          </p:nvPr>
        </p:nvSpPr>
        <p:spPr/>
        <p:txBody>
          <a:bodyPr/>
          <a:lstStyle/>
          <a:p>
            <a:fld id="{7DC08958-F324-419A-93FE-A33AC4EDD9FB}" type="slidenum">
              <a:rPr lang="en-US"/>
              <a:pPr/>
              <a:t>19</a:t>
            </a:fld>
            <a:endParaRPr lang="en-US"/>
          </a:p>
        </p:txBody>
      </p:sp>
      <p:sp>
        <p:nvSpPr>
          <p:cNvPr id="7" name="Footer Placeholder 6"/>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380302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PageRank Scores</a:t>
            </a:r>
          </a:p>
        </p:txBody>
      </p:sp>
      <p:cxnSp>
        <p:nvCxnSpPr>
          <p:cNvPr id="10" name="Straight Arrow Connector 9"/>
          <p:cNvCxnSpPr/>
          <p:nvPr/>
        </p:nvCxnSpPr>
        <p:spPr>
          <a:xfrm flipV="1">
            <a:off x="4703619" y="2209800"/>
            <a:ext cx="1066800" cy="15240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731327" y="2819400"/>
            <a:ext cx="990600" cy="7620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3" idx="1"/>
            <a:endCxn id="5" idx="5"/>
          </p:cNvCxnSpPr>
          <p:nvPr/>
        </p:nvCxnSpPr>
        <p:spPr>
          <a:xfrm flipH="1" flipV="1">
            <a:off x="4333827" y="3571827"/>
            <a:ext cx="627466" cy="779866"/>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1837054" y="3578754"/>
            <a:ext cx="597065" cy="739693"/>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flipV="1">
            <a:off x="1127760" y="2731174"/>
            <a:ext cx="243840" cy="1480607"/>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0" idx="0"/>
          </p:cNvCxnSpPr>
          <p:nvPr/>
        </p:nvCxnSpPr>
        <p:spPr>
          <a:xfrm flipV="1">
            <a:off x="2788920" y="3962400"/>
            <a:ext cx="274320" cy="1600258"/>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20" idx="7"/>
          </p:cNvCxnSpPr>
          <p:nvPr/>
        </p:nvCxnSpPr>
        <p:spPr>
          <a:xfrm flipV="1">
            <a:off x="2982894" y="4953000"/>
            <a:ext cx="1817706" cy="690004"/>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flipV="1">
            <a:off x="1999136" y="4602480"/>
            <a:ext cx="2829172" cy="13716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flipV="1">
            <a:off x="3390900" y="3990108"/>
            <a:ext cx="236220" cy="1874578"/>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3800313" y="5134514"/>
            <a:ext cx="1140199" cy="789737"/>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3" idx="7"/>
          </p:cNvCxnSpPr>
          <p:nvPr/>
        </p:nvCxnSpPr>
        <p:spPr>
          <a:xfrm flipV="1">
            <a:off x="4720254" y="5288280"/>
            <a:ext cx="461346" cy="720426"/>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3962400" y="3858489"/>
            <a:ext cx="563880" cy="211836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6749967" y="5195198"/>
            <a:ext cx="299522" cy="730792"/>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5" idx="1"/>
          </p:cNvCxnSpPr>
          <p:nvPr/>
        </p:nvCxnSpPr>
        <p:spPr>
          <a:xfrm flipH="1" flipV="1">
            <a:off x="7315200" y="5182971"/>
            <a:ext cx="369906" cy="688575"/>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6" idx="1"/>
          </p:cNvCxnSpPr>
          <p:nvPr/>
        </p:nvCxnSpPr>
        <p:spPr>
          <a:xfrm flipH="1" flipV="1">
            <a:off x="4647560" y="3200400"/>
            <a:ext cx="2229282" cy="1280131"/>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flipV="1">
            <a:off x="5897880" y="4899689"/>
            <a:ext cx="872868" cy="53311"/>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3008" name="Straight Arrow Connector 43007"/>
          <p:cNvCxnSpPr/>
          <p:nvPr/>
        </p:nvCxnSpPr>
        <p:spPr>
          <a:xfrm>
            <a:off x="5877099" y="4602480"/>
            <a:ext cx="872868" cy="6858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sp>
        <p:nvSpPr>
          <p:cNvPr id="5" name="Oval 4"/>
          <p:cNvSpPr/>
          <p:nvPr/>
        </p:nvSpPr>
        <p:spPr>
          <a:xfrm>
            <a:off x="2057400" y="1295400"/>
            <a:ext cx="2667000" cy="2667000"/>
          </a:xfrm>
          <a:prstGeom prst="ellipse">
            <a:avLst/>
          </a:prstGeom>
          <a:solidFill>
            <a:schemeClr val="accent2"/>
          </a:solidFill>
          <a:ln w="76200">
            <a:solidFill>
              <a:schemeClr val="accent2"/>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B</a:t>
            </a:r>
          </a:p>
          <a:p>
            <a:pPr algn="ctr"/>
            <a:r>
              <a:rPr lang="en-US" sz="2000" b="1" dirty="0">
                <a:latin typeface="Arial" pitchFamily="34" charset="0"/>
                <a:cs typeface="Arial" pitchFamily="34" charset="0"/>
              </a:rPr>
              <a:t>38.4</a:t>
            </a:r>
          </a:p>
          <a:p>
            <a:pPr algn="ctr"/>
            <a:endParaRPr lang="en-US" sz="2000" b="1" dirty="0">
              <a:latin typeface="Arial" pitchFamily="34" charset="0"/>
              <a:cs typeface="Arial" pitchFamily="34" charset="0"/>
            </a:endParaRPr>
          </a:p>
        </p:txBody>
      </p:sp>
      <p:sp>
        <p:nvSpPr>
          <p:cNvPr id="9" name="Oval 8"/>
          <p:cNvSpPr/>
          <p:nvPr/>
        </p:nvSpPr>
        <p:spPr>
          <a:xfrm>
            <a:off x="5715000" y="1295400"/>
            <a:ext cx="2667000" cy="2667000"/>
          </a:xfrm>
          <a:prstGeom prst="ellipse">
            <a:avLst/>
          </a:prstGeom>
          <a:solidFill>
            <a:schemeClr val="accent1"/>
          </a:solidFill>
          <a:ln w="76200">
            <a:solidFill>
              <a:schemeClr val="accent1"/>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C</a:t>
            </a:r>
          </a:p>
          <a:p>
            <a:pPr algn="ctr"/>
            <a:r>
              <a:rPr lang="en-US" sz="2000" b="1" dirty="0">
                <a:latin typeface="Arial" pitchFamily="34" charset="0"/>
                <a:cs typeface="Arial" pitchFamily="34" charset="0"/>
              </a:rPr>
              <a:t>34.3</a:t>
            </a:r>
          </a:p>
        </p:txBody>
      </p:sp>
      <p:sp>
        <p:nvSpPr>
          <p:cNvPr id="13" name="Oval 12"/>
          <p:cNvSpPr/>
          <p:nvPr/>
        </p:nvSpPr>
        <p:spPr>
          <a:xfrm>
            <a:off x="4800600" y="4191000"/>
            <a:ext cx="1097280" cy="1097280"/>
          </a:xfrm>
          <a:prstGeom prst="ellipse">
            <a:avLst/>
          </a:prstGeom>
          <a:solidFill>
            <a:schemeClr val="accent4"/>
          </a:solidFill>
          <a:ln w="76200">
            <a:solidFill>
              <a:schemeClr val="accent4"/>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E</a:t>
            </a:r>
          </a:p>
          <a:p>
            <a:pPr algn="ctr"/>
            <a:r>
              <a:rPr lang="en-US" sz="2000" b="1" dirty="0">
                <a:latin typeface="Arial" pitchFamily="34" charset="0"/>
                <a:cs typeface="Arial" pitchFamily="34" charset="0"/>
              </a:rPr>
              <a:t>8.1</a:t>
            </a:r>
          </a:p>
        </p:txBody>
      </p:sp>
      <p:sp>
        <p:nvSpPr>
          <p:cNvPr id="16" name="Oval 15"/>
          <p:cNvSpPr/>
          <p:nvPr/>
        </p:nvSpPr>
        <p:spPr>
          <a:xfrm>
            <a:off x="6756322" y="4360011"/>
            <a:ext cx="822960" cy="822960"/>
          </a:xfrm>
          <a:prstGeom prst="ellipse">
            <a:avLst/>
          </a:prstGeom>
          <a:solidFill>
            <a:schemeClr val="accent3"/>
          </a:solidFill>
          <a:ln w="76200">
            <a:solidFill>
              <a:schemeClr val="accent3"/>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F</a:t>
            </a:r>
          </a:p>
          <a:p>
            <a:pPr algn="ctr"/>
            <a:r>
              <a:rPr lang="en-US" sz="2000" b="1" dirty="0">
                <a:latin typeface="Arial" pitchFamily="34" charset="0"/>
                <a:cs typeface="Arial" pitchFamily="34" charset="0"/>
              </a:rPr>
              <a:t>3.9</a:t>
            </a:r>
          </a:p>
        </p:txBody>
      </p:sp>
      <p:sp>
        <p:nvSpPr>
          <p:cNvPr id="18" name="Oval 17"/>
          <p:cNvSpPr/>
          <p:nvPr/>
        </p:nvSpPr>
        <p:spPr>
          <a:xfrm>
            <a:off x="1148468" y="4191000"/>
            <a:ext cx="822960" cy="822960"/>
          </a:xfrm>
          <a:prstGeom prst="ellipse">
            <a:avLst/>
          </a:prstGeom>
          <a:solidFill>
            <a:schemeClr val="accent3"/>
          </a:solidFill>
          <a:ln w="76200">
            <a:solidFill>
              <a:schemeClr val="accent3"/>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D</a:t>
            </a:r>
          </a:p>
          <a:p>
            <a:pPr algn="ctr"/>
            <a:r>
              <a:rPr lang="en-US" sz="2000" b="1" dirty="0">
                <a:latin typeface="Arial" pitchFamily="34" charset="0"/>
                <a:cs typeface="Arial" pitchFamily="34" charset="0"/>
              </a:rPr>
              <a:t>3.9</a:t>
            </a:r>
          </a:p>
        </p:txBody>
      </p:sp>
      <p:sp>
        <p:nvSpPr>
          <p:cNvPr id="19" name="Oval 18"/>
          <p:cNvSpPr/>
          <p:nvPr/>
        </p:nvSpPr>
        <p:spPr>
          <a:xfrm>
            <a:off x="762000" y="1978873"/>
            <a:ext cx="731520" cy="731520"/>
          </a:xfrm>
          <a:prstGeom prst="ellipse">
            <a:avLst/>
          </a:prstGeom>
          <a:solidFill>
            <a:schemeClr val="accent5"/>
          </a:solidFill>
          <a:ln w="76200">
            <a:solidFill>
              <a:schemeClr val="accent5"/>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A</a:t>
            </a:r>
          </a:p>
          <a:p>
            <a:pPr algn="ctr"/>
            <a:r>
              <a:rPr lang="en-US" sz="2000" b="1" dirty="0">
                <a:latin typeface="Arial" pitchFamily="34" charset="0"/>
                <a:cs typeface="Arial" pitchFamily="34" charset="0"/>
              </a:rPr>
              <a:t>3.3</a:t>
            </a:r>
          </a:p>
        </p:txBody>
      </p:sp>
      <p:sp>
        <p:nvSpPr>
          <p:cNvPr id="20" name="Oval 19"/>
          <p:cNvSpPr/>
          <p:nvPr/>
        </p:nvSpPr>
        <p:spPr>
          <a:xfrm>
            <a:off x="2514600" y="5562658"/>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22" name="Oval 21"/>
          <p:cNvSpPr/>
          <p:nvPr/>
        </p:nvSpPr>
        <p:spPr>
          <a:xfrm>
            <a:off x="3352800" y="5836978"/>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23" name="Oval 22"/>
          <p:cNvSpPr/>
          <p:nvPr/>
        </p:nvSpPr>
        <p:spPr>
          <a:xfrm>
            <a:off x="4251960" y="5928360"/>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24" name="Oval 23"/>
          <p:cNvSpPr/>
          <p:nvPr/>
        </p:nvSpPr>
        <p:spPr>
          <a:xfrm>
            <a:off x="6385560" y="5879107"/>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25" name="Oval 24"/>
          <p:cNvSpPr/>
          <p:nvPr/>
        </p:nvSpPr>
        <p:spPr>
          <a:xfrm>
            <a:off x="7604760" y="5791200"/>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43009" name="Slide Number Placeholder 43008"/>
          <p:cNvSpPr>
            <a:spLocks noGrp="1"/>
          </p:cNvSpPr>
          <p:nvPr>
            <p:ph type="sldNum" sz="quarter" idx="12"/>
          </p:nvPr>
        </p:nvSpPr>
        <p:spPr/>
        <p:txBody>
          <a:bodyPr/>
          <a:lstStyle/>
          <a:p>
            <a:fld id="{19B12225-5612-419B-A8D5-4B8EEE4C217E}" type="slidenum">
              <a:rPr lang="en-US" smtClean="0"/>
              <a:pPr/>
              <a:t>2</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03209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Summary</a:t>
            </a:r>
          </a:p>
        </p:txBody>
      </p:sp>
      <p:sp>
        <p:nvSpPr>
          <p:cNvPr id="3" name="Content Placeholder 2"/>
          <p:cNvSpPr>
            <a:spLocks noGrp="1"/>
          </p:cNvSpPr>
          <p:nvPr>
            <p:ph idx="1"/>
          </p:nvPr>
        </p:nvSpPr>
        <p:spPr/>
        <p:txBody>
          <a:bodyPr>
            <a:normAutofit fontScale="92500" lnSpcReduction="10000"/>
          </a:bodyPr>
          <a:lstStyle/>
          <a:p>
            <a:r>
              <a:rPr lang="en-US" b="1" dirty="0">
                <a:solidFill>
                  <a:srgbClr val="FF0066"/>
                </a:solidFill>
              </a:rPr>
              <a:t>“Normal” PageRank:</a:t>
            </a:r>
          </a:p>
          <a:p>
            <a:pPr lvl="1"/>
            <a:r>
              <a:rPr lang="en-US" dirty="0"/>
              <a:t>Teleports uniformly at random to any node</a:t>
            </a:r>
          </a:p>
          <a:p>
            <a:pPr lvl="1"/>
            <a:r>
              <a:rPr lang="en-US" dirty="0"/>
              <a:t>All nodes have the same probability of surfer landing there: </a:t>
            </a:r>
            <a:r>
              <a:rPr lang="en-US" b="1" dirty="0"/>
              <a:t>S =</a:t>
            </a:r>
            <a:r>
              <a:rPr lang="en-US" dirty="0"/>
              <a:t> [0.1, 0.1, 0.1, 0.1, 0.1, 0.1, 0.1, 0.1, 0.1, 0.1]</a:t>
            </a:r>
          </a:p>
          <a:p>
            <a:r>
              <a:rPr lang="en-US" b="1" dirty="0">
                <a:solidFill>
                  <a:srgbClr val="FF0066"/>
                </a:solidFill>
              </a:rPr>
              <a:t>Topic-Specific PageRank</a:t>
            </a:r>
            <a:r>
              <a:rPr lang="en-US" dirty="0">
                <a:solidFill>
                  <a:srgbClr val="FF0066"/>
                </a:solidFill>
              </a:rPr>
              <a:t> also known as </a:t>
            </a:r>
            <a:r>
              <a:rPr lang="en-US" b="1" dirty="0">
                <a:solidFill>
                  <a:srgbClr val="FF0066"/>
                </a:solidFill>
              </a:rPr>
              <a:t>Personalized PageRank:</a:t>
            </a:r>
          </a:p>
          <a:p>
            <a:pPr lvl="1"/>
            <a:r>
              <a:rPr lang="en-US" dirty="0"/>
              <a:t>Teleports to a topic specific set of pages</a:t>
            </a:r>
          </a:p>
          <a:p>
            <a:pPr lvl="1"/>
            <a:r>
              <a:rPr lang="en-US" dirty="0"/>
              <a:t>Nodes can have different probabilities of surfer landing there: </a:t>
            </a:r>
            <a:r>
              <a:rPr lang="en-US" b="1" dirty="0"/>
              <a:t>S =</a:t>
            </a:r>
            <a:r>
              <a:rPr lang="en-US" dirty="0"/>
              <a:t> [0.1, 0, 0, 0.2, 0, 0, 0.5, 0, 0, 0.2]</a:t>
            </a:r>
          </a:p>
          <a:p>
            <a:r>
              <a:rPr lang="en-US" b="1" dirty="0">
                <a:solidFill>
                  <a:srgbClr val="FF0066"/>
                </a:solidFill>
              </a:rPr>
              <a:t>Random Walk with Restarts:</a:t>
            </a:r>
            <a:endParaRPr lang="en-US" dirty="0">
              <a:solidFill>
                <a:srgbClr val="FF0066"/>
              </a:solidFill>
            </a:endParaRPr>
          </a:p>
          <a:p>
            <a:pPr lvl="1"/>
            <a:r>
              <a:rPr lang="en-US" dirty="0"/>
              <a:t>Topic-Specific PageRank where teleport is always to the same node. S=[0, 0, 0, 0, </a:t>
            </a:r>
            <a:r>
              <a:rPr lang="en-US" b="1" dirty="0"/>
              <a:t>1</a:t>
            </a:r>
            <a:r>
              <a:rPr lang="en-US" dirty="0"/>
              <a:t>, 0, 0, 0, 0, 0, 0]</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540904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err="1"/>
              <a:t>TrustRank</a:t>
            </a:r>
            <a:r>
              <a:rPr lang="en-US" dirty="0"/>
              <a:t>: </a:t>
            </a:r>
            <a:br>
              <a:rPr lang="en-US" dirty="0"/>
            </a:br>
            <a:r>
              <a:rPr lang="en-US" dirty="0"/>
              <a:t>Combating the Web Spam</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16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0722" name="Rectangle 2"/>
          <p:cNvSpPr>
            <a:spLocks noGrp="1" noChangeArrowheads="1"/>
          </p:cNvSpPr>
          <p:nvPr>
            <p:ph type="title"/>
          </p:nvPr>
        </p:nvSpPr>
        <p:spPr/>
        <p:txBody>
          <a:bodyPr/>
          <a:lstStyle/>
          <a:p>
            <a:r>
              <a:rPr lang="en-US" dirty="0"/>
              <a:t>What is Web Spam?</a:t>
            </a:r>
          </a:p>
        </p:txBody>
      </p:sp>
      <p:sp>
        <p:nvSpPr>
          <p:cNvPr id="30723" name="Rectangle 3"/>
          <p:cNvSpPr>
            <a:spLocks noGrp="1" noChangeArrowheads="1"/>
          </p:cNvSpPr>
          <p:nvPr>
            <p:ph type="body" idx="1"/>
          </p:nvPr>
        </p:nvSpPr>
        <p:spPr/>
        <p:txBody>
          <a:bodyPr>
            <a:normAutofit/>
          </a:bodyPr>
          <a:lstStyle/>
          <a:p>
            <a:pPr>
              <a:lnSpc>
                <a:spcPct val="90000"/>
              </a:lnSpc>
            </a:pPr>
            <a:r>
              <a:rPr lang="en-US" b="1" dirty="0">
                <a:solidFill>
                  <a:srgbClr val="0066FF"/>
                </a:solidFill>
              </a:rPr>
              <a:t>Spamming:</a:t>
            </a:r>
            <a:r>
              <a:rPr lang="en-US" b="1" dirty="0"/>
              <a:t> </a:t>
            </a:r>
          </a:p>
          <a:p>
            <a:pPr lvl="1">
              <a:lnSpc>
                <a:spcPct val="90000"/>
              </a:lnSpc>
            </a:pPr>
            <a:r>
              <a:rPr lang="en-US" dirty="0"/>
              <a:t>Any deliberate action to boost a web </a:t>
            </a:r>
            <a:br>
              <a:rPr lang="en-US" dirty="0"/>
            </a:br>
            <a:r>
              <a:rPr lang="en-US" dirty="0"/>
              <a:t>page’s position in search engine results, incommensurate with page’s real value</a:t>
            </a:r>
          </a:p>
          <a:p>
            <a:pPr>
              <a:lnSpc>
                <a:spcPct val="90000"/>
              </a:lnSpc>
            </a:pPr>
            <a:r>
              <a:rPr lang="en-US" b="1" dirty="0">
                <a:solidFill>
                  <a:srgbClr val="D60093"/>
                </a:solidFill>
              </a:rPr>
              <a:t>Spam:</a:t>
            </a:r>
            <a:r>
              <a:rPr lang="en-US" dirty="0"/>
              <a:t> </a:t>
            </a:r>
          </a:p>
          <a:p>
            <a:pPr lvl="1">
              <a:lnSpc>
                <a:spcPct val="90000"/>
              </a:lnSpc>
            </a:pPr>
            <a:r>
              <a:rPr lang="en-US" dirty="0"/>
              <a:t>Web pages that are the result of spamming</a:t>
            </a:r>
          </a:p>
          <a:p>
            <a:pPr>
              <a:lnSpc>
                <a:spcPct val="90000"/>
              </a:lnSpc>
            </a:pPr>
            <a:r>
              <a:rPr lang="en-US" dirty="0"/>
              <a:t>This is a very broad definition</a:t>
            </a:r>
          </a:p>
          <a:p>
            <a:pPr lvl="1">
              <a:lnSpc>
                <a:spcPct val="90000"/>
              </a:lnSpc>
            </a:pPr>
            <a:r>
              <a:rPr lang="en-US" b="1" dirty="0"/>
              <a:t>SEO</a:t>
            </a:r>
            <a:r>
              <a:rPr lang="en-US" dirty="0"/>
              <a:t> industry might disagree!</a:t>
            </a:r>
          </a:p>
          <a:p>
            <a:pPr lvl="1">
              <a:lnSpc>
                <a:spcPct val="90000"/>
              </a:lnSpc>
            </a:pPr>
            <a:r>
              <a:rPr lang="en-US" dirty="0"/>
              <a:t>SEO = search engine optimization</a:t>
            </a:r>
          </a:p>
          <a:p>
            <a:pPr lvl="8">
              <a:lnSpc>
                <a:spcPct val="90000"/>
              </a:lnSpc>
            </a:pPr>
            <a:endParaRPr lang="en-US" dirty="0"/>
          </a:p>
          <a:p>
            <a:pPr>
              <a:lnSpc>
                <a:spcPct val="90000"/>
              </a:lnSpc>
            </a:pPr>
            <a:r>
              <a:rPr lang="en-US" dirty="0"/>
              <a:t>Approximately </a:t>
            </a:r>
            <a:r>
              <a:rPr lang="en-US" b="1" dirty="0">
                <a:solidFill>
                  <a:srgbClr val="008000"/>
                </a:solidFill>
              </a:rPr>
              <a:t>10-15% </a:t>
            </a:r>
            <a:r>
              <a:rPr lang="en-US" dirty="0"/>
              <a:t>of web pages are spam</a:t>
            </a:r>
          </a:p>
          <a:p>
            <a:pPr>
              <a:lnSpc>
                <a:spcPct val="90000"/>
              </a:lnSpc>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22</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412105680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Web Search</a:t>
            </a:r>
          </a:p>
        </p:txBody>
      </p:sp>
      <p:sp>
        <p:nvSpPr>
          <p:cNvPr id="3" name="Content Placeholder 2"/>
          <p:cNvSpPr>
            <a:spLocks noGrp="1"/>
          </p:cNvSpPr>
          <p:nvPr>
            <p:ph idx="1"/>
          </p:nvPr>
        </p:nvSpPr>
        <p:spPr/>
        <p:txBody>
          <a:bodyPr>
            <a:normAutofit lnSpcReduction="10000"/>
          </a:bodyPr>
          <a:lstStyle/>
          <a:p>
            <a:r>
              <a:rPr lang="en-US" b="1" dirty="0">
                <a:solidFill>
                  <a:srgbClr val="D60093"/>
                </a:solidFill>
              </a:rPr>
              <a:t>Early search engines:</a:t>
            </a:r>
          </a:p>
          <a:p>
            <a:pPr lvl="1"/>
            <a:r>
              <a:rPr lang="en-US" dirty="0"/>
              <a:t>Crawl the Web</a:t>
            </a:r>
          </a:p>
          <a:p>
            <a:pPr lvl="1"/>
            <a:r>
              <a:rPr lang="en-US" dirty="0"/>
              <a:t>Index pages by the words they contained</a:t>
            </a:r>
          </a:p>
          <a:p>
            <a:pPr lvl="1"/>
            <a:r>
              <a:rPr lang="en-US" dirty="0"/>
              <a:t>Respond to </a:t>
            </a:r>
            <a:r>
              <a:rPr lang="en-US" sz="2900" dirty="0"/>
              <a:t>search queries </a:t>
            </a:r>
            <a:r>
              <a:rPr lang="en-US" dirty="0"/>
              <a:t>(lists of words) with the pages containing those words</a:t>
            </a:r>
          </a:p>
          <a:p>
            <a:r>
              <a:rPr lang="en-US" b="1" dirty="0">
                <a:solidFill>
                  <a:srgbClr val="0000FF"/>
                </a:solidFill>
              </a:rPr>
              <a:t>Early page ranking:</a:t>
            </a:r>
          </a:p>
          <a:p>
            <a:pPr lvl="1"/>
            <a:r>
              <a:rPr lang="en-US" dirty="0"/>
              <a:t>Attempt to order pages matching a search query by “importance”</a:t>
            </a:r>
          </a:p>
          <a:p>
            <a:pPr lvl="1"/>
            <a:r>
              <a:rPr lang="en-US" b="1" dirty="0">
                <a:solidFill>
                  <a:srgbClr val="008000"/>
                </a:solidFill>
              </a:rPr>
              <a:t>First search engines considered:</a:t>
            </a:r>
          </a:p>
          <a:p>
            <a:pPr lvl="2"/>
            <a:r>
              <a:rPr lang="en-US" b="1" dirty="0"/>
              <a:t>(1)</a:t>
            </a:r>
            <a:r>
              <a:rPr lang="en-US" dirty="0"/>
              <a:t> Number of times query words appeared</a:t>
            </a:r>
          </a:p>
          <a:p>
            <a:pPr lvl="2"/>
            <a:r>
              <a:rPr lang="en-US" b="1" dirty="0"/>
              <a:t>(2)</a:t>
            </a:r>
            <a:r>
              <a:rPr lang="en-US" dirty="0"/>
              <a:t> Prominence of word position, e.g. title, header</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3853787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First Spammers</a:t>
            </a:r>
          </a:p>
        </p:txBody>
      </p:sp>
      <p:sp>
        <p:nvSpPr>
          <p:cNvPr id="3" name="Content Placeholder 2"/>
          <p:cNvSpPr>
            <a:spLocks noGrp="1"/>
          </p:cNvSpPr>
          <p:nvPr>
            <p:ph idx="1"/>
          </p:nvPr>
        </p:nvSpPr>
        <p:spPr/>
        <p:txBody>
          <a:bodyPr>
            <a:normAutofit/>
          </a:bodyPr>
          <a:lstStyle/>
          <a:p>
            <a:r>
              <a:rPr lang="en-US" dirty="0"/>
              <a:t>As people began to use search engines to find things on the Web, those with commercial interests tried to </a:t>
            </a:r>
            <a:r>
              <a:rPr lang="en-US" b="1" dirty="0"/>
              <a:t>exploit search engines</a:t>
            </a:r>
            <a:r>
              <a:rPr lang="en-US" dirty="0"/>
              <a:t> to bring people to their own site – whether they wanted to be there or not</a:t>
            </a:r>
          </a:p>
          <a:p>
            <a:r>
              <a:rPr lang="en-US" b="1" dirty="0">
                <a:solidFill>
                  <a:srgbClr val="008000"/>
                </a:solidFill>
              </a:rPr>
              <a:t>Example:</a:t>
            </a:r>
            <a:r>
              <a:rPr lang="en-US" dirty="0">
                <a:solidFill>
                  <a:schemeClr val="accent2"/>
                </a:solidFill>
              </a:rPr>
              <a:t> </a:t>
            </a:r>
          </a:p>
          <a:p>
            <a:pPr lvl="1"/>
            <a:r>
              <a:rPr lang="en-US" dirty="0"/>
              <a:t>Shirt-seller might pretend to be about “movies”</a:t>
            </a:r>
          </a:p>
          <a:p>
            <a:r>
              <a:rPr lang="en-US" b="1" dirty="0">
                <a:solidFill>
                  <a:srgbClr val="0000FF"/>
                </a:solidFill>
              </a:rPr>
              <a:t>Techniques for achieving high relevance/importance for a web page</a:t>
            </a: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4217252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First Spammers: Term Spam</a:t>
            </a:r>
          </a:p>
        </p:txBody>
      </p:sp>
      <p:sp>
        <p:nvSpPr>
          <p:cNvPr id="3" name="Content Placeholder 2"/>
          <p:cNvSpPr>
            <a:spLocks noGrp="1"/>
          </p:cNvSpPr>
          <p:nvPr>
            <p:ph idx="1"/>
          </p:nvPr>
        </p:nvSpPr>
        <p:spPr/>
        <p:txBody>
          <a:bodyPr>
            <a:normAutofit/>
          </a:bodyPr>
          <a:lstStyle/>
          <a:p>
            <a:r>
              <a:rPr lang="en-US" b="1" dirty="0">
                <a:solidFill>
                  <a:srgbClr val="0000FF"/>
                </a:solidFill>
              </a:rPr>
              <a:t>How do you make your page appear to be about movies?</a:t>
            </a:r>
            <a:endParaRPr lang="en-US" dirty="0">
              <a:solidFill>
                <a:srgbClr val="0000FF"/>
              </a:solidFill>
            </a:endParaRPr>
          </a:p>
          <a:p>
            <a:pPr lvl="1"/>
            <a:r>
              <a:rPr lang="en-US" b="1" dirty="0">
                <a:solidFill>
                  <a:srgbClr val="008000"/>
                </a:solidFill>
              </a:rPr>
              <a:t>(1)</a:t>
            </a:r>
            <a:r>
              <a:rPr lang="en-US" dirty="0">
                <a:solidFill>
                  <a:schemeClr val="accent3"/>
                </a:solidFill>
              </a:rPr>
              <a:t> </a:t>
            </a:r>
            <a:r>
              <a:rPr lang="en-US" dirty="0"/>
              <a:t>Add the word movie 1,000 times to your page</a:t>
            </a:r>
          </a:p>
          <a:p>
            <a:pPr lvl="1"/>
            <a:r>
              <a:rPr lang="en-US" dirty="0"/>
              <a:t>Set text color to the background color, so only search engines would see it</a:t>
            </a:r>
          </a:p>
          <a:p>
            <a:pPr lvl="1"/>
            <a:r>
              <a:rPr lang="en-US" b="1" dirty="0">
                <a:solidFill>
                  <a:srgbClr val="008000"/>
                </a:solidFill>
              </a:rPr>
              <a:t>(2)</a:t>
            </a:r>
            <a:r>
              <a:rPr lang="en-US" dirty="0">
                <a:solidFill>
                  <a:schemeClr val="accent3"/>
                </a:solidFill>
              </a:rPr>
              <a:t> </a:t>
            </a:r>
            <a:r>
              <a:rPr lang="en-US" dirty="0"/>
              <a:t>Or, run the query “movie” on your </a:t>
            </a:r>
            <a:br>
              <a:rPr lang="en-US" dirty="0"/>
            </a:br>
            <a:r>
              <a:rPr lang="en-US" dirty="0"/>
              <a:t>target search engine</a:t>
            </a:r>
          </a:p>
          <a:p>
            <a:pPr lvl="1"/>
            <a:r>
              <a:rPr lang="en-US" dirty="0"/>
              <a:t>See what page came first in the listings</a:t>
            </a:r>
          </a:p>
          <a:p>
            <a:pPr lvl="1"/>
            <a:r>
              <a:rPr lang="en-US" dirty="0"/>
              <a:t>Copy it into your page, make it “invisible”</a:t>
            </a:r>
          </a:p>
          <a:p>
            <a:r>
              <a:rPr lang="en-US" b="1" dirty="0">
                <a:solidFill>
                  <a:srgbClr val="D60093"/>
                </a:solidFill>
              </a:rPr>
              <a:t>These and similar techniques are term spam</a:t>
            </a: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903205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Google’s Solution to Term Spam</a:t>
            </a:r>
          </a:p>
        </p:txBody>
      </p:sp>
      <p:sp>
        <p:nvSpPr>
          <p:cNvPr id="3" name="Content Placeholder 2"/>
          <p:cNvSpPr>
            <a:spLocks noGrp="1"/>
          </p:cNvSpPr>
          <p:nvPr>
            <p:ph idx="1"/>
          </p:nvPr>
        </p:nvSpPr>
        <p:spPr/>
        <p:txBody>
          <a:bodyPr>
            <a:normAutofit/>
          </a:bodyPr>
          <a:lstStyle/>
          <a:p>
            <a:r>
              <a:rPr lang="en-US" b="1" dirty="0">
                <a:solidFill>
                  <a:srgbClr val="D60093"/>
                </a:solidFill>
              </a:rPr>
              <a:t>Believe what people say about you, rather than what you say about yourself</a:t>
            </a:r>
          </a:p>
          <a:p>
            <a:pPr lvl="1"/>
            <a:r>
              <a:rPr lang="en-US" dirty="0"/>
              <a:t>Use words in the anchor text (words that appear underlined to represent the link) and its surrounding text</a:t>
            </a:r>
          </a:p>
          <a:p>
            <a:pPr lvl="8"/>
            <a:endParaRPr lang="en-US" dirty="0"/>
          </a:p>
          <a:p>
            <a:r>
              <a:rPr lang="en-US" dirty="0">
                <a:solidFill>
                  <a:srgbClr val="0000FF"/>
                </a:solidFill>
              </a:rPr>
              <a:t>PageRank as a tool to  measure the “importance” of Web pages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10172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Why It Works?</a:t>
            </a:r>
          </a:p>
        </p:txBody>
      </p:sp>
      <p:sp>
        <p:nvSpPr>
          <p:cNvPr id="3" name="Content Placeholder 2"/>
          <p:cNvSpPr>
            <a:spLocks noGrp="1"/>
          </p:cNvSpPr>
          <p:nvPr>
            <p:ph idx="1"/>
          </p:nvPr>
        </p:nvSpPr>
        <p:spPr>
          <a:xfrm>
            <a:off x="457200" y="1295400"/>
            <a:ext cx="8610600" cy="5257801"/>
          </a:xfrm>
        </p:spPr>
        <p:txBody>
          <a:bodyPr>
            <a:normAutofit fontScale="92500"/>
          </a:bodyPr>
          <a:lstStyle/>
          <a:p>
            <a:r>
              <a:rPr lang="en-US" b="1" dirty="0">
                <a:solidFill>
                  <a:srgbClr val="0000FF"/>
                </a:solidFill>
              </a:rPr>
              <a:t>Our hypothetical shirt-seller looses</a:t>
            </a:r>
          </a:p>
          <a:p>
            <a:pPr lvl="1"/>
            <a:r>
              <a:rPr lang="en-US" dirty="0"/>
              <a:t>Saying he is about movies doesn’t help, because </a:t>
            </a:r>
            <a:br>
              <a:rPr lang="en-US" dirty="0"/>
            </a:br>
            <a:r>
              <a:rPr lang="en-US" dirty="0"/>
              <a:t>others don’t say he is about movies</a:t>
            </a:r>
          </a:p>
          <a:p>
            <a:pPr lvl="1"/>
            <a:r>
              <a:rPr lang="en-US" dirty="0"/>
              <a:t>His page isn’t very important, so it won’t be ranked </a:t>
            </a:r>
            <a:br>
              <a:rPr lang="en-US" dirty="0"/>
            </a:br>
            <a:r>
              <a:rPr lang="en-US" dirty="0"/>
              <a:t>high for shirts or movies</a:t>
            </a:r>
          </a:p>
          <a:p>
            <a:r>
              <a:rPr lang="en-US" b="1" dirty="0">
                <a:solidFill>
                  <a:srgbClr val="D60093"/>
                </a:solidFill>
              </a:rPr>
              <a:t>Example:</a:t>
            </a:r>
            <a:r>
              <a:rPr lang="en-US" dirty="0">
                <a:solidFill>
                  <a:srgbClr val="D60093"/>
                </a:solidFill>
              </a:rPr>
              <a:t> </a:t>
            </a:r>
          </a:p>
          <a:p>
            <a:pPr lvl="1"/>
            <a:r>
              <a:rPr lang="en-US" dirty="0"/>
              <a:t>Shirt-seller creates 1,000 pages, each links to his with “movie” in the anchor text</a:t>
            </a:r>
          </a:p>
          <a:p>
            <a:pPr lvl="1"/>
            <a:r>
              <a:rPr lang="en-US" dirty="0"/>
              <a:t>These pages have no links in, so they get little PageRank</a:t>
            </a:r>
          </a:p>
          <a:p>
            <a:pPr lvl="1"/>
            <a:r>
              <a:rPr lang="en-US" dirty="0"/>
              <a:t>So the shirt-seller can’t beat truly </a:t>
            </a:r>
            <a:r>
              <a:rPr lang="fr-FR" dirty="0"/>
              <a:t>important </a:t>
            </a:r>
            <a:r>
              <a:rPr lang="fr-FR" dirty="0" err="1"/>
              <a:t>movie</a:t>
            </a:r>
            <a:r>
              <a:rPr lang="fr-FR" dirty="0"/>
              <a:t> </a:t>
            </a:r>
            <a:br>
              <a:rPr lang="fr-FR" dirty="0"/>
            </a:br>
            <a:r>
              <a:rPr lang="fr-FR" dirty="0"/>
              <a:t>pages, </a:t>
            </a:r>
            <a:r>
              <a:rPr lang="fr-FR" dirty="0" err="1"/>
              <a:t>like</a:t>
            </a:r>
            <a:r>
              <a:rPr lang="fr-FR" dirty="0"/>
              <a:t> IMDB</a:t>
            </a:r>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1462710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a:t>Why it does not work?</a:t>
            </a:r>
          </a:p>
        </p:txBody>
      </p:sp>
      <p:sp>
        <p:nvSpPr>
          <p:cNvPr id="3" name="Content Placeholder 2"/>
          <p:cNvSpPr>
            <a:spLocks noGrp="1"/>
          </p:cNvSpPr>
          <p:nvPr>
            <p:ph idx="1"/>
          </p:nvPr>
        </p:nvSpPr>
        <p:spPr/>
        <p:txBody>
          <a:bodyPr/>
          <a:lstStyle/>
          <a:p>
            <a:endParaRPr lang="en-US"/>
          </a:p>
        </p:txBody>
      </p:sp>
      <p:pic>
        <p:nvPicPr>
          <p:cNvPr id="4" name="Picture 2" descr="http://www.thisismyurl.com/wp-content/uploads/2008/10/google_bomb_miserable_failure.png"/>
          <p:cNvPicPr>
            <a:picLocks noChangeAspect="1" noChangeArrowheads="1"/>
          </p:cNvPicPr>
          <p:nvPr/>
        </p:nvPicPr>
        <p:blipFill>
          <a:blip r:embed="rId2" cstate="print"/>
          <a:srcRect/>
          <a:stretch>
            <a:fillRect/>
          </a:stretch>
        </p:blipFill>
        <p:spPr bwMode="auto">
          <a:xfrm>
            <a:off x="1066800" y="1295400"/>
            <a:ext cx="7376871" cy="5105400"/>
          </a:xfrm>
          <a:prstGeom prst="rect">
            <a:avLst/>
          </a:prstGeom>
          <a:noFill/>
        </p:spPr>
      </p:pic>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4094128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pic>
        <p:nvPicPr>
          <p:cNvPr id="56324" name="Picture 4" descr="http://upload.wikimedia.org/wikipedia/commons/c/c3/Farm_in_frederick_maryland.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bwMode="auto">
          <a:xfrm>
            <a:off x="0" y="0"/>
            <a:ext cx="10312780" cy="6858000"/>
          </a:xfrm>
          <a:prstGeom prst="rect">
            <a:avLst/>
          </a:prstGeom>
          <a:noFill/>
          <a:effectLst>
            <a:outerShdw dist="50800" sx="1000" sy="1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66618" y="4343400"/>
            <a:ext cx="7010765" cy="1323439"/>
          </a:xfrm>
          <a:prstGeom prst="rect">
            <a:avLst/>
          </a:prstGeom>
          <a:noFill/>
        </p:spPr>
        <p:txBody>
          <a:bodyPr wrap="none" rtlCol="0">
            <a:spAutoFit/>
          </a:bodyPr>
          <a:lstStyle/>
          <a:p>
            <a:r>
              <a:rPr lang="en-US" sz="8000" b="1" dirty="0">
                <a:solidFill>
                  <a:schemeClr val="accent1">
                    <a:lumMod val="60000"/>
                    <a:lumOff val="40000"/>
                  </a:schemeClr>
                </a:solidFill>
                <a:latin typeface="Calibri" pitchFamily="34" charset="0"/>
                <a:cs typeface="Arial" pitchFamily="34" charset="0"/>
              </a:rPr>
              <a:t>SPAM FARMING</a:t>
            </a:r>
          </a:p>
        </p:txBody>
      </p:sp>
    </p:spTree>
    <p:extLst>
      <p:ext uri="{BB962C8B-B14F-4D97-AF65-F5344CB8AC3E}">
        <p14:creationId xmlns:p14="http://schemas.microsoft.com/office/powerpoint/2010/main" val="297111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Random Teleports (</a:t>
            </a:r>
            <a:r>
              <a:rPr lang="en-US" dirty="0">
                <a:solidFill>
                  <a:schemeClr val="accent1">
                    <a:satMod val="150000"/>
                  </a:schemeClr>
                </a:solidFill>
                <a:latin typeface="Symbol" pitchFamily="18" charset="2"/>
                <a:sym typeface="Symbol" pitchFamily="18" charset="2"/>
              </a:rPr>
              <a:t> = 0.8</a:t>
            </a:r>
            <a:r>
              <a:rPr lang="en-US" dirty="0">
                <a:solidFill>
                  <a:schemeClr val="accent1">
                    <a:satMod val="150000"/>
                  </a:schemeClr>
                </a:solidFill>
                <a:sym typeface="Symbol" pitchFamily="18" charset="2"/>
              </a:rPr>
              <a:t>)</a:t>
            </a:r>
          </a:p>
        </p:txBody>
      </p:sp>
      <p:sp>
        <p:nvSpPr>
          <p:cNvPr id="72722" name="Text Box 29"/>
          <p:cNvSpPr txBox="1">
            <a:spLocks noChangeArrowheads="1"/>
          </p:cNvSpPr>
          <p:nvPr/>
        </p:nvSpPr>
        <p:spPr bwMode="auto">
          <a:xfrm>
            <a:off x="990600" y="4724400"/>
            <a:ext cx="796925" cy="1187450"/>
          </a:xfrm>
          <a:prstGeom prst="rect">
            <a:avLst/>
          </a:prstGeom>
          <a:noFill/>
          <a:ln w="9525">
            <a:noFill/>
            <a:miter lim="800000"/>
            <a:headEnd/>
            <a:tailEnd/>
          </a:ln>
        </p:spPr>
        <p:txBody>
          <a:bodyPr wrap="none">
            <a:spAutoFit/>
          </a:bodyPr>
          <a:lstStyle/>
          <a:p>
            <a:r>
              <a:rPr lang="en-US" sz="2400">
                <a:latin typeface="Times New Roman" pitchFamily="18" charset="0"/>
              </a:rPr>
              <a:t>y</a:t>
            </a:r>
          </a:p>
          <a:p>
            <a:r>
              <a:rPr lang="en-US" sz="2400">
                <a:latin typeface="Times New Roman" pitchFamily="18" charset="0"/>
              </a:rPr>
              <a:t>a    =</a:t>
            </a:r>
          </a:p>
          <a:p>
            <a:r>
              <a:rPr lang="en-US" sz="2400">
                <a:latin typeface="Times New Roman" pitchFamily="18" charset="0"/>
              </a:rPr>
              <a:t>m</a:t>
            </a:r>
          </a:p>
        </p:txBody>
      </p:sp>
      <p:sp>
        <p:nvSpPr>
          <p:cNvPr id="72723" name="Text Box 30"/>
          <p:cNvSpPr txBox="1">
            <a:spLocks noChangeArrowheads="1"/>
          </p:cNvSpPr>
          <p:nvPr/>
        </p:nvSpPr>
        <p:spPr bwMode="auto">
          <a:xfrm>
            <a:off x="2378075" y="4759325"/>
            <a:ext cx="577402" cy="1200329"/>
          </a:xfrm>
          <a:prstGeom prst="rect">
            <a:avLst/>
          </a:prstGeom>
          <a:noFill/>
          <a:ln w="9525">
            <a:noFill/>
            <a:miter lim="800000"/>
            <a:headEnd/>
            <a:tailEnd/>
          </a:ln>
        </p:spPr>
        <p:txBody>
          <a:bodyPr wrap="none">
            <a:spAutoFit/>
          </a:bodyPr>
          <a:lstStyle/>
          <a:p>
            <a:r>
              <a:rPr lang="en-US" sz="2400" dirty="0">
                <a:latin typeface="Times New Roman" pitchFamily="18" charset="0"/>
              </a:rPr>
              <a:t>1/3</a:t>
            </a:r>
          </a:p>
          <a:p>
            <a:r>
              <a:rPr lang="en-US" sz="2400" dirty="0">
                <a:latin typeface="Times New Roman" pitchFamily="18" charset="0"/>
              </a:rPr>
              <a:t>1/3</a:t>
            </a:r>
          </a:p>
          <a:p>
            <a:r>
              <a:rPr lang="en-US" sz="2400" dirty="0">
                <a:latin typeface="Times New Roman" pitchFamily="18" charset="0"/>
              </a:rPr>
              <a:t>1/3</a:t>
            </a:r>
          </a:p>
        </p:txBody>
      </p:sp>
      <p:sp>
        <p:nvSpPr>
          <p:cNvPr id="37919" name="Text Box 31"/>
          <p:cNvSpPr txBox="1">
            <a:spLocks noChangeArrowheads="1"/>
          </p:cNvSpPr>
          <p:nvPr/>
        </p:nvSpPr>
        <p:spPr bwMode="auto">
          <a:xfrm>
            <a:off x="3140075" y="4759325"/>
            <a:ext cx="723275" cy="1200329"/>
          </a:xfrm>
          <a:prstGeom prst="rect">
            <a:avLst/>
          </a:prstGeom>
          <a:noFill/>
          <a:ln w="9525">
            <a:noFill/>
            <a:miter lim="800000"/>
            <a:headEnd/>
            <a:tailEnd/>
          </a:ln>
        </p:spPr>
        <p:txBody>
          <a:bodyPr wrap="none">
            <a:spAutoFit/>
          </a:bodyPr>
          <a:lstStyle/>
          <a:p>
            <a:r>
              <a:rPr lang="en-US" sz="2400" dirty="0">
                <a:latin typeface="Times New Roman" pitchFamily="18" charset="0"/>
              </a:rPr>
              <a:t>0.33</a:t>
            </a:r>
          </a:p>
          <a:p>
            <a:r>
              <a:rPr lang="en-US" sz="2400" dirty="0">
                <a:latin typeface="Times New Roman" pitchFamily="18" charset="0"/>
              </a:rPr>
              <a:t>0.20</a:t>
            </a:r>
          </a:p>
          <a:p>
            <a:r>
              <a:rPr lang="en-US" sz="2400" dirty="0">
                <a:latin typeface="Times New Roman" pitchFamily="18" charset="0"/>
              </a:rPr>
              <a:t>0.46</a:t>
            </a:r>
          </a:p>
        </p:txBody>
      </p:sp>
      <p:sp>
        <p:nvSpPr>
          <p:cNvPr id="37920" name="Text Box 32"/>
          <p:cNvSpPr txBox="1">
            <a:spLocks noChangeArrowheads="1"/>
          </p:cNvSpPr>
          <p:nvPr/>
        </p:nvSpPr>
        <p:spPr bwMode="auto">
          <a:xfrm>
            <a:off x="3978275" y="4759325"/>
            <a:ext cx="723275" cy="1200329"/>
          </a:xfrm>
          <a:prstGeom prst="rect">
            <a:avLst/>
          </a:prstGeom>
          <a:noFill/>
          <a:ln w="9525">
            <a:noFill/>
            <a:miter lim="800000"/>
            <a:headEnd/>
            <a:tailEnd/>
          </a:ln>
        </p:spPr>
        <p:txBody>
          <a:bodyPr wrap="none">
            <a:spAutoFit/>
          </a:bodyPr>
          <a:lstStyle/>
          <a:p>
            <a:r>
              <a:rPr lang="en-US" sz="2400" dirty="0">
                <a:latin typeface="Times New Roman" pitchFamily="18" charset="0"/>
              </a:rPr>
              <a:t>0.24</a:t>
            </a:r>
          </a:p>
          <a:p>
            <a:r>
              <a:rPr lang="en-US" sz="2400" dirty="0">
                <a:latin typeface="Times New Roman" pitchFamily="18" charset="0"/>
              </a:rPr>
              <a:t>0.20</a:t>
            </a:r>
          </a:p>
          <a:p>
            <a:r>
              <a:rPr lang="en-US" sz="2400" dirty="0">
                <a:latin typeface="Times New Roman" pitchFamily="18" charset="0"/>
              </a:rPr>
              <a:t>0.52</a:t>
            </a:r>
          </a:p>
        </p:txBody>
      </p:sp>
      <p:sp>
        <p:nvSpPr>
          <p:cNvPr id="37921" name="Text Box 33"/>
          <p:cNvSpPr txBox="1">
            <a:spLocks noChangeArrowheads="1"/>
          </p:cNvSpPr>
          <p:nvPr/>
        </p:nvSpPr>
        <p:spPr bwMode="auto">
          <a:xfrm>
            <a:off x="4892675" y="4759325"/>
            <a:ext cx="723275" cy="1200329"/>
          </a:xfrm>
          <a:prstGeom prst="rect">
            <a:avLst/>
          </a:prstGeom>
          <a:noFill/>
          <a:ln w="9525">
            <a:noFill/>
            <a:miter lim="800000"/>
            <a:headEnd/>
            <a:tailEnd/>
          </a:ln>
        </p:spPr>
        <p:txBody>
          <a:bodyPr wrap="none">
            <a:spAutoFit/>
          </a:bodyPr>
          <a:lstStyle/>
          <a:p>
            <a:r>
              <a:rPr lang="en-US" sz="2400" dirty="0">
                <a:latin typeface="Times New Roman" pitchFamily="18" charset="0"/>
              </a:rPr>
              <a:t>0.26</a:t>
            </a:r>
          </a:p>
          <a:p>
            <a:r>
              <a:rPr lang="en-US" sz="2400" dirty="0">
                <a:latin typeface="Times New Roman" pitchFamily="18" charset="0"/>
              </a:rPr>
              <a:t>0.18</a:t>
            </a:r>
          </a:p>
          <a:p>
            <a:r>
              <a:rPr lang="en-US" sz="2400" dirty="0">
                <a:latin typeface="Times New Roman" pitchFamily="18" charset="0"/>
              </a:rPr>
              <a:t>0.56</a:t>
            </a:r>
          </a:p>
        </p:txBody>
      </p:sp>
      <p:sp>
        <p:nvSpPr>
          <p:cNvPr id="37922" name="Text Box 34"/>
          <p:cNvSpPr txBox="1">
            <a:spLocks noChangeArrowheads="1"/>
          </p:cNvSpPr>
          <p:nvPr/>
        </p:nvSpPr>
        <p:spPr bwMode="auto">
          <a:xfrm>
            <a:off x="6797675" y="4759325"/>
            <a:ext cx="885179" cy="1200329"/>
          </a:xfrm>
          <a:prstGeom prst="rect">
            <a:avLst/>
          </a:prstGeom>
          <a:noFill/>
          <a:ln w="9525">
            <a:noFill/>
            <a:miter lim="800000"/>
            <a:headEnd/>
            <a:tailEnd/>
          </a:ln>
        </p:spPr>
        <p:txBody>
          <a:bodyPr wrap="none">
            <a:spAutoFit/>
          </a:bodyPr>
          <a:lstStyle/>
          <a:p>
            <a:r>
              <a:rPr lang="en-US" sz="2400" dirty="0">
                <a:latin typeface="Times New Roman" pitchFamily="18" charset="0"/>
              </a:rPr>
              <a:t>  7/33</a:t>
            </a:r>
          </a:p>
          <a:p>
            <a:r>
              <a:rPr lang="en-US" sz="2400" dirty="0">
                <a:latin typeface="Times New Roman" pitchFamily="18" charset="0"/>
              </a:rPr>
              <a:t>  5/33</a:t>
            </a:r>
          </a:p>
          <a:p>
            <a:r>
              <a:rPr lang="en-US" sz="2400" dirty="0">
                <a:latin typeface="Times New Roman" pitchFamily="18" charset="0"/>
              </a:rPr>
              <a:t>21/33</a:t>
            </a:r>
          </a:p>
        </p:txBody>
      </p:sp>
      <p:sp>
        <p:nvSpPr>
          <p:cNvPr id="37923" name="Text Box 35"/>
          <p:cNvSpPr txBox="1">
            <a:spLocks noChangeArrowheads="1"/>
          </p:cNvSpPr>
          <p:nvPr/>
        </p:nvSpPr>
        <p:spPr bwMode="auto">
          <a:xfrm>
            <a:off x="5867400" y="5105400"/>
            <a:ext cx="565150" cy="457200"/>
          </a:xfrm>
          <a:prstGeom prst="rect">
            <a:avLst/>
          </a:prstGeom>
          <a:noFill/>
          <a:ln w="9525">
            <a:noFill/>
            <a:miter lim="800000"/>
            <a:headEnd/>
            <a:tailEnd/>
          </a:ln>
        </p:spPr>
        <p:txBody>
          <a:bodyPr wrap="none">
            <a:spAutoFit/>
          </a:bodyPr>
          <a:lstStyle/>
          <a:p>
            <a:r>
              <a:rPr lang="en-US" sz="2400">
                <a:latin typeface="Times New Roman" pitchFamily="18" charset="0"/>
              </a:rPr>
              <a:t>. . .</a:t>
            </a:r>
          </a:p>
        </p:txBody>
      </p:sp>
      <p:sp>
        <p:nvSpPr>
          <p:cNvPr id="27" name="Slide Number Placeholder 26"/>
          <p:cNvSpPr>
            <a:spLocks noGrp="1"/>
          </p:cNvSpPr>
          <p:nvPr>
            <p:ph type="sldNum" sz="quarter" idx="12"/>
          </p:nvPr>
        </p:nvSpPr>
        <p:spPr/>
        <p:txBody>
          <a:bodyPr/>
          <a:lstStyle/>
          <a:p>
            <a:pPr>
              <a:defRPr/>
            </a:pPr>
            <a:fld id="{2F1ED495-67E5-48E0-A15B-A1339E69207C}" type="slidenum">
              <a:rPr lang="en-US"/>
              <a:pPr>
                <a:defRPr/>
              </a:pPr>
              <a:t>3</a:t>
            </a:fld>
            <a:endParaRPr lang="en-US"/>
          </a:p>
        </p:txBody>
      </p:sp>
      <p:sp>
        <p:nvSpPr>
          <p:cNvPr id="28" name="Footer Placeholder 27"/>
          <p:cNvSpPr>
            <a:spLocks noGrp="1"/>
          </p:cNvSpPr>
          <p:nvPr>
            <p:ph type="ftr" sz="quarter" idx="11"/>
          </p:nvPr>
        </p:nvSpPr>
        <p:spPr/>
        <p:txBody>
          <a:bodyPr/>
          <a:lstStyle/>
          <a:p>
            <a:pPr>
              <a:defRPr/>
            </a:pPr>
            <a:r>
              <a:rPr lang="nn-NO"/>
              <a:t>J. Leskovec, A. Rajaraman, J. Ullman: Mining of Massive Datasets, http://www.mmds.org</a:t>
            </a:r>
            <a:endParaRPr lang="en-US"/>
          </a:p>
        </p:txBody>
      </p:sp>
      <p:grpSp>
        <p:nvGrpSpPr>
          <p:cNvPr id="29" name="Group 28"/>
          <p:cNvGrpSpPr/>
          <p:nvPr/>
        </p:nvGrpSpPr>
        <p:grpSpPr>
          <a:xfrm>
            <a:off x="0" y="1321352"/>
            <a:ext cx="4985260" cy="3403048"/>
            <a:chOff x="-44008" y="1251831"/>
            <a:chExt cx="4985260" cy="3403048"/>
          </a:xfrm>
        </p:grpSpPr>
        <p:cxnSp>
          <p:nvCxnSpPr>
            <p:cNvPr id="30" name="Straight Arrow Connector 29"/>
            <p:cNvCxnSpPr>
              <a:stCxn id="51" idx="3"/>
              <a:endCxn id="50" idx="5"/>
            </p:cNvCxnSpPr>
            <p:nvPr/>
          </p:nvCxnSpPr>
          <p:spPr>
            <a:xfrm flipH="1" flipV="1">
              <a:off x="973988" y="3989120"/>
              <a:ext cx="2461200" cy="185333"/>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grpSp>
          <p:nvGrpSpPr>
            <p:cNvPr id="31" name="Group 20"/>
            <p:cNvGrpSpPr/>
            <p:nvPr/>
          </p:nvGrpSpPr>
          <p:grpSpPr>
            <a:xfrm>
              <a:off x="505694" y="1484745"/>
              <a:ext cx="3397788" cy="2769611"/>
              <a:chOff x="5714999" y="1828800"/>
              <a:chExt cx="1544847" cy="1138728"/>
            </a:xfrm>
          </p:grpSpPr>
          <p:cxnSp>
            <p:nvCxnSpPr>
              <p:cNvPr id="45" name="Straight Arrow Connector 44"/>
              <p:cNvCxnSpPr>
                <a:stCxn id="49" idx="4"/>
                <a:endCxn id="50" idx="7"/>
              </p:cNvCxnSpPr>
              <p:nvPr/>
            </p:nvCxnSpPr>
            <p:spPr>
              <a:xfrm flipH="1">
                <a:off x="5927915" y="2053128"/>
                <a:ext cx="445208" cy="6467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1" idx="0"/>
                <a:endCxn id="49" idx="5"/>
              </p:cNvCxnSpPr>
              <p:nvPr/>
            </p:nvCxnSpPr>
            <p:spPr>
              <a:xfrm flipH="1" flipV="1">
                <a:off x="6461316" y="2020276"/>
                <a:ext cx="673807" cy="72292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50" idx="6"/>
                <a:endCxn id="51" idx="2"/>
              </p:cNvCxnSpPr>
              <p:nvPr/>
            </p:nvCxnSpPr>
            <p:spPr>
              <a:xfrm>
                <a:off x="5964445" y="2779164"/>
                <a:ext cx="1045955" cy="76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Curved Connector 47"/>
              <p:cNvCxnSpPr>
                <a:stCxn id="49" idx="6"/>
                <a:endCxn id="49" idx="0"/>
              </p:cNvCxnSpPr>
              <p:nvPr/>
            </p:nvCxnSpPr>
            <p:spPr>
              <a:xfrm flipH="1" flipV="1">
                <a:off x="6373123" y="1828800"/>
                <a:ext cx="124723" cy="112164"/>
              </a:xfrm>
              <a:prstGeom prst="curvedConnector4">
                <a:avLst>
                  <a:gd name="adj1" fmla="val -83333"/>
                  <a:gd name="adj2" fmla="val 183796"/>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9" name="Oval 48"/>
              <p:cNvSpPr/>
              <p:nvPr/>
            </p:nvSpPr>
            <p:spPr>
              <a:xfrm>
                <a:off x="6248400" y="18288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solidFill>
                      <a:schemeClr val="bg1"/>
                    </a:solidFill>
                    <a:latin typeface="Arial" pitchFamily="34" charset="0"/>
                    <a:cs typeface="Arial" pitchFamily="34" charset="0"/>
                  </a:rPr>
                  <a:t>y</a:t>
                </a:r>
              </a:p>
            </p:txBody>
          </p:sp>
          <p:sp>
            <p:nvSpPr>
              <p:cNvPr id="50" name="Oval 49"/>
              <p:cNvSpPr/>
              <p:nvPr/>
            </p:nvSpPr>
            <p:spPr>
              <a:xfrm>
                <a:off x="5714999" y="26670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solidFill>
                      <a:schemeClr val="bg1"/>
                    </a:solidFill>
                    <a:latin typeface="Arial" pitchFamily="34" charset="0"/>
                    <a:cs typeface="Arial" pitchFamily="34" charset="0"/>
                  </a:rPr>
                  <a:t>a</a:t>
                </a:r>
              </a:p>
            </p:txBody>
          </p:sp>
          <p:sp>
            <p:nvSpPr>
              <p:cNvPr id="51" name="Oval 50"/>
              <p:cNvSpPr/>
              <p:nvPr/>
            </p:nvSpPr>
            <p:spPr>
              <a:xfrm>
                <a:off x="7010400" y="27432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solidFill>
                      <a:schemeClr val="bg1"/>
                    </a:solidFill>
                    <a:latin typeface="Arial" pitchFamily="34" charset="0"/>
                    <a:cs typeface="Arial" pitchFamily="34" charset="0"/>
                  </a:rPr>
                  <a:t>m</a:t>
                </a:r>
              </a:p>
            </p:txBody>
          </p:sp>
        </p:grpSp>
        <p:cxnSp>
          <p:nvCxnSpPr>
            <p:cNvPr id="32" name="Curved Connector 31"/>
            <p:cNvCxnSpPr/>
            <p:nvPr/>
          </p:nvCxnSpPr>
          <p:spPr>
            <a:xfrm flipH="1" flipV="1">
              <a:off x="3674856" y="3752272"/>
              <a:ext cx="228600" cy="228600"/>
            </a:xfrm>
            <a:prstGeom prst="curvedConnector4">
              <a:avLst>
                <a:gd name="adj1" fmla="val -100000"/>
                <a:gd name="adj2" fmla="val 200000"/>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49" idx="4"/>
              <a:endCxn id="51" idx="1"/>
            </p:cNvCxnSpPr>
            <p:nvPr/>
          </p:nvCxnSpPr>
          <p:spPr>
            <a:xfrm>
              <a:off x="1953194" y="2030355"/>
              <a:ext cx="1481994" cy="175829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0" idx="0"/>
              <a:endCxn id="49" idx="3"/>
            </p:cNvCxnSpPr>
            <p:nvPr/>
          </p:nvCxnSpPr>
          <p:spPr>
            <a:xfrm flipV="1">
              <a:off x="780014" y="1950452"/>
              <a:ext cx="979206" cy="1572961"/>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rot="18135060">
              <a:off x="322925" y="2613394"/>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sp>
          <p:nvSpPr>
            <p:cNvPr id="36" name="TextBox 35"/>
            <p:cNvSpPr txBox="1"/>
            <p:nvPr/>
          </p:nvSpPr>
          <p:spPr>
            <a:xfrm rot="318447">
              <a:off x="1310742" y="3566889"/>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sp>
          <p:nvSpPr>
            <p:cNvPr id="37" name="TextBox 36"/>
            <p:cNvSpPr txBox="1"/>
            <p:nvPr/>
          </p:nvSpPr>
          <p:spPr>
            <a:xfrm rot="419834">
              <a:off x="1548646" y="4024840"/>
              <a:ext cx="902811" cy="369332"/>
            </a:xfrm>
            <a:prstGeom prst="rect">
              <a:avLst/>
            </a:prstGeom>
            <a:noFill/>
          </p:spPr>
          <p:txBody>
            <a:bodyPr wrap="none" rtlCol="0">
              <a:spAutoFit/>
            </a:bodyPr>
            <a:lstStyle/>
            <a:p>
              <a:r>
                <a:rPr lang="en-US" dirty="0">
                  <a:latin typeface="Arial" pitchFamily="34" charset="0"/>
                  <a:cs typeface="Arial" pitchFamily="34" charset="0"/>
                </a:rPr>
                <a:t>0.2·⅓  </a:t>
              </a:r>
            </a:p>
          </p:txBody>
        </p:sp>
        <p:sp>
          <p:nvSpPr>
            <p:cNvPr id="38" name="TextBox 37"/>
            <p:cNvSpPr txBox="1"/>
            <p:nvPr/>
          </p:nvSpPr>
          <p:spPr>
            <a:xfrm>
              <a:off x="3709825" y="3206373"/>
              <a:ext cx="1231427" cy="338554"/>
            </a:xfrm>
            <a:prstGeom prst="rect">
              <a:avLst/>
            </a:prstGeom>
            <a:noFill/>
          </p:spPr>
          <p:txBody>
            <a:bodyPr wrap="none" rtlCol="0">
              <a:spAutoFit/>
            </a:bodyPr>
            <a:lstStyle/>
            <a:p>
              <a:r>
                <a:rPr lang="en-US" sz="1600" dirty="0">
                  <a:latin typeface="Arial" pitchFamily="34" charset="0"/>
                  <a:cs typeface="Arial" pitchFamily="34" charset="0"/>
                </a:rPr>
                <a:t>0.8+0.2·⅓  </a:t>
              </a:r>
            </a:p>
          </p:txBody>
        </p:sp>
        <p:sp>
          <p:nvSpPr>
            <p:cNvPr id="39" name="TextBox 38"/>
            <p:cNvSpPr txBox="1"/>
            <p:nvPr/>
          </p:nvSpPr>
          <p:spPr>
            <a:xfrm rot="2896627">
              <a:off x="2611911" y="2561674"/>
              <a:ext cx="825867" cy="338554"/>
            </a:xfrm>
            <a:prstGeom prst="rect">
              <a:avLst/>
            </a:prstGeom>
            <a:noFill/>
          </p:spPr>
          <p:txBody>
            <a:bodyPr wrap="none" rtlCol="0">
              <a:spAutoFit/>
            </a:bodyPr>
            <a:lstStyle/>
            <a:p>
              <a:r>
                <a:rPr lang="en-US" sz="1600" dirty="0">
                  <a:latin typeface="Arial" pitchFamily="34" charset="0"/>
                  <a:cs typeface="Arial" pitchFamily="34" charset="0"/>
                </a:rPr>
                <a:t>0.2·⅓  </a:t>
              </a:r>
            </a:p>
          </p:txBody>
        </p:sp>
        <p:sp>
          <p:nvSpPr>
            <p:cNvPr id="40" name="TextBox 39"/>
            <p:cNvSpPr txBox="1"/>
            <p:nvPr/>
          </p:nvSpPr>
          <p:spPr>
            <a:xfrm rot="2760934">
              <a:off x="2143925" y="2807717"/>
              <a:ext cx="825867" cy="338554"/>
            </a:xfrm>
            <a:prstGeom prst="rect">
              <a:avLst/>
            </a:prstGeom>
            <a:noFill/>
          </p:spPr>
          <p:txBody>
            <a:bodyPr wrap="none" rtlCol="0">
              <a:spAutoFit/>
            </a:bodyPr>
            <a:lstStyle/>
            <a:p>
              <a:r>
                <a:rPr lang="en-US" sz="1600" dirty="0">
                  <a:latin typeface="Arial" pitchFamily="34" charset="0"/>
                  <a:cs typeface="Arial" pitchFamily="34" charset="0"/>
                </a:rPr>
                <a:t>0.2· ⅓ </a:t>
              </a:r>
            </a:p>
          </p:txBody>
        </p:sp>
        <p:sp>
          <p:nvSpPr>
            <p:cNvPr id="41" name="TextBox 40"/>
            <p:cNvSpPr txBox="1"/>
            <p:nvPr/>
          </p:nvSpPr>
          <p:spPr>
            <a:xfrm rot="2424277">
              <a:off x="-44008" y="4285547"/>
              <a:ext cx="902811" cy="369332"/>
            </a:xfrm>
            <a:prstGeom prst="rect">
              <a:avLst/>
            </a:prstGeom>
            <a:noFill/>
          </p:spPr>
          <p:txBody>
            <a:bodyPr wrap="none" rtlCol="0">
              <a:spAutoFit/>
            </a:bodyPr>
            <a:lstStyle/>
            <a:p>
              <a:r>
                <a:rPr lang="en-US" dirty="0">
                  <a:latin typeface="Arial" pitchFamily="34" charset="0"/>
                  <a:cs typeface="Arial" pitchFamily="34" charset="0"/>
                </a:rPr>
                <a:t>0.2· ⅓ </a:t>
              </a:r>
            </a:p>
          </p:txBody>
        </p:sp>
        <p:cxnSp>
          <p:nvCxnSpPr>
            <p:cNvPr id="42" name="Curved Connector 41"/>
            <p:cNvCxnSpPr>
              <a:stCxn id="50" idx="4"/>
              <a:endCxn id="50" idx="2"/>
            </p:cNvCxnSpPr>
            <p:nvPr/>
          </p:nvCxnSpPr>
          <p:spPr>
            <a:xfrm rot="5400000" flipH="1">
              <a:off x="506451" y="3795461"/>
              <a:ext cx="272805" cy="274320"/>
            </a:xfrm>
            <a:prstGeom prst="curvedConnector4">
              <a:avLst>
                <a:gd name="adj1" fmla="val -83796"/>
                <a:gd name="adj2" fmla="val 183333"/>
              </a:avLst>
            </a:prstGeom>
            <a:ln w="28575">
              <a:solidFill>
                <a:srgbClr val="008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2428106" y="1251831"/>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sp>
          <p:nvSpPr>
            <p:cNvPr id="44" name="TextBox 43"/>
            <p:cNvSpPr txBox="1"/>
            <p:nvPr/>
          </p:nvSpPr>
          <p:spPr>
            <a:xfrm rot="18135060">
              <a:off x="847089" y="2728850"/>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grpSp>
      <p:sp>
        <p:nvSpPr>
          <p:cNvPr id="52" name="Rectangle 43"/>
          <p:cNvSpPr>
            <a:spLocks noChangeArrowheads="1"/>
          </p:cNvSpPr>
          <p:nvPr/>
        </p:nvSpPr>
        <p:spPr bwMode="auto">
          <a:xfrm>
            <a:off x="4987502" y="1630660"/>
            <a:ext cx="1371600" cy="1219200"/>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3" name="Text Box 44"/>
          <p:cNvSpPr txBox="1">
            <a:spLocks noChangeArrowheads="1"/>
          </p:cNvSpPr>
          <p:nvPr/>
        </p:nvSpPr>
        <p:spPr bwMode="auto">
          <a:xfrm>
            <a:off x="4584277" y="1595735"/>
            <a:ext cx="1816523" cy="1200329"/>
          </a:xfrm>
          <a:prstGeom prst="rect">
            <a:avLst/>
          </a:prstGeom>
          <a:noFill/>
          <a:ln w="9525">
            <a:noFill/>
            <a:miter lim="800000"/>
            <a:headEnd/>
            <a:tailEnd/>
          </a:ln>
        </p:spPr>
        <p:txBody>
          <a:bodyPr wrap="none">
            <a:spAutoFit/>
          </a:bodyPr>
          <a:lstStyle/>
          <a:p>
            <a:r>
              <a:rPr lang="en-US" sz="2400" dirty="0">
                <a:latin typeface="Times New Roman" pitchFamily="18" charset="0"/>
              </a:rPr>
              <a:t>     1/2 1/2   0</a:t>
            </a:r>
          </a:p>
          <a:p>
            <a:r>
              <a:rPr lang="en-US" sz="2400" dirty="0">
                <a:latin typeface="Times New Roman" pitchFamily="18" charset="0"/>
              </a:rPr>
              <a:t>     1/2   0    0</a:t>
            </a:r>
          </a:p>
          <a:p>
            <a:r>
              <a:rPr lang="en-US" sz="2400" dirty="0">
                <a:latin typeface="Times New Roman" pitchFamily="18" charset="0"/>
              </a:rPr>
              <a:t>      0   1/2   1</a:t>
            </a:r>
          </a:p>
        </p:txBody>
      </p:sp>
      <p:sp>
        <p:nvSpPr>
          <p:cNvPr id="54" name="Rectangle 45"/>
          <p:cNvSpPr>
            <a:spLocks noChangeArrowheads="1"/>
          </p:cNvSpPr>
          <p:nvPr/>
        </p:nvSpPr>
        <p:spPr bwMode="auto">
          <a:xfrm>
            <a:off x="7543800" y="1630660"/>
            <a:ext cx="1447800" cy="1219200"/>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5" name="Text Box 46"/>
          <p:cNvSpPr txBox="1">
            <a:spLocks noChangeArrowheads="1"/>
          </p:cNvSpPr>
          <p:nvPr/>
        </p:nvSpPr>
        <p:spPr bwMode="auto">
          <a:xfrm>
            <a:off x="7251700" y="1595735"/>
            <a:ext cx="1733550" cy="1187450"/>
          </a:xfrm>
          <a:prstGeom prst="rect">
            <a:avLst/>
          </a:prstGeom>
          <a:noFill/>
          <a:ln w="9525">
            <a:noFill/>
            <a:miter lim="800000"/>
            <a:headEnd/>
            <a:tailEnd/>
          </a:ln>
        </p:spPr>
        <p:txBody>
          <a:bodyPr wrap="none">
            <a:spAutoFit/>
          </a:bodyPr>
          <a:lstStyle/>
          <a:p>
            <a:r>
              <a:rPr lang="en-US" sz="2400">
                <a:latin typeface="Times New Roman" pitchFamily="18" charset="0"/>
              </a:rPr>
              <a:t>   1/3 1/3 1/3</a:t>
            </a:r>
          </a:p>
          <a:p>
            <a:r>
              <a:rPr lang="en-US" sz="2400">
                <a:latin typeface="Times New Roman" pitchFamily="18" charset="0"/>
              </a:rPr>
              <a:t>   1/3 1/3 1/3</a:t>
            </a:r>
          </a:p>
          <a:p>
            <a:r>
              <a:rPr lang="en-US" sz="2400">
                <a:latin typeface="Times New Roman" pitchFamily="18" charset="0"/>
              </a:rPr>
              <a:t>   1/3 1/3 1/3</a:t>
            </a:r>
          </a:p>
        </p:txBody>
      </p:sp>
      <p:sp>
        <p:nvSpPr>
          <p:cNvPr id="56" name="Rectangle 47"/>
          <p:cNvSpPr>
            <a:spLocks noChangeArrowheads="1"/>
          </p:cNvSpPr>
          <p:nvPr/>
        </p:nvSpPr>
        <p:spPr bwMode="auto">
          <a:xfrm>
            <a:off x="5791200" y="2971800"/>
            <a:ext cx="2216150" cy="1260475"/>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7" name="Text Box 48"/>
          <p:cNvSpPr txBox="1">
            <a:spLocks noChangeArrowheads="1"/>
          </p:cNvSpPr>
          <p:nvPr/>
        </p:nvSpPr>
        <p:spPr bwMode="auto">
          <a:xfrm>
            <a:off x="5387975" y="2971800"/>
            <a:ext cx="2755883" cy="1200329"/>
          </a:xfrm>
          <a:prstGeom prst="rect">
            <a:avLst/>
          </a:prstGeom>
          <a:noFill/>
          <a:ln w="9525">
            <a:noFill/>
            <a:miter lim="800000"/>
            <a:headEnd/>
            <a:tailEnd/>
          </a:ln>
        </p:spPr>
        <p:txBody>
          <a:bodyPr wrap="none">
            <a:spAutoFit/>
          </a:bodyPr>
          <a:lstStyle/>
          <a:p>
            <a:r>
              <a:rPr lang="en-US" sz="2400" dirty="0">
                <a:latin typeface="Times New Roman" pitchFamily="18" charset="0"/>
              </a:rPr>
              <a:t>y   7/15  7/15   1/15</a:t>
            </a:r>
          </a:p>
          <a:p>
            <a:r>
              <a:rPr lang="en-US" sz="2400" dirty="0">
                <a:latin typeface="Times New Roman" pitchFamily="18" charset="0"/>
              </a:rPr>
              <a:t>a   7/15  1/15   1/15</a:t>
            </a:r>
          </a:p>
          <a:p>
            <a:r>
              <a:rPr lang="en-US" sz="2400" dirty="0">
                <a:latin typeface="Times New Roman" pitchFamily="18" charset="0"/>
              </a:rPr>
              <a:t>m  1/15  7/15  13/15</a:t>
            </a:r>
          </a:p>
        </p:txBody>
      </p:sp>
      <p:sp>
        <p:nvSpPr>
          <p:cNvPr id="58" name="Text Box 49"/>
          <p:cNvSpPr txBox="1">
            <a:spLocks noChangeArrowheads="1"/>
          </p:cNvSpPr>
          <p:nvPr/>
        </p:nvSpPr>
        <p:spPr bwMode="auto">
          <a:xfrm>
            <a:off x="4431877" y="1935460"/>
            <a:ext cx="608013" cy="457200"/>
          </a:xfrm>
          <a:prstGeom prst="rect">
            <a:avLst/>
          </a:prstGeom>
          <a:noFill/>
          <a:ln w="9525">
            <a:noFill/>
            <a:miter lim="800000"/>
            <a:headEnd/>
            <a:tailEnd/>
          </a:ln>
        </p:spPr>
        <p:txBody>
          <a:bodyPr wrap="none">
            <a:spAutoFit/>
          </a:bodyPr>
          <a:lstStyle/>
          <a:p>
            <a:r>
              <a:rPr lang="en-US" sz="2400" dirty="0">
                <a:latin typeface="Corbel" pitchFamily="34" charset="0"/>
              </a:rPr>
              <a:t>0.8</a:t>
            </a:r>
          </a:p>
        </p:txBody>
      </p:sp>
      <p:sp>
        <p:nvSpPr>
          <p:cNvPr id="59" name="Text Box 50"/>
          <p:cNvSpPr txBox="1">
            <a:spLocks noChangeArrowheads="1"/>
          </p:cNvSpPr>
          <p:nvPr/>
        </p:nvSpPr>
        <p:spPr bwMode="auto">
          <a:xfrm>
            <a:off x="6689725" y="1898948"/>
            <a:ext cx="869950" cy="457200"/>
          </a:xfrm>
          <a:prstGeom prst="rect">
            <a:avLst/>
          </a:prstGeom>
          <a:noFill/>
          <a:ln w="9525">
            <a:noFill/>
            <a:miter lim="800000"/>
            <a:headEnd/>
            <a:tailEnd/>
          </a:ln>
        </p:spPr>
        <p:txBody>
          <a:bodyPr wrap="none">
            <a:spAutoFit/>
          </a:bodyPr>
          <a:lstStyle/>
          <a:p>
            <a:r>
              <a:rPr lang="en-US" sz="2400">
                <a:latin typeface="Corbel" pitchFamily="34" charset="0"/>
              </a:rPr>
              <a:t>+ 0.2</a:t>
            </a:r>
          </a:p>
        </p:txBody>
      </p:sp>
      <p:sp>
        <p:nvSpPr>
          <p:cNvPr id="60" name="TextBox 59"/>
          <p:cNvSpPr txBox="1"/>
          <p:nvPr/>
        </p:nvSpPr>
        <p:spPr>
          <a:xfrm>
            <a:off x="5449707" y="1101308"/>
            <a:ext cx="441146" cy="461665"/>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M</a:t>
            </a:r>
          </a:p>
        </p:txBody>
      </p:sp>
      <p:sp>
        <p:nvSpPr>
          <p:cNvPr id="61" name="TextBox 60"/>
          <p:cNvSpPr txBox="1"/>
          <p:nvPr/>
        </p:nvSpPr>
        <p:spPr>
          <a:xfrm>
            <a:off x="7620000" y="1062335"/>
            <a:ext cx="1277914" cy="461665"/>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[1/N]</a:t>
            </a:r>
            <a:r>
              <a:rPr lang="en-US" sz="2400" b="1" baseline="-25000" dirty="0" err="1">
                <a:solidFill>
                  <a:srgbClr val="008000"/>
                </a:solidFill>
                <a:latin typeface="Arial" pitchFamily="34" charset="0"/>
                <a:cs typeface="Arial" pitchFamily="34" charset="0"/>
              </a:rPr>
              <a:t>NxN</a:t>
            </a:r>
            <a:endParaRPr lang="en-US" sz="2400" b="1" baseline="-25000" dirty="0">
              <a:solidFill>
                <a:srgbClr val="008000"/>
              </a:solidFill>
              <a:latin typeface="Arial" pitchFamily="34" charset="0"/>
              <a:cs typeface="Arial" pitchFamily="34" charset="0"/>
            </a:endParaRPr>
          </a:p>
        </p:txBody>
      </p:sp>
      <p:sp>
        <p:nvSpPr>
          <p:cNvPr id="62" name="TextBox 61"/>
          <p:cNvSpPr txBox="1"/>
          <p:nvPr/>
        </p:nvSpPr>
        <p:spPr>
          <a:xfrm>
            <a:off x="6836316" y="4308475"/>
            <a:ext cx="407484" cy="461665"/>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A</a:t>
            </a:r>
          </a:p>
        </p:txBody>
      </p:sp>
      <p:sp>
        <p:nvSpPr>
          <p:cNvPr id="2" name="TextBox 1"/>
          <p:cNvSpPr txBox="1"/>
          <p:nvPr/>
        </p:nvSpPr>
        <p:spPr>
          <a:xfrm>
            <a:off x="1043122" y="5962702"/>
            <a:ext cx="1898533" cy="400110"/>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r   =             A r</a:t>
            </a:r>
          </a:p>
        </p:txBody>
      </p:sp>
      <mc:AlternateContent xmlns:mc="http://schemas.openxmlformats.org/markup-compatibility/2006" xmlns:a14="http://schemas.microsoft.com/office/drawing/2010/main">
        <mc:Choice Requires="a14">
          <p:sp>
            <p:nvSpPr>
              <p:cNvPr id="4" name="Rectangle 3"/>
              <p:cNvSpPr/>
              <p:nvPr/>
            </p:nvSpPr>
            <p:spPr>
              <a:xfrm>
                <a:off x="3810000" y="6015155"/>
                <a:ext cx="4876800" cy="690445"/>
              </a:xfrm>
              <a:prstGeom prst="rect">
                <a:avLst/>
              </a:prstGeom>
            </p:spPr>
            <p:txBody>
              <a:bodyPr wrap="square">
                <a:spAutoFit/>
              </a:bodyPr>
              <a:lstStyle/>
              <a:p>
                <a:r>
                  <a:rPr lang="en-US" sz="2400" b="1" dirty="0">
                    <a:solidFill>
                      <a:srgbClr val="0000FF"/>
                    </a:solidFill>
                  </a:rPr>
                  <a:t>Equivalently: </a:t>
                </a:r>
                <a14:m>
                  <m:oMath xmlns:m="http://schemas.openxmlformats.org/officeDocument/2006/math">
                    <m:r>
                      <a:rPr lang="en-US" sz="2400" b="1" i="1">
                        <a:solidFill>
                          <a:srgbClr val="0000FF"/>
                        </a:solidFill>
                        <a:latin typeface="Cambria Math"/>
                      </a:rPr>
                      <m:t>𝒓</m:t>
                    </m:r>
                    <m:r>
                      <a:rPr lang="en-US" sz="2400" b="1">
                        <a:solidFill>
                          <a:srgbClr val="0000FF"/>
                        </a:solidFill>
                        <a:latin typeface="Cambria Math"/>
                      </a:rPr>
                      <m:t>=</m:t>
                    </m:r>
                    <m:r>
                      <a:rPr lang="en-US" sz="2400" b="1" i="1">
                        <a:solidFill>
                          <a:srgbClr val="0000FF"/>
                        </a:solidFill>
                        <a:latin typeface="Cambria Math"/>
                      </a:rPr>
                      <m:t>𝜷</m:t>
                    </m:r>
                    <m:r>
                      <a:rPr lang="en-US" sz="2400" b="1">
                        <a:solidFill>
                          <a:srgbClr val="0000FF"/>
                        </a:solidFill>
                        <a:latin typeface="Cambria Math"/>
                      </a:rPr>
                      <m:t> </m:t>
                    </m:r>
                    <m:r>
                      <a:rPr lang="en-US" sz="2400" b="1" i="1">
                        <a:solidFill>
                          <a:srgbClr val="0000FF"/>
                        </a:solidFill>
                        <a:latin typeface="Cambria Math"/>
                      </a:rPr>
                      <m:t>𝑴</m:t>
                    </m:r>
                    <m:r>
                      <a:rPr lang="en-US" sz="2400" b="1">
                        <a:solidFill>
                          <a:srgbClr val="0000FF"/>
                        </a:solidFill>
                        <a:latin typeface="Cambria Math"/>
                      </a:rPr>
                      <m:t>⋅</m:t>
                    </m:r>
                    <m:r>
                      <a:rPr lang="en-US" sz="2400" b="1" i="1">
                        <a:solidFill>
                          <a:srgbClr val="0000FF"/>
                        </a:solidFill>
                        <a:latin typeface="Cambria Math"/>
                      </a:rPr>
                      <m:t>𝒓</m:t>
                    </m:r>
                    <m:r>
                      <a:rPr lang="en-US" sz="2400" b="1">
                        <a:solidFill>
                          <a:srgbClr val="0000FF"/>
                        </a:solidFill>
                        <a:latin typeface="Cambria Math"/>
                      </a:rPr>
                      <m:t>+</m:t>
                    </m:r>
                    <m:sSub>
                      <m:sSubPr>
                        <m:ctrlPr>
                          <a:rPr lang="en-US" sz="2400" b="1" i="1">
                            <a:solidFill>
                              <a:srgbClr val="0000FF"/>
                            </a:solidFill>
                            <a:latin typeface="Cambria Math" panose="02040503050406030204" pitchFamily="18" charset="0"/>
                          </a:rPr>
                        </m:ctrlPr>
                      </m:sSubPr>
                      <m:e>
                        <m:d>
                          <m:dPr>
                            <m:begChr m:val="["/>
                            <m:endChr m:val="]"/>
                            <m:ctrlPr>
                              <a:rPr lang="en-US" sz="2400" b="1" i="1">
                                <a:solidFill>
                                  <a:srgbClr val="0000FF"/>
                                </a:solidFill>
                                <a:latin typeface="Cambria Math" panose="02040503050406030204" pitchFamily="18" charset="0"/>
                              </a:rPr>
                            </m:ctrlPr>
                          </m:dPr>
                          <m:e>
                            <m:f>
                              <m:fPr>
                                <m:ctrlPr>
                                  <a:rPr lang="en-US" sz="2400" b="1" i="1">
                                    <a:solidFill>
                                      <a:srgbClr val="0000FF"/>
                                    </a:solidFill>
                                    <a:latin typeface="Cambria Math" panose="02040503050406030204" pitchFamily="18" charset="0"/>
                                  </a:rPr>
                                </m:ctrlPr>
                              </m:fPr>
                              <m:num>
                                <m:r>
                                  <a:rPr lang="en-US" sz="2400" b="1" i="1">
                                    <a:solidFill>
                                      <a:srgbClr val="0000FF"/>
                                    </a:solidFill>
                                    <a:latin typeface="Cambria Math"/>
                                  </a:rPr>
                                  <m:t>𝟏</m:t>
                                </m:r>
                                <m:r>
                                  <a:rPr lang="en-US" sz="2400" b="1">
                                    <a:solidFill>
                                      <a:srgbClr val="0000FF"/>
                                    </a:solidFill>
                                    <a:latin typeface="Cambria Math"/>
                                  </a:rPr>
                                  <m:t>−</m:t>
                                </m:r>
                                <m:r>
                                  <a:rPr lang="en-US" sz="2400" b="1" i="1">
                                    <a:solidFill>
                                      <a:srgbClr val="0000FF"/>
                                    </a:solidFill>
                                    <a:latin typeface="Cambria Math"/>
                                  </a:rPr>
                                  <m:t>𝜷</m:t>
                                </m:r>
                              </m:num>
                              <m:den>
                                <m:r>
                                  <a:rPr lang="en-US" sz="2400" b="1" i="1">
                                    <a:solidFill>
                                      <a:srgbClr val="0000FF"/>
                                    </a:solidFill>
                                    <a:latin typeface="Cambria Math"/>
                                  </a:rPr>
                                  <m:t>𝑵</m:t>
                                </m:r>
                              </m:den>
                            </m:f>
                          </m:e>
                        </m:d>
                      </m:e>
                      <m:sub>
                        <m:r>
                          <a:rPr lang="en-US" sz="2400" b="1" i="1">
                            <a:solidFill>
                              <a:srgbClr val="0000FF"/>
                            </a:solidFill>
                            <a:latin typeface="Cambria Math"/>
                          </a:rPr>
                          <m:t>𝑵</m:t>
                        </m:r>
                      </m:sub>
                    </m:sSub>
                  </m:oMath>
                </a14:m>
                <a:endParaRPr lang="en-US" sz="2400" b="1" dirty="0">
                  <a:solidFill>
                    <a:srgbClr val="0000FF"/>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810000" y="6015155"/>
                <a:ext cx="4876800" cy="690445"/>
              </a:xfrm>
              <a:prstGeom prst="rect">
                <a:avLst/>
              </a:prstGeom>
              <a:blipFill rotWithShape="1">
                <a:blip r:embed="rId3"/>
                <a:stretch>
                  <a:fillRect l="-1875" b="-885"/>
                </a:stretch>
              </a:blipFill>
            </p:spPr>
            <p:txBody>
              <a:bodyPr/>
              <a:lstStyle/>
              <a:p>
                <a:r>
                  <a:rPr lang="en-US">
                    <a:noFill/>
                  </a:rPr>
                  <a:t> </a:t>
                </a:r>
              </a:p>
            </p:txBody>
          </p:sp>
        </mc:Fallback>
      </mc:AlternateContent>
    </p:spTree>
    <p:extLst>
      <p:ext uri="{BB962C8B-B14F-4D97-AF65-F5344CB8AC3E}">
        <p14:creationId xmlns:p14="http://schemas.microsoft.com/office/powerpoint/2010/main" val="240649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dissolv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dissolve">
                                      <p:cBhvr>
                                        <p:cTn id="30" dur="500"/>
                                        <p:tgtEl>
                                          <p:spTgt spid="57"/>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9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9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9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9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utoUpdateAnimBg="0"/>
      <p:bldP spid="37920" grpId="0" autoUpdateAnimBg="0"/>
      <p:bldP spid="37921" grpId="0" autoUpdateAnimBg="0"/>
      <p:bldP spid="37922" grpId="0" autoUpdateAnimBg="0"/>
      <p:bldP spid="37923" grpId="0" autoUpdateAnimBg="0"/>
      <p:bldP spid="52" grpId="0" animBg="1"/>
      <p:bldP spid="53" grpId="0"/>
      <p:bldP spid="54" grpId="0" animBg="1"/>
      <p:bldP spid="55" grpId="0"/>
      <p:bldP spid="56" grpId="0" animBg="1"/>
      <p:bldP spid="57" grpId="0"/>
      <p:bldP spid="58" grpId="0"/>
      <p:bldP spid="59" grpId="0"/>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Google vs. Spammers: Round 2!</a:t>
            </a:r>
          </a:p>
        </p:txBody>
      </p:sp>
      <p:sp>
        <p:nvSpPr>
          <p:cNvPr id="3" name="Content Placeholder 2"/>
          <p:cNvSpPr>
            <a:spLocks noGrp="1"/>
          </p:cNvSpPr>
          <p:nvPr>
            <p:ph idx="1"/>
          </p:nvPr>
        </p:nvSpPr>
        <p:spPr/>
        <p:txBody>
          <a:bodyPr>
            <a:normAutofit/>
          </a:bodyPr>
          <a:lstStyle/>
          <a:p>
            <a:r>
              <a:rPr lang="en-US" dirty="0"/>
              <a:t>Once Google became the dominant search engine, spammers began to work out ways to fool Google</a:t>
            </a:r>
          </a:p>
          <a:p>
            <a:pPr lvl="8"/>
            <a:endParaRPr lang="en-US" dirty="0"/>
          </a:p>
          <a:p>
            <a:r>
              <a:rPr lang="en-US" b="1" dirty="0">
                <a:solidFill>
                  <a:srgbClr val="D60093"/>
                </a:solidFill>
              </a:rPr>
              <a:t>Spam farms</a:t>
            </a:r>
            <a:r>
              <a:rPr lang="en-US" dirty="0">
                <a:solidFill>
                  <a:srgbClr val="D60093"/>
                </a:solidFill>
              </a:rPr>
              <a:t> </a:t>
            </a:r>
            <a:r>
              <a:rPr lang="en-US" dirty="0"/>
              <a:t>were developed to concentrate PageRank on a single page</a:t>
            </a:r>
          </a:p>
          <a:p>
            <a:pPr lvl="8"/>
            <a:endParaRPr lang="en-US" b="1" dirty="0">
              <a:solidFill>
                <a:srgbClr val="0000FF"/>
              </a:solidFill>
            </a:endParaRPr>
          </a:p>
          <a:p>
            <a:r>
              <a:rPr lang="en-US" b="1" dirty="0">
                <a:solidFill>
                  <a:srgbClr val="0000FF"/>
                </a:solidFill>
              </a:rPr>
              <a:t>Link spam:</a:t>
            </a:r>
          </a:p>
          <a:p>
            <a:pPr lvl="1"/>
            <a:r>
              <a:rPr lang="en-US" dirty="0"/>
              <a:t>Creating link structures that  </a:t>
            </a:r>
            <a:br>
              <a:rPr lang="en-US" dirty="0"/>
            </a:br>
            <a:r>
              <a:rPr lang="en-US" dirty="0"/>
              <a:t>boost PageRank of a particular </a:t>
            </a:r>
            <a:br>
              <a:rPr lang="en-US" dirty="0"/>
            </a:br>
            <a:r>
              <a:rPr lang="en-US" dirty="0"/>
              <a:t>page</a:t>
            </a:r>
          </a:p>
          <a:p>
            <a:pPr lvl="1"/>
            <a:endParaRPr lang="en-US" b="1" dirty="0">
              <a:solidFill>
                <a:schemeClr val="accent3"/>
              </a:solidFill>
            </a:endParaRP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pic>
        <p:nvPicPr>
          <p:cNvPr id="7" name="Picture 3"/>
          <p:cNvPicPr>
            <a:picLocks noChangeAspect="1" noChangeArrowheads="1"/>
          </p:cNvPicPr>
          <p:nvPr/>
        </p:nvPicPr>
        <p:blipFill>
          <a:blip r:embed="rId2" cstate="print"/>
          <a:srcRect/>
          <a:stretch>
            <a:fillRect/>
          </a:stretch>
        </p:blipFill>
        <p:spPr bwMode="auto">
          <a:xfrm>
            <a:off x="6248400" y="4378352"/>
            <a:ext cx="2743200" cy="2174848"/>
          </a:xfrm>
          <a:prstGeom prst="rect">
            <a:avLst/>
          </a:prstGeom>
          <a:noFill/>
          <a:ln w="9525">
            <a:noFill/>
            <a:miter lim="800000"/>
            <a:headEnd/>
            <a:tailEnd/>
          </a:ln>
        </p:spPr>
      </p:pic>
    </p:spTree>
    <p:extLst>
      <p:ext uri="{BB962C8B-B14F-4D97-AF65-F5344CB8AC3E}">
        <p14:creationId xmlns:p14="http://schemas.microsoft.com/office/powerpoint/2010/main" val="528859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5842" name="Rectangle 2"/>
          <p:cNvSpPr>
            <a:spLocks noGrp="1" noChangeArrowheads="1"/>
          </p:cNvSpPr>
          <p:nvPr>
            <p:ph type="title"/>
          </p:nvPr>
        </p:nvSpPr>
        <p:spPr/>
        <p:txBody>
          <a:bodyPr/>
          <a:lstStyle/>
          <a:p>
            <a:r>
              <a:rPr lang="en-US" dirty="0"/>
              <a:t>Link Spamming</a:t>
            </a:r>
          </a:p>
        </p:txBody>
      </p:sp>
      <p:sp>
        <p:nvSpPr>
          <p:cNvPr id="35843" name="Rectangle 3"/>
          <p:cNvSpPr>
            <a:spLocks noGrp="1" noChangeArrowheads="1"/>
          </p:cNvSpPr>
          <p:nvPr>
            <p:ph type="body" idx="1"/>
          </p:nvPr>
        </p:nvSpPr>
        <p:spPr/>
        <p:txBody>
          <a:bodyPr/>
          <a:lstStyle/>
          <a:p>
            <a:r>
              <a:rPr lang="en-US" b="1" dirty="0">
                <a:solidFill>
                  <a:srgbClr val="008000"/>
                </a:solidFill>
              </a:rPr>
              <a:t>Three kinds of web pages from a </a:t>
            </a:r>
            <a:br>
              <a:rPr lang="en-US" b="1" dirty="0">
                <a:solidFill>
                  <a:srgbClr val="008000"/>
                </a:solidFill>
              </a:rPr>
            </a:br>
            <a:r>
              <a:rPr lang="en-US" b="1" dirty="0">
                <a:solidFill>
                  <a:srgbClr val="008000"/>
                </a:solidFill>
              </a:rPr>
              <a:t>spammer’s point of view</a:t>
            </a:r>
          </a:p>
          <a:p>
            <a:pPr lvl="1"/>
            <a:r>
              <a:rPr lang="en-US" b="1" dirty="0">
                <a:solidFill>
                  <a:srgbClr val="0000FF"/>
                </a:solidFill>
              </a:rPr>
              <a:t>Inaccessible pages</a:t>
            </a:r>
          </a:p>
          <a:p>
            <a:pPr lvl="1"/>
            <a:r>
              <a:rPr lang="en-US" b="1" dirty="0">
                <a:solidFill>
                  <a:srgbClr val="D60093"/>
                </a:solidFill>
              </a:rPr>
              <a:t>Accessible pages</a:t>
            </a:r>
          </a:p>
          <a:p>
            <a:pPr lvl="2"/>
            <a:r>
              <a:rPr lang="en-US" dirty="0"/>
              <a:t>e.g., blog comments pages</a:t>
            </a:r>
          </a:p>
          <a:p>
            <a:pPr lvl="2"/>
            <a:r>
              <a:rPr lang="en-US" dirty="0"/>
              <a:t>spammer can post links to his pages</a:t>
            </a:r>
          </a:p>
          <a:p>
            <a:pPr lvl="1"/>
            <a:r>
              <a:rPr lang="en-US" b="1" dirty="0">
                <a:solidFill>
                  <a:srgbClr val="0000FF"/>
                </a:solidFill>
              </a:rPr>
              <a:t>Owned pages</a:t>
            </a:r>
          </a:p>
          <a:p>
            <a:pPr lvl="2"/>
            <a:r>
              <a:rPr lang="en-US" dirty="0"/>
              <a:t>Completely controlled by spammer</a:t>
            </a:r>
          </a:p>
          <a:p>
            <a:pPr lvl="2"/>
            <a:r>
              <a:rPr lang="en-US" dirty="0"/>
              <a:t>May span multiple domain names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31</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29655053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6866" name="Rectangle 2"/>
          <p:cNvSpPr>
            <a:spLocks noGrp="1" noChangeArrowheads="1"/>
          </p:cNvSpPr>
          <p:nvPr>
            <p:ph type="title"/>
          </p:nvPr>
        </p:nvSpPr>
        <p:spPr/>
        <p:txBody>
          <a:bodyPr/>
          <a:lstStyle/>
          <a:p>
            <a:r>
              <a:rPr lang="en-US"/>
              <a:t>Link Farms</a:t>
            </a:r>
          </a:p>
        </p:txBody>
      </p:sp>
      <p:sp>
        <p:nvSpPr>
          <p:cNvPr id="36867" name="Rectangle 3"/>
          <p:cNvSpPr>
            <a:spLocks noGrp="1" noChangeArrowheads="1"/>
          </p:cNvSpPr>
          <p:nvPr>
            <p:ph type="body" idx="1"/>
          </p:nvPr>
        </p:nvSpPr>
        <p:spPr/>
        <p:txBody>
          <a:bodyPr/>
          <a:lstStyle/>
          <a:p>
            <a:r>
              <a:rPr lang="en-US" b="1" dirty="0">
                <a:solidFill>
                  <a:srgbClr val="0000FF"/>
                </a:solidFill>
              </a:rPr>
              <a:t>Spammer’s goal:</a:t>
            </a:r>
          </a:p>
          <a:p>
            <a:pPr lvl="1"/>
            <a:r>
              <a:rPr lang="en-US" dirty="0"/>
              <a:t>Maximize the </a:t>
            </a:r>
            <a:r>
              <a:rPr lang="en-US" dirty="0" err="1"/>
              <a:t>PageRank</a:t>
            </a:r>
            <a:r>
              <a:rPr lang="en-US" dirty="0"/>
              <a:t> of target page </a:t>
            </a:r>
            <a:r>
              <a:rPr lang="en-US" b="1" i="1" dirty="0"/>
              <a:t>t</a:t>
            </a:r>
          </a:p>
          <a:p>
            <a:pPr lvl="5"/>
            <a:endParaRPr lang="en-US" dirty="0"/>
          </a:p>
          <a:p>
            <a:r>
              <a:rPr lang="en-US" b="1" dirty="0">
                <a:solidFill>
                  <a:srgbClr val="D60093"/>
                </a:solidFill>
              </a:rPr>
              <a:t>Technique:</a:t>
            </a:r>
          </a:p>
          <a:p>
            <a:pPr lvl="1"/>
            <a:r>
              <a:rPr lang="en-US" dirty="0"/>
              <a:t>Get as many links from accessible pages as possible to target page </a:t>
            </a:r>
            <a:r>
              <a:rPr lang="en-US" b="1" i="1" dirty="0"/>
              <a:t>t</a:t>
            </a:r>
          </a:p>
          <a:p>
            <a:pPr lvl="1"/>
            <a:r>
              <a:rPr lang="en-US" dirty="0"/>
              <a:t>Construct “link farm” to get PageRank </a:t>
            </a:r>
            <a:br>
              <a:rPr lang="en-US" dirty="0"/>
            </a:br>
            <a:r>
              <a:rPr lang="en-US" dirty="0"/>
              <a:t>multiplier effect</a:t>
            </a:r>
          </a:p>
          <a:p>
            <a:pPr lvl="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100343087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7890" name="Rectangle 2"/>
          <p:cNvSpPr>
            <a:spLocks noGrp="1" noChangeArrowheads="1"/>
          </p:cNvSpPr>
          <p:nvPr>
            <p:ph type="title"/>
          </p:nvPr>
        </p:nvSpPr>
        <p:spPr/>
        <p:txBody>
          <a:bodyPr/>
          <a:lstStyle/>
          <a:p>
            <a:r>
              <a:rPr lang="en-US"/>
              <a:t>Link Farms</a:t>
            </a:r>
          </a:p>
        </p:txBody>
      </p:sp>
      <p:grpSp>
        <p:nvGrpSpPr>
          <p:cNvPr id="4" name="Group 3"/>
          <p:cNvGrpSpPr/>
          <p:nvPr/>
        </p:nvGrpSpPr>
        <p:grpSpPr>
          <a:xfrm>
            <a:off x="631825" y="1454150"/>
            <a:ext cx="7064375" cy="3575050"/>
            <a:chOff x="631825" y="1454150"/>
            <a:chExt cx="7064375" cy="3575050"/>
          </a:xfrm>
        </p:grpSpPr>
        <p:sp>
          <p:nvSpPr>
            <p:cNvPr id="37892" name="Cloud"/>
            <p:cNvSpPr>
              <a:spLocks noChangeAspect="1" noEditPoints="1" noChangeArrowheads="1"/>
            </p:cNvSpPr>
            <p:nvPr/>
          </p:nvSpPr>
          <p:spPr bwMode="auto">
            <a:xfrm>
              <a:off x="631825" y="180975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800" dirty="0">
                <a:solidFill>
                  <a:schemeClr val="bg1"/>
                </a:solidFill>
                <a:latin typeface="Verdana" pitchFamily="34" charset="0"/>
              </a:endParaRPr>
            </a:p>
            <a:p>
              <a:r>
                <a:rPr lang="en-US" sz="1800" dirty="0">
                  <a:solidFill>
                    <a:schemeClr val="bg1"/>
                  </a:solidFill>
                  <a:latin typeface="Verdana" pitchFamily="34" charset="0"/>
                </a:rPr>
                <a:t>Inaccessible</a:t>
              </a:r>
            </a:p>
          </p:txBody>
        </p:sp>
        <p:sp>
          <p:nvSpPr>
            <p:cNvPr id="37893" name="Oval 5"/>
            <p:cNvSpPr>
              <a:spLocks noChangeArrowheads="1"/>
            </p:cNvSpPr>
            <p:nvPr/>
          </p:nvSpPr>
          <p:spPr bwMode="auto">
            <a:xfrm>
              <a:off x="3962400" y="1828800"/>
              <a:ext cx="1143000" cy="3200400"/>
            </a:xfrm>
            <a:prstGeom prst="ellipse">
              <a:avLst/>
            </a:prstGeom>
            <a:noFill/>
            <a:ln w="9525">
              <a:solidFill>
                <a:srgbClr val="008000"/>
              </a:solidFill>
              <a:round/>
              <a:headEnd/>
              <a:tailEnd/>
            </a:ln>
            <a:effectLst/>
          </p:spPr>
          <p:txBody>
            <a:bodyPr wrap="none" anchor="ctr"/>
            <a:lstStyle/>
            <a:p>
              <a:endParaRPr lang="en-US"/>
            </a:p>
          </p:txBody>
        </p:sp>
        <p:sp>
          <p:nvSpPr>
            <p:cNvPr id="37899" name="Oval 11"/>
            <p:cNvSpPr>
              <a:spLocks noChangeArrowheads="1"/>
            </p:cNvSpPr>
            <p:nvPr/>
          </p:nvSpPr>
          <p:spPr bwMode="auto">
            <a:xfrm>
              <a:off x="5724556" y="324136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37900" name="Oval 12"/>
            <p:cNvSpPr>
              <a:spLocks noChangeArrowheads="1"/>
            </p:cNvSpPr>
            <p:nvPr/>
          </p:nvSpPr>
          <p:spPr bwMode="auto">
            <a:xfrm>
              <a:off x="6877685" y="24161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1" name="Oval 13"/>
            <p:cNvSpPr>
              <a:spLocks noChangeArrowheads="1"/>
            </p:cNvSpPr>
            <p:nvPr/>
          </p:nvSpPr>
          <p:spPr bwMode="auto">
            <a:xfrm>
              <a:off x="6877685" y="29114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2" name="Oval 14"/>
            <p:cNvSpPr>
              <a:spLocks noChangeArrowheads="1"/>
            </p:cNvSpPr>
            <p:nvPr/>
          </p:nvSpPr>
          <p:spPr bwMode="auto">
            <a:xfrm>
              <a:off x="6877685" y="34067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3" name="Oval 15"/>
            <p:cNvSpPr>
              <a:spLocks noChangeArrowheads="1"/>
            </p:cNvSpPr>
            <p:nvPr/>
          </p:nvSpPr>
          <p:spPr bwMode="auto">
            <a:xfrm>
              <a:off x="6877685" y="39020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4" name="Oval 16"/>
            <p:cNvSpPr>
              <a:spLocks noChangeArrowheads="1"/>
            </p:cNvSpPr>
            <p:nvPr/>
          </p:nvSpPr>
          <p:spPr bwMode="auto">
            <a:xfrm>
              <a:off x="6877685" y="43973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5" name="Oval 17"/>
            <p:cNvSpPr>
              <a:spLocks noChangeArrowheads="1"/>
            </p:cNvSpPr>
            <p:nvPr/>
          </p:nvSpPr>
          <p:spPr bwMode="auto">
            <a:xfrm>
              <a:off x="5486400" y="1981200"/>
              <a:ext cx="2209800" cy="2895600"/>
            </a:xfrm>
            <a:prstGeom prst="ellipse">
              <a:avLst/>
            </a:prstGeom>
            <a:noFill/>
            <a:ln w="9525">
              <a:solidFill>
                <a:srgbClr val="008000"/>
              </a:solidFill>
              <a:round/>
              <a:headEnd/>
              <a:tailEnd/>
            </a:ln>
            <a:effectLst/>
          </p:spPr>
          <p:txBody>
            <a:bodyPr wrap="none" anchor="ctr"/>
            <a:lstStyle/>
            <a:p>
              <a:endParaRPr lang="en-US"/>
            </a:p>
          </p:txBody>
        </p:sp>
        <p:sp>
          <p:nvSpPr>
            <p:cNvPr id="37906" name="Line 18"/>
            <p:cNvSpPr>
              <a:spLocks noChangeShapeType="1"/>
            </p:cNvSpPr>
            <p:nvPr/>
          </p:nvSpPr>
          <p:spPr bwMode="auto">
            <a:xfrm>
              <a:off x="4500563" y="222408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37907" name="Line 19"/>
            <p:cNvSpPr>
              <a:spLocks noChangeShapeType="1"/>
            </p:cNvSpPr>
            <p:nvPr/>
          </p:nvSpPr>
          <p:spPr bwMode="auto">
            <a:xfrm>
              <a:off x="4572000" y="281940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37908" name="Line 20"/>
            <p:cNvSpPr>
              <a:spLocks noChangeShapeType="1"/>
            </p:cNvSpPr>
            <p:nvPr/>
          </p:nvSpPr>
          <p:spPr bwMode="auto">
            <a:xfrm flipV="1">
              <a:off x="4572000" y="350520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37909" name="Line 21"/>
            <p:cNvSpPr>
              <a:spLocks noChangeShapeType="1"/>
            </p:cNvSpPr>
            <p:nvPr/>
          </p:nvSpPr>
          <p:spPr bwMode="auto">
            <a:xfrm flipV="1">
              <a:off x="4572000" y="358965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37910" name="Line 22"/>
            <p:cNvSpPr>
              <a:spLocks noChangeShapeType="1"/>
            </p:cNvSpPr>
            <p:nvPr/>
          </p:nvSpPr>
          <p:spPr bwMode="auto">
            <a:xfrm flipV="1">
              <a:off x="4572000" y="342900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37911" name="Line 23"/>
            <p:cNvSpPr>
              <a:spLocks noChangeShapeType="1"/>
            </p:cNvSpPr>
            <p:nvPr/>
          </p:nvSpPr>
          <p:spPr bwMode="auto">
            <a:xfrm flipV="1">
              <a:off x="5998875" y="250761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2" name="Line 24"/>
            <p:cNvSpPr>
              <a:spLocks noChangeShapeType="1"/>
            </p:cNvSpPr>
            <p:nvPr/>
          </p:nvSpPr>
          <p:spPr bwMode="auto">
            <a:xfrm>
              <a:off x="6070599" y="344487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3" name="Line 25"/>
            <p:cNvSpPr>
              <a:spLocks noChangeShapeType="1"/>
            </p:cNvSpPr>
            <p:nvPr/>
          </p:nvSpPr>
          <p:spPr bwMode="auto">
            <a:xfrm flipV="1">
              <a:off x="6070599" y="300291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4" name="Line 26"/>
            <p:cNvSpPr>
              <a:spLocks noChangeShapeType="1"/>
            </p:cNvSpPr>
            <p:nvPr/>
          </p:nvSpPr>
          <p:spPr bwMode="auto">
            <a:xfrm>
              <a:off x="6070600" y="352107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5" name="Line 27"/>
            <p:cNvSpPr>
              <a:spLocks noChangeShapeType="1"/>
            </p:cNvSpPr>
            <p:nvPr/>
          </p:nvSpPr>
          <p:spPr bwMode="auto">
            <a:xfrm>
              <a:off x="5998876" y="358965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6" name="Text Box 28"/>
            <p:cNvSpPr txBox="1">
              <a:spLocks noChangeArrowheads="1"/>
            </p:cNvSpPr>
            <p:nvPr/>
          </p:nvSpPr>
          <p:spPr bwMode="auto">
            <a:xfrm>
              <a:off x="5719634" y="2834481"/>
              <a:ext cx="290464" cy="369332"/>
            </a:xfrm>
            <a:prstGeom prst="rect">
              <a:avLst/>
            </a:prstGeom>
            <a:noFill/>
            <a:ln w="9525">
              <a:noFill/>
              <a:miter lim="800000"/>
              <a:headEnd/>
              <a:tailEnd/>
            </a:ln>
            <a:effectLst/>
          </p:spPr>
          <p:txBody>
            <a:bodyPr wrap="none">
              <a:spAutoFit/>
            </a:bodyPr>
            <a:lstStyle/>
            <a:p>
              <a:r>
                <a:rPr lang="en-US" b="1" dirty="0">
                  <a:solidFill>
                    <a:srgbClr val="008000"/>
                  </a:solidFill>
                  <a:latin typeface="Verdana" pitchFamily="34" charset="0"/>
                </a:rPr>
                <a:t>t</a:t>
              </a:r>
            </a:p>
          </p:txBody>
        </p:sp>
        <p:sp>
          <p:nvSpPr>
            <p:cNvPr id="37917" name="Line 29"/>
            <p:cNvSpPr>
              <a:spLocks noChangeShapeType="1"/>
            </p:cNvSpPr>
            <p:nvPr/>
          </p:nvSpPr>
          <p:spPr bwMode="auto">
            <a:xfrm>
              <a:off x="3048000" y="233838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37918" name="Text Box 30"/>
            <p:cNvSpPr txBox="1">
              <a:spLocks noChangeArrowheads="1"/>
            </p:cNvSpPr>
            <p:nvPr/>
          </p:nvSpPr>
          <p:spPr bwMode="auto">
            <a:xfrm>
              <a:off x="3810000" y="1454150"/>
              <a:ext cx="1371600" cy="369888"/>
            </a:xfrm>
            <a:prstGeom prst="rect">
              <a:avLst/>
            </a:prstGeom>
            <a:noFill/>
            <a:ln w="9525">
              <a:noFill/>
              <a:miter lim="800000"/>
              <a:headEnd/>
              <a:tailEnd/>
            </a:ln>
            <a:effectLst/>
          </p:spPr>
          <p:txBody>
            <a:bodyPr wrap="none">
              <a:spAutoFit/>
            </a:bodyPr>
            <a:lstStyle/>
            <a:p>
              <a:r>
                <a:rPr lang="en-US" dirty="0">
                  <a:solidFill>
                    <a:srgbClr val="008000"/>
                  </a:solidFill>
                  <a:latin typeface="Verdana" pitchFamily="34" charset="0"/>
                </a:rPr>
                <a:t>Accessible</a:t>
              </a:r>
            </a:p>
          </p:txBody>
        </p:sp>
        <p:sp>
          <p:nvSpPr>
            <p:cNvPr id="37919" name="Text Box 31"/>
            <p:cNvSpPr txBox="1">
              <a:spLocks noChangeArrowheads="1"/>
            </p:cNvSpPr>
            <p:nvPr/>
          </p:nvSpPr>
          <p:spPr bwMode="auto">
            <a:xfrm>
              <a:off x="6199188" y="1460500"/>
              <a:ext cx="982961" cy="369332"/>
            </a:xfrm>
            <a:prstGeom prst="rect">
              <a:avLst/>
            </a:prstGeom>
            <a:noFill/>
            <a:ln w="9525">
              <a:noFill/>
              <a:miter lim="800000"/>
              <a:headEnd/>
              <a:tailEnd/>
            </a:ln>
            <a:effectLst/>
          </p:spPr>
          <p:txBody>
            <a:bodyPr wrap="none">
              <a:spAutoFit/>
            </a:bodyPr>
            <a:lstStyle/>
            <a:p>
              <a:r>
                <a:rPr lang="en-US" dirty="0">
                  <a:solidFill>
                    <a:srgbClr val="008000"/>
                  </a:solidFill>
                  <a:latin typeface="Verdana" pitchFamily="34" charset="0"/>
                </a:rPr>
                <a:t>Owned</a:t>
              </a:r>
            </a:p>
          </p:txBody>
        </p:sp>
        <p:sp>
          <p:nvSpPr>
            <p:cNvPr id="37920" name="Text Box 32"/>
            <p:cNvSpPr txBox="1">
              <a:spLocks noChangeArrowheads="1"/>
            </p:cNvSpPr>
            <p:nvPr/>
          </p:nvSpPr>
          <p:spPr bwMode="auto">
            <a:xfrm>
              <a:off x="6995318" y="221125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37921" name="Text Box 33"/>
            <p:cNvSpPr txBox="1">
              <a:spLocks noChangeArrowheads="1"/>
            </p:cNvSpPr>
            <p:nvPr/>
          </p:nvSpPr>
          <p:spPr bwMode="auto">
            <a:xfrm>
              <a:off x="7010400" y="270392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37922" name="Text Box 34"/>
            <p:cNvSpPr txBox="1">
              <a:spLocks noChangeArrowheads="1"/>
            </p:cNvSpPr>
            <p:nvPr/>
          </p:nvSpPr>
          <p:spPr bwMode="auto">
            <a:xfrm>
              <a:off x="6969125" y="4191000"/>
              <a:ext cx="398463" cy="396875"/>
            </a:xfrm>
            <a:prstGeom prst="rect">
              <a:avLst/>
            </a:prstGeom>
            <a:noFill/>
            <a:ln w="9525">
              <a:noFill/>
              <a:miter lim="800000"/>
              <a:headEnd/>
              <a:tailEnd/>
            </a:ln>
            <a:effectLst/>
          </p:spPr>
          <p:txBody>
            <a:bodyPr wrap="none">
              <a:spAutoFit/>
            </a:bodyPr>
            <a:lstStyle/>
            <a:p>
              <a:r>
                <a:rPr lang="en-US" dirty="0">
                  <a:latin typeface="Verdana" pitchFamily="34" charset="0"/>
                </a:rPr>
                <a:t>M</a:t>
              </a:r>
            </a:p>
          </p:txBody>
        </p:sp>
        <p:sp>
          <p:nvSpPr>
            <p:cNvPr id="37894" name="Oval 6"/>
            <p:cNvSpPr>
              <a:spLocks noChangeArrowheads="1"/>
            </p:cNvSpPr>
            <p:nvPr/>
          </p:nvSpPr>
          <p:spPr bwMode="auto">
            <a:xfrm>
              <a:off x="4408488" y="21336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5" name="Oval 7"/>
            <p:cNvSpPr>
              <a:spLocks noChangeArrowheads="1"/>
            </p:cNvSpPr>
            <p:nvPr/>
          </p:nvSpPr>
          <p:spPr bwMode="auto">
            <a:xfrm>
              <a:off x="4408488" y="27432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6" name="Oval 8"/>
            <p:cNvSpPr>
              <a:spLocks noChangeArrowheads="1"/>
            </p:cNvSpPr>
            <p:nvPr/>
          </p:nvSpPr>
          <p:spPr bwMode="auto">
            <a:xfrm>
              <a:off x="4408488" y="34290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7" name="Oval 9"/>
            <p:cNvSpPr>
              <a:spLocks noChangeArrowheads="1"/>
            </p:cNvSpPr>
            <p:nvPr/>
          </p:nvSpPr>
          <p:spPr bwMode="auto">
            <a:xfrm>
              <a:off x="4408488" y="38862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8" name="Oval 10"/>
            <p:cNvSpPr>
              <a:spLocks noChangeArrowheads="1"/>
            </p:cNvSpPr>
            <p:nvPr/>
          </p:nvSpPr>
          <p:spPr bwMode="auto">
            <a:xfrm>
              <a:off x="4408488" y="4419600"/>
              <a:ext cx="182563" cy="182563"/>
            </a:xfrm>
            <a:prstGeom prst="ellipse">
              <a:avLst/>
            </a:prstGeom>
            <a:solidFill>
              <a:srgbClr val="0000FF"/>
            </a:solidFill>
            <a:ln w="9525">
              <a:noFill/>
              <a:round/>
              <a:headEnd/>
              <a:tailEnd/>
            </a:ln>
            <a:effectLst/>
          </p:spPr>
          <p:txBody>
            <a:bodyPr wrap="none" anchor="ctr"/>
            <a:lstStyle/>
            <a:p>
              <a:endParaRPr lang="en-US"/>
            </a:p>
          </p:txBody>
        </p:sp>
      </p:grpSp>
      <p:sp>
        <p:nvSpPr>
          <p:cNvPr id="37923" name="Text Box 35"/>
          <p:cNvSpPr txBox="1">
            <a:spLocks noChangeArrowheads="1"/>
          </p:cNvSpPr>
          <p:nvPr/>
        </p:nvSpPr>
        <p:spPr bwMode="auto">
          <a:xfrm>
            <a:off x="1106853" y="5569803"/>
            <a:ext cx="6930295" cy="1077218"/>
          </a:xfrm>
          <a:prstGeom prst="rect">
            <a:avLst/>
          </a:prstGeom>
          <a:noFill/>
          <a:ln w="9525">
            <a:noFill/>
            <a:miter lim="800000"/>
            <a:headEnd/>
            <a:tailEnd/>
          </a:ln>
          <a:effectLst/>
        </p:spPr>
        <p:txBody>
          <a:bodyPr wrap="none">
            <a:spAutoFit/>
          </a:bodyPr>
          <a:lstStyle/>
          <a:p>
            <a:pPr algn="ctr"/>
            <a:r>
              <a:rPr lang="en-US" sz="3200" b="1" dirty="0">
                <a:solidFill>
                  <a:srgbClr val="D60093"/>
                </a:solidFill>
                <a:latin typeface="Calibri" pitchFamily="34" charset="0"/>
                <a:cs typeface="Calibri" pitchFamily="34" charset="0"/>
              </a:rPr>
              <a:t>One of the most common and effective </a:t>
            </a:r>
            <a:br>
              <a:rPr lang="en-US" sz="3200" b="1" dirty="0">
                <a:solidFill>
                  <a:srgbClr val="D60093"/>
                </a:solidFill>
                <a:latin typeface="Calibri" pitchFamily="34" charset="0"/>
                <a:cs typeface="Calibri" pitchFamily="34" charset="0"/>
              </a:rPr>
            </a:br>
            <a:r>
              <a:rPr lang="en-US" sz="3200" b="1" dirty="0">
                <a:solidFill>
                  <a:srgbClr val="D60093"/>
                </a:solidFill>
                <a:latin typeface="Calibri" pitchFamily="34" charset="0"/>
                <a:cs typeface="Calibri" pitchFamily="34" charset="0"/>
              </a:rPr>
              <a:t>organizations for a link farm</a:t>
            </a:r>
          </a:p>
        </p:txBody>
      </p:sp>
      <p:sp>
        <p:nvSpPr>
          <p:cNvPr id="37" name="Slide Number Placeholder 36"/>
          <p:cNvSpPr>
            <a:spLocks noGrp="1"/>
          </p:cNvSpPr>
          <p:nvPr>
            <p:ph type="sldNum" sz="quarter" idx="12"/>
          </p:nvPr>
        </p:nvSpPr>
        <p:spPr/>
        <p:txBody>
          <a:bodyPr/>
          <a:lstStyle/>
          <a:p>
            <a:fld id="{19B12225-5612-419B-A8D5-4B8EEE4C217E}" type="slidenum">
              <a:rPr lang="en-US" smtClean="0"/>
              <a:pPr/>
              <a:t>33</a:t>
            </a:fld>
            <a:endParaRPr lang="en-US"/>
          </a:p>
        </p:txBody>
      </p:sp>
      <p:sp>
        <p:nvSpPr>
          <p:cNvPr id="38" name="Footer Placeholder 37"/>
          <p:cNvSpPr>
            <a:spLocks noGrp="1"/>
          </p:cNvSpPr>
          <p:nvPr>
            <p:ph type="ftr" sz="quarter" idx="11"/>
          </p:nvPr>
        </p:nvSpPr>
        <p:spPr/>
        <p:txBody>
          <a:bodyPr/>
          <a:lstStyle/>
          <a:p>
            <a:r>
              <a:rPr lang="nn-NO"/>
              <a:t>J. Leskovec, A. Rajaraman, J. Ullman: Mining of Massive Datasets, http://www.mmds.org</a:t>
            </a:r>
            <a:endParaRPr lang="en-US"/>
          </a:p>
        </p:txBody>
      </p:sp>
      <p:sp>
        <p:nvSpPr>
          <p:cNvPr id="3" name="TextBox 2"/>
          <p:cNvSpPr txBox="1"/>
          <p:nvPr/>
        </p:nvSpPr>
        <p:spPr>
          <a:xfrm>
            <a:off x="6895494" y="4724400"/>
            <a:ext cx="1415772" cy="646331"/>
          </a:xfrm>
          <a:prstGeom prst="rect">
            <a:avLst/>
          </a:prstGeom>
          <a:noFill/>
        </p:spPr>
        <p:txBody>
          <a:bodyPr wrap="none" rtlCol="0">
            <a:spAutoFit/>
          </a:bodyPr>
          <a:lstStyle/>
          <a:p>
            <a:r>
              <a:rPr lang="en-US" dirty="0">
                <a:latin typeface="Arial" pitchFamily="34" charset="0"/>
                <a:cs typeface="Arial" pitchFamily="34" charset="0"/>
              </a:rPr>
              <a:t>Millions of </a:t>
            </a:r>
            <a:br>
              <a:rPr lang="en-US" dirty="0">
                <a:latin typeface="Arial" pitchFamily="34" charset="0"/>
                <a:cs typeface="Arial" pitchFamily="34" charset="0"/>
              </a:rPr>
            </a:br>
            <a:r>
              <a:rPr lang="en-US" b="1" i="1" dirty="0">
                <a:solidFill>
                  <a:srgbClr val="FF0066"/>
                </a:solidFill>
                <a:latin typeface="Arial" pitchFamily="34" charset="0"/>
                <a:cs typeface="Arial" pitchFamily="34" charset="0"/>
              </a:rPr>
              <a:t>farm pages</a:t>
            </a:r>
          </a:p>
        </p:txBody>
      </p:sp>
    </p:spTree>
    <p:extLst>
      <p:ext uri="{BB962C8B-B14F-4D97-AF65-F5344CB8AC3E}">
        <p14:creationId xmlns:p14="http://schemas.microsoft.com/office/powerpoint/2010/main" val="318671932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8914" name="Rectangle 2"/>
          <p:cNvSpPr>
            <a:spLocks noGrp="1" noChangeArrowheads="1"/>
          </p:cNvSpPr>
          <p:nvPr>
            <p:ph type="title"/>
          </p:nvPr>
        </p:nvSpPr>
        <p:spPr/>
        <p:txBody>
          <a:bodyPr/>
          <a:lstStyle/>
          <a:p>
            <a:r>
              <a:rPr lang="en-US"/>
              <a:t>Analysis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66738" y="3177539"/>
                <a:ext cx="8272462" cy="3756661"/>
              </a:xfrm>
            </p:spPr>
            <p:txBody>
              <a:bodyPr>
                <a:normAutofit fontScale="92500" lnSpcReduction="10000"/>
              </a:bodyPr>
              <a:lstStyle/>
              <a:p>
                <a:r>
                  <a:rPr lang="en-US" b="1" dirty="0">
                    <a:solidFill>
                      <a:srgbClr val="0000FF"/>
                    </a:solidFill>
                  </a:rPr>
                  <a:t>x</a:t>
                </a:r>
                <a:r>
                  <a:rPr lang="en-US" dirty="0"/>
                  <a:t>: PageRank contributed by accessible pages</a:t>
                </a:r>
              </a:p>
              <a:p>
                <a:r>
                  <a:rPr lang="en-US" b="1" dirty="0">
                    <a:solidFill>
                      <a:srgbClr val="008000"/>
                    </a:solidFill>
                  </a:rPr>
                  <a:t>y</a:t>
                </a:r>
                <a:r>
                  <a:rPr lang="en-US" dirty="0"/>
                  <a:t>: PageRank of target page </a:t>
                </a:r>
                <a:r>
                  <a:rPr lang="en-US" b="1" i="1" dirty="0"/>
                  <a:t>t</a:t>
                </a:r>
              </a:p>
              <a:p>
                <a:r>
                  <a:rPr lang="en-US" dirty="0"/>
                  <a:t>Rank of each “farm” page </a:t>
                </a:r>
                <a14:m>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𝛽</m:t>
                        </m:r>
                        <m:r>
                          <a:rPr lang="en-US" b="1" i="1" smtClean="0">
                            <a:solidFill>
                              <a:srgbClr val="008000"/>
                            </a:solidFill>
                            <a:latin typeface="Cambria Math"/>
                          </a:rPr>
                          <m:t>𝒚</m:t>
                        </m:r>
                      </m:num>
                      <m:den>
                        <m:r>
                          <a:rPr lang="en-US" i="1">
                            <a:latin typeface="Cambria Math"/>
                          </a:rPr>
                          <m:t>𝑀</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14:m>
                  <m:oMath xmlns:m="http://schemas.openxmlformats.org/officeDocument/2006/math">
                    <m:r>
                      <a:rPr lang="en-US" b="1" i="1" smtClean="0">
                        <a:solidFill>
                          <a:srgbClr val="008000"/>
                        </a:solidFill>
                        <a:latin typeface="Cambria Math"/>
                      </a:rPr>
                      <m:t>𝒚</m:t>
                    </m:r>
                    <m:r>
                      <a:rPr lang="en-US" i="1">
                        <a:latin typeface="Cambria Math"/>
                      </a:rPr>
                      <m:t>=</m:t>
                    </m:r>
                    <m:r>
                      <a:rPr lang="en-US" i="1" smtClean="0">
                        <a:solidFill>
                          <a:srgbClr val="0000FF"/>
                        </a:solidFill>
                        <a:latin typeface="Cambria Math"/>
                      </a:rPr>
                      <m:t>𝑥</m:t>
                    </m:r>
                    <m:r>
                      <a:rPr lang="en-US" i="1">
                        <a:latin typeface="Cambria Math"/>
                      </a:rPr>
                      <m:t>+</m:t>
                    </m:r>
                    <m:r>
                      <a:rPr lang="en-US" i="1">
                        <a:latin typeface="Cambria Math"/>
                      </a:rPr>
                      <m:t>𝛽</m:t>
                    </m:r>
                    <m:r>
                      <a:rPr lang="en-US" i="1">
                        <a:latin typeface="Cambria Math"/>
                      </a:rPr>
                      <m:t>𝑀</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𝛽</m:t>
                            </m:r>
                            <m:r>
                              <a:rPr lang="en-US" i="1" smtClean="0">
                                <a:solidFill>
                                  <a:srgbClr val="008000"/>
                                </a:solidFill>
                                <a:latin typeface="Cambria Math"/>
                              </a:rPr>
                              <m:t>𝑦</m:t>
                            </m:r>
                          </m:num>
                          <m:den>
                            <m:r>
                              <a:rPr lang="en-US" i="1">
                                <a:latin typeface="Cambria Math"/>
                              </a:rPr>
                              <m:t>𝑀</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e>
                    </m:d>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pPr marL="118872" indent="0">
                  <a:buNone/>
                </a:pPr>
                <a:r>
                  <a:rPr lang="en-US" dirty="0"/>
                  <a:t>       </a:t>
                </a:r>
                <a14:m>
                  <m:oMath xmlns:m="http://schemas.openxmlformats.org/officeDocument/2006/math">
                    <m:r>
                      <a:rPr lang="en-US" b="0" i="0" smtClean="0">
                        <a:latin typeface="Cambria Math"/>
                      </a:rPr>
                      <m:t>=</m:t>
                    </m:r>
                    <m:r>
                      <a:rPr lang="en-US" i="1" smtClean="0">
                        <a:solidFill>
                          <a:srgbClr val="0000FF"/>
                        </a:solidFill>
                        <a:latin typeface="Cambria Math"/>
                      </a:rPr>
                      <m:t>𝑥</m:t>
                    </m:r>
                    <m:r>
                      <a:rPr lang="en-US" i="1">
                        <a:latin typeface="Cambria Math"/>
                      </a:rPr>
                      <m:t>+</m:t>
                    </m:r>
                    <m:sSup>
                      <m:sSupPr>
                        <m:ctrlPr>
                          <a:rPr lang="en-US" i="1">
                            <a:latin typeface="Cambria Math" panose="02040503050406030204" pitchFamily="18" charset="0"/>
                          </a:rPr>
                        </m:ctrlPr>
                      </m:sSupPr>
                      <m:e>
                        <m:r>
                          <a:rPr lang="en-US" i="1">
                            <a:latin typeface="Cambria Math"/>
                          </a:rPr>
                          <m:t>𝛽</m:t>
                        </m:r>
                      </m:e>
                      <m:sup>
                        <m:r>
                          <a:rPr lang="en-US" i="1">
                            <a:latin typeface="Cambria Math"/>
                          </a:rPr>
                          <m:t>2</m:t>
                        </m:r>
                      </m:sup>
                    </m:sSup>
                    <m:r>
                      <a:rPr lang="en-US" b="0" i="1" smtClean="0">
                        <a:solidFill>
                          <a:srgbClr val="008000"/>
                        </a:solidFill>
                        <a:latin typeface="Cambria Math"/>
                      </a:rPr>
                      <m:t>𝑦</m:t>
                    </m:r>
                    <m:r>
                      <a:rPr lang="en-US" b="0" i="1" smtClean="0">
                        <a:latin typeface="Cambria Math"/>
                      </a:rPr>
                      <m:t>+</m:t>
                    </m:r>
                    <m:f>
                      <m:fPr>
                        <m:ctrlPr>
                          <a:rPr lang="en-US" i="1">
                            <a:latin typeface="Cambria Math" panose="02040503050406030204" pitchFamily="18" charset="0"/>
                          </a:rPr>
                        </m:ctrlPr>
                      </m:fPr>
                      <m:num>
                        <m:r>
                          <a:rPr lang="en-US" i="1">
                            <a:latin typeface="Cambria Math"/>
                          </a:rPr>
                          <m:t>𝛽</m:t>
                        </m:r>
                        <m:d>
                          <m:dPr>
                            <m:ctrlPr>
                              <a:rPr lang="en-US" i="1">
                                <a:latin typeface="Cambria Math" panose="02040503050406030204" pitchFamily="18" charset="0"/>
                              </a:rPr>
                            </m:ctrlPr>
                          </m:dPr>
                          <m:e>
                            <m:r>
                              <a:rPr lang="en-US" i="1">
                                <a:latin typeface="Cambria Math"/>
                              </a:rPr>
                              <m:t>1−</m:t>
                            </m:r>
                            <m:r>
                              <a:rPr lang="en-US" i="1">
                                <a:latin typeface="Cambria Math"/>
                              </a:rPr>
                              <m:t>𝛽</m:t>
                            </m:r>
                          </m:e>
                        </m:d>
                        <m:r>
                          <a:rPr lang="en-US" i="1">
                            <a:latin typeface="Cambria Math"/>
                          </a:rPr>
                          <m:t>𝑀</m:t>
                        </m:r>
                      </m:num>
                      <m:den>
                        <m:r>
                          <a:rPr lang="en-US" i="1">
                            <a:latin typeface="Cambria Math"/>
                          </a:rPr>
                          <m:t>𝑁</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14:m>
                  <m:oMath xmlns:m="http://schemas.openxmlformats.org/officeDocument/2006/math">
                    <m:r>
                      <a:rPr lang="en-US" b="1" i="1" smtClean="0">
                        <a:solidFill>
                          <a:srgbClr val="008000"/>
                        </a:solidFill>
                        <a:latin typeface="Cambria Math"/>
                      </a:rPr>
                      <m:t>𝒚</m:t>
                    </m:r>
                    <m:r>
                      <a:rPr lang="en-US" b="1" i="1" smtClean="0">
                        <a:solidFill>
                          <a:srgbClr val="008000"/>
                        </a:solidFill>
                        <a:latin typeface="Cambria Math"/>
                      </a:rPr>
                      <m:t>=</m:t>
                    </m:r>
                    <m:f>
                      <m:fPr>
                        <m:ctrlPr>
                          <a:rPr lang="en-US" b="1" i="1" smtClean="0">
                            <a:solidFill>
                              <a:srgbClr val="008000"/>
                            </a:solidFill>
                            <a:latin typeface="Cambria Math" panose="02040503050406030204" pitchFamily="18" charset="0"/>
                          </a:rPr>
                        </m:ctrlPr>
                      </m:fPr>
                      <m:num>
                        <m:r>
                          <a:rPr lang="en-US" b="1" i="1" smtClean="0">
                            <a:solidFill>
                              <a:srgbClr val="0000FF"/>
                            </a:solidFill>
                            <a:latin typeface="Cambria Math"/>
                          </a:rPr>
                          <m:t>𝒙</m:t>
                        </m:r>
                      </m:num>
                      <m:den>
                        <m:r>
                          <a:rPr lang="en-US" b="1" i="1" smtClean="0">
                            <a:solidFill>
                              <a:srgbClr val="008000"/>
                            </a:solidFill>
                            <a:latin typeface="Cambria Math"/>
                          </a:rPr>
                          <m:t>𝟏</m:t>
                        </m:r>
                        <m:r>
                          <a:rPr lang="en-US" b="1" i="1" smtClean="0">
                            <a:solidFill>
                              <a:srgbClr val="008000"/>
                            </a:solidFill>
                            <a:latin typeface="Cambria Math"/>
                          </a:rPr>
                          <m:t>−</m:t>
                        </m:r>
                        <m:sSup>
                          <m:sSupPr>
                            <m:ctrlPr>
                              <a:rPr lang="en-US" b="1" i="1" smtClean="0">
                                <a:solidFill>
                                  <a:srgbClr val="008000"/>
                                </a:solidFill>
                                <a:latin typeface="Cambria Math" panose="02040503050406030204" pitchFamily="18" charset="0"/>
                              </a:rPr>
                            </m:ctrlPr>
                          </m:sSupPr>
                          <m:e>
                            <m:r>
                              <a:rPr lang="en-US" b="1" i="1" smtClean="0">
                                <a:solidFill>
                                  <a:srgbClr val="008000"/>
                                </a:solidFill>
                                <a:latin typeface="Cambria Math"/>
                              </a:rPr>
                              <m:t>𝜷</m:t>
                            </m:r>
                          </m:e>
                          <m:sup>
                            <m:r>
                              <a:rPr lang="en-US" b="1" i="1" smtClean="0">
                                <a:solidFill>
                                  <a:srgbClr val="008000"/>
                                </a:solidFill>
                                <a:latin typeface="Cambria Math"/>
                              </a:rPr>
                              <m:t>𝟐</m:t>
                            </m:r>
                          </m:sup>
                        </m:sSup>
                      </m:den>
                    </m:f>
                    <m:r>
                      <a:rPr lang="en-US" b="1" i="1">
                        <a:solidFill>
                          <a:srgbClr val="008000"/>
                        </a:solidFill>
                        <a:latin typeface="Cambria Math"/>
                      </a:rPr>
                      <m:t>+</m:t>
                    </m:r>
                    <m:r>
                      <a:rPr lang="en-US" b="1" i="1" smtClean="0">
                        <a:solidFill>
                          <a:srgbClr val="008000"/>
                        </a:solidFill>
                        <a:latin typeface="Cambria Math"/>
                      </a:rPr>
                      <m:t>𝒄</m:t>
                    </m:r>
                    <m:f>
                      <m:fPr>
                        <m:ctrlPr>
                          <a:rPr lang="en-US" b="1" i="1" smtClean="0">
                            <a:solidFill>
                              <a:srgbClr val="008000"/>
                            </a:solidFill>
                            <a:latin typeface="Cambria Math" panose="02040503050406030204" pitchFamily="18" charset="0"/>
                          </a:rPr>
                        </m:ctrlPr>
                      </m:fPr>
                      <m:num>
                        <m:r>
                          <a:rPr lang="en-US" b="1" i="1">
                            <a:solidFill>
                              <a:srgbClr val="008000"/>
                            </a:solidFill>
                            <a:latin typeface="Cambria Math"/>
                          </a:rPr>
                          <m:t>𝑴</m:t>
                        </m:r>
                      </m:num>
                      <m:den>
                        <m:r>
                          <a:rPr lang="en-US" b="1" i="1" smtClean="0">
                            <a:solidFill>
                              <a:srgbClr val="008000"/>
                            </a:solidFill>
                            <a:latin typeface="Cambria Math"/>
                          </a:rPr>
                          <m:t>𝑵</m:t>
                        </m:r>
                      </m:den>
                    </m:f>
                  </m:oMath>
                </a14:m>
                <a:r>
                  <a:rPr lang="en-US" dirty="0"/>
                  <a:t>     </a:t>
                </a:r>
                <a:r>
                  <a:rPr lang="en-US" dirty="0">
                    <a:solidFill>
                      <a:srgbClr val="008000"/>
                    </a:solidFill>
                  </a:rPr>
                  <a:t>where</a:t>
                </a:r>
                <a:r>
                  <a:rPr lang="en-US" dirty="0"/>
                  <a:t> </a:t>
                </a:r>
                <a14:m>
                  <m:oMath xmlns:m="http://schemas.openxmlformats.org/officeDocument/2006/math">
                    <m:r>
                      <a:rPr lang="en-US" i="1">
                        <a:latin typeface="Cambria Math"/>
                      </a:rPr>
                      <m:t>𝑐</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𝛽</m:t>
                        </m:r>
                      </m:num>
                      <m:den>
                        <m:r>
                          <a:rPr lang="en-US" b="0" i="1" smtClean="0">
                            <a:latin typeface="Cambria Math"/>
                          </a:rPr>
                          <m:t>1+</m:t>
                        </m:r>
                        <m:r>
                          <a:rPr lang="en-US" b="0" i="1" smtClean="0">
                            <a:latin typeface="Cambria Math"/>
                          </a:rPr>
                          <m:t>𝛽</m:t>
                        </m:r>
                      </m:den>
                    </m:f>
                  </m:oMath>
                </a14:m>
                <a:endParaRPr lang="en-US"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66738" y="3177539"/>
                <a:ext cx="8272462" cy="3756661"/>
              </a:xfrm>
              <a:blipFill rotWithShape="1">
                <a:blip r:embed="rId2"/>
                <a:stretch>
                  <a:fillRect t="-1945"/>
                </a:stretch>
              </a:blipFill>
            </p:spPr>
            <p:txBody>
              <a:bodyPr/>
              <a:lstStyle/>
              <a:p>
                <a:r>
                  <a:rPr lang="en-US">
                    <a:noFill/>
                  </a:rPr>
                  <a:t> </a:t>
                </a:r>
              </a:p>
            </p:txBody>
          </p:sp>
        </mc:Fallback>
      </mc:AlternateContent>
      <p:grpSp>
        <p:nvGrpSpPr>
          <p:cNvPr id="3" name="Group 36"/>
          <p:cNvGrpSpPr>
            <a:grpSpLocks/>
          </p:cNvGrpSpPr>
          <p:nvPr/>
        </p:nvGrpSpPr>
        <p:grpSpPr bwMode="auto">
          <a:xfrm>
            <a:off x="5179858" y="5375836"/>
            <a:ext cx="3295650" cy="685800"/>
            <a:chOff x="3076" y="3369"/>
            <a:chExt cx="2076" cy="432"/>
          </a:xfrm>
        </p:grpSpPr>
        <p:sp>
          <p:nvSpPr>
            <p:cNvPr id="38949" name="Rectangle 37"/>
            <p:cNvSpPr>
              <a:spLocks noChangeArrowheads="1"/>
            </p:cNvSpPr>
            <p:nvPr/>
          </p:nvSpPr>
          <p:spPr bwMode="auto">
            <a:xfrm>
              <a:off x="3076" y="3369"/>
              <a:ext cx="374" cy="432"/>
            </a:xfrm>
            <a:prstGeom prst="rect">
              <a:avLst/>
            </a:prstGeom>
            <a:noFill/>
            <a:ln w="12700">
              <a:solidFill>
                <a:srgbClr val="008000"/>
              </a:solidFill>
              <a:miter lim="800000"/>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38950" name="Text Box 38"/>
            <p:cNvSpPr txBox="1">
              <a:spLocks noChangeArrowheads="1"/>
            </p:cNvSpPr>
            <p:nvPr/>
          </p:nvSpPr>
          <p:spPr bwMode="auto">
            <a:xfrm>
              <a:off x="3816" y="3391"/>
              <a:ext cx="1336"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Very small; ignore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Now we solve for </a:t>
              </a:r>
              <a:r>
                <a:rPr lang="en-US" b="1" i="1" dirty="0">
                  <a:solidFill>
                    <a:srgbClr val="008000"/>
                  </a:solidFill>
                  <a:latin typeface="Arial" pitchFamily="34" charset="0"/>
                  <a:cs typeface="Arial" pitchFamily="34" charset="0"/>
                </a:rPr>
                <a:t>y</a:t>
              </a:r>
            </a:p>
          </p:txBody>
        </p:sp>
      </p:grpSp>
      <p:sp>
        <p:nvSpPr>
          <p:cNvPr id="40" name="Slide Number Placeholder 39"/>
          <p:cNvSpPr>
            <a:spLocks noGrp="1"/>
          </p:cNvSpPr>
          <p:nvPr>
            <p:ph type="sldNum" sz="quarter" idx="12"/>
          </p:nvPr>
        </p:nvSpPr>
        <p:spPr/>
        <p:txBody>
          <a:bodyPr/>
          <a:lstStyle/>
          <a:p>
            <a:fld id="{19B12225-5612-419B-A8D5-4B8EEE4C217E}" type="slidenum">
              <a:rPr lang="en-US" smtClean="0"/>
              <a:pPr/>
              <a:t>34</a:t>
            </a:fld>
            <a:endParaRPr lang="en-US"/>
          </a:p>
        </p:txBody>
      </p:sp>
      <p:sp>
        <p:nvSpPr>
          <p:cNvPr id="41" name="Footer Placeholder 40"/>
          <p:cNvSpPr>
            <a:spLocks noGrp="1"/>
          </p:cNvSpPr>
          <p:nvPr>
            <p:ph type="ftr" sz="quarter" idx="11"/>
          </p:nvPr>
        </p:nvSpPr>
        <p:spPr/>
        <p:txBody>
          <a:bodyPr/>
          <a:lstStyle/>
          <a:p>
            <a:r>
              <a:rPr lang="nn-NO"/>
              <a:t>J. Leskovec, A. Rajaraman, J. Ullman: Mining of Massive Datasets, http://www.mmds.org</a:t>
            </a:r>
            <a:endParaRPr lang="en-US"/>
          </a:p>
        </p:txBody>
      </p:sp>
      <p:sp>
        <p:nvSpPr>
          <p:cNvPr id="42" name="TextBox 41"/>
          <p:cNvSpPr txBox="1"/>
          <p:nvPr/>
        </p:nvSpPr>
        <p:spPr>
          <a:xfrm>
            <a:off x="6629400" y="2365886"/>
            <a:ext cx="2438400" cy="830997"/>
          </a:xfrm>
          <a:prstGeom prst="rect">
            <a:avLst/>
          </a:prstGeom>
          <a:noFill/>
        </p:spPr>
        <p:txBody>
          <a:bodyPr wrap="square" rtlCol="0">
            <a:spAutoFit/>
          </a:bodyPr>
          <a:lstStyle/>
          <a:p>
            <a:r>
              <a:rPr lang="en-US" sz="1600" dirty="0">
                <a:solidFill>
                  <a:srgbClr val="008000"/>
                </a:solidFill>
                <a:latin typeface="Arial" pitchFamily="34" charset="0"/>
                <a:cs typeface="Arial" pitchFamily="34" charset="0"/>
              </a:rPr>
              <a:t>N…# pages on the web</a:t>
            </a:r>
          </a:p>
          <a:p>
            <a:r>
              <a:rPr lang="en-US" sz="1600" dirty="0">
                <a:solidFill>
                  <a:srgbClr val="008000"/>
                </a:solidFill>
                <a:latin typeface="Arial" pitchFamily="34" charset="0"/>
                <a:cs typeface="Arial" pitchFamily="34" charset="0"/>
              </a:rPr>
              <a:t>M…# of pages spammer owns</a:t>
            </a:r>
          </a:p>
        </p:txBody>
      </p:sp>
      <p:grpSp>
        <p:nvGrpSpPr>
          <p:cNvPr id="4" name="Group 3"/>
          <p:cNvGrpSpPr>
            <a:grpSpLocks noChangeAspect="1"/>
          </p:cNvGrpSpPr>
          <p:nvPr/>
        </p:nvGrpSpPr>
        <p:grpSpPr>
          <a:xfrm>
            <a:off x="1290796" y="1066800"/>
            <a:ext cx="4945063" cy="2286000"/>
            <a:chOff x="631825" y="1376136"/>
            <a:chExt cx="7064375" cy="3265714"/>
          </a:xfrm>
        </p:grpSpPr>
        <p:sp>
          <p:nvSpPr>
            <p:cNvPr id="43" name="Cloud"/>
            <p:cNvSpPr>
              <a:spLocks noChangeAspect="1" noEditPoints="1" noChangeArrowheads="1"/>
            </p:cNvSpPr>
            <p:nvPr/>
          </p:nvSpPr>
          <p:spPr bwMode="auto">
            <a:xfrm>
              <a:off x="631825" y="15748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200" dirty="0">
                <a:solidFill>
                  <a:schemeClr val="bg1"/>
                </a:solidFill>
                <a:latin typeface="Verdana" pitchFamily="34" charset="0"/>
              </a:endParaRPr>
            </a:p>
            <a:p>
              <a:r>
                <a:rPr lang="en-US" sz="1200" dirty="0">
                  <a:solidFill>
                    <a:schemeClr val="bg1"/>
                  </a:solidFill>
                  <a:latin typeface="Verdana" pitchFamily="34" charset="0"/>
                </a:rPr>
                <a:t>Inaccessible</a:t>
              </a:r>
            </a:p>
          </p:txBody>
        </p:sp>
        <p:sp>
          <p:nvSpPr>
            <p:cNvPr id="44" name="Oval 5"/>
            <p:cNvSpPr>
              <a:spLocks noChangeArrowheads="1"/>
            </p:cNvSpPr>
            <p:nvPr/>
          </p:nvSpPr>
          <p:spPr bwMode="auto">
            <a:xfrm>
              <a:off x="3962400" y="1785711"/>
              <a:ext cx="1143000" cy="2747281"/>
            </a:xfrm>
            <a:prstGeom prst="ellipse">
              <a:avLst/>
            </a:prstGeom>
            <a:noFill/>
            <a:ln w="9525">
              <a:solidFill>
                <a:srgbClr val="008000"/>
              </a:solidFill>
              <a:round/>
              <a:headEnd/>
              <a:tailEnd/>
            </a:ln>
            <a:effectLst/>
          </p:spPr>
          <p:txBody>
            <a:bodyPr wrap="none" anchor="ctr"/>
            <a:lstStyle/>
            <a:p>
              <a:endParaRPr lang="en-US"/>
            </a:p>
          </p:txBody>
        </p:sp>
        <p:sp>
          <p:nvSpPr>
            <p:cNvPr id="45" name="Oval 11"/>
            <p:cNvSpPr>
              <a:spLocks noChangeArrowheads="1"/>
            </p:cNvSpPr>
            <p:nvPr/>
          </p:nvSpPr>
          <p:spPr bwMode="auto">
            <a:xfrm>
              <a:off x="5724556" y="300641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46" name="Oval 12"/>
            <p:cNvSpPr>
              <a:spLocks noChangeArrowheads="1"/>
            </p:cNvSpPr>
            <p:nvPr/>
          </p:nvSpPr>
          <p:spPr bwMode="auto">
            <a:xfrm>
              <a:off x="6877685" y="21812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7" name="Oval 13"/>
            <p:cNvSpPr>
              <a:spLocks noChangeArrowheads="1"/>
            </p:cNvSpPr>
            <p:nvPr/>
          </p:nvSpPr>
          <p:spPr bwMode="auto">
            <a:xfrm>
              <a:off x="6877685" y="26765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8" name="Oval 14"/>
            <p:cNvSpPr>
              <a:spLocks noChangeArrowheads="1"/>
            </p:cNvSpPr>
            <p:nvPr/>
          </p:nvSpPr>
          <p:spPr bwMode="auto">
            <a:xfrm>
              <a:off x="6877685" y="31718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9" name="Oval 15"/>
            <p:cNvSpPr>
              <a:spLocks noChangeArrowheads="1"/>
            </p:cNvSpPr>
            <p:nvPr/>
          </p:nvSpPr>
          <p:spPr bwMode="auto">
            <a:xfrm>
              <a:off x="6877685" y="36671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0" name="Oval 16"/>
            <p:cNvSpPr>
              <a:spLocks noChangeArrowheads="1"/>
            </p:cNvSpPr>
            <p:nvPr/>
          </p:nvSpPr>
          <p:spPr bwMode="auto">
            <a:xfrm>
              <a:off x="6877685" y="41624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1" name="Oval 17"/>
            <p:cNvSpPr>
              <a:spLocks noChangeArrowheads="1"/>
            </p:cNvSpPr>
            <p:nvPr/>
          </p:nvSpPr>
          <p:spPr bwMode="auto">
            <a:xfrm>
              <a:off x="5486400" y="1859784"/>
              <a:ext cx="2209800" cy="2782066"/>
            </a:xfrm>
            <a:prstGeom prst="ellipse">
              <a:avLst/>
            </a:prstGeom>
            <a:noFill/>
            <a:ln w="9525">
              <a:solidFill>
                <a:srgbClr val="008000"/>
              </a:solidFill>
              <a:round/>
              <a:headEnd/>
              <a:tailEnd/>
            </a:ln>
            <a:effectLst/>
          </p:spPr>
          <p:txBody>
            <a:bodyPr wrap="none" anchor="ctr"/>
            <a:lstStyle/>
            <a:p>
              <a:endParaRPr lang="en-US"/>
            </a:p>
          </p:txBody>
        </p:sp>
        <p:sp>
          <p:nvSpPr>
            <p:cNvPr id="52" name="Line 18"/>
            <p:cNvSpPr>
              <a:spLocks noChangeShapeType="1"/>
            </p:cNvSpPr>
            <p:nvPr/>
          </p:nvSpPr>
          <p:spPr bwMode="auto">
            <a:xfrm>
              <a:off x="4500563" y="198913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53" name="Line 19"/>
            <p:cNvSpPr>
              <a:spLocks noChangeShapeType="1"/>
            </p:cNvSpPr>
            <p:nvPr/>
          </p:nvSpPr>
          <p:spPr bwMode="auto">
            <a:xfrm>
              <a:off x="4572000" y="258445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54" name="Line 20"/>
            <p:cNvSpPr>
              <a:spLocks noChangeShapeType="1"/>
            </p:cNvSpPr>
            <p:nvPr/>
          </p:nvSpPr>
          <p:spPr bwMode="auto">
            <a:xfrm flipV="1">
              <a:off x="4572000" y="327025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55" name="Line 21"/>
            <p:cNvSpPr>
              <a:spLocks noChangeShapeType="1"/>
            </p:cNvSpPr>
            <p:nvPr/>
          </p:nvSpPr>
          <p:spPr bwMode="auto">
            <a:xfrm flipV="1">
              <a:off x="4572000" y="335470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56" name="Line 22"/>
            <p:cNvSpPr>
              <a:spLocks noChangeShapeType="1"/>
            </p:cNvSpPr>
            <p:nvPr/>
          </p:nvSpPr>
          <p:spPr bwMode="auto">
            <a:xfrm flipV="1">
              <a:off x="4572000" y="319405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57" name="Line 23"/>
            <p:cNvSpPr>
              <a:spLocks noChangeShapeType="1"/>
            </p:cNvSpPr>
            <p:nvPr/>
          </p:nvSpPr>
          <p:spPr bwMode="auto">
            <a:xfrm flipV="1">
              <a:off x="5998875" y="227266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8" name="Line 24"/>
            <p:cNvSpPr>
              <a:spLocks noChangeShapeType="1"/>
            </p:cNvSpPr>
            <p:nvPr/>
          </p:nvSpPr>
          <p:spPr bwMode="auto">
            <a:xfrm>
              <a:off x="6070599" y="320992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9" name="Line 25"/>
            <p:cNvSpPr>
              <a:spLocks noChangeShapeType="1"/>
            </p:cNvSpPr>
            <p:nvPr/>
          </p:nvSpPr>
          <p:spPr bwMode="auto">
            <a:xfrm flipV="1">
              <a:off x="6070599" y="276796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0" name="Line 26"/>
            <p:cNvSpPr>
              <a:spLocks noChangeShapeType="1"/>
            </p:cNvSpPr>
            <p:nvPr/>
          </p:nvSpPr>
          <p:spPr bwMode="auto">
            <a:xfrm>
              <a:off x="6070600" y="328612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1" name="Line 27"/>
            <p:cNvSpPr>
              <a:spLocks noChangeShapeType="1"/>
            </p:cNvSpPr>
            <p:nvPr/>
          </p:nvSpPr>
          <p:spPr bwMode="auto">
            <a:xfrm>
              <a:off x="5998876" y="335470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2" name="Text Box 28"/>
            <p:cNvSpPr txBox="1">
              <a:spLocks noChangeArrowheads="1"/>
            </p:cNvSpPr>
            <p:nvPr/>
          </p:nvSpPr>
          <p:spPr bwMode="auto">
            <a:xfrm>
              <a:off x="5622925" y="2514600"/>
              <a:ext cx="284163" cy="396875"/>
            </a:xfrm>
            <a:prstGeom prst="rect">
              <a:avLst/>
            </a:prstGeom>
            <a:noFill/>
            <a:ln w="9525">
              <a:noFill/>
              <a:miter lim="800000"/>
              <a:headEnd/>
              <a:tailEnd/>
            </a:ln>
            <a:effectLst/>
          </p:spPr>
          <p:txBody>
            <a:bodyPr wrap="none">
              <a:spAutoFit/>
            </a:bodyPr>
            <a:lstStyle/>
            <a:p>
              <a:r>
                <a:rPr lang="en-US">
                  <a:latin typeface="Verdana" pitchFamily="34" charset="0"/>
                </a:rPr>
                <a:t>t</a:t>
              </a:r>
            </a:p>
          </p:txBody>
        </p:sp>
        <p:sp>
          <p:nvSpPr>
            <p:cNvPr id="63" name="Line 29"/>
            <p:cNvSpPr>
              <a:spLocks noChangeShapeType="1"/>
            </p:cNvSpPr>
            <p:nvPr/>
          </p:nvSpPr>
          <p:spPr bwMode="auto">
            <a:xfrm>
              <a:off x="3048000" y="210343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64" name="Text Box 30"/>
            <p:cNvSpPr txBox="1">
              <a:spLocks noChangeArrowheads="1"/>
            </p:cNvSpPr>
            <p:nvPr/>
          </p:nvSpPr>
          <p:spPr bwMode="auto">
            <a:xfrm>
              <a:off x="3810000" y="1376136"/>
              <a:ext cx="177063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Accessible</a:t>
              </a:r>
            </a:p>
          </p:txBody>
        </p:sp>
        <p:sp>
          <p:nvSpPr>
            <p:cNvPr id="65" name="Text Box 31"/>
            <p:cNvSpPr txBox="1">
              <a:spLocks noChangeArrowheads="1"/>
            </p:cNvSpPr>
            <p:nvPr/>
          </p:nvSpPr>
          <p:spPr bwMode="auto">
            <a:xfrm>
              <a:off x="6199187" y="1376136"/>
              <a:ext cx="127828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Owned</a:t>
              </a:r>
            </a:p>
          </p:txBody>
        </p:sp>
        <p:sp>
          <p:nvSpPr>
            <p:cNvPr id="66" name="Text Box 32"/>
            <p:cNvSpPr txBox="1">
              <a:spLocks noChangeArrowheads="1"/>
            </p:cNvSpPr>
            <p:nvPr/>
          </p:nvSpPr>
          <p:spPr bwMode="auto">
            <a:xfrm>
              <a:off x="6995318" y="197630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67" name="Text Box 33"/>
            <p:cNvSpPr txBox="1">
              <a:spLocks noChangeArrowheads="1"/>
            </p:cNvSpPr>
            <p:nvPr/>
          </p:nvSpPr>
          <p:spPr bwMode="auto">
            <a:xfrm>
              <a:off x="7010400" y="246897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68" name="Text Box 34"/>
            <p:cNvSpPr txBox="1">
              <a:spLocks noChangeArrowheads="1"/>
            </p:cNvSpPr>
            <p:nvPr/>
          </p:nvSpPr>
          <p:spPr bwMode="auto">
            <a:xfrm>
              <a:off x="6969125" y="3956050"/>
              <a:ext cx="398463" cy="396875"/>
            </a:xfrm>
            <a:prstGeom prst="rect">
              <a:avLst/>
            </a:prstGeom>
            <a:noFill/>
            <a:ln w="9525">
              <a:noFill/>
              <a:miter lim="800000"/>
              <a:headEnd/>
              <a:tailEnd/>
            </a:ln>
            <a:effectLst/>
          </p:spPr>
          <p:txBody>
            <a:bodyPr wrap="none">
              <a:spAutoFit/>
            </a:bodyPr>
            <a:lstStyle/>
            <a:p>
              <a:r>
                <a:rPr lang="en-US" dirty="0">
                  <a:latin typeface="Verdana" pitchFamily="34" charset="0"/>
                </a:rPr>
                <a:t>M</a:t>
              </a:r>
            </a:p>
          </p:txBody>
        </p:sp>
        <p:sp>
          <p:nvSpPr>
            <p:cNvPr id="69" name="Oval 6"/>
            <p:cNvSpPr>
              <a:spLocks noChangeArrowheads="1"/>
            </p:cNvSpPr>
            <p:nvPr/>
          </p:nvSpPr>
          <p:spPr bwMode="auto">
            <a:xfrm>
              <a:off x="4408488" y="18986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0" name="Oval 7"/>
            <p:cNvSpPr>
              <a:spLocks noChangeArrowheads="1"/>
            </p:cNvSpPr>
            <p:nvPr/>
          </p:nvSpPr>
          <p:spPr bwMode="auto">
            <a:xfrm>
              <a:off x="4408488" y="2508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1" name="Oval 8"/>
            <p:cNvSpPr>
              <a:spLocks noChangeArrowheads="1"/>
            </p:cNvSpPr>
            <p:nvPr/>
          </p:nvSpPr>
          <p:spPr bwMode="auto">
            <a:xfrm>
              <a:off x="4408488" y="31940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2" name="Oval 9"/>
            <p:cNvSpPr>
              <a:spLocks noChangeArrowheads="1"/>
            </p:cNvSpPr>
            <p:nvPr/>
          </p:nvSpPr>
          <p:spPr bwMode="auto">
            <a:xfrm>
              <a:off x="4408488" y="3651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3" name="Oval 10"/>
            <p:cNvSpPr>
              <a:spLocks noChangeArrowheads="1"/>
            </p:cNvSpPr>
            <p:nvPr/>
          </p:nvSpPr>
          <p:spPr bwMode="auto">
            <a:xfrm>
              <a:off x="4408488" y="4184650"/>
              <a:ext cx="182563" cy="182563"/>
            </a:xfrm>
            <a:prstGeom prst="ellipse">
              <a:avLst/>
            </a:prstGeom>
            <a:solidFill>
              <a:srgbClr val="0000FF"/>
            </a:soli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2357997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8914" name="Rectangle 2"/>
          <p:cNvSpPr>
            <a:spLocks noGrp="1" noChangeArrowheads="1"/>
          </p:cNvSpPr>
          <p:nvPr>
            <p:ph type="title"/>
          </p:nvPr>
        </p:nvSpPr>
        <p:spPr/>
        <p:txBody>
          <a:bodyPr/>
          <a:lstStyle/>
          <a:p>
            <a:r>
              <a:rPr lang="en-US"/>
              <a:t>Analysis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66738" y="3429000"/>
                <a:ext cx="8272462" cy="3505200"/>
              </a:xfrm>
            </p:spPr>
            <p:txBody>
              <a:bodyPr>
                <a:normAutofit/>
              </a:bodyPr>
              <a:lstStyle/>
              <a:p>
                <a14:m>
                  <m:oMath xmlns:m="http://schemas.openxmlformats.org/officeDocument/2006/math">
                    <m:r>
                      <a:rPr lang="en-US" b="1" i="1" smtClean="0">
                        <a:solidFill>
                          <a:srgbClr val="008000"/>
                        </a:solidFill>
                        <a:latin typeface="Cambria Math"/>
                      </a:rPr>
                      <m:t>𝒚</m:t>
                    </m:r>
                    <m:r>
                      <a:rPr lang="en-US" b="1" i="1" smtClean="0">
                        <a:solidFill>
                          <a:srgbClr val="008000"/>
                        </a:solidFill>
                        <a:latin typeface="Cambria Math"/>
                      </a:rPr>
                      <m:t>=</m:t>
                    </m:r>
                    <m:f>
                      <m:fPr>
                        <m:ctrlPr>
                          <a:rPr lang="en-US" b="1" i="1">
                            <a:solidFill>
                              <a:srgbClr val="008000"/>
                            </a:solidFill>
                            <a:latin typeface="Cambria Math" panose="02040503050406030204" pitchFamily="18" charset="0"/>
                          </a:rPr>
                        </m:ctrlPr>
                      </m:fPr>
                      <m:num>
                        <m:r>
                          <a:rPr lang="en-US" b="1" i="1" smtClean="0">
                            <a:solidFill>
                              <a:srgbClr val="0000FF"/>
                            </a:solidFill>
                            <a:latin typeface="Cambria Math"/>
                          </a:rPr>
                          <m:t>𝒙</m:t>
                        </m:r>
                      </m:num>
                      <m:den>
                        <m:r>
                          <a:rPr lang="en-US" b="1" i="1">
                            <a:solidFill>
                              <a:srgbClr val="008000"/>
                            </a:solidFill>
                            <a:latin typeface="Cambria Math"/>
                          </a:rPr>
                          <m:t>𝟏</m:t>
                        </m:r>
                        <m:r>
                          <a:rPr lang="en-US" b="1" i="1">
                            <a:solidFill>
                              <a:srgbClr val="008000"/>
                            </a:solidFill>
                            <a:latin typeface="Cambria Math"/>
                          </a:rPr>
                          <m:t>−</m:t>
                        </m:r>
                        <m:sSup>
                          <m:sSupPr>
                            <m:ctrlPr>
                              <a:rPr lang="en-US" b="1" i="1">
                                <a:solidFill>
                                  <a:srgbClr val="008000"/>
                                </a:solidFill>
                                <a:latin typeface="Cambria Math" panose="02040503050406030204" pitchFamily="18" charset="0"/>
                              </a:rPr>
                            </m:ctrlPr>
                          </m:sSupPr>
                          <m:e>
                            <m:r>
                              <a:rPr lang="en-US" b="1" i="1">
                                <a:solidFill>
                                  <a:srgbClr val="008000"/>
                                </a:solidFill>
                                <a:latin typeface="Cambria Math"/>
                              </a:rPr>
                              <m:t>𝜷</m:t>
                            </m:r>
                          </m:e>
                          <m:sup>
                            <m:r>
                              <a:rPr lang="en-US" b="1" i="1">
                                <a:solidFill>
                                  <a:srgbClr val="008000"/>
                                </a:solidFill>
                                <a:latin typeface="Cambria Math"/>
                              </a:rPr>
                              <m:t>𝟐</m:t>
                            </m:r>
                          </m:sup>
                        </m:sSup>
                      </m:den>
                    </m:f>
                    <m:r>
                      <a:rPr lang="en-US" b="1" i="1">
                        <a:solidFill>
                          <a:srgbClr val="008000"/>
                        </a:solidFill>
                        <a:latin typeface="Cambria Math"/>
                      </a:rPr>
                      <m:t>+</m:t>
                    </m:r>
                    <m:r>
                      <a:rPr lang="en-US" b="1" i="1">
                        <a:solidFill>
                          <a:srgbClr val="008000"/>
                        </a:solidFill>
                        <a:latin typeface="Cambria Math"/>
                      </a:rPr>
                      <m:t>𝒄</m:t>
                    </m:r>
                    <m:f>
                      <m:fPr>
                        <m:ctrlPr>
                          <a:rPr lang="en-US" b="1" i="1">
                            <a:solidFill>
                              <a:srgbClr val="008000"/>
                            </a:solidFill>
                            <a:latin typeface="Cambria Math" panose="02040503050406030204" pitchFamily="18" charset="0"/>
                          </a:rPr>
                        </m:ctrlPr>
                      </m:fPr>
                      <m:num>
                        <m:r>
                          <a:rPr lang="en-US" b="1" i="1">
                            <a:solidFill>
                              <a:srgbClr val="008000"/>
                            </a:solidFill>
                            <a:latin typeface="Cambria Math"/>
                          </a:rPr>
                          <m:t>𝑴</m:t>
                        </m:r>
                      </m:num>
                      <m:den>
                        <m:r>
                          <a:rPr lang="en-US" b="1" i="1">
                            <a:solidFill>
                              <a:srgbClr val="008000"/>
                            </a:solidFill>
                            <a:latin typeface="Cambria Math"/>
                          </a:rPr>
                          <m:t>𝑵</m:t>
                        </m:r>
                      </m:den>
                    </m:f>
                  </m:oMath>
                </a14:m>
                <a:r>
                  <a:rPr lang="en-US" dirty="0">
                    <a:solidFill>
                      <a:srgbClr val="008000"/>
                    </a:solidFill>
                  </a:rPr>
                  <a:t>     where</a:t>
                </a:r>
                <a:r>
                  <a:rPr lang="en-US" dirty="0"/>
                  <a:t> </a:t>
                </a:r>
                <a14:m>
                  <m:oMath xmlns:m="http://schemas.openxmlformats.org/officeDocument/2006/math">
                    <m:r>
                      <a:rPr lang="en-US" i="1">
                        <a:latin typeface="Cambria Math"/>
                      </a:rPr>
                      <m:t>𝑐</m:t>
                    </m:r>
                    <m:r>
                      <a:rPr lang="en-US" i="1">
                        <a:latin typeface="Cambria Math"/>
                      </a:rPr>
                      <m:t>=</m:t>
                    </m:r>
                    <m:f>
                      <m:fPr>
                        <m:ctrlPr>
                          <a:rPr lang="en-US" i="1">
                            <a:latin typeface="Cambria Math" panose="02040503050406030204" pitchFamily="18" charset="0"/>
                          </a:rPr>
                        </m:ctrlPr>
                      </m:fPr>
                      <m:num>
                        <m:r>
                          <a:rPr lang="en-US" i="1">
                            <a:latin typeface="Cambria Math"/>
                          </a:rPr>
                          <m:t>𝛽</m:t>
                        </m:r>
                      </m:num>
                      <m:den>
                        <m:r>
                          <a:rPr lang="en-US" i="1">
                            <a:latin typeface="Cambria Math"/>
                          </a:rPr>
                          <m:t>1</m:t>
                        </m:r>
                        <m:r>
                          <a:rPr lang="en-US" b="0" i="1" smtClean="0">
                            <a:latin typeface="Cambria Math"/>
                          </a:rPr>
                          <m:t>+</m:t>
                        </m:r>
                        <m:r>
                          <a:rPr lang="en-US" i="1">
                            <a:latin typeface="Cambria Math"/>
                          </a:rPr>
                          <m:t>𝛽</m:t>
                        </m:r>
                      </m:den>
                    </m:f>
                  </m:oMath>
                </a14:m>
                <a:endParaRPr lang="en-US" dirty="0"/>
              </a:p>
              <a:p>
                <a:r>
                  <a:rPr lang="en-US" dirty="0"/>
                  <a:t>For </a:t>
                </a:r>
                <a:r>
                  <a:rPr lang="en-US" b="1" dirty="0">
                    <a:latin typeface="Symbol" pitchFamily="18" charset="2"/>
                  </a:rPr>
                  <a:t>b</a:t>
                </a:r>
                <a:r>
                  <a:rPr lang="en-US" dirty="0"/>
                  <a:t> = 0.85, 1/(1-</a:t>
                </a:r>
                <a:r>
                  <a:rPr lang="en-US" dirty="0">
                    <a:latin typeface="Symbol" pitchFamily="18" charset="2"/>
                  </a:rPr>
                  <a:t>b</a:t>
                </a:r>
                <a:r>
                  <a:rPr lang="en-US" baseline="30000" dirty="0"/>
                  <a:t>2</a:t>
                </a:r>
                <a:r>
                  <a:rPr lang="en-US" dirty="0"/>
                  <a:t>)= 3.6</a:t>
                </a:r>
              </a:p>
              <a:p>
                <a:pPr lvl="8"/>
                <a:endParaRPr lang="en-US" dirty="0"/>
              </a:p>
              <a:p>
                <a:r>
                  <a:rPr lang="en-US" dirty="0">
                    <a:solidFill>
                      <a:srgbClr val="0000FF"/>
                    </a:solidFill>
                  </a:rPr>
                  <a:t>Multiplier effect for acquired PageRank</a:t>
                </a:r>
              </a:p>
              <a:p>
                <a:r>
                  <a:rPr lang="en-US" dirty="0"/>
                  <a:t>By making </a:t>
                </a:r>
                <a:r>
                  <a:rPr lang="en-US" b="1" i="1" dirty="0"/>
                  <a:t>M</a:t>
                </a:r>
                <a:r>
                  <a:rPr lang="en-US" dirty="0"/>
                  <a:t> large, we can make </a:t>
                </a:r>
                <a:r>
                  <a:rPr lang="en-US" b="1" i="1" dirty="0">
                    <a:solidFill>
                      <a:srgbClr val="D60093"/>
                    </a:solidFill>
                  </a:rPr>
                  <a:t>y</a:t>
                </a:r>
                <a:r>
                  <a:rPr lang="en-US" dirty="0"/>
                  <a:t> as </a:t>
                </a:r>
                <a:br>
                  <a:rPr lang="en-US" dirty="0"/>
                </a:br>
                <a:r>
                  <a:rPr lang="en-US" b="1" dirty="0">
                    <a:solidFill>
                      <a:srgbClr val="D60093"/>
                    </a:solidFill>
                  </a:rPr>
                  <a:t>large as we want</a:t>
                </a:r>
              </a:p>
              <a:p>
                <a:endParaRPr lang="en-US" sz="2400"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66738" y="3429000"/>
                <a:ext cx="8272462" cy="3505200"/>
              </a:xfrm>
              <a:blipFill rotWithShape="1">
                <a:blip r:embed="rId2"/>
                <a:stretch>
                  <a:fillRect l="-74"/>
                </a:stretch>
              </a:blipFill>
            </p:spPr>
            <p:txBody>
              <a:bodyPr/>
              <a:lstStyle/>
              <a:p>
                <a:r>
                  <a:rPr lang="en-US">
                    <a:noFill/>
                  </a:rPr>
                  <a:t> </a:t>
                </a:r>
              </a:p>
            </p:txBody>
          </p:sp>
        </mc:Fallback>
      </mc:AlternateContent>
      <p:sp>
        <p:nvSpPr>
          <p:cNvPr id="40" name="Slide Number Placeholder 39"/>
          <p:cNvSpPr>
            <a:spLocks noGrp="1"/>
          </p:cNvSpPr>
          <p:nvPr>
            <p:ph type="sldNum" sz="quarter" idx="12"/>
          </p:nvPr>
        </p:nvSpPr>
        <p:spPr/>
        <p:txBody>
          <a:bodyPr/>
          <a:lstStyle/>
          <a:p>
            <a:fld id="{19B12225-5612-419B-A8D5-4B8EEE4C217E}" type="slidenum">
              <a:rPr lang="en-US" smtClean="0"/>
              <a:pPr/>
              <a:t>35</a:t>
            </a:fld>
            <a:endParaRPr lang="en-US"/>
          </a:p>
        </p:txBody>
      </p:sp>
      <p:sp>
        <p:nvSpPr>
          <p:cNvPr id="41" name="Footer Placeholder 40"/>
          <p:cNvSpPr>
            <a:spLocks noGrp="1"/>
          </p:cNvSpPr>
          <p:nvPr>
            <p:ph type="ftr" sz="quarter" idx="11"/>
          </p:nvPr>
        </p:nvSpPr>
        <p:spPr/>
        <p:txBody>
          <a:bodyPr/>
          <a:lstStyle/>
          <a:p>
            <a:r>
              <a:rPr lang="nn-NO"/>
              <a:t>J. Leskovec, A. Rajaraman, J. Ullman: Mining of Massive Datasets, http://www.mmds.org</a:t>
            </a:r>
            <a:endParaRPr lang="en-US"/>
          </a:p>
        </p:txBody>
      </p:sp>
      <p:sp>
        <p:nvSpPr>
          <p:cNvPr id="42" name="TextBox 41"/>
          <p:cNvSpPr txBox="1"/>
          <p:nvPr/>
        </p:nvSpPr>
        <p:spPr>
          <a:xfrm>
            <a:off x="6629400" y="2365886"/>
            <a:ext cx="2438400" cy="830997"/>
          </a:xfrm>
          <a:prstGeom prst="rect">
            <a:avLst/>
          </a:prstGeom>
          <a:noFill/>
        </p:spPr>
        <p:txBody>
          <a:bodyPr wrap="square" rtlCol="0">
            <a:spAutoFit/>
          </a:bodyPr>
          <a:lstStyle/>
          <a:p>
            <a:r>
              <a:rPr lang="en-US" sz="1600" dirty="0">
                <a:solidFill>
                  <a:srgbClr val="008000"/>
                </a:solidFill>
                <a:latin typeface="Arial" pitchFamily="34" charset="0"/>
                <a:cs typeface="Arial" pitchFamily="34" charset="0"/>
              </a:rPr>
              <a:t>N…# pages on the web</a:t>
            </a:r>
          </a:p>
          <a:p>
            <a:r>
              <a:rPr lang="en-US" sz="1600" dirty="0">
                <a:solidFill>
                  <a:srgbClr val="008000"/>
                </a:solidFill>
                <a:latin typeface="Arial" pitchFamily="34" charset="0"/>
                <a:cs typeface="Arial" pitchFamily="34" charset="0"/>
              </a:rPr>
              <a:t>M…# of pages spammer owns</a:t>
            </a:r>
          </a:p>
        </p:txBody>
      </p:sp>
      <p:grpSp>
        <p:nvGrpSpPr>
          <p:cNvPr id="4" name="Group 3"/>
          <p:cNvGrpSpPr>
            <a:grpSpLocks noChangeAspect="1"/>
          </p:cNvGrpSpPr>
          <p:nvPr/>
        </p:nvGrpSpPr>
        <p:grpSpPr>
          <a:xfrm>
            <a:off x="1290796" y="1066800"/>
            <a:ext cx="4945063" cy="2286000"/>
            <a:chOff x="631825" y="1376136"/>
            <a:chExt cx="7064375" cy="3265714"/>
          </a:xfrm>
        </p:grpSpPr>
        <p:sp>
          <p:nvSpPr>
            <p:cNvPr id="43" name="Cloud"/>
            <p:cNvSpPr>
              <a:spLocks noChangeAspect="1" noEditPoints="1" noChangeArrowheads="1"/>
            </p:cNvSpPr>
            <p:nvPr/>
          </p:nvSpPr>
          <p:spPr bwMode="auto">
            <a:xfrm>
              <a:off x="631825" y="15748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200" dirty="0">
                <a:solidFill>
                  <a:schemeClr val="bg1"/>
                </a:solidFill>
                <a:latin typeface="Verdana" pitchFamily="34" charset="0"/>
              </a:endParaRPr>
            </a:p>
            <a:p>
              <a:r>
                <a:rPr lang="en-US" sz="1200" dirty="0">
                  <a:solidFill>
                    <a:schemeClr val="bg1"/>
                  </a:solidFill>
                  <a:latin typeface="Verdana" pitchFamily="34" charset="0"/>
                </a:rPr>
                <a:t>Inaccessible</a:t>
              </a:r>
            </a:p>
          </p:txBody>
        </p:sp>
        <p:sp>
          <p:nvSpPr>
            <p:cNvPr id="44" name="Oval 5"/>
            <p:cNvSpPr>
              <a:spLocks noChangeArrowheads="1"/>
            </p:cNvSpPr>
            <p:nvPr/>
          </p:nvSpPr>
          <p:spPr bwMode="auto">
            <a:xfrm>
              <a:off x="3962400" y="1785711"/>
              <a:ext cx="1143000" cy="2747281"/>
            </a:xfrm>
            <a:prstGeom prst="ellipse">
              <a:avLst/>
            </a:prstGeom>
            <a:noFill/>
            <a:ln w="9525">
              <a:solidFill>
                <a:srgbClr val="008000"/>
              </a:solidFill>
              <a:round/>
              <a:headEnd/>
              <a:tailEnd/>
            </a:ln>
            <a:effectLst/>
          </p:spPr>
          <p:txBody>
            <a:bodyPr wrap="none" anchor="ctr"/>
            <a:lstStyle/>
            <a:p>
              <a:endParaRPr lang="en-US"/>
            </a:p>
          </p:txBody>
        </p:sp>
        <p:sp>
          <p:nvSpPr>
            <p:cNvPr id="45" name="Oval 11"/>
            <p:cNvSpPr>
              <a:spLocks noChangeArrowheads="1"/>
            </p:cNvSpPr>
            <p:nvPr/>
          </p:nvSpPr>
          <p:spPr bwMode="auto">
            <a:xfrm>
              <a:off x="5724556" y="300641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46" name="Oval 12"/>
            <p:cNvSpPr>
              <a:spLocks noChangeArrowheads="1"/>
            </p:cNvSpPr>
            <p:nvPr/>
          </p:nvSpPr>
          <p:spPr bwMode="auto">
            <a:xfrm>
              <a:off x="6877685" y="21812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7" name="Oval 13"/>
            <p:cNvSpPr>
              <a:spLocks noChangeArrowheads="1"/>
            </p:cNvSpPr>
            <p:nvPr/>
          </p:nvSpPr>
          <p:spPr bwMode="auto">
            <a:xfrm>
              <a:off x="6877685" y="26765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8" name="Oval 14"/>
            <p:cNvSpPr>
              <a:spLocks noChangeArrowheads="1"/>
            </p:cNvSpPr>
            <p:nvPr/>
          </p:nvSpPr>
          <p:spPr bwMode="auto">
            <a:xfrm>
              <a:off x="6877685" y="31718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9" name="Oval 15"/>
            <p:cNvSpPr>
              <a:spLocks noChangeArrowheads="1"/>
            </p:cNvSpPr>
            <p:nvPr/>
          </p:nvSpPr>
          <p:spPr bwMode="auto">
            <a:xfrm>
              <a:off x="6877685" y="36671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0" name="Oval 16"/>
            <p:cNvSpPr>
              <a:spLocks noChangeArrowheads="1"/>
            </p:cNvSpPr>
            <p:nvPr/>
          </p:nvSpPr>
          <p:spPr bwMode="auto">
            <a:xfrm>
              <a:off x="6877685" y="41624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1" name="Oval 17"/>
            <p:cNvSpPr>
              <a:spLocks noChangeArrowheads="1"/>
            </p:cNvSpPr>
            <p:nvPr/>
          </p:nvSpPr>
          <p:spPr bwMode="auto">
            <a:xfrm>
              <a:off x="5486400" y="1859784"/>
              <a:ext cx="2209800" cy="2782066"/>
            </a:xfrm>
            <a:prstGeom prst="ellipse">
              <a:avLst/>
            </a:prstGeom>
            <a:noFill/>
            <a:ln w="9525">
              <a:solidFill>
                <a:srgbClr val="008000"/>
              </a:solidFill>
              <a:round/>
              <a:headEnd/>
              <a:tailEnd/>
            </a:ln>
            <a:effectLst/>
          </p:spPr>
          <p:txBody>
            <a:bodyPr wrap="none" anchor="ctr"/>
            <a:lstStyle/>
            <a:p>
              <a:endParaRPr lang="en-US"/>
            </a:p>
          </p:txBody>
        </p:sp>
        <p:sp>
          <p:nvSpPr>
            <p:cNvPr id="52" name="Line 18"/>
            <p:cNvSpPr>
              <a:spLocks noChangeShapeType="1"/>
            </p:cNvSpPr>
            <p:nvPr/>
          </p:nvSpPr>
          <p:spPr bwMode="auto">
            <a:xfrm>
              <a:off x="4500563" y="198913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53" name="Line 19"/>
            <p:cNvSpPr>
              <a:spLocks noChangeShapeType="1"/>
            </p:cNvSpPr>
            <p:nvPr/>
          </p:nvSpPr>
          <p:spPr bwMode="auto">
            <a:xfrm>
              <a:off x="4572000" y="258445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54" name="Line 20"/>
            <p:cNvSpPr>
              <a:spLocks noChangeShapeType="1"/>
            </p:cNvSpPr>
            <p:nvPr/>
          </p:nvSpPr>
          <p:spPr bwMode="auto">
            <a:xfrm flipV="1">
              <a:off x="4572000" y="327025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55" name="Line 21"/>
            <p:cNvSpPr>
              <a:spLocks noChangeShapeType="1"/>
            </p:cNvSpPr>
            <p:nvPr/>
          </p:nvSpPr>
          <p:spPr bwMode="auto">
            <a:xfrm flipV="1">
              <a:off x="4572000" y="335470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56" name="Line 22"/>
            <p:cNvSpPr>
              <a:spLocks noChangeShapeType="1"/>
            </p:cNvSpPr>
            <p:nvPr/>
          </p:nvSpPr>
          <p:spPr bwMode="auto">
            <a:xfrm flipV="1">
              <a:off x="4572000" y="319405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57" name="Line 23"/>
            <p:cNvSpPr>
              <a:spLocks noChangeShapeType="1"/>
            </p:cNvSpPr>
            <p:nvPr/>
          </p:nvSpPr>
          <p:spPr bwMode="auto">
            <a:xfrm flipV="1">
              <a:off x="5998875" y="227266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8" name="Line 24"/>
            <p:cNvSpPr>
              <a:spLocks noChangeShapeType="1"/>
            </p:cNvSpPr>
            <p:nvPr/>
          </p:nvSpPr>
          <p:spPr bwMode="auto">
            <a:xfrm>
              <a:off x="6070599" y="320992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9" name="Line 25"/>
            <p:cNvSpPr>
              <a:spLocks noChangeShapeType="1"/>
            </p:cNvSpPr>
            <p:nvPr/>
          </p:nvSpPr>
          <p:spPr bwMode="auto">
            <a:xfrm flipV="1">
              <a:off x="6070599" y="276796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0" name="Line 26"/>
            <p:cNvSpPr>
              <a:spLocks noChangeShapeType="1"/>
            </p:cNvSpPr>
            <p:nvPr/>
          </p:nvSpPr>
          <p:spPr bwMode="auto">
            <a:xfrm>
              <a:off x="6070600" y="328612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1" name="Line 27"/>
            <p:cNvSpPr>
              <a:spLocks noChangeShapeType="1"/>
            </p:cNvSpPr>
            <p:nvPr/>
          </p:nvSpPr>
          <p:spPr bwMode="auto">
            <a:xfrm>
              <a:off x="5998876" y="335470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2" name="Text Box 28"/>
            <p:cNvSpPr txBox="1">
              <a:spLocks noChangeArrowheads="1"/>
            </p:cNvSpPr>
            <p:nvPr/>
          </p:nvSpPr>
          <p:spPr bwMode="auto">
            <a:xfrm>
              <a:off x="5622924" y="2514600"/>
              <a:ext cx="414949" cy="527617"/>
            </a:xfrm>
            <a:prstGeom prst="rect">
              <a:avLst/>
            </a:prstGeom>
            <a:noFill/>
            <a:ln w="9525">
              <a:noFill/>
              <a:miter lim="800000"/>
              <a:headEnd/>
              <a:tailEnd/>
            </a:ln>
            <a:effectLst/>
          </p:spPr>
          <p:txBody>
            <a:bodyPr wrap="none">
              <a:spAutoFit/>
            </a:bodyPr>
            <a:lstStyle/>
            <a:p>
              <a:r>
                <a:rPr lang="en-US" b="1" dirty="0">
                  <a:solidFill>
                    <a:srgbClr val="008000"/>
                  </a:solidFill>
                  <a:latin typeface="Verdana" pitchFamily="34" charset="0"/>
                </a:rPr>
                <a:t>t</a:t>
              </a:r>
            </a:p>
          </p:txBody>
        </p:sp>
        <p:sp>
          <p:nvSpPr>
            <p:cNvPr id="63" name="Line 29"/>
            <p:cNvSpPr>
              <a:spLocks noChangeShapeType="1"/>
            </p:cNvSpPr>
            <p:nvPr/>
          </p:nvSpPr>
          <p:spPr bwMode="auto">
            <a:xfrm>
              <a:off x="3048000" y="210343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64" name="Text Box 30"/>
            <p:cNvSpPr txBox="1">
              <a:spLocks noChangeArrowheads="1"/>
            </p:cNvSpPr>
            <p:nvPr/>
          </p:nvSpPr>
          <p:spPr bwMode="auto">
            <a:xfrm>
              <a:off x="3810000" y="1376136"/>
              <a:ext cx="177063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Accessible</a:t>
              </a:r>
            </a:p>
          </p:txBody>
        </p:sp>
        <p:sp>
          <p:nvSpPr>
            <p:cNvPr id="65" name="Text Box 31"/>
            <p:cNvSpPr txBox="1">
              <a:spLocks noChangeArrowheads="1"/>
            </p:cNvSpPr>
            <p:nvPr/>
          </p:nvSpPr>
          <p:spPr bwMode="auto">
            <a:xfrm>
              <a:off x="6199187" y="1376136"/>
              <a:ext cx="127828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Owned</a:t>
              </a:r>
            </a:p>
          </p:txBody>
        </p:sp>
        <p:sp>
          <p:nvSpPr>
            <p:cNvPr id="66" name="Text Box 32"/>
            <p:cNvSpPr txBox="1">
              <a:spLocks noChangeArrowheads="1"/>
            </p:cNvSpPr>
            <p:nvPr/>
          </p:nvSpPr>
          <p:spPr bwMode="auto">
            <a:xfrm>
              <a:off x="6995318" y="197630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67" name="Text Box 33"/>
            <p:cNvSpPr txBox="1">
              <a:spLocks noChangeArrowheads="1"/>
            </p:cNvSpPr>
            <p:nvPr/>
          </p:nvSpPr>
          <p:spPr bwMode="auto">
            <a:xfrm>
              <a:off x="7010400" y="246897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68" name="Text Box 34"/>
            <p:cNvSpPr txBox="1">
              <a:spLocks noChangeArrowheads="1"/>
            </p:cNvSpPr>
            <p:nvPr/>
          </p:nvSpPr>
          <p:spPr bwMode="auto">
            <a:xfrm>
              <a:off x="6969124" y="3956050"/>
              <a:ext cx="575249" cy="527617"/>
            </a:xfrm>
            <a:prstGeom prst="rect">
              <a:avLst/>
            </a:prstGeom>
            <a:noFill/>
            <a:ln w="9525">
              <a:noFill/>
              <a:miter lim="800000"/>
              <a:headEnd/>
              <a:tailEnd/>
            </a:ln>
            <a:effectLst/>
          </p:spPr>
          <p:txBody>
            <a:bodyPr wrap="none">
              <a:spAutoFit/>
            </a:bodyPr>
            <a:lstStyle/>
            <a:p>
              <a:r>
                <a:rPr lang="en-US" b="1" dirty="0">
                  <a:latin typeface="Verdana" pitchFamily="34" charset="0"/>
                </a:rPr>
                <a:t>M</a:t>
              </a:r>
            </a:p>
          </p:txBody>
        </p:sp>
        <p:sp>
          <p:nvSpPr>
            <p:cNvPr id="69" name="Oval 6"/>
            <p:cNvSpPr>
              <a:spLocks noChangeArrowheads="1"/>
            </p:cNvSpPr>
            <p:nvPr/>
          </p:nvSpPr>
          <p:spPr bwMode="auto">
            <a:xfrm>
              <a:off x="4408488" y="18986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0" name="Oval 7"/>
            <p:cNvSpPr>
              <a:spLocks noChangeArrowheads="1"/>
            </p:cNvSpPr>
            <p:nvPr/>
          </p:nvSpPr>
          <p:spPr bwMode="auto">
            <a:xfrm>
              <a:off x="4408488" y="2508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1" name="Oval 8"/>
            <p:cNvSpPr>
              <a:spLocks noChangeArrowheads="1"/>
            </p:cNvSpPr>
            <p:nvPr/>
          </p:nvSpPr>
          <p:spPr bwMode="auto">
            <a:xfrm>
              <a:off x="4408488" y="31940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2" name="Oval 9"/>
            <p:cNvSpPr>
              <a:spLocks noChangeArrowheads="1"/>
            </p:cNvSpPr>
            <p:nvPr/>
          </p:nvSpPr>
          <p:spPr bwMode="auto">
            <a:xfrm>
              <a:off x="4408488" y="3651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3" name="Oval 10"/>
            <p:cNvSpPr>
              <a:spLocks noChangeArrowheads="1"/>
            </p:cNvSpPr>
            <p:nvPr/>
          </p:nvSpPr>
          <p:spPr bwMode="auto">
            <a:xfrm>
              <a:off x="4408488" y="4184650"/>
              <a:ext cx="182563" cy="182563"/>
            </a:xfrm>
            <a:prstGeom prst="ellipse">
              <a:avLst/>
            </a:prstGeom>
            <a:solidFill>
              <a:srgbClr val="0000FF"/>
            </a:soli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192672172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normAutofit/>
          </a:bodyPr>
          <a:lstStyle/>
          <a:p>
            <a:r>
              <a:rPr lang="en-US" dirty="0" err="1"/>
              <a:t>TrustRank</a:t>
            </a:r>
            <a:r>
              <a:rPr lang="en-US" dirty="0"/>
              <a:t>: </a:t>
            </a:r>
            <a:br>
              <a:rPr lang="en-US" dirty="0"/>
            </a:br>
            <a:r>
              <a:rPr lang="en-US" dirty="0"/>
              <a:t>Combating the Web Spam</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4408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a:t>Combating Spam</a:t>
            </a:r>
            <a:endParaRPr lang="en-US" dirty="0"/>
          </a:p>
        </p:txBody>
      </p:sp>
      <p:sp>
        <p:nvSpPr>
          <p:cNvPr id="3" name="Content Placeholder 2"/>
          <p:cNvSpPr>
            <a:spLocks noGrp="1"/>
          </p:cNvSpPr>
          <p:nvPr>
            <p:ph idx="1"/>
          </p:nvPr>
        </p:nvSpPr>
        <p:spPr/>
        <p:txBody>
          <a:bodyPr>
            <a:normAutofit fontScale="92500"/>
          </a:bodyPr>
          <a:lstStyle/>
          <a:p>
            <a:r>
              <a:rPr lang="en-US" b="1" dirty="0">
                <a:solidFill>
                  <a:srgbClr val="D60093"/>
                </a:solidFill>
              </a:rPr>
              <a:t>Combating term spam</a:t>
            </a:r>
          </a:p>
          <a:p>
            <a:pPr lvl="1"/>
            <a:r>
              <a:rPr lang="en-US" dirty="0"/>
              <a:t>Analyze text using statistical methods</a:t>
            </a:r>
          </a:p>
          <a:p>
            <a:pPr lvl="1"/>
            <a:r>
              <a:rPr lang="en-US" dirty="0"/>
              <a:t>Similar to email spam filtering</a:t>
            </a:r>
          </a:p>
          <a:p>
            <a:pPr lvl="1"/>
            <a:r>
              <a:rPr lang="en-US" dirty="0"/>
              <a:t>Also useful: Detecting approximate duplicate pages</a:t>
            </a:r>
          </a:p>
          <a:p>
            <a:r>
              <a:rPr lang="en-US" b="1" dirty="0">
                <a:solidFill>
                  <a:srgbClr val="D60093"/>
                </a:solidFill>
              </a:rPr>
              <a:t>Combating link spam</a:t>
            </a:r>
          </a:p>
          <a:p>
            <a:pPr lvl="1"/>
            <a:r>
              <a:rPr lang="en-US" b="1" dirty="0"/>
              <a:t>Detection and blacklisting of structures that look like spam farms</a:t>
            </a:r>
          </a:p>
          <a:p>
            <a:pPr lvl="2"/>
            <a:r>
              <a:rPr lang="en-US" dirty="0"/>
              <a:t>Leads to another war – hiding and detecting spam farms</a:t>
            </a:r>
          </a:p>
          <a:p>
            <a:pPr lvl="1"/>
            <a:r>
              <a:rPr lang="en-US" b="1" dirty="0" err="1">
                <a:solidFill>
                  <a:srgbClr val="0000FF"/>
                </a:solidFill>
              </a:rPr>
              <a:t>TrustRank</a:t>
            </a:r>
            <a:r>
              <a:rPr lang="en-US" dirty="0">
                <a:solidFill>
                  <a:srgbClr val="0000FF"/>
                </a:solidFill>
              </a:rPr>
              <a:t> </a:t>
            </a:r>
            <a:r>
              <a:rPr lang="en-US" dirty="0"/>
              <a:t>= topic-specific PageRank with a teleport set of </a:t>
            </a:r>
            <a:r>
              <a:rPr lang="en-US" b="1" dirty="0"/>
              <a:t>trusted pages</a:t>
            </a:r>
          </a:p>
          <a:p>
            <a:pPr lvl="2"/>
            <a:r>
              <a:rPr lang="en-US" dirty="0">
                <a:solidFill>
                  <a:srgbClr val="008000"/>
                </a:solidFill>
              </a:rPr>
              <a:t>Example:</a:t>
            </a:r>
            <a:r>
              <a:rPr lang="en-US" dirty="0"/>
              <a:t> .</a:t>
            </a:r>
            <a:r>
              <a:rPr lang="en-US" dirty="0" err="1"/>
              <a:t>edu</a:t>
            </a:r>
            <a:r>
              <a:rPr lang="en-US" dirty="0"/>
              <a:t> domains, similar domains for non-US schools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676718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3010" name="Rectangle 2"/>
          <p:cNvSpPr>
            <a:spLocks noGrp="1" noChangeArrowheads="1"/>
          </p:cNvSpPr>
          <p:nvPr>
            <p:ph type="title"/>
          </p:nvPr>
        </p:nvSpPr>
        <p:spPr/>
        <p:txBody>
          <a:bodyPr/>
          <a:lstStyle/>
          <a:p>
            <a:r>
              <a:rPr lang="en-US" dirty="0" err="1"/>
              <a:t>TrustRank</a:t>
            </a:r>
            <a:r>
              <a:rPr lang="en-US" dirty="0"/>
              <a:t>: Idea</a:t>
            </a:r>
          </a:p>
        </p:txBody>
      </p:sp>
      <p:sp>
        <p:nvSpPr>
          <p:cNvPr id="43011" name="Rectangle 3"/>
          <p:cNvSpPr>
            <a:spLocks noGrp="1" noChangeArrowheads="1"/>
          </p:cNvSpPr>
          <p:nvPr>
            <p:ph type="body" idx="1"/>
          </p:nvPr>
        </p:nvSpPr>
        <p:spPr/>
        <p:txBody>
          <a:bodyPr/>
          <a:lstStyle/>
          <a:p>
            <a:r>
              <a:rPr lang="en-US" b="1" dirty="0"/>
              <a:t>Basic principle: </a:t>
            </a:r>
            <a:r>
              <a:rPr lang="en-US" b="1" dirty="0">
                <a:solidFill>
                  <a:srgbClr val="0000FF"/>
                </a:solidFill>
              </a:rPr>
              <a:t>Approximate isolation</a:t>
            </a:r>
          </a:p>
          <a:p>
            <a:pPr lvl="1"/>
            <a:r>
              <a:rPr lang="en-US" dirty="0"/>
              <a:t>It is rare for a “good” page to point to a “bad” (spam) page</a:t>
            </a:r>
          </a:p>
          <a:p>
            <a:pPr lvl="8"/>
            <a:endParaRPr lang="en-US" dirty="0"/>
          </a:p>
          <a:p>
            <a:r>
              <a:rPr lang="en-US" dirty="0"/>
              <a:t>Sample a set of </a:t>
            </a:r>
            <a:r>
              <a:rPr lang="en-US" b="1" dirty="0">
                <a:solidFill>
                  <a:srgbClr val="D60093"/>
                </a:solidFill>
              </a:rPr>
              <a:t>seed pages</a:t>
            </a:r>
            <a:r>
              <a:rPr lang="en-US" dirty="0"/>
              <a:t> from the web</a:t>
            </a:r>
          </a:p>
          <a:p>
            <a:pPr lvl="8"/>
            <a:endParaRPr lang="en-US" dirty="0"/>
          </a:p>
          <a:p>
            <a:r>
              <a:rPr lang="en-US" dirty="0"/>
              <a:t>Have an </a:t>
            </a:r>
            <a:r>
              <a:rPr lang="en-US" b="1" dirty="0">
                <a:solidFill>
                  <a:srgbClr val="0000FF"/>
                </a:solidFill>
              </a:rPr>
              <a:t>oracle</a:t>
            </a:r>
            <a:r>
              <a:rPr lang="en-US" dirty="0">
                <a:solidFill>
                  <a:srgbClr val="0000FF"/>
                </a:solidFill>
              </a:rPr>
              <a:t> </a:t>
            </a:r>
            <a:r>
              <a:rPr lang="en-US" dirty="0"/>
              <a:t>(</a:t>
            </a:r>
            <a:r>
              <a:rPr lang="en-US" b="1" dirty="0">
                <a:solidFill>
                  <a:srgbClr val="0000FF"/>
                </a:solidFill>
              </a:rPr>
              <a:t>human</a:t>
            </a:r>
            <a:r>
              <a:rPr lang="en-US" dirty="0"/>
              <a:t>) to identify the good pages and the spam pages in the seed set</a:t>
            </a:r>
          </a:p>
          <a:p>
            <a:pPr lvl="1"/>
            <a:r>
              <a:rPr lang="en-US" b="1" dirty="0">
                <a:solidFill>
                  <a:srgbClr val="D60093"/>
                </a:solidFill>
              </a:rPr>
              <a:t>Expensive task</a:t>
            </a:r>
            <a:r>
              <a:rPr lang="en-US" dirty="0">
                <a:solidFill>
                  <a:srgbClr val="D60093"/>
                </a:solidFill>
              </a:rPr>
              <a:t>, </a:t>
            </a:r>
            <a:r>
              <a:rPr lang="en-US" dirty="0"/>
              <a:t>so we must make seed set as </a:t>
            </a:r>
            <a:br>
              <a:rPr lang="en-US" dirty="0"/>
            </a:br>
            <a:r>
              <a:rPr lang="en-US" dirty="0"/>
              <a:t>small as possible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83588109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4034" name="Rectangle 2"/>
          <p:cNvSpPr>
            <a:spLocks noGrp="1" noChangeArrowheads="1"/>
          </p:cNvSpPr>
          <p:nvPr>
            <p:ph type="title"/>
          </p:nvPr>
        </p:nvSpPr>
        <p:spPr/>
        <p:txBody>
          <a:bodyPr/>
          <a:lstStyle/>
          <a:p>
            <a:r>
              <a:rPr lang="en-US"/>
              <a:t>Trust Propagation</a:t>
            </a:r>
          </a:p>
        </p:txBody>
      </p:sp>
      <p:sp>
        <p:nvSpPr>
          <p:cNvPr id="44035" name="Rectangle 3"/>
          <p:cNvSpPr>
            <a:spLocks noGrp="1" noChangeArrowheads="1"/>
          </p:cNvSpPr>
          <p:nvPr>
            <p:ph type="body" idx="1"/>
          </p:nvPr>
        </p:nvSpPr>
        <p:spPr/>
        <p:txBody>
          <a:bodyPr>
            <a:normAutofit/>
          </a:bodyPr>
          <a:lstStyle/>
          <a:p>
            <a:r>
              <a:rPr lang="en-US" dirty="0"/>
              <a:t>Call the subset of seed pages that are identified as </a:t>
            </a:r>
            <a:r>
              <a:rPr lang="en-US" b="1" dirty="0">
                <a:solidFill>
                  <a:srgbClr val="D60093"/>
                </a:solidFill>
              </a:rPr>
              <a:t>good</a:t>
            </a:r>
            <a:r>
              <a:rPr lang="en-US" dirty="0">
                <a:solidFill>
                  <a:srgbClr val="D60093"/>
                </a:solidFill>
              </a:rPr>
              <a:t> </a:t>
            </a:r>
            <a:r>
              <a:rPr lang="en-US" dirty="0"/>
              <a:t>the </a:t>
            </a:r>
            <a:r>
              <a:rPr lang="en-US" b="1" dirty="0">
                <a:solidFill>
                  <a:srgbClr val="D60093"/>
                </a:solidFill>
              </a:rPr>
              <a:t>trusted pages</a:t>
            </a:r>
          </a:p>
          <a:p>
            <a:pPr lvl="8"/>
            <a:endParaRPr lang="en-US" dirty="0"/>
          </a:p>
          <a:p>
            <a:r>
              <a:rPr lang="en-US" dirty="0"/>
              <a:t>Perform a topic-sensitive PageRank with </a:t>
            </a:r>
            <a:r>
              <a:rPr lang="en-US" b="1" dirty="0">
                <a:solidFill>
                  <a:srgbClr val="008000"/>
                </a:solidFill>
              </a:rPr>
              <a:t>teleport set = trusted pages</a:t>
            </a:r>
            <a:endParaRPr lang="en-US" b="1" dirty="0"/>
          </a:p>
          <a:p>
            <a:pPr lvl="1"/>
            <a:r>
              <a:rPr lang="en-US" b="1" dirty="0">
                <a:solidFill>
                  <a:srgbClr val="0000FF"/>
                </a:solidFill>
              </a:rPr>
              <a:t>Propagate trust through links:</a:t>
            </a:r>
          </a:p>
          <a:p>
            <a:pPr lvl="2"/>
            <a:r>
              <a:rPr lang="en-US" dirty="0"/>
              <a:t>Each page gets a trust value between </a:t>
            </a:r>
            <a:r>
              <a:rPr lang="en-US" b="1" dirty="0"/>
              <a:t>0</a:t>
            </a:r>
            <a:r>
              <a:rPr lang="en-US" dirty="0"/>
              <a:t> and </a:t>
            </a:r>
            <a:r>
              <a:rPr lang="en-US" b="1" dirty="0"/>
              <a:t>1</a:t>
            </a:r>
          </a:p>
          <a:p>
            <a:pPr lvl="8"/>
            <a:endParaRPr lang="en-US" dirty="0"/>
          </a:p>
          <a:p>
            <a:r>
              <a:rPr lang="en-US" b="1" u="sng" dirty="0">
                <a:solidFill>
                  <a:srgbClr val="D60093"/>
                </a:solidFill>
              </a:rPr>
              <a:t>Solution 1:</a:t>
            </a:r>
            <a:r>
              <a:rPr lang="en-US" b="1" dirty="0"/>
              <a:t> Use a threshold value and mark all pages below the trust threshold as spam</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1718262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 name="Rectangle 9"/>
          <p:cNvSpPr/>
          <p:nvPr/>
        </p:nvSpPr>
        <p:spPr>
          <a:xfrm>
            <a:off x="533400" y="2407227"/>
            <a:ext cx="5943600" cy="4069773"/>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57200" y="76200"/>
            <a:ext cx="8686800" cy="987552"/>
          </a:xfrm>
        </p:spPr>
        <p:txBody>
          <a:bodyPr>
            <a:normAutofit fontScale="90000"/>
          </a:bodyPr>
          <a:lstStyle/>
          <a:p>
            <a:r>
              <a:rPr lang="en-US" dirty="0"/>
              <a:t>PageRank: The Complete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486400"/>
              </a:xfrm>
            </p:spPr>
            <p:txBody>
              <a:bodyPr>
                <a:normAutofit fontScale="85000" lnSpcReduction="20000"/>
              </a:bodyPr>
              <a:lstStyle/>
              <a:p>
                <a:r>
                  <a:rPr lang="en-US" b="1" u="sng" dirty="0">
                    <a:solidFill>
                      <a:srgbClr val="0000FF"/>
                    </a:solidFill>
                  </a:rPr>
                  <a:t>Input:</a:t>
                </a:r>
                <a:r>
                  <a:rPr lang="en-US" b="1" dirty="0">
                    <a:solidFill>
                      <a:srgbClr val="0000FF"/>
                    </a:solidFill>
                  </a:rPr>
                  <a:t> Graph </a:t>
                </a:r>
                <a14:m>
                  <m:oMath xmlns:m="http://schemas.openxmlformats.org/officeDocument/2006/math">
                    <m:r>
                      <a:rPr lang="en-US" b="1" i="1" dirty="0" smtClean="0">
                        <a:solidFill>
                          <a:srgbClr val="0000FF"/>
                        </a:solidFill>
                        <a:latin typeface="Cambria Math"/>
                      </a:rPr>
                      <m:t>𝑮</m:t>
                    </m:r>
                  </m:oMath>
                </a14:m>
                <a:r>
                  <a:rPr lang="en-US" b="1" dirty="0">
                    <a:solidFill>
                      <a:srgbClr val="0000FF"/>
                    </a:solidFill>
                  </a:rPr>
                  <a:t> and parameter </a:t>
                </a:r>
                <a14:m>
                  <m:oMath xmlns:m="http://schemas.openxmlformats.org/officeDocument/2006/math">
                    <m:r>
                      <a:rPr lang="en-US" b="1" i="1" dirty="0" smtClean="0">
                        <a:solidFill>
                          <a:srgbClr val="0000FF"/>
                        </a:solidFill>
                        <a:latin typeface="Cambria Math"/>
                      </a:rPr>
                      <m:t>𝜷</m:t>
                    </m:r>
                  </m:oMath>
                </a14:m>
                <a:endParaRPr lang="en-US" b="1" dirty="0">
                  <a:solidFill>
                    <a:srgbClr val="0000FF"/>
                  </a:solidFill>
                </a:endParaRPr>
              </a:p>
              <a:p>
                <a:pPr lvl="1"/>
                <a:r>
                  <a:rPr lang="en-US" dirty="0"/>
                  <a:t>Directed graph </a:t>
                </a:r>
                <a14:m>
                  <m:oMath xmlns:m="http://schemas.openxmlformats.org/officeDocument/2006/math">
                    <m:r>
                      <a:rPr lang="en-US" b="1" i="1" dirty="0">
                        <a:latin typeface="Cambria Math"/>
                      </a:rPr>
                      <m:t>𝑮</m:t>
                    </m:r>
                  </m:oMath>
                </a14:m>
                <a:r>
                  <a:rPr lang="en-US" dirty="0"/>
                  <a:t> with </a:t>
                </a:r>
                <a:r>
                  <a:rPr lang="en-US" b="1" dirty="0"/>
                  <a:t>spider traps </a:t>
                </a:r>
                <a:r>
                  <a:rPr lang="en-US" dirty="0"/>
                  <a:t>and</a:t>
                </a:r>
                <a:r>
                  <a:rPr lang="en-US" b="1" dirty="0"/>
                  <a:t> dead ends</a:t>
                </a:r>
              </a:p>
              <a:p>
                <a:pPr lvl="1"/>
                <a:r>
                  <a:rPr lang="en-US" dirty="0"/>
                  <a:t>Parameter </a:t>
                </a:r>
                <a14:m>
                  <m:oMath xmlns:m="http://schemas.openxmlformats.org/officeDocument/2006/math">
                    <m:r>
                      <a:rPr lang="en-US" i="1" dirty="0">
                        <a:latin typeface="Cambria Math"/>
                      </a:rPr>
                      <m:t>𝛽</m:t>
                    </m:r>
                  </m:oMath>
                </a14:m>
                <a:endParaRPr lang="en-US" b="1" dirty="0">
                  <a:solidFill>
                    <a:srgbClr val="0000FF"/>
                  </a:solidFill>
                </a:endParaRPr>
              </a:p>
              <a:p>
                <a:r>
                  <a:rPr lang="en-US" b="1" u="sng" dirty="0">
                    <a:solidFill>
                      <a:srgbClr val="D60093"/>
                    </a:solidFill>
                  </a:rPr>
                  <a:t>Output:</a:t>
                </a:r>
                <a:r>
                  <a:rPr lang="en-US" b="1" dirty="0">
                    <a:solidFill>
                      <a:srgbClr val="D60093"/>
                    </a:solidFill>
                  </a:rPr>
                  <a:t> PageRank vector </a:t>
                </a:r>
                <a14:m>
                  <m:oMath xmlns:m="http://schemas.openxmlformats.org/officeDocument/2006/math">
                    <m:r>
                      <a:rPr lang="en-US" b="1" i="1" dirty="0" smtClean="0">
                        <a:solidFill>
                          <a:srgbClr val="D60093"/>
                        </a:solidFill>
                        <a:latin typeface="Cambria Math"/>
                      </a:rPr>
                      <m:t>𝒓</m:t>
                    </m:r>
                  </m:oMath>
                </a14:m>
                <a:endParaRPr lang="en-US" b="1" dirty="0">
                  <a:solidFill>
                    <a:srgbClr val="D60093"/>
                  </a:solidFill>
                </a:endParaRPr>
              </a:p>
              <a:p>
                <a:pPr lvl="1"/>
                <a:r>
                  <a:rPr lang="en-US" b="1" dirty="0"/>
                  <a:t>Set:</a:t>
                </a:r>
                <a:r>
                  <a:rPr lang="en-US" dirty="0"/>
                  <a:t>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a:rPr>
                          <m:t>𝑟</m:t>
                        </m:r>
                      </m:e>
                      <m:sub>
                        <m:r>
                          <a:rPr lang="en-US" b="0" i="1" dirty="0" smtClean="0">
                            <a:latin typeface="Cambria Math"/>
                          </a:rPr>
                          <m:t>𝑗</m:t>
                        </m:r>
                      </m:sub>
                      <m:sup>
                        <m:d>
                          <m:dPr>
                            <m:ctrlPr>
                              <a:rPr lang="en-US" b="0" i="1" dirty="0" smtClean="0">
                                <a:latin typeface="Cambria Math" panose="02040503050406030204" pitchFamily="18" charset="0"/>
                              </a:rPr>
                            </m:ctrlPr>
                          </m:dPr>
                          <m:e>
                            <m:r>
                              <a:rPr lang="en-US" b="0" i="1" dirty="0" smtClean="0">
                                <a:latin typeface="Cambria Math"/>
                              </a:rPr>
                              <m:t>0</m:t>
                            </m:r>
                          </m:e>
                        </m:d>
                      </m:sup>
                    </m:sSubSup>
                    <m:r>
                      <a:rPr lang="en-US" i="1" dirty="0" smtClean="0">
                        <a:latin typeface="Cambria Math"/>
                      </a:rPr>
                      <m:t> =</m:t>
                    </m:r>
                    <m:f>
                      <m:fPr>
                        <m:ctrlPr>
                          <a:rPr lang="en-US" b="0"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𝑁</m:t>
                        </m:r>
                      </m:den>
                    </m:f>
                    <m:r>
                      <a:rPr lang="en-US" b="0" i="1" dirty="0" smtClean="0">
                        <a:latin typeface="Cambria Math"/>
                      </a:rPr>
                      <m:t>,   </m:t>
                    </m:r>
                    <m:r>
                      <a:rPr lang="en-US" b="0" i="1" dirty="0" smtClean="0">
                        <a:latin typeface="Cambria Math"/>
                      </a:rPr>
                      <m:t>𝑡</m:t>
                    </m:r>
                    <m:r>
                      <a:rPr lang="en-US" b="0" i="1" dirty="0" smtClean="0">
                        <a:latin typeface="Cambria Math"/>
                      </a:rPr>
                      <m:t>=1</m:t>
                    </m:r>
                  </m:oMath>
                </a14:m>
                <a:endParaRPr lang="en-US" dirty="0"/>
              </a:p>
              <a:p>
                <a:pPr lvl="1"/>
                <a:r>
                  <a:rPr lang="en-US" b="1" dirty="0">
                    <a:solidFill>
                      <a:srgbClr val="008000"/>
                    </a:solidFill>
                  </a:rPr>
                  <a:t>do:</a:t>
                </a:r>
                <a:endParaRPr lang="en-US" dirty="0"/>
              </a:p>
              <a:p>
                <a:pPr lvl="2"/>
                <a14:m>
                  <m:oMath xmlns:m="http://schemas.openxmlformats.org/officeDocument/2006/math">
                    <m:r>
                      <a:rPr lang="en-US" b="0" i="1" dirty="0" smtClean="0">
                        <a:latin typeface="Cambria Math"/>
                        <a:ea typeface="Cambria Math"/>
                        <a:cs typeface="Times New Roman" pitchFamily="18" charset="0"/>
                      </a:rPr>
                      <m:t>∀</m:t>
                    </m:r>
                    <m:r>
                      <a:rPr lang="en-US" b="0" i="1" dirty="0" smtClean="0">
                        <a:latin typeface="Cambria Math"/>
                        <a:ea typeface="Cambria Math"/>
                        <a:cs typeface="Times New Roman" pitchFamily="18" charset="0"/>
                      </a:rPr>
                      <m:t>𝑗</m:t>
                    </m:r>
                    <m:r>
                      <a:rPr lang="en-US" b="0" i="1" dirty="0" smtClean="0">
                        <a:latin typeface="Cambria Math"/>
                        <a:ea typeface="Cambria Math"/>
                        <a:cs typeface="Times New Roman" pitchFamily="18" charset="0"/>
                      </a:rPr>
                      <m:t>: </m:t>
                    </m:r>
                    <m:sSubSup>
                      <m:sSubSupPr>
                        <m:ctrlPr>
                          <a:rPr lang="en-US" b="1" i="1" dirty="0" smtClean="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r>
                          <a:rPr lang="en-US" b="1" i="1" dirty="0" smtClean="0">
                            <a:latin typeface="Cambria Math"/>
                            <a:cs typeface="Times New Roman" pitchFamily="18" charset="0"/>
                          </a:rPr>
                          <m:t>′</m:t>
                        </m:r>
                      </m:e>
                      <m:sub>
                        <m:r>
                          <a:rPr lang="en-US" b="1" i="1" dirty="0">
                            <a:latin typeface="Cambria Math"/>
                            <a:cs typeface="Times New Roman" pitchFamily="18" charset="0"/>
                          </a:rPr>
                          <m:t>𝒋</m:t>
                        </m:r>
                      </m:sub>
                      <m:sup>
                        <m:r>
                          <a:rPr lang="en-US" b="1" i="1" dirty="0" smtClean="0">
                            <a:latin typeface="Cambria Math"/>
                            <a:cs typeface="Times New Roman" pitchFamily="18" charset="0"/>
                          </a:rPr>
                          <m:t>(</m:t>
                        </m:r>
                        <m:r>
                          <a:rPr lang="en-US" b="1" i="1" dirty="0" smtClean="0">
                            <a:latin typeface="Cambria Math"/>
                            <a:cs typeface="Times New Roman" pitchFamily="18" charset="0"/>
                          </a:rPr>
                          <m:t>𝒕</m:t>
                        </m:r>
                        <m:r>
                          <a:rPr lang="en-US" b="1" i="1" dirty="0" smtClean="0">
                            <a:latin typeface="Cambria Math"/>
                            <a:cs typeface="Times New Roman" pitchFamily="18" charset="0"/>
                          </a:rPr>
                          <m:t>)</m:t>
                        </m:r>
                      </m:sup>
                    </m:sSubSup>
                    <m:r>
                      <a:rPr lang="en-US" b="1" i="1" dirty="0">
                        <a:latin typeface="Cambria Math"/>
                        <a:cs typeface="Times New Roman" pitchFamily="18" charset="0"/>
                      </a:rPr>
                      <m:t>=</m:t>
                    </m:r>
                    <m:nary>
                      <m:naryPr>
                        <m:chr m:val="∑"/>
                        <m:supHide m:val="on"/>
                        <m:ctrlPr>
                          <a:rPr lang="en-US" b="1" i="1" dirty="0">
                            <a:latin typeface="Cambria Math" panose="02040503050406030204" pitchFamily="18" charset="0"/>
                            <a:cs typeface="Times New Roman" pitchFamily="18" charset="0"/>
                          </a:rPr>
                        </m:ctrlPr>
                      </m:naryPr>
                      <m:sub>
                        <m:r>
                          <m:rPr>
                            <m:brk m:alnAt="7"/>
                          </m:rPr>
                          <a:rPr lang="en-US" b="1" i="1" dirty="0">
                            <a:latin typeface="Cambria Math"/>
                            <a:cs typeface="Times New Roman" pitchFamily="18" charset="0"/>
                          </a:rPr>
                          <m:t>𝒊</m:t>
                        </m:r>
                        <m:r>
                          <a:rPr lang="en-US" b="1" i="1" dirty="0">
                            <a:latin typeface="Cambria Math"/>
                            <a:cs typeface="Times New Roman" pitchFamily="18" charset="0"/>
                          </a:rPr>
                          <m:t>→</m:t>
                        </m:r>
                        <m:r>
                          <a:rPr lang="en-US" b="1" i="1" dirty="0">
                            <a:latin typeface="Cambria Math"/>
                            <a:cs typeface="Times New Roman" pitchFamily="18" charset="0"/>
                          </a:rPr>
                          <m:t>𝒋</m:t>
                        </m:r>
                      </m:sub>
                      <m:sup/>
                      <m:e>
                        <m:r>
                          <a:rPr lang="en-US" b="1" i="1" dirty="0">
                            <a:latin typeface="Cambria Math"/>
                            <a:cs typeface="Times New Roman" pitchFamily="18" charset="0"/>
                          </a:rPr>
                          <m:t>𝜷</m:t>
                        </m:r>
                        <m:r>
                          <a:rPr lang="en-US" b="1" i="1" dirty="0">
                            <a:latin typeface="Cambria Math"/>
                            <a:cs typeface="Times New Roman" pitchFamily="18" charset="0"/>
                          </a:rPr>
                          <m:t> </m:t>
                        </m:r>
                        <m:f>
                          <m:fPr>
                            <m:ctrlPr>
                              <a:rPr lang="en-US" b="1" i="1" dirty="0">
                                <a:latin typeface="Cambria Math" panose="02040503050406030204" pitchFamily="18" charset="0"/>
                                <a:cs typeface="Times New Roman" pitchFamily="18" charset="0"/>
                              </a:rPr>
                            </m:ctrlPr>
                          </m:fPr>
                          <m:num>
                            <m:sSubSup>
                              <m:sSubSupPr>
                                <m:ctrlPr>
                                  <a:rPr lang="en-US" b="1" i="1" dirty="0" smtClean="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e>
                              <m:sub>
                                <m:r>
                                  <a:rPr lang="en-US" b="1" i="1" dirty="0">
                                    <a:latin typeface="Cambria Math"/>
                                    <a:cs typeface="Times New Roman" pitchFamily="18" charset="0"/>
                                  </a:rPr>
                                  <m:t>𝒊</m:t>
                                </m:r>
                              </m:sub>
                              <m:sup>
                                <m:r>
                                  <a:rPr lang="en-US" b="1" i="1" dirty="0" smtClean="0">
                                    <a:latin typeface="Cambria Math"/>
                                    <a:cs typeface="Times New Roman" pitchFamily="18" charset="0"/>
                                  </a:rPr>
                                  <m:t>(</m:t>
                                </m:r>
                                <m:r>
                                  <a:rPr lang="en-US" b="1" i="1" dirty="0" smtClean="0">
                                    <a:latin typeface="Cambria Math"/>
                                    <a:cs typeface="Times New Roman" pitchFamily="18" charset="0"/>
                                  </a:rPr>
                                  <m:t>𝒕</m:t>
                                </m:r>
                                <m:r>
                                  <a:rPr lang="en-US" b="1" i="1" dirty="0" smtClean="0">
                                    <a:latin typeface="Cambria Math"/>
                                    <a:cs typeface="Times New Roman" pitchFamily="18" charset="0"/>
                                  </a:rPr>
                                  <m:t>−</m:t>
                                </m:r>
                                <m:r>
                                  <a:rPr lang="en-US" b="1" i="1" dirty="0" smtClean="0">
                                    <a:latin typeface="Cambria Math"/>
                                    <a:cs typeface="Times New Roman" pitchFamily="18" charset="0"/>
                                  </a:rPr>
                                  <m:t>𝟏</m:t>
                                </m:r>
                                <m:r>
                                  <a:rPr lang="en-US" b="1" i="1" dirty="0" smtClean="0">
                                    <a:latin typeface="Cambria Math"/>
                                    <a:cs typeface="Times New Roman" pitchFamily="18" charset="0"/>
                                  </a:rPr>
                                  <m:t>)</m:t>
                                </m:r>
                              </m:sup>
                            </m:sSubSup>
                          </m:num>
                          <m:den>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𝒅</m:t>
                                </m:r>
                              </m:e>
                              <m:sub>
                                <m:r>
                                  <a:rPr lang="en-US" b="1" i="1" dirty="0">
                                    <a:latin typeface="Cambria Math"/>
                                    <a:cs typeface="Times New Roman" pitchFamily="18" charset="0"/>
                                  </a:rPr>
                                  <m:t>𝒊</m:t>
                                </m:r>
                              </m:sub>
                            </m:sSub>
                          </m:den>
                        </m:f>
                      </m:e>
                    </m:nary>
                  </m:oMath>
                </a14:m>
                <a:r>
                  <a:rPr lang="en-US" dirty="0"/>
                  <a:t> </a:t>
                </a:r>
              </a:p>
              <a:p>
                <a:pPr marL="768096" lvl="2" indent="0">
                  <a:buNone/>
                </a:pPr>
                <a:r>
                  <a:rPr lang="en-US" dirty="0"/>
                  <a:t>           </a:t>
                </a:r>
                <a14:m>
                  <m:oMath xmlns:m="http://schemas.openxmlformats.org/officeDocument/2006/math">
                    <m:sSubSup>
                      <m:sSubSupPr>
                        <m:ctrlPr>
                          <a:rPr lang="en-US" b="1" i="1" dirty="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r>
                          <a:rPr lang="en-US" b="1" i="1" dirty="0" smtClean="0">
                            <a:latin typeface="Cambria Math"/>
                            <a:cs typeface="Times New Roman" pitchFamily="18" charset="0"/>
                          </a:rPr>
                          <m:t>′</m:t>
                        </m:r>
                      </m:e>
                      <m:sub>
                        <m:r>
                          <a:rPr lang="en-US" b="1" i="1" dirty="0">
                            <a:latin typeface="Cambria Math"/>
                            <a:cs typeface="Times New Roman" pitchFamily="18" charset="0"/>
                          </a:rPr>
                          <m:t>𝒋</m:t>
                        </m:r>
                      </m:sub>
                      <m:sup>
                        <m:r>
                          <a:rPr lang="en-US" b="1" i="1" dirty="0">
                            <a:latin typeface="Cambria Math"/>
                            <a:cs typeface="Times New Roman" pitchFamily="18" charset="0"/>
                          </a:rPr>
                          <m:t>(</m:t>
                        </m:r>
                        <m:r>
                          <a:rPr lang="en-US" b="1" i="1" dirty="0">
                            <a:latin typeface="Cambria Math"/>
                            <a:cs typeface="Times New Roman" pitchFamily="18" charset="0"/>
                          </a:rPr>
                          <m:t>𝒕</m:t>
                        </m:r>
                        <m:r>
                          <a:rPr lang="en-US" b="1" i="1" dirty="0">
                            <a:latin typeface="Cambria Math"/>
                            <a:cs typeface="Times New Roman" pitchFamily="18" charset="0"/>
                          </a:rPr>
                          <m:t>)</m:t>
                        </m:r>
                      </m:sup>
                    </m:sSubSup>
                    <m:r>
                      <a:rPr lang="en-US" b="1" i="1" dirty="0" smtClean="0">
                        <a:latin typeface="Cambria Math"/>
                      </a:rPr>
                      <m:t>=</m:t>
                    </m:r>
                    <m:r>
                      <a:rPr lang="en-US" b="1" i="1" dirty="0" smtClean="0">
                        <a:latin typeface="Cambria Math"/>
                      </a:rPr>
                      <m:t>𝟎</m:t>
                    </m:r>
                  </m:oMath>
                </a14:m>
                <a:r>
                  <a:rPr lang="en-US" dirty="0"/>
                  <a:t>  if in-degree of </a:t>
                </a:r>
                <a14:m>
                  <m:oMath xmlns:m="http://schemas.openxmlformats.org/officeDocument/2006/math">
                    <m:r>
                      <a:rPr lang="en-US" b="1" i="1" dirty="0">
                        <a:latin typeface="Cambria Math"/>
                      </a:rPr>
                      <m:t>𝒋</m:t>
                    </m:r>
                  </m:oMath>
                </a14:m>
                <a:r>
                  <a:rPr lang="en-US" dirty="0"/>
                  <a:t> is </a:t>
                </a:r>
                <a:r>
                  <a:rPr lang="en-US" b="1" dirty="0"/>
                  <a:t>0</a:t>
                </a:r>
              </a:p>
              <a:p>
                <a:pPr lvl="2"/>
                <a:r>
                  <a:rPr lang="en-US" b="1" dirty="0">
                    <a:solidFill>
                      <a:srgbClr val="008000"/>
                    </a:solidFill>
                  </a:rPr>
                  <a:t>Now re-insert the leaked PageRank:</a:t>
                </a:r>
              </a:p>
              <a:p>
                <a:pPr marL="768096" lvl="2" indent="0">
                  <a:buNone/>
                </a:pPr>
                <a:r>
                  <a:rPr lang="en-US" dirty="0">
                    <a:ea typeface="Cambria Math"/>
                    <a:cs typeface="Times New Roman" pitchFamily="18" charset="0"/>
                  </a:rPr>
                  <a:t>    </a:t>
                </a:r>
                <a14:m>
                  <m:oMath xmlns:m="http://schemas.openxmlformats.org/officeDocument/2006/math">
                    <m:r>
                      <a:rPr lang="en-US" b="1" i="1" dirty="0">
                        <a:latin typeface="Cambria Math"/>
                        <a:ea typeface="Cambria Math"/>
                        <a:cs typeface="Times New Roman" pitchFamily="18" charset="0"/>
                      </a:rPr>
                      <m:t>∀</m:t>
                    </m:r>
                    <m:r>
                      <a:rPr lang="en-US" b="1" i="1" dirty="0">
                        <a:latin typeface="Cambria Math"/>
                        <a:ea typeface="Cambria Math"/>
                        <a:cs typeface="Times New Roman" pitchFamily="18" charset="0"/>
                      </a:rPr>
                      <m:t>𝒋</m:t>
                    </m:r>
                    <m:r>
                      <a:rPr lang="en-US" b="1" i="1" dirty="0">
                        <a:latin typeface="Cambria Math"/>
                        <a:ea typeface="Cambria Math"/>
                        <a:cs typeface="Times New Roman" pitchFamily="18" charset="0"/>
                      </a:rPr>
                      <m:t>: </m:t>
                    </m:r>
                    <m:sSubSup>
                      <m:sSubSupPr>
                        <m:ctrlPr>
                          <a:rPr lang="en-US" b="1" i="1" dirty="0" smtClean="0">
                            <a:latin typeface="Cambria Math" panose="02040503050406030204" pitchFamily="18" charset="0"/>
                          </a:rPr>
                        </m:ctrlPr>
                      </m:sSubSupPr>
                      <m:e>
                        <m:r>
                          <a:rPr lang="en-US" b="1" i="1" dirty="0" smtClean="0">
                            <a:latin typeface="Cambria Math"/>
                          </a:rPr>
                          <m:t>𝒓</m:t>
                        </m:r>
                      </m:e>
                      <m:sub>
                        <m:r>
                          <a:rPr lang="en-US" b="1" i="1" dirty="0" smtClean="0">
                            <a:latin typeface="Cambria Math"/>
                          </a:rPr>
                          <m:t>𝒋</m:t>
                        </m:r>
                      </m:sub>
                      <m:sup>
                        <m:d>
                          <m:dPr>
                            <m:ctrlPr>
                              <a:rPr lang="en-US" b="1" i="1" dirty="0" smtClean="0">
                                <a:latin typeface="Cambria Math" panose="02040503050406030204" pitchFamily="18" charset="0"/>
                              </a:rPr>
                            </m:ctrlPr>
                          </m:dPr>
                          <m:e>
                            <m:r>
                              <a:rPr lang="en-US" b="1" i="1" dirty="0" smtClean="0">
                                <a:latin typeface="Cambria Math"/>
                              </a:rPr>
                              <m:t>𝒕</m:t>
                            </m:r>
                          </m:e>
                        </m:d>
                      </m:sup>
                    </m:sSubSup>
                    <m:r>
                      <a:rPr lang="en-US" b="1" i="1" dirty="0" smtClean="0">
                        <a:latin typeface="Cambria Math"/>
                      </a:rPr>
                      <m:t>=</m:t>
                    </m:r>
                    <m:sSubSup>
                      <m:sSubSupPr>
                        <m:ctrlPr>
                          <a:rPr lang="en-US" b="1" i="1">
                            <a:latin typeface="Cambria Math" panose="02040503050406030204" pitchFamily="18" charset="0"/>
                          </a:rPr>
                        </m:ctrlPr>
                      </m:sSubSupPr>
                      <m:e>
                        <m:sSup>
                          <m:sSupPr>
                            <m:ctrlPr>
                              <a:rPr lang="en-US" b="1" i="1">
                                <a:latin typeface="Cambria Math" panose="02040503050406030204" pitchFamily="18" charset="0"/>
                              </a:rPr>
                            </m:ctrlPr>
                          </m:sSupPr>
                          <m:e>
                            <m:r>
                              <a:rPr lang="en-US" b="1" i="1">
                                <a:latin typeface="Cambria Math"/>
                              </a:rPr>
                              <m:t>𝒓</m:t>
                            </m:r>
                          </m:e>
                          <m:sup>
                            <m:r>
                              <a:rPr lang="en-US" b="1" i="1">
                                <a:latin typeface="Cambria Math"/>
                              </a:rPr>
                              <m:t>′</m:t>
                            </m:r>
                          </m:sup>
                        </m:sSup>
                      </m:e>
                      <m:sub>
                        <m:r>
                          <a:rPr lang="en-US" b="1" i="1" smtClean="0">
                            <a:latin typeface="Cambria Math"/>
                          </a:rPr>
                          <m:t>𝒋</m:t>
                        </m:r>
                      </m:sub>
                      <m:sup>
                        <m:d>
                          <m:dPr>
                            <m:ctrlPr>
                              <a:rPr lang="en-US" b="1" i="1">
                                <a:latin typeface="Cambria Math" panose="02040503050406030204" pitchFamily="18" charset="0"/>
                              </a:rPr>
                            </m:ctrlPr>
                          </m:dPr>
                          <m:e>
                            <m:r>
                              <a:rPr lang="en-US" b="1" i="1">
                                <a:latin typeface="Cambria Math"/>
                              </a:rPr>
                              <m:t>𝒕</m:t>
                            </m:r>
                          </m:e>
                        </m:d>
                      </m:sup>
                    </m:sSubSup>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r>
                          <a:rPr lang="en-US" b="1" i="1" smtClean="0">
                            <a:latin typeface="Cambria Math"/>
                          </a:rPr>
                          <m:t>−</m:t>
                        </m:r>
                        <m:r>
                          <a:rPr lang="en-US" b="1" i="1" smtClean="0">
                            <a:latin typeface="Cambria Math"/>
                          </a:rPr>
                          <m:t>𝑺</m:t>
                        </m:r>
                      </m:num>
                      <m:den>
                        <m:r>
                          <a:rPr lang="en-US" b="1" i="1" smtClean="0">
                            <a:latin typeface="Cambria Math"/>
                          </a:rPr>
                          <m:t>𝑵</m:t>
                        </m:r>
                      </m:den>
                    </m:f>
                  </m:oMath>
                </a14:m>
                <a:endParaRPr lang="en-US" b="1" dirty="0"/>
              </a:p>
              <a:p>
                <a:pPr lvl="2"/>
                <a14:m>
                  <m:oMath xmlns:m="http://schemas.openxmlformats.org/officeDocument/2006/math">
                    <m:r>
                      <a:rPr lang="en-US" b="1" i="1" dirty="0" smtClean="0">
                        <a:latin typeface="Cambria Math"/>
                      </a:rPr>
                      <m:t>𝒕</m:t>
                    </m:r>
                    <m:r>
                      <a:rPr lang="en-US" b="1" i="1" dirty="0" smtClean="0">
                        <a:latin typeface="Cambria Math"/>
                      </a:rPr>
                      <m:t>=</m:t>
                    </m:r>
                    <m:r>
                      <a:rPr lang="en-US" b="1" i="1" dirty="0" smtClean="0">
                        <a:latin typeface="Cambria Math"/>
                      </a:rPr>
                      <m:t>𝒕</m:t>
                    </m:r>
                    <m:r>
                      <a:rPr lang="en-US" b="1" i="1" dirty="0" smtClean="0">
                        <a:latin typeface="Cambria Math"/>
                      </a:rPr>
                      <m:t>+</m:t>
                    </m:r>
                    <m:r>
                      <a:rPr lang="en-US" b="1" i="1" dirty="0" smtClean="0">
                        <a:latin typeface="Cambria Math"/>
                      </a:rPr>
                      <m:t>𝟏</m:t>
                    </m:r>
                  </m:oMath>
                </a14:m>
                <a:endParaRPr lang="en-US" b="1" dirty="0"/>
              </a:p>
              <a:p>
                <a:pPr lvl="1"/>
                <a:r>
                  <a:rPr lang="en-US" b="1" dirty="0">
                    <a:solidFill>
                      <a:srgbClr val="008000"/>
                    </a:solidFill>
                  </a:rPr>
                  <a:t>while</a:t>
                </a:r>
                <a:r>
                  <a:rPr lang="en-US" dirty="0">
                    <a:solidFill>
                      <a:srgbClr val="008000"/>
                    </a:solidFill>
                  </a:rPr>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𝑗</m:t>
                        </m:r>
                      </m:sub>
                      <m:sup/>
                      <m:e>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𝑗</m:t>
                                </m:r>
                              </m:sub>
                              <m:sup>
                                <m:r>
                                  <a:rPr lang="en-US" i="1">
                                    <a:latin typeface="Cambria Math"/>
                                  </a:rPr>
                                  <m:t>(</m:t>
                                </m:r>
                                <m:r>
                                  <a:rPr lang="en-US" i="1">
                                    <a:latin typeface="Cambria Math"/>
                                  </a:rPr>
                                  <m:t>𝑡</m:t>
                                </m:r>
                                <m:r>
                                  <a:rPr lang="en-US" i="1">
                                    <a:latin typeface="Cambria Math"/>
                                  </a:rPr>
                                  <m:t>)</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𝑗</m:t>
                                </m:r>
                              </m:sub>
                              <m:sup>
                                <m:r>
                                  <a:rPr lang="en-US" i="1">
                                    <a:latin typeface="Cambria Math"/>
                                  </a:rPr>
                                  <m:t>(</m:t>
                                </m:r>
                                <m:r>
                                  <a:rPr lang="en-US" i="1">
                                    <a:latin typeface="Cambria Math"/>
                                  </a:rPr>
                                  <m:t>𝑡</m:t>
                                </m:r>
                                <m:r>
                                  <a:rPr lang="en-US" i="1">
                                    <a:latin typeface="Cambria Math"/>
                                  </a:rPr>
                                  <m:t>−1)</m:t>
                                </m:r>
                              </m:sup>
                            </m:sSubSup>
                          </m:e>
                        </m:d>
                        <m:r>
                          <a:rPr lang="en-US" b="0" i="1" smtClean="0">
                            <a:latin typeface="Cambria Math"/>
                          </a:rPr>
                          <m:t>&gt;</m:t>
                        </m:r>
                        <m:r>
                          <a:rPr lang="en-US" i="1">
                            <a:latin typeface="Cambria Math"/>
                          </a:rPr>
                          <m:t>𝜀</m:t>
                        </m:r>
                      </m:e>
                    </m:nary>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86400"/>
              </a:xfrm>
              <a:blipFill rotWithShape="1">
                <a:blip r:embed="rId2"/>
                <a:stretch>
                  <a:fillRect t="-144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mc:AlternateContent xmlns:mc="http://schemas.openxmlformats.org/markup-compatibility/2006" xmlns:a14="http://schemas.microsoft.com/office/drawing/2010/main">
        <mc:Choice Requires="a14">
          <p:sp>
            <p:nvSpPr>
              <p:cNvPr id="7" name="Rectangle 6"/>
              <p:cNvSpPr/>
              <p:nvPr/>
            </p:nvSpPr>
            <p:spPr>
              <a:xfrm>
                <a:off x="3352799" y="5348232"/>
                <a:ext cx="3276601" cy="518925"/>
              </a:xfrm>
              <a:prstGeom prst="rect">
                <a:avLst/>
              </a:prstGeom>
            </p:spPr>
            <p:txBody>
              <a:bodyPr wrap="square">
                <a:spAutoFit/>
              </a:bodyPr>
              <a:lstStyle/>
              <a:p>
                <a:pPr lvl="2"/>
                <a:r>
                  <a:rPr lang="en-US" sz="2000" b="1" dirty="0">
                    <a:solidFill>
                      <a:srgbClr val="008000"/>
                    </a:solidFill>
                  </a:rPr>
                  <a:t>where: </a:t>
                </a:r>
                <a14:m>
                  <m:oMath xmlns:m="http://schemas.openxmlformats.org/officeDocument/2006/math">
                    <m:r>
                      <a:rPr lang="en-US" sz="2000" i="1">
                        <a:latin typeface="Cambria Math"/>
                      </a:rPr>
                      <m:t>𝑆</m:t>
                    </m:r>
                    <m:r>
                      <a:rPr lang="en-US" sz="2000" i="1">
                        <a:latin typeface="Cambria Math"/>
                      </a:rPr>
                      <m:t>=</m:t>
                    </m:r>
                    <m:nary>
                      <m:naryPr>
                        <m:chr m:val="∑"/>
                        <m:supHide m:val="on"/>
                        <m:ctrlPr>
                          <a:rPr lang="en-US" sz="2000" i="1">
                            <a:latin typeface="Cambria Math" panose="02040503050406030204" pitchFamily="18" charset="0"/>
                          </a:rPr>
                        </m:ctrlPr>
                      </m:naryPr>
                      <m:sub>
                        <m:r>
                          <a:rPr lang="en-US" sz="2000" i="1">
                            <a:latin typeface="Cambria Math"/>
                          </a:rPr>
                          <m:t>𝑗</m:t>
                        </m:r>
                      </m:sub>
                      <m:sup/>
                      <m:e>
                        <m:sSubSup>
                          <m:sSubSupPr>
                            <m:ctrlPr>
                              <a:rPr lang="en-US" sz="2000" i="1">
                                <a:latin typeface="Cambria Math" panose="02040503050406030204" pitchFamily="18" charset="0"/>
                              </a:rPr>
                            </m:ctrlPr>
                          </m:sSubSupPr>
                          <m:e>
                            <m:r>
                              <a:rPr lang="en-US" sz="2000" i="1">
                                <a:latin typeface="Cambria Math"/>
                              </a:rPr>
                              <m:t>𝑟</m:t>
                            </m:r>
                            <m:r>
                              <a:rPr lang="en-US" sz="2000" i="1">
                                <a:latin typeface="Cambria Math"/>
                              </a:rPr>
                              <m:t>′</m:t>
                            </m:r>
                          </m:e>
                          <m:sub>
                            <m:r>
                              <a:rPr lang="en-US" sz="2000" i="1">
                                <a:latin typeface="Cambria Math"/>
                              </a:rPr>
                              <m:t>𝑗</m:t>
                            </m:r>
                          </m:sub>
                          <m:sup>
                            <m:r>
                              <a:rPr lang="en-US" sz="2000" i="1">
                                <a:latin typeface="Cambria Math"/>
                              </a:rPr>
                              <m:t>(</m:t>
                            </m:r>
                            <m:r>
                              <a:rPr lang="en-US" sz="2000" i="1">
                                <a:latin typeface="Cambria Math"/>
                              </a:rPr>
                              <m:t>𝑡</m:t>
                            </m:r>
                            <m:r>
                              <a:rPr lang="en-US" sz="2000" i="1">
                                <a:latin typeface="Cambria Math"/>
                              </a:rPr>
                              <m:t>)</m:t>
                            </m:r>
                          </m:sup>
                        </m:sSubSup>
                      </m:e>
                    </m:nary>
                  </m:oMath>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3352799" y="5348232"/>
                <a:ext cx="3276601" cy="518925"/>
              </a:xfrm>
              <a:prstGeom prst="rect">
                <a:avLst/>
              </a:prstGeom>
              <a:blipFill rotWithShape="1">
                <a:blip r:embed="rId3"/>
                <a:stretch>
                  <a:fillRect b="-10588"/>
                </a:stretch>
              </a:blipFill>
            </p:spPr>
            <p:txBody>
              <a:bodyPr/>
              <a:lstStyle/>
              <a:p>
                <a:r>
                  <a:rPr lang="en-US">
                    <a:noFill/>
                  </a:rPr>
                  <a:t> </a:t>
                </a:r>
              </a:p>
            </p:txBody>
          </p:sp>
        </mc:Fallback>
      </mc:AlternateContent>
      <p:sp>
        <p:nvSpPr>
          <p:cNvPr id="4" name="TextBox 3"/>
          <p:cNvSpPr txBox="1"/>
          <p:nvPr/>
        </p:nvSpPr>
        <p:spPr>
          <a:xfrm>
            <a:off x="6629400" y="4965918"/>
            <a:ext cx="2514600" cy="1815882"/>
          </a:xfrm>
          <a:prstGeom prst="rect">
            <a:avLst/>
          </a:prstGeom>
          <a:noFill/>
        </p:spPr>
        <p:txBody>
          <a:bodyPr wrap="square" rtlCol="0">
            <a:spAutoFit/>
          </a:bodyPr>
          <a:lstStyle/>
          <a:p>
            <a:r>
              <a:rPr lang="en-US" sz="1400" dirty="0">
                <a:solidFill>
                  <a:srgbClr val="008000"/>
                </a:solidFill>
                <a:latin typeface="Arial" pitchFamily="34" charset="0"/>
                <a:cs typeface="Arial" pitchFamily="34" charset="0"/>
              </a:rPr>
              <a:t>If the graph has no dead-ends then the amount of leaked PageRank is </a:t>
            </a:r>
            <a:r>
              <a:rPr lang="en-US" sz="1400" b="1" dirty="0">
                <a:solidFill>
                  <a:srgbClr val="008000"/>
                </a:solidFill>
                <a:latin typeface="Arial" pitchFamily="34" charset="0"/>
                <a:cs typeface="Arial" pitchFamily="34" charset="0"/>
              </a:rPr>
              <a:t>1-</a:t>
            </a:r>
            <a:r>
              <a:rPr lang="el-GR" sz="1400" b="1" dirty="0">
                <a:solidFill>
                  <a:srgbClr val="008000"/>
                </a:solidFill>
                <a:latin typeface="Arial" pitchFamily="34" charset="0"/>
                <a:cs typeface="Arial" pitchFamily="34" charset="0"/>
              </a:rPr>
              <a:t>β</a:t>
            </a:r>
            <a:r>
              <a:rPr lang="en-US" sz="1400" dirty="0">
                <a:solidFill>
                  <a:srgbClr val="008000"/>
                </a:solidFill>
                <a:latin typeface="Arial" pitchFamily="34" charset="0"/>
                <a:cs typeface="Arial" pitchFamily="34" charset="0"/>
              </a:rPr>
              <a:t>. But since we have dead-ends the amount of leaked PageRank may be larger. We have to explicitly account for it by computing </a:t>
            </a:r>
            <a:r>
              <a:rPr lang="en-US" sz="1400" b="1" dirty="0">
                <a:solidFill>
                  <a:srgbClr val="008000"/>
                </a:solidFill>
                <a:latin typeface="Arial" pitchFamily="34" charset="0"/>
                <a:cs typeface="Arial" pitchFamily="34" charset="0"/>
              </a:rPr>
              <a:t>S</a:t>
            </a:r>
            <a:r>
              <a:rPr lang="en-US" sz="1400" dirty="0">
                <a:solidFill>
                  <a:srgbClr val="008000"/>
                </a:solidFill>
                <a:latin typeface="Arial" pitchFamily="34" charset="0"/>
                <a:cs typeface="Arial" pitchFamily="34" charset="0"/>
              </a:rPr>
              <a:t>.</a:t>
            </a:r>
          </a:p>
        </p:txBody>
      </p: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28897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7106" name="Rectangle 2"/>
          <p:cNvSpPr>
            <a:spLocks noGrp="1" noChangeArrowheads="1"/>
          </p:cNvSpPr>
          <p:nvPr>
            <p:ph type="title"/>
          </p:nvPr>
        </p:nvSpPr>
        <p:spPr/>
        <p:txBody>
          <a:bodyPr/>
          <a:lstStyle/>
          <a:p>
            <a:r>
              <a:rPr lang="en-US" dirty="0"/>
              <a:t>Simple Model: Trust Propagation</a:t>
            </a:r>
          </a:p>
        </p:txBody>
      </p:sp>
      <p:sp>
        <p:nvSpPr>
          <p:cNvPr id="47107"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b="1" dirty="0">
                <a:solidFill>
                  <a:srgbClr val="FF0066"/>
                </a:solidFill>
              </a:rPr>
              <a:t>Set trust of each trusted page to 1</a:t>
            </a:r>
          </a:p>
          <a:p>
            <a:pPr>
              <a:lnSpc>
                <a:spcPct val="90000"/>
              </a:lnSpc>
            </a:pPr>
            <a:r>
              <a:rPr lang="en-US" dirty="0"/>
              <a:t>Suppose trust of page </a:t>
            </a:r>
            <a:r>
              <a:rPr lang="en-US" b="1" i="1" dirty="0"/>
              <a:t>p</a:t>
            </a:r>
            <a:r>
              <a:rPr lang="en-US" dirty="0"/>
              <a:t> is </a:t>
            </a:r>
            <a:r>
              <a:rPr lang="en-US" b="1" i="1" dirty="0" err="1"/>
              <a:t>t</a:t>
            </a:r>
            <a:r>
              <a:rPr lang="en-US" b="1" i="1" baseline="-25000" dirty="0" err="1"/>
              <a:t>p</a:t>
            </a:r>
            <a:endParaRPr lang="en-US" b="1" i="1" baseline="-25000" dirty="0"/>
          </a:p>
          <a:p>
            <a:pPr lvl="1">
              <a:lnSpc>
                <a:spcPct val="90000"/>
              </a:lnSpc>
            </a:pPr>
            <a:r>
              <a:rPr lang="en-US" dirty="0"/>
              <a:t>Page </a:t>
            </a:r>
            <a:r>
              <a:rPr lang="en-US" b="1" i="1" dirty="0"/>
              <a:t>p </a:t>
            </a:r>
            <a:r>
              <a:rPr lang="en-US" dirty="0"/>
              <a:t>has a set of out-links </a:t>
            </a:r>
            <a:r>
              <a:rPr lang="en-US" b="1" i="1" dirty="0"/>
              <a:t>o</a:t>
            </a:r>
            <a:r>
              <a:rPr lang="en-US" b="1" i="1" baseline="-25000" dirty="0"/>
              <a:t>p</a:t>
            </a:r>
            <a:endParaRPr lang="en-US" b="1" i="1" dirty="0"/>
          </a:p>
          <a:p>
            <a:pPr>
              <a:lnSpc>
                <a:spcPct val="90000"/>
              </a:lnSpc>
            </a:pPr>
            <a:r>
              <a:rPr lang="en-US" dirty="0"/>
              <a:t>For each </a:t>
            </a:r>
            <a:r>
              <a:rPr lang="en-US" b="1" i="1" dirty="0" err="1"/>
              <a:t>q</a:t>
            </a:r>
            <a:r>
              <a:rPr lang="en-US" b="1" i="1" dirty="0" err="1">
                <a:latin typeface="cmsy10" pitchFamily="34" charset="0"/>
                <a:sym typeface="Symbol"/>
              </a:rPr>
              <a:t></a:t>
            </a:r>
            <a:r>
              <a:rPr lang="en-US" b="1" i="1" dirty="0" err="1">
                <a:sym typeface="Symbol"/>
              </a:rPr>
              <a:t>o</a:t>
            </a:r>
            <a:r>
              <a:rPr lang="en-US" b="1" i="1" baseline="-25000" dirty="0" err="1">
                <a:sym typeface="Symbol"/>
              </a:rPr>
              <a:t>p</a:t>
            </a:r>
            <a:r>
              <a:rPr lang="en-US" dirty="0"/>
              <a:t>, </a:t>
            </a:r>
            <a:r>
              <a:rPr lang="en-US" b="1" i="1" dirty="0"/>
              <a:t>p</a:t>
            </a:r>
            <a:r>
              <a:rPr lang="en-US" dirty="0"/>
              <a:t> </a:t>
            </a:r>
            <a:r>
              <a:rPr lang="en-US" b="1" dirty="0">
                <a:solidFill>
                  <a:srgbClr val="FF0066"/>
                </a:solidFill>
              </a:rPr>
              <a:t>confers the trust</a:t>
            </a:r>
            <a:r>
              <a:rPr lang="en-US" dirty="0"/>
              <a:t> to </a:t>
            </a:r>
            <a:r>
              <a:rPr lang="en-US" b="1" i="1" dirty="0"/>
              <a:t>q</a:t>
            </a:r>
          </a:p>
          <a:p>
            <a:pPr lvl="1">
              <a:lnSpc>
                <a:spcPct val="90000"/>
              </a:lnSpc>
            </a:pPr>
            <a:r>
              <a:rPr lang="en-US" dirty="0"/>
              <a:t> </a:t>
            </a:r>
            <a:r>
              <a:rPr lang="en-US" b="1" i="1" dirty="0">
                <a:latin typeface="Symbol" pitchFamily="18" charset="2"/>
              </a:rPr>
              <a:t>b </a:t>
            </a:r>
            <a:r>
              <a:rPr lang="en-US" b="1" i="1" dirty="0" err="1"/>
              <a:t>t</a:t>
            </a:r>
            <a:r>
              <a:rPr lang="en-US" b="1" i="1" baseline="-25000" dirty="0" err="1"/>
              <a:t>p</a:t>
            </a:r>
            <a:r>
              <a:rPr lang="en-US" b="1" i="1" baseline="-25000" dirty="0"/>
              <a:t> </a:t>
            </a:r>
            <a:r>
              <a:rPr lang="en-US" b="1" i="1" dirty="0"/>
              <a:t>/|o</a:t>
            </a:r>
            <a:r>
              <a:rPr lang="en-US" b="1" i="1" baseline="-25000" dirty="0"/>
              <a:t>p</a:t>
            </a:r>
            <a:r>
              <a:rPr lang="en-US" b="1" i="1" dirty="0"/>
              <a:t>|</a:t>
            </a:r>
            <a:r>
              <a:rPr lang="en-US" dirty="0"/>
              <a:t>    for  0 &lt;</a:t>
            </a:r>
            <a:r>
              <a:rPr lang="en-US" i="1" dirty="0">
                <a:latin typeface="Symbol" pitchFamily="18" charset="2"/>
              </a:rPr>
              <a:t>b </a:t>
            </a:r>
            <a:r>
              <a:rPr lang="en-US" dirty="0"/>
              <a:t>&lt; 1</a:t>
            </a:r>
          </a:p>
          <a:p>
            <a:pPr>
              <a:lnSpc>
                <a:spcPct val="90000"/>
              </a:lnSpc>
            </a:pPr>
            <a:r>
              <a:rPr lang="en-US" b="1" dirty="0">
                <a:solidFill>
                  <a:srgbClr val="008000"/>
                </a:solidFill>
              </a:rPr>
              <a:t>Trust is additive </a:t>
            </a:r>
          </a:p>
          <a:p>
            <a:pPr lvl="1">
              <a:lnSpc>
                <a:spcPct val="90000"/>
              </a:lnSpc>
            </a:pPr>
            <a:r>
              <a:rPr lang="en-US" dirty="0"/>
              <a:t>Trust of </a:t>
            </a:r>
            <a:r>
              <a:rPr lang="en-US" b="1" i="1" dirty="0"/>
              <a:t>p</a:t>
            </a:r>
            <a:r>
              <a:rPr lang="en-US" dirty="0"/>
              <a:t> is the sum of the trust conferred </a:t>
            </a:r>
            <a:br>
              <a:rPr lang="en-US" dirty="0"/>
            </a:br>
            <a:r>
              <a:rPr lang="en-US" dirty="0"/>
              <a:t>on </a:t>
            </a:r>
            <a:r>
              <a:rPr lang="en-US" b="1" i="1" dirty="0"/>
              <a:t>p</a:t>
            </a:r>
            <a:r>
              <a:rPr lang="en-US" dirty="0"/>
              <a:t> by all its in-linked pages</a:t>
            </a:r>
          </a:p>
          <a:p>
            <a:pPr>
              <a:lnSpc>
                <a:spcPct val="90000"/>
              </a:lnSpc>
            </a:pPr>
            <a:r>
              <a:rPr lang="en-US" b="1" dirty="0">
                <a:solidFill>
                  <a:srgbClr val="0000FF"/>
                </a:solidFill>
              </a:rPr>
              <a:t>Note similarity to Topic-Specific PageRank</a:t>
            </a:r>
          </a:p>
          <a:p>
            <a:pPr lvl="1">
              <a:lnSpc>
                <a:spcPct val="90000"/>
              </a:lnSpc>
            </a:pPr>
            <a:r>
              <a:rPr lang="en-US" dirty="0"/>
              <a:t>Within a scaling factor</a:t>
            </a:r>
            <a:r>
              <a:rPr lang="en-US" dirty="0">
                <a:solidFill>
                  <a:srgbClr val="FF0066"/>
                </a:solidFill>
              </a:rPr>
              <a:t>, </a:t>
            </a:r>
            <a:r>
              <a:rPr lang="en-US" b="1" dirty="0" err="1">
                <a:solidFill>
                  <a:srgbClr val="FF0066"/>
                </a:solidFill>
              </a:rPr>
              <a:t>TrustRank</a:t>
            </a:r>
            <a:r>
              <a:rPr lang="en-US" b="1" dirty="0">
                <a:solidFill>
                  <a:srgbClr val="FF0066"/>
                </a:solidFill>
              </a:rPr>
              <a:t> = </a:t>
            </a:r>
            <a:r>
              <a:rPr lang="en-US" b="1" dirty="0" err="1">
                <a:solidFill>
                  <a:srgbClr val="FF0066"/>
                </a:solidFill>
              </a:rPr>
              <a:t>PageRank</a:t>
            </a:r>
            <a:r>
              <a:rPr lang="en-US" dirty="0">
                <a:solidFill>
                  <a:srgbClr val="FF0066"/>
                </a:solidFill>
              </a:rPr>
              <a:t> </a:t>
            </a:r>
            <a:r>
              <a:rPr lang="en-US" dirty="0"/>
              <a:t>with trusted pages as teleport set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683245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6082" name="Rectangle 2"/>
          <p:cNvSpPr>
            <a:spLocks noGrp="1" noChangeArrowheads="1"/>
          </p:cNvSpPr>
          <p:nvPr>
            <p:ph type="title"/>
          </p:nvPr>
        </p:nvSpPr>
        <p:spPr/>
        <p:txBody>
          <a:bodyPr/>
          <a:lstStyle/>
          <a:p>
            <a:r>
              <a:rPr lang="en-US" dirty="0"/>
              <a:t>Why is it a good idea?</a:t>
            </a:r>
          </a:p>
        </p:txBody>
      </p:sp>
      <p:sp>
        <p:nvSpPr>
          <p:cNvPr id="46083" name="Rectangle 3"/>
          <p:cNvSpPr>
            <a:spLocks noGrp="1" noChangeArrowheads="1"/>
          </p:cNvSpPr>
          <p:nvPr>
            <p:ph idx="1"/>
          </p:nvPr>
        </p:nvSpPr>
        <p:spPr/>
        <p:txBody>
          <a:bodyPr/>
          <a:lstStyle/>
          <a:p>
            <a:r>
              <a:rPr lang="en-US" b="1" dirty="0">
                <a:solidFill>
                  <a:srgbClr val="0066FF"/>
                </a:solidFill>
              </a:rPr>
              <a:t>Trust attenuation:</a:t>
            </a:r>
          </a:p>
          <a:p>
            <a:pPr lvl="1"/>
            <a:r>
              <a:rPr lang="en-US" dirty="0"/>
              <a:t>The degree of trust conferred by a trusted page decreases with the distance in the graph</a:t>
            </a:r>
          </a:p>
          <a:p>
            <a:pPr lvl="8"/>
            <a:endParaRPr lang="en-US" dirty="0"/>
          </a:p>
          <a:p>
            <a:r>
              <a:rPr lang="en-US" b="1" dirty="0">
                <a:solidFill>
                  <a:srgbClr val="0066FF"/>
                </a:solidFill>
              </a:rPr>
              <a:t>Trust splitting:</a:t>
            </a:r>
          </a:p>
          <a:p>
            <a:pPr lvl="1"/>
            <a:r>
              <a:rPr lang="en-US" dirty="0"/>
              <a:t>The larger the number of out-links from a page, the less scrutiny the page author gives each out-link</a:t>
            </a:r>
          </a:p>
          <a:p>
            <a:pPr lvl="1"/>
            <a:r>
              <a:rPr lang="en-US" dirty="0"/>
              <a:t>Trust is </a:t>
            </a:r>
            <a:r>
              <a:rPr lang="en-US" b="1" dirty="0">
                <a:solidFill>
                  <a:srgbClr val="008000"/>
                </a:solidFill>
              </a:rPr>
              <a:t>split</a:t>
            </a:r>
            <a:r>
              <a:rPr lang="en-US" dirty="0"/>
              <a:t> across out-links</a:t>
            </a:r>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243909293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8130" name="Rectangle 2"/>
          <p:cNvSpPr>
            <a:spLocks noGrp="1" noChangeArrowheads="1"/>
          </p:cNvSpPr>
          <p:nvPr>
            <p:ph type="title"/>
          </p:nvPr>
        </p:nvSpPr>
        <p:spPr/>
        <p:txBody>
          <a:bodyPr/>
          <a:lstStyle/>
          <a:p>
            <a:r>
              <a:rPr lang="en-US" dirty="0"/>
              <a:t>Picking the Seed Set</a:t>
            </a:r>
          </a:p>
        </p:txBody>
      </p:sp>
      <p:sp>
        <p:nvSpPr>
          <p:cNvPr id="48131" name="Rectangle 3"/>
          <p:cNvSpPr>
            <a:spLocks noGrp="1" noChangeArrowheads="1"/>
          </p:cNvSpPr>
          <p:nvPr>
            <p:ph type="body" idx="1"/>
          </p:nvPr>
        </p:nvSpPr>
        <p:spPr>
          <a:xfrm>
            <a:off x="457200" y="1600201"/>
            <a:ext cx="7315200" cy="4953000"/>
          </a:xfrm>
        </p:spPr>
        <p:txBody>
          <a:bodyPr/>
          <a:lstStyle/>
          <a:p>
            <a:r>
              <a:rPr lang="en-US" b="1" dirty="0">
                <a:solidFill>
                  <a:srgbClr val="008000"/>
                </a:solidFill>
              </a:rPr>
              <a:t>Two conflicting considerations:</a:t>
            </a:r>
          </a:p>
          <a:p>
            <a:pPr lvl="1"/>
            <a:r>
              <a:rPr lang="en-US" dirty="0"/>
              <a:t>Human has to inspect each seed page, so seed set must be as small as possible</a:t>
            </a:r>
          </a:p>
          <a:p>
            <a:pPr lvl="8"/>
            <a:endParaRPr lang="en-US" dirty="0"/>
          </a:p>
          <a:p>
            <a:pPr lvl="1"/>
            <a:r>
              <a:rPr lang="en-US" dirty="0"/>
              <a:t>Must ensure every </a:t>
            </a:r>
            <a:r>
              <a:rPr lang="en-US" b="1" dirty="0">
                <a:solidFill>
                  <a:srgbClr val="FF0066"/>
                </a:solidFill>
              </a:rPr>
              <a:t>good page</a:t>
            </a:r>
            <a:r>
              <a:rPr lang="en-US" dirty="0">
                <a:solidFill>
                  <a:srgbClr val="FF0066"/>
                </a:solidFill>
              </a:rPr>
              <a:t> </a:t>
            </a:r>
            <a:r>
              <a:rPr lang="en-US" dirty="0"/>
              <a:t>gets adequate trust rank, so need make all good pages reachable from seed set by short paths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399970833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9154" name="Rectangle 2"/>
          <p:cNvSpPr>
            <a:spLocks noGrp="1" noChangeArrowheads="1"/>
          </p:cNvSpPr>
          <p:nvPr>
            <p:ph type="title"/>
          </p:nvPr>
        </p:nvSpPr>
        <p:spPr/>
        <p:txBody>
          <a:bodyPr/>
          <a:lstStyle/>
          <a:p>
            <a:r>
              <a:rPr lang="en-US" dirty="0"/>
              <a:t>Approaches to Picking Seed Set</a:t>
            </a:r>
          </a:p>
        </p:txBody>
      </p:sp>
      <p:sp>
        <p:nvSpPr>
          <p:cNvPr id="49155" name="Rectangle 3"/>
          <p:cNvSpPr>
            <a:spLocks noGrp="1" noChangeArrowheads="1"/>
          </p:cNvSpPr>
          <p:nvPr>
            <p:ph idx="1"/>
          </p:nvPr>
        </p:nvSpPr>
        <p:spPr/>
        <p:txBody>
          <a:bodyPr/>
          <a:lstStyle/>
          <a:p>
            <a:r>
              <a:rPr lang="en-US" dirty="0"/>
              <a:t>Suppose we want to pick a seed set of </a:t>
            </a:r>
            <a:r>
              <a:rPr lang="en-US" b="1" i="1" dirty="0"/>
              <a:t>k</a:t>
            </a:r>
            <a:r>
              <a:rPr lang="en-US" dirty="0"/>
              <a:t> pages</a:t>
            </a:r>
          </a:p>
          <a:p>
            <a:r>
              <a:rPr lang="en-US" b="1" dirty="0"/>
              <a:t>How to do that?</a:t>
            </a:r>
          </a:p>
          <a:p>
            <a:r>
              <a:rPr lang="en-US" b="1" dirty="0">
                <a:solidFill>
                  <a:srgbClr val="0000FF"/>
                </a:solidFill>
              </a:rPr>
              <a:t>(1) PageRank:</a:t>
            </a:r>
          </a:p>
          <a:p>
            <a:pPr lvl="1"/>
            <a:r>
              <a:rPr lang="en-US" dirty="0"/>
              <a:t>Pick the top </a:t>
            </a:r>
            <a:r>
              <a:rPr lang="en-US" b="1" i="1" dirty="0"/>
              <a:t>k</a:t>
            </a:r>
            <a:r>
              <a:rPr lang="en-US" dirty="0"/>
              <a:t> pages by PageRank</a:t>
            </a:r>
          </a:p>
          <a:p>
            <a:pPr lvl="1"/>
            <a:r>
              <a:rPr lang="en-US" dirty="0"/>
              <a:t>Theory is that you can’t get a bad page’s rank really high</a:t>
            </a:r>
          </a:p>
          <a:p>
            <a:r>
              <a:rPr lang="en-US" b="1" dirty="0">
                <a:solidFill>
                  <a:srgbClr val="0000FF"/>
                </a:solidFill>
              </a:rPr>
              <a:t>(2) Use trusted domains</a:t>
            </a:r>
            <a:r>
              <a:rPr lang="en-US" dirty="0"/>
              <a:t> whose membership is controlled, like .</a:t>
            </a:r>
            <a:r>
              <a:rPr lang="en-US" dirty="0" err="1"/>
              <a:t>edu</a:t>
            </a:r>
            <a:r>
              <a:rPr lang="en-US" dirty="0"/>
              <a:t>, .mil, .</a:t>
            </a:r>
            <a:r>
              <a:rPr lang="en-US" dirty="0" err="1"/>
              <a:t>gov</a:t>
            </a:r>
            <a:endParaRPr lang="en-US" dirty="0"/>
          </a:p>
          <a:p>
            <a:pPr>
              <a:buFont typeface="Wingdings" pitchFamily="2" charset="2"/>
              <a:buNone/>
            </a:pPr>
            <a:endParaRPr lang="en-US" dirty="0"/>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356827372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1202" name="Rectangle 2"/>
          <p:cNvSpPr>
            <a:spLocks noGrp="1" noChangeArrowheads="1"/>
          </p:cNvSpPr>
          <p:nvPr>
            <p:ph type="title"/>
          </p:nvPr>
        </p:nvSpPr>
        <p:spPr/>
        <p:txBody>
          <a:bodyPr/>
          <a:lstStyle/>
          <a:p>
            <a:r>
              <a:rPr lang="en-US"/>
              <a:t>Spam Mass</a:t>
            </a:r>
          </a:p>
        </p:txBody>
      </p:sp>
      <p:sp>
        <p:nvSpPr>
          <p:cNvPr id="51203" name="Rectangle 3"/>
          <p:cNvSpPr>
            <a:spLocks noGrp="1" noChangeArrowheads="1"/>
          </p:cNvSpPr>
          <p:nvPr>
            <p:ph type="body" idx="1"/>
          </p:nvPr>
        </p:nvSpPr>
        <p:spPr/>
        <p:txBody>
          <a:bodyPr/>
          <a:lstStyle/>
          <a:p>
            <a:r>
              <a:rPr lang="en-US" dirty="0"/>
              <a:t>In the </a:t>
            </a:r>
            <a:r>
              <a:rPr lang="en-US" b="1" dirty="0" err="1"/>
              <a:t>TrustRank</a:t>
            </a:r>
            <a:r>
              <a:rPr lang="en-US" dirty="0"/>
              <a:t> model, we start with good pages and propagate trust</a:t>
            </a:r>
          </a:p>
          <a:p>
            <a:pPr lvl="8"/>
            <a:endParaRPr lang="en-US" dirty="0"/>
          </a:p>
          <a:p>
            <a:r>
              <a:rPr lang="en-US" b="1" dirty="0">
                <a:solidFill>
                  <a:srgbClr val="0000FF"/>
                </a:solidFill>
              </a:rPr>
              <a:t>Complementary view: </a:t>
            </a:r>
          </a:p>
          <a:p>
            <a:pPr>
              <a:buNone/>
            </a:pPr>
            <a:r>
              <a:rPr lang="en-US" dirty="0"/>
              <a:t>	</a:t>
            </a:r>
            <a:r>
              <a:rPr lang="en-US" dirty="0">
                <a:solidFill>
                  <a:srgbClr val="D60093"/>
                </a:solidFill>
              </a:rPr>
              <a:t>What fraction of a page’s PageRank comes from </a:t>
            </a:r>
            <a:r>
              <a:rPr lang="en-US" b="1" dirty="0">
                <a:solidFill>
                  <a:srgbClr val="D60093"/>
                </a:solidFill>
              </a:rPr>
              <a:t>spam</a:t>
            </a:r>
            <a:r>
              <a:rPr lang="en-US" dirty="0">
                <a:solidFill>
                  <a:srgbClr val="D60093"/>
                </a:solidFill>
              </a:rPr>
              <a:t> pages?</a:t>
            </a:r>
          </a:p>
          <a:p>
            <a:pPr lvl="8"/>
            <a:endParaRPr lang="en-US" dirty="0"/>
          </a:p>
          <a:p>
            <a:r>
              <a:rPr lang="en-US" dirty="0"/>
              <a:t>In practice, we don’t know all </a:t>
            </a:r>
            <a:br>
              <a:rPr lang="en-US" dirty="0"/>
            </a:br>
            <a:r>
              <a:rPr lang="en-US" dirty="0"/>
              <a:t>the spam pages, so we need </a:t>
            </a:r>
            <a:br>
              <a:rPr lang="en-US" dirty="0"/>
            </a:br>
            <a:r>
              <a:rPr lang="en-US" dirty="0"/>
              <a:t>to estimate</a:t>
            </a:r>
          </a:p>
        </p:txBody>
      </p:sp>
      <p:sp>
        <p:nvSpPr>
          <p:cNvPr id="7" name="Cloud 6"/>
          <p:cNvSpPr/>
          <p:nvPr/>
        </p:nvSpPr>
        <p:spPr>
          <a:xfrm>
            <a:off x="5898382" y="4114800"/>
            <a:ext cx="3276600" cy="259080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p:cNvSpPr txBox="1"/>
          <p:nvPr/>
        </p:nvSpPr>
        <p:spPr>
          <a:xfrm>
            <a:off x="7315200" y="6324600"/>
            <a:ext cx="667812"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Web</a:t>
            </a:r>
          </a:p>
        </p:txBody>
      </p:sp>
      <p:sp>
        <p:nvSpPr>
          <p:cNvPr id="9" name="Oval 8"/>
          <p:cNvSpPr/>
          <p:nvPr/>
        </p:nvSpPr>
        <p:spPr>
          <a:xfrm>
            <a:off x="7467600" y="4572000"/>
            <a:ext cx="1371600" cy="838200"/>
          </a:xfrm>
          <a:prstGeom prst="ellipse">
            <a:avLst/>
          </a:prstGeom>
          <a:solidFill>
            <a:srgbClr val="33CC33"/>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a:solidFill>
                  <a:schemeClr val="bg1"/>
                </a:solidFill>
              </a:rPr>
              <a:t>Trusted set</a:t>
            </a:r>
          </a:p>
        </p:txBody>
      </p:sp>
      <p:sp>
        <p:nvSpPr>
          <p:cNvPr id="10" name="Oval 9"/>
          <p:cNvSpPr/>
          <p:nvPr/>
        </p:nvSpPr>
        <p:spPr>
          <a:xfrm>
            <a:off x="6418385" y="5562600"/>
            <a:ext cx="152400" cy="15240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31262837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2226" name="Rectangle 2"/>
          <p:cNvSpPr>
            <a:spLocks noGrp="1" noChangeArrowheads="1"/>
          </p:cNvSpPr>
          <p:nvPr>
            <p:ph type="title"/>
          </p:nvPr>
        </p:nvSpPr>
        <p:spPr/>
        <p:txBody>
          <a:bodyPr/>
          <a:lstStyle/>
          <a:p>
            <a:r>
              <a:rPr lang="en-US" dirty="0"/>
              <a:t>Spam Mass Estimation</a:t>
            </a:r>
          </a:p>
        </p:txBody>
      </p:sp>
      <mc:AlternateContent xmlns:mc="http://schemas.openxmlformats.org/markup-compatibility/2006" xmlns:a14="http://schemas.microsoft.com/office/drawing/2010/main">
        <mc:Choice Requires="a14">
          <p:sp>
            <p:nvSpPr>
              <p:cNvPr id="52227" name="Rectangle 3"/>
              <p:cNvSpPr>
                <a:spLocks noGrp="1" noChangeArrowheads="1"/>
              </p:cNvSpPr>
              <p:nvPr>
                <p:ph idx="1"/>
              </p:nvPr>
            </p:nvSpPr>
            <p:spPr>
              <a:xfrm>
                <a:off x="457200" y="1295400"/>
                <a:ext cx="8229600" cy="5562600"/>
              </a:xfrm>
            </p:spPr>
            <p:txBody>
              <a:bodyPr>
                <a:normAutofit fontScale="92500" lnSpcReduction="10000"/>
              </a:bodyPr>
              <a:lstStyle/>
              <a:p>
                <a:pPr marL="118872" indent="0">
                  <a:buNone/>
                </a:pPr>
                <a:r>
                  <a:rPr lang="en-US" b="1" u="sng" dirty="0">
                    <a:solidFill>
                      <a:srgbClr val="0000FF"/>
                    </a:solidFill>
                  </a:rPr>
                  <a:t>Solution 2</a:t>
                </a:r>
                <a:r>
                  <a:rPr lang="en-US" b="1" dirty="0"/>
                  <a:t>:</a:t>
                </a:r>
                <a:endParaRPr lang="en-US" b="1" i="1" dirty="0">
                  <a:latin typeface="Cambria Math"/>
                </a:endParaRPr>
              </a:p>
              <a:p>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𝒓</m:t>
                        </m:r>
                      </m:e>
                      <m:sub>
                        <m:r>
                          <a:rPr lang="en-US" b="1" i="1" dirty="0" smtClean="0">
                            <a:latin typeface="Cambria Math"/>
                          </a:rPr>
                          <m:t>𝒑</m:t>
                        </m:r>
                      </m:sub>
                    </m:sSub>
                  </m:oMath>
                </a14:m>
                <a:r>
                  <a:rPr lang="en-US" b="1" dirty="0"/>
                  <a:t> =</a:t>
                </a:r>
                <a:r>
                  <a:rPr lang="en-US" dirty="0"/>
                  <a:t> PageRank of page </a:t>
                </a:r>
                <a:r>
                  <a:rPr lang="en-US" b="1" i="1" dirty="0"/>
                  <a:t>p</a:t>
                </a:r>
              </a:p>
              <a:p>
                <a14:m>
                  <m:oMath xmlns:m="http://schemas.openxmlformats.org/officeDocument/2006/math">
                    <m:sSubSup>
                      <m:sSubSupPr>
                        <m:ctrlPr>
                          <a:rPr lang="en-US" b="1" i="1" dirty="0" smtClean="0">
                            <a:latin typeface="Cambria Math" panose="02040503050406030204" pitchFamily="18" charset="0"/>
                          </a:rPr>
                        </m:ctrlPr>
                      </m:sSubSupPr>
                      <m:e>
                        <m:r>
                          <a:rPr lang="en-US" b="1" i="1" dirty="0" smtClean="0">
                            <a:latin typeface="Cambria Math"/>
                          </a:rPr>
                          <m:t>𝒓</m:t>
                        </m:r>
                      </m:e>
                      <m:sub>
                        <m:r>
                          <a:rPr lang="en-US" b="1" i="1" dirty="0" smtClean="0">
                            <a:latin typeface="Cambria Math"/>
                          </a:rPr>
                          <m:t>𝒑</m:t>
                        </m:r>
                      </m:sub>
                      <m:sup>
                        <m:r>
                          <a:rPr lang="en-US" b="1" i="1" dirty="0" smtClean="0">
                            <a:latin typeface="Cambria Math"/>
                          </a:rPr>
                          <m:t>+</m:t>
                        </m:r>
                      </m:sup>
                    </m:sSubSup>
                  </m:oMath>
                </a14:m>
                <a:r>
                  <a:rPr lang="en-US" dirty="0"/>
                  <a:t> = PageRank of </a:t>
                </a:r>
                <a:r>
                  <a:rPr lang="en-US" b="1" i="1" dirty="0"/>
                  <a:t>p</a:t>
                </a:r>
                <a:r>
                  <a:rPr lang="en-US" dirty="0"/>
                  <a:t> with teleport into </a:t>
                </a:r>
                <a:br>
                  <a:rPr lang="en-US" dirty="0"/>
                </a:br>
                <a:r>
                  <a:rPr lang="en-US" b="1" dirty="0">
                    <a:solidFill>
                      <a:srgbClr val="008000"/>
                    </a:solidFill>
                  </a:rPr>
                  <a:t>trusted</a:t>
                </a:r>
                <a:r>
                  <a:rPr lang="en-US" dirty="0">
                    <a:solidFill>
                      <a:srgbClr val="008000"/>
                    </a:solidFill>
                  </a:rPr>
                  <a:t> </a:t>
                </a:r>
                <a:r>
                  <a:rPr lang="en-US" dirty="0"/>
                  <a:t>pages only</a:t>
                </a:r>
              </a:p>
              <a:p>
                <a:pPr lvl="8"/>
                <a:endParaRPr lang="en-US" dirty="0"/>
              </a:p>
              <a:p>
                <a:r>
                  <a:rPr lang="en-US" b="1" dirty="0"/>
                  <a:t>Then: </a:t>
                </a:r>
                <a:r>
                  <a:rPr lang="en-US" dirty="0">
                    <a:solidFill>
                      <a:srgbClr val="D60093"/>
                    </a:solidFill>
                  </a:rPr>
                  <a:t>What fraction of a page’s PageRank comes from </a:t>
                </a:r>
                <a:r>
                  <a:rPr lang="en-US" b="1" dirty="0">
                    <a:solidFill>
                      <a:srgbClr val="D60093"/>
                    </a:solidFill>
                  </a:rPr>
                  <a:t>spam</a:t>
                </a:r>
                <a:r>
                  <a:rPr lang="en-US" dirty="0">
                    <a:solidFill>
                      <a:srgbClr val="D60093"/>
                    </a:solidFill>
                  </a:rPr>
                  <a:t> pages?</a:t>
                </a:r>
              </a:p>
              <a:p>
                <a:pPr>
                  <a:buNone/>
                </a:pPr>
                <a:r>
                  <a:rPr lang="en-US" sz="4000" b="1" i="1" dirty="0">
                    <a:solidFill>
                      <a:srgbClr val="D60093"/>
                    </a:solidFill>
                  </a:rPr>
                  <a:t>		</a:t>
                </a:r>
                <a14:m>
                  <m:oMath xmlns:m="http://schemas.openxmlformats.org/officeDocument/2006/math">
                    <m:sSubSup>
                      <m:sSubSupPr>
                        <m:ctrlPr>
                          <a:rPr lang="en-US" sz="4000" b="1" i="1" dirty="0" smtClean="0">
                            <a:solidFill>
                              <a:srgbClr val="D60093"/>
                            </a:solidFill>
                            <a:latin typeface="Cambria Math" panose="02040503050406030204" pitchFamily="18" charset="0"/>
                          </a:rPr>
                        </m:ctrlPr>
                      </m:sSubSup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up>
                        <m:r>
                          <a:rPr lang="en-US" sz="4000" b="1" i="1" dirty="0" smtClean="0">
                            <a:solidFill>
                              <a:srgbClr val="D60093"/>
                            </a:solidFill>
                            <a:latin typeface="Cambria Math"/>
                          </a:rPr>
                          <m:t>−</m:t>
                        </m:r>
                      </m:sup>
                    </m:sSubSup>
                    <m:r>
                      <a:rPr lang="en-US" sz="4000" b="1" i="1" dirty="0" smtClean="0">
                        <a:solidFill>
                          <a:srgbClr val="D60093"/>
                        </a:solidFill>
                        <a:latin typeface="Cambria Math"/>
                      </a:rPr>
                      <m:t>=</m:t>
                    </m:r>
                    <m:sSub>
                      <m:sSubPr>
                        <m:ctrlPr>
                          <a:rPr lang="en-US" sz="4000" b="1" i="1" dirty="0" smtClean="0">
                            <a:solidFill>
                              <a:srgbClr val="D60093"/>
                            </a:solidFill>
                            <a:latin typeface="Cambria Math" panose="02040503050406030204" pitchFamily="18" charset="0"/>
                          </a:rPr>
                        </m:ctrlPr>
                      </m:sSub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Sub>
                    <m:r>
                      <a:rPr lang="en-US" sz="4000" b="1" i="1" dirty="0" smtClean="0">
                        <a:solidFill>
                          <a:srgbClr val="D60093"/>
                        </a:solidFill>
                        <a:latin typeface="Cambria Math"/>
                      </a:rPr>
                      <m:t>−</m:t>
                    </m:r>
                    <m:sSubSup>
                      <m:sSubSupPr>
                        <m:ctrlPr>
                          <a:rPr lang="en-US" sz="4000" b="1" i="1" dirty="0" smtClean="0">
                            <a:solidFill>
                              <a:srgbClr val="D60093"/>
                            </a:solidFill>
                            <a:latin typeface="Cambria Math" panose="02040503050406030204" pitchFamily="18" charset="0"/>
                          </a:rPr>
                        </m:ctrlPr>
                      </m:sSubSup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up>
                        <m:r>
                          <a:rPr lang="en-US" sz="4000" b="1" i="1" dirty="0" smtClean="0">
                            <a:solidFill>
                              <a:srgbClr val="D60093"/>
                            </a:solidFill>
                            <a:latin typeface="Cambria Math"/>
                          </a:rPr>
                          <m:t>+</m:t>
                        </m:r>
                      </m:sup>
                    </m:sSubSup>
                  </m:oMath>
                </a14:m>
                <a:endParaRPr lang="en-US" sz="4000" b="1" i="1" dirty="0">
                  <a:solidFill>
                    <a:srgbClr val="D60093"/>
                  </a:solidFill>
                </a:endParaRPr>
              </a:p>
              <a:p>
                <a:pPr lvl="8"/>
                <a:endParaRPr lang="en-US" dirty="0"/>
              </a:p>
              <a:p>
                <a:r>
                  <a:rPr lang="en-US" sz="3600" b="1" dirty="0">
                    <a:solidFill>
                      <a:srgbClr val="0000FF"/>
                    </a:solidFill>
                  </a:rPr>
                  <a:t>Spam mass of </a:t>
                </a:r>
                <a:r>
                  <a:rPr lang="en-US" sz="3600" b="1" i="1" dirty="0">
                    <a:solidFill>
                      <a:srgbClr val="0000FF"/>
                    </a:solidFill>
                  </a:rPr>
                  <a:t>p = </a:t>
                </a:r>
                <a14:m>
                  <m:oMath xmlns:m="http://schemas.openxmlformats.org/officeDocument/2006/math">
                    <m:f>
                      <m:fPr>
                        <m:ctrlPr>
                          <a:rPr lang="en-US" sz="3600" b="1" i="1" dirty="0" smtClean="0">
                            <a:solidFill>
                              <a:srgbClr val="0000FF"/>
                            </a:solidFill>
                            <a:latin typeface="Cambria Math" panose="02040503050406030204" pitchFamily="18" charset="0"/>
                          </a:rPr>
                        </m:ctrlPr>
                      </m:fPr>
                      <m:num>
                        <m:sSubSup>
                          <m:sSubSupPr>
                            <m:ctrlPr>
                              <a:rPr lang="en-US" sz="3600" b="1" i="1" dirty="0" smtClean="0">
                                <a:solidFill>
                                  <a:srgbClr val="0000FF"/>
                                </a:solidFill>
                                <a:latin typeface="Cambria Math" panose="02040503050406030204" pitchFamily="18" charset="0"/>
                              </a:rPr>
                            </m:ctrlPr>
                          </m:sSubSupPr>
                          <m:e>
                            <m:r>
                              <a:rPr lang="en-US" sz="3600" b="1" i="1" dirty="0" smtClean="0">
                                <a:solidFill>
                                  <a:srgbClr val="0000FF"/>
                                </a:solidFill>
                                <a:latin typeface="Cambria Math"/>
                              </a:rPr>
                              <m:t>𝒓</m:t>
                            </m:r>
                          </m:e>
                          <m:sub>
                            <m:r>
                              <a:rPr lang="en-US" sz="3600" b="1" i="1" dirty="0" smtClean="0">
                                <a:solidFill>
                                  <a:srgbClr val="0000FF"/>
                                </a:solidFill>
                                <a:latin typeface="Cambria Math"/>
                              </a:rPr>
                              <m:t>𝒑</m:t>
                            </m:r>
                          </m:sub>
                          <m:sup>
                            <m:r>
                              <a:rPr lang="en-US" sz="3600" b="1" i="1" dirty="0" smtClean="0">
                                <a:solidFill>
                                  <a:srgbClr val="0000FF"/>
                                </a:solidFill>
                                <a:latin typeface="Cambria Math"/>
                              </a:rPr>
                              <m:t>−</m:t>
                            </m:r>
                          </m:sup>
                        </m:sSubSup>
                      </m:num>
                      <m:den>
                        <m:sSub>
                          <m:sSubPr>
                            <m:ctrlPr>
                              <a:rPr lang="en-US" sz="3600" b="1" i="1" dirty="0" smtClean="0">
                                <a:solidFill>
                                  <a:srgbClr val="0000FF"/>
                                </a:solidFill>
                                <a:latin typeface="Cambria Math" panose="02040503050406030204" pitchFamily="18" charset="0"/>
                              </a:rPr>
                            </m:ctrlPr>
                          </m:sSubPr>
                          <m:e>
                            <m:r>
                              <a:rPr lang="en-US" sz="3600" b="1" i="1" dirty="0" smtClean="0">
                                <a:solidFill>
                                  <a:srgbClr val="0000FF"/>
                                </a:solidFill>
                                <a:latin typeface="Cambria Math"/>
                              </a:rPr>
                              <m:t>𝒓</m:t>
                            </m:r>
                          </m:e>
                          <m:sub>
                            <m:r>
                              <a:rPr lang="en-US" sz="3600" b="1" i="1" dirty="0" smtClean="0">
                                <a:solidFill>
                                  <a:srgbClr val="0000FF"/>
                                </a:solidFill>
                                <a:latin typeface="Cambria Math"/>
                              </a:rPr>
                              <m:t>𝒑</m:t>
                            </m:r>
                          </m:sub>
                        </m:sSub>
                      </m:den>
                    </m:f>
                  </m:oMath>
                </a14:m>
                <a:endParaRPr lang="en-US" sz="3600" b="1" i="1" dirty="0">
                  <a:solidFill>
                    <a:srgbClr val="0000FF"/>
                  </a:solidFill>
                </a:endParaRPr>
              </a:p>
              <a:p>
                <a:pPr lvl="1"/>
                <a:r>
                  <a:rPr lang="en-US" dirty="0"/>
                  <a:t>Pages with high spam mass</a:t>
                </a:r>
                <a:br>
                  <a:rPr lang="en-US" dirty="0"/>
                </a:br>
                <a:r>
                  <a:rPr lang="en-US" dirty="0"/>
                  <a:t>are spam.</a:t>
                </a:r>
              </a:p>
            </p:txBody>
          </p:sp>
        </mc:Choice>
        <mc:Fallback xmlns="">
          <p:sp>
            <p:nvSpPr>
              <p:cNvPr id="52227" name="Rectangle 3"/>
              <p:cNvSpPr>
                <a:spLocks noGrp="1" noRot="1" noChangeAspect="1" noMove="1" noResize="1" noEditPoints="1" noAdjustHandles="1" noChangeArrowheads="1" noChangeShapeType="1" noTextEdit="1"/>
              </p:cNvSpPr>
              <p:nvPr>
                <p:ph idx="1"/>
              </p:nvPr>
            </p:nvSpPr>
            <p:spPr>
              <a:xfrm>
                <a:off x="457200" y="1295400"/>
                <a:ext cx="8229600" cy="5562600"/>
              </a:xfrm>
              <a:blipFill rotWithShape="1">
                <a:blip r:embed="rId2"/>
                <a:stretch>
                  <a:fillRect l="-741" t="-1425" r="-1111"/>
                </a:stretch>
              </a:blipFill>
            </p:spPr>
            <p:txBody>
              <a:bodyPr/>
              <a:lstStyle/>
              <a:p>
                <a:r>
                  <a:rPr lang="en-US">
                    <a:noFill/>
                  </a:rPr>
                  <a:t> </a:t>
                </a:r>
              </a:p>
            </p:txBody>
          </p:sp>
        </mc:Fallback>
      </mc:AlternateContent>
      <p:sp>
        <p:nvSpPr>
          <p:cNvPr id="9" name="Cloud 8"/>
          <p:cNvSpPr/>
          <p:nvPr/>
        </p:nvSpPr>
        <p:spPr>
          <a:xfrm>
            <a:off x="5822182" y="4114800"/>
            <a:ext cx="3276600" cy="259080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7391400" y="4572000"/>
            <a:ext cx="1371600" cy="838200"/>
          </a:xfrm>
          <a:prstGeom prst="ellipse">
            <a:avLst/>
          </a:prstGeom>
          <a:solidFill>
            <a:srgbClr val="33CC33"/>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a:solidFill>
                  <a:schemeClr val="bg1"/>
                </a:solidFill>
              </a:rPr>
              <a:t>Trusted set</a:t>
            </a:r>
          </a:p>
        </p:txBody>
      </p:sp>
      <p:sp>
        <p:nvSpPr>
          <p:cNvPr id="12" name="Oval 11"/>
          <p:cNvSpPr/>
          <p:nvPr/>
        </p:nvSpPr>
        <p:spPr>
          <a:xfrm>
            <a:off x="6342185" y="5562600"/>
            <a:ext cx="152400" cy="15240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6858000" y="5029200"/>
            <a:ext cx="152400" cy="1524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Arrow Connector 7"/>
          <p:cNvCxnSpPr/>
          <p:nvPr/>
        </p:nvCxnSpPr>
        <p:spPr>
          <a:xfrm flipH="1" flipV="1">
            <a:off x="6418385" y="5715000"/>
            <a:ext cx="7620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6523892" y="5662246"/>
            <a:ext cx="7620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flipV="1">
            <a:off x="6324601" y="5715000"/>
            <a:ext cx="58211"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162800" y="6324600"/>
            <a:ext cx="667812"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Web</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24785337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lstStyle/>
          <a:p>
            <a:br>
              <a:rPr lang="en-US" dirty="0"/>
            </a:br>
            <a:r>
              <a:rPr lang="en-US" dirty="0"/>
              <a:t>HITS: Hubs and Authorities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3531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Hubs and Authorities</a:t>
            </a:r>
          </a:p>
        </p:txBody>
      </p:sp>
      <p:sp>
        <p:nvSpPr>
          <p:cNvPr id="3" name="Content Placeholder 2"/>
          <p:cNvSpPr>
            <a:spLocks noGrp="1"/>
          </p:cNvSpPr>
          <p:nvPr>
            <p:ph idx="1"/>
          </p:nvPr>
        </p:nvSpPr>
        <p:spPr>
          <a:xfrm>
            <a:off x="457200" y="1295400"/>
            <a:ext cx="8458200" cy="5410200"/>
          </a:xfrm>
        </p:spPr>
        <p:txBody>
          <a:bodyPr>
            <a:normAutofit/>
          </a:bodyPr>
          <a:lstStyle/>
          <a:p>
            <a:r>
              <a:rPr lang="en-US" b="1" dirty="0">
                <a:solidFill>
                  <a:srgbClr val="D60093"/>
                </a:solidFill>
              </a:rPr>
              <a:t>HITS</a:t>
            </a:r>
            <a:r>
              <a:rPr lang="en-US" dirty="0">
                <a:solidFill>
                  <a:srgbClr val="D60093"/>
                </a:solidFill>
              </a:rPr>
              <a:t> </a:t>
            </a:r>
            <a:r>
              <a:rPr lang="en-US" b="1" dirty="0">
                <a:solidFill>
                  <a:srgbClr val="0000FF"/>
                </a:solidFill>
              </a:rPr>
              <a:t>(Hypertext-Induced Topic Selection)</a:t>
            </a:r>
            <a:r>
              <a:rPr lang="en-US" dirty="0"/>
              <a:t> </a:t>
            </a:r>
          </a:p>
          <a:p>
            <a:pPr lvl="1"/>
            <a:r>
              <a:rPr lang="en-US" b="1" dirty="0"/>
              <a:t>Is a measure of importance of pages or documents, similar to PageRank</a:t>
            </a:r>
          </a:p>
          <a:p>
            <a:pPr lvl="1"/>
            <a:r>
              <a:rPr lang="en-US" dirty="0"/>
              <a:t>Proposed at around same time as PageRank (‘98)</a:t>
            </a:r>
          </a:p>
          <a:p>
            <a:r>
              <a:rPr lang="en-US" b="1" dirty="0">
                <a:solidFill>
                  <a:srgbClr val="0000FF"/>
                </a:solidFill>
              </a:rPr>
              <a:t>Goal</a:t>
            </a:r>
            <a:r>
              <a:rPr lang="en-US" dirty="0"/>
              <a:t>: Say we want to find good newspapers</a:t>
            </a:r>
            <a:endParaRPr lang="en-US" dirty="0">
              <a:solidFill>
                <a:schemeClr val="accent2"/>
              </a:solidFill>
            </a:endParaRPr>
          </a:p>
          <a:p>
            <a:pPr lvl="1"/>
            <a:r>
              <a:rPr lang="en-US" dirty="0"/>
              <a:t>Don’t just find newspapers. Find “experts” – people who link in a coordinated way to good newspapers</a:t>
            </a:r>
          </a:p>
          <a:p>
            <a:r>
              <a:rPr lang="en-US" b="1" dirty="0">
                <a:solidFill>
                  <a:srgbClr val="008000"/>
                </a:solidFill>
              </a:rPr>
              <a:t>Idea:</a:t>
            </a:r>
            <a:r>
              <a:rPr lang="en-US" dirty="0"/>
              <a:t> </a:t>
            </a:r>
            <a:r>
              <a:rPr lang="en-US" b="1" dirty="0">
                <a:solidFill>
                  <a:srgbClr val="D60093"/>
                </a:solidFill>
              </a:rPr>
              <a:t>Links as votes</a:t>
            </a:r>
          </a:p>
          <a:p>
            <a:pPr lvl="1"/>
            <a:r>
              <a:rPr lang="en-US" b="1" dirty="0"/>
              <a:t>Page is more important if it has more links</a:t>
            </a:r>
          </a:p>
          <a:p>
            <a:pPr lvl="2"/>
            <a:r>
              <a:rPr lang="en-US" dirty="0"/>
              <a:t>In-coming links? Out-going links?</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915259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Finding newspapers</a:t>
            </a:r>
          </a:p>
        </p:txBody>
      </p:sp>
      <p:sp>
        <p:nvSpPr>
          <p:cNvPr id="3" name="Content Placeholder 2"/>
          <p:cNvSpPr>
            <a:spLocks noGrp="1"/>
          </p:cNvSpPr>
          <p:nvPr>
            <p:ph idx="1"/>
          </p:nvPr>
        </p:nvSpPr>
        <p:spPr/>
        <p:txBody>
          <a:bodyPr/>
          <a:lstStyle/>
          <a:p>
            <a:r>
              <a:rPr lang="en-US" b="1" dirty="0">
                <a:solidFill>
                  <a:srgbClr val="0000FF"/>
                </a:solidFill>
              </a:rPr>
              <a:t>Hubs</a:t>
            </a:r>
            <a:r>
              <a:rPr lang="en-US" b="1" dirty="0">
                <a:solidFill>
                  <a:srgbClr val="D60093"/>
                </a:solidFill>
              </a:rPr>
              <a:t> and </a:t>
            </a:r>
            <a:r>
              <a:rPr lang="en-US" b="1" dirty="0">
                <a:solidFill>
                  <a:srgbClr val="008000"/>
                </a:solidFill>
              </a:rPr>
              <a:t>Authorities</a:t>
            </a:r>
            <a:br>
              <a:rPr lang="en-US" b="1" dirty="0">
                <a:solidFill>
                  <a:srgbClr val="D60093"/>
                </a:solidFill>
              </a:rPr>
            </a:br>
            <a:r>
              <a:rPr lang="en-US" dirty="0"/>
              <a:t>Each page has 2 scores:</a:t>
            </a:r>
            <a:endParaRPr lang="en-US" dirty="0">
              <a:solidFill>
                <a:schemeClr val="accent2"/>
              </a:solidFill>
            </a:endParaRPr>
          </a:p>
          <a:p>
            <a:pPr lvl="1"/>
            <a:r>
              <a:rPr lang="en-US" b="1" dirty="0"/>
              <a:t>Quality as an expert (</a:t>
            </a:r>
            <a:r>
              <a:rPr lang="en-US" b="1" dirty="0">
                <a:solidFill>
                  <a:srgbClr val="0000FF"/>
                </a:solidFill>
              </a:rPr>
              <a:t>hub</a:t>
            </a:r>
            <a:r>
              <a:rPr lang="en-US" b="1" dirty="0"/>
              <a:t>):</a:t>
            </a:r>
          </a:p>
          <a:p>
            <a:pPr lvl="2"/>
            <a:r>
              <a:rPr lang="en-US" dirty="0"/>
              <a:t>Total sum of votes of authorities pointed to</a:t>
            </a:r>
          </a:p>
          <a:p>
            <a:pPr lvl="1"/>
            <a:r>
              <a:rPr lang="en-US" b="1" dirty="0"/>
              <a:t>Quality as a content (</a:t>
            </a:r>
            <a:r>
              <a:rPr lang="en-US" b="1" dirty="0">
                <a:solidFill>
                  <a:srgbClr val="008000"/>
                </a:solidFill>
              </a:rPr>
              <a:t>authority</a:t>
            </a:r>
            <a:r>
              <a:rPr lang="en-US" b="1" dirty="0"/>
              <a:t>):</a:t>
            </a:r>
          </a:p>
          <a:p>
            <a:pPr lvl="2"/>
            <a:r>
              <a:rPr lang="en-US" dirty="0"/>
              <a:t>Total sum of votes coming from experts</a:t>
            </a:r>
          </a:p>
          <a:p>
            <a:pPr lvl="2"/>
            <a:endParaRPr lang="en-US" dirty="0"/>
          </a:p>
          <a:p>
            <a:r>
              <a:rPr lang="en-US" b="1" dirty="0"/>
              <a:t>Principle of repeated improvement</a:t>
            </a:r>
          </a:p>
        </p:txBody>
      </p:sp>
      <p:sp>
        <p:nvSpPr>
          <p:cNvPr id="32" name="Slide Number Placeholder 31"/>
          <p:cNvSpPr>
            <a:spLocks noGrp="1"/>
          </p:cNvSpPr>
          <p:nvPr>
            <p:ph type="sldNum" sz="quarter" idx="12"/>
          </p:nvPr>
        </p:nvSpPr>
        <p:spPr/>
        <p:txBody>
          <a:bodyPr/>
          <a:lstStyle/>
          <a:p>
            <a:fld id="{19B12225-5612-419B-A8D5-4B8EEE4C217E}" type="slidenum">
              <a:rPr lang="en-US" smtClean="0"/>
              <a:pPr/>
              <a:t>48</a:t>
            </a:fld>
            <a:endParaRPr lang="en-US"/>
          </a:p>
        </p:txBody>
      </p:sp>
      <p:sp>
        <p:nvSpPr>
          <p:cNvPr id="23" name="TextBox 22"/>
          <p:cNvSpPr txBox="1"/>
          <p:nvPr/>
        </p:nvSpPr>
        <p:spPr>
          <a:xfrm>
            <a:off x="7912946" y="1600200"/>
            <a:ext cx="1146532" cy="2585323"/>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NYT: 10</a:t>
            </a:r>
          </a:p>
          <a:p>
            <a:endParaRPr lang="en-US" b="1" dirty="0">
              <a:solidFill>
                <a:srgbClr val="008000"/>
              </a:solidFill>
              <a:latin typeface="Arial" pitchFamily="34" charset="0"/>
              <a:cs typeface="Arial" pitchFamily="34" charset="0"/>
            </a:endParaRPr>
          </a:p>
          <a:p>
            <a:r>
              <a:rPr lang="en-US" b="1" dirty="0" err="1">
                <a:solidFill>
                  <a:srgbClr val="008000"/>
                </a:solidFill>
                <a:latin typeface="Arial" pitchFamily="34" charset="0"/>
                <a:cs typeface="Arial" pitchFamily="34" charset="0"/>
              </a:rPr>
              <a:t>Ebay</a:t>
            </a:r>
            <a:r>
              <a:rPr lang="en-US" b="1" dirty="0">
                <a:solidFill>
                  <a:srgbClr val="008000"/>
                </a:solidFill>
                <a:latin typeface="Arial" pitchFamily="34" charset="0"/>
                <a:cs typeface="Arial" pitchFamily="34" charset="0"/>
              </a:rPr>
              <a:t>: 3</a:t>
            </a:r>
          </a:p>
          <a:p>
            <a:endParaRPr lang="en-US" b="1" dirty="0">
              <a:solidFill>
                <a:srgbClr val="008000"/>
              </a:solidFill>
              <a:latin typeface="Arial" pitchFamily="34" charset="0"/>
              <a:cs typeface="Arial" pitchFamily="34" charset="0"/>
            </a:endParaRPr>
          </a:p>
          <a:p>
            <a:r>
              <a:rPr lang="en-US" b="1" dirty="0">
                <a:solidFill>
                  <a:srgbClr val="008000"/>
                </a:solidFill>
                <a:latin typeface="Arial" pitchFamily="34" charset="0"/>
                <a:cs typeface="Arial" pitchFamily="34" charset="0"/>
              </a:rPr>
              <a:t>Yahoo: 3</a:t>
            </a:r>
          </a:p>
          <a:p>
            <a:endParaRPr lang="en-US" b="1" dirty="0">
              <a:solidFill>
                <a:srgbClr val="008000"/>
              </a:solidFill>
              <a:latin typeface="Arial" pitchFamily="34" charset="0"/>
              <a:cs typeface="Arial" pitchFamily="34" charset="0"/>
            </a:endParaRPr>
          </a:p>
          <a:p>
            <a:r>
              <a:rPr lang="en-US" b="1" dirty="0">
                <a:solidFill>
                  <a:srgbClr val="008000"/>
                </a:solidFill>
                <a:latin typeface="Arial" pitchFamily="34" charset="0"/>
                <a:cs typeface="Arial" pitchFamily="34" charset="0"/>
              </a:rPr>
              <a:t>CNN: 8</a:t>
            </a:r>
          </a:p>
          <a:p>
            <a:endParaRPr lang="en-US" b="1" dirty="0">
              <a:solidFill>
                <a:srgbClr val="008000"/>
              </a:solidFill>
              <a:latin typeface="Arial" pitchFamily="34" charset="0"/>
              <a:cs typeface="Arial" pitchFamily="34" charset="0"/>
            </a:endParaRPr>
          </a:p>
          <a:p>
            <a:r>
              <a:rPr lang="en-US" b="1" dirty="0">
                <a:solidFill>
                  <a:srgbClr val="008000"/>
                </a:solidFill>
                <a:latin typeface="Arial" pitchFamily="34" charset="0"/>
                <a:cs typeface="Arial" pitchFamily="34" charset="0"/>
              </a:rPr>
              <a:t>WSJ: 9</a:t>
            </a:r>
          </a:p>
        </p:txBody>
      </p:sp>
      <p:sp>
        <p:nvSpPr>
          <p:cNvPr id="27" name="Oval 26"/>
          <p:cNvSpPr/>
          <p:nvPr/>
        </p:nvSpPr>
        <p:spPr>
          <a:xfrm>
            <a:off x="7086600" y="2198320"/>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Oval 33"/>
          <p:cNvSpPr/>
          <p:nvPr/>
        </p:nvSpPr>
        <p:spPr>
          <a:xfrm>
            <a:off x="7086600" y="2685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Oval 34"/>
          <p:cNvSpPr/>
          <p:nvPr/>
        </p:nvSpPr>
        <p:spPr>
          <a:xfrm>
            <a:off x="7086600" y="3447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6" name="Straight Arrow Connector 35"/>
          <p:cNvCxnSpPr>
            <a:stCxn id="27" idx="6"/>
          </p:cNvCxnSpPr>
          <p:nvPr/>
        </p:nvCxnSpPr>
        <p:spPr>
          <a:xfrm flipV="1">
            <a:off x="7315200" y="1846848"/>
            <a:ext cx="609600" cy="465772"/>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7" name="Straight Arrow Connector 36"/>
          <p:cNvCxnSpPr/>
          <p:nvPr/>
        </p:nvCxnSpPr>
        <p:spPr>
          <a:xfrm>
            <a:off x="7315200" y="2332672"/>
            <a:ext cx="685800" cy="466676"/>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6"/>
          </p:cNvCxnSpPr>
          <p:nvPr/>
        </p:nvCxnSpPr>
        <p:spPr>
          <a:xfrm flipV="1">
            <a:off x="7315200" y="2333576"/>
            <a:ext cx="685800" cy="465772"/>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5" idx="6"/>
          </p:cNvCxnSpPr>
          <p:nvPr/>
        </p:nvCxnSpPr>
        <p:spPr>
          <a:xfrm flipV="1">
            <a:off x="7315200" y="3447048"/>
            <a:ext cx="685800" cy="114300"/>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5" idx="5"/>
          </p:cNvCxnSpPr>
          <p:nvPr/>
        </p:nvCxnSpPr>
        <p:spPr>
          <a:xfrm rot="16200000" flipH="1">
            <a:off x="7434122" y="3489770"/>
            <a:ext cx="338278" cy="6430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7" idx="5"/>
          </p:cNvCxnSpPr>
          <p:nvPr/>
        </p:nvCxnSpPr>
        <p:spPr>
          <a:xfrm rot="16200000" flipH="1">
            <a:off x="7114558" y="2560606"/>
            <a:ext cx="977406" cy="6430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sp>
        <p:nvSpPr>
          <p:cNvPr id="42" name="Oval 41"/>
          <p:cNvSpPr/>
          <p:nvPr/>
        </p:nvSpPr>
        <p:spPr>
          <a:xfrm>
            <a:off x="7086600" y="3066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3" name="Straight Arrow Connector 42"/>
          <p:cNvCxnSpPr>
            <a:stCxn id="42" idx="5"/>
          </p:cNvCxnSpPr>
          <p:nvPr/>
        </p:nvCxnSpPr>
        <p:spPr>
          <a:xfrm>
            <a:off x="7281722" y="3261170"/>
            <a:ext cx="643079" cy="5668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4" name="Straight Arrow Connector 43"/>
          <p:cNvCxnSpPr>
            <a:stCxn id="42" idx="6"/>
          </p:cNvCxnSpPr>
          <p:nvPr/>
        </p:nvCxnSpPr>
        <p:spPr>
          <a:xfrm flipV="1">
            <a:off x="7315200" y="2989848"/>
            <a:ext cx="685800" cy="190500"/>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46944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34" grpId="0" animBg="1"/>
      <p:bldP spid="35" grpId="0" animBg="1"/>
      <p:bldP spid="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pic>
        <p:nvPicPr>
          <p:cNvPr id="17" name="Picture 8" descr="Hubs and Authorities Diagram"/>
          <p:cNvPicPr>
            <a:picLocks noChangeAspect="1" noChangeArrowheads="1"/>
          </p:cNvPicPr>
          <p:nvPr/>
        </p:nvPicPr>
        <p:blipFill>
          <a:blip r:embed="rId2" cstate="print"/>
          <a:srcRect/>
          <a:stretch>
            <a:fillRect/>
          </a:stretch>
        </p:blipFill>
        <p:spPr bwMode="auto">
          <a:xfrm>
            <a:off x="5832901" y="4800600"/>
            <a:ext cx="3291840" cy="2057400"/>
          </a:xfrm>
          <a:prstGeom prst="rect">
            <a:avLst/>
          </a:prstGeom>
          <a:noFill/>
        </p:spPr>
      </p:pic>
      <p:sp>
        <p:nvSpPr>
          <p:cNvPr id="8194" name="Rectangle 2"/>
          <p:cNvSpPr>
            <a:spLocks noGrp="1" noChangeArrowheads="1"/>
          </p:cNvSpPr>
          <p:nvPr>
            <p:ph type="title"/>
          </p:nvPr>
        </p:nvSpPr>
        <p:spPr/>
        <p:txBody>
          <a:bodyPr/>
          <a:lstStyle/>
          <a:p>
            <a:r>
              <a:rPr lang="en-US" dirty="0"/>
              <a:t>Hubs and Authorities</a:t>
            </a:r>
          </a:p>
        </p:txBody>
      </p:sp>
      <p:sp>
        <p:nvSpPr>
          <p:cNvPr id="8195" name="Rectangle 3"/>
          <p:cNvSpPr>
            <a:spLocks noGrp="1" noChangeArrowheads="1"/>
          </p:cNvSpPr>
          <p:nvPr>
            <p:ph idx="1"/>
          </p:nvPr>
        </p:nvSpPr>
        <p:spPr/>
        <p:txBody>
          <a:bodyPr>
            <a:normAutofit lnSpcReduction="10000"/>
          </a:bodyPr>
          <a:lstStyle/>
          <a:p>
            <a:pPr marL="533400" indent="-533400">
              <a:buNone/>
            </a:pPr>
            <a:r>
              <a:rPr lang="en-US" b="1" dirty="0">
                <a:solidFill>
                  <a:srgbClr val="D60093"/>
                </a:solidFill>
              </a:rPr>
              <a:t>Interesting pages fall into two classes:</a:t>
            </a:r>
          </a:p>
          <a:p>
            <a:pPr marL="533400" indent="-533400">
              <a:buFont typeface="Wingdings" pitchFamily="2" charset="2"/>
              <a:buAutoNum type="arabicPeriod"/>
            </a:pPr>
            <a:r>
              <a:rPr lang="en-US" b="1" dirty="0">
                <a:solidFill>
                  <a:srgbClr val="008000"/>
                </a:solidFill>
              </a:rPr>
              <a:t>Authorities</a:t>
            </a:r>
            <a:r>
              <a:rPr lang="en-US" dirty="0">
                <a:solidFill>
                  <a:srgbClr val="008000"/>
                </a:solidFill>
              </a:rPr>
              <a:t> </a:t>
            </a:r>
            <a:r>
              <a:rPr lang="en-US" dirty="0"/>
              <a:t>are pages containing </a:t>
            </a:r>
            <a:br>
              <a:rPr lang="en-US" dirty="0"/>
            </a:br>
            <a:r>
              <a:rPr lang="en-US" dirty="0"/>
              <a:t>useful information</a:t>
            </a:r>
          </a:p>
          <a:p>
            <a:pPr marL="928688" lvl="1" indent="-457200"/>
            <a:r>
              <a:rPr lang="en-US" dirty="0"/>
              <a:t>Newspaper home pages</a:t>
            </a:r>
          </a:p>
          <a:p>
            <a:pPr marL="928688" lvl="1" indent="-457200"/>
            <a:r>
              <a:rPr lang="en-US" dirty="0"/>
              <a:t>Course home pages</a:t>
            </a:r>
          </a:p>
          <a:p>
            <a:pPr marL="928688" lvl="1" indent="-457200"/>
            <a:r>
              <a:rPr lang="en-US" dirty="0"/>
              <a:t>Home pages of auto manufacturers</a:t>
            </a:r>
          </a:p>
          <a:p>
            <a:pPr marL="2025968" lvl="6" indent="-457200"/>
            <a:endParaRPr lang="en-US" dirty="0"/>
          </a:p>
          <a:p>
            <a:pPr marL="533400" indent="-533400">
              <a:buFont typeface="Wingdings" pitchFamily="2" charset="2"/>
              <a:buAutoNum type="arabicPeriod"/>
            </a:pPr>
            <a:r>
              <a:rPr lang="en-US" b="1" dirty="0">
                <a:solidFill>
                  <a:srgbClr val="0000FF"/>
                </a:solidFill>
              </a:rPr>
              <a:t>Hubs</a:t>
            </a:r>
            <a:r>
              <a:rPr lang="en-US" dirty="0">
                <a:solidFill>
                  <a:srgbClr val="0000FF"/>
                </a:solidFill>
              </a:rPr>
              <a:t> </a:t>
            </a:r>
            <a:r>
              <a:rPr lang="en-US" dirty="0"/>
              <a:t>are pages that link to authorities</a:t>
            </a:r>
          </a:p>
          <a:p>
            <a:pPr marL="928688" lvl="1" indent="-457200"/>
            <a:r>
              <a:rPr lang="en-US" dirty="0"/>
              <a:t>List of newspapers</a:t>
            </a:r>
          </a:p>
          <a:p>
            <a:pPr marL="928688" lvl="1" indent="-457200"/>
            <a:r>
              <a:rPr lang="en-US" dirty="0"/>
              <a:t>Course bulletin</a:t>
            </a:r>
          </a:p>
          <a:p>
            <a:pPr marL="928688" lvl="1" indent="-457200"/>
            <a:r>
              <a:rPr lang="en-US" dirty="0"/>
              <a:t>List of US auto manufacturers</a:t>
            </a:r>
          </a:p>
          <a:p>
            <a:pPr marL="533400" indent="-533400"/>
            <a:endParaRPr lang="en-US" dirty="0"/>
          </a:p>
        </p:txBody>
      </p:sp>
      <p:sp>
        <p:nvSpPr>
          <p:cNvPr id="15" name="Slide Number Placeholder 14"/>
          <p:cNvSpPr>
            <a:spLocks noGrp="1"/>
          </p:cNvSpPr>
          <p:nvPr>
            <p:ph type="sldNum" sz="quarter" idx="12"/>
          </p:nvPr>
        </p:nvSpPr>
        <p:spPr/>
        <p:txBody>
          <a:bodyPr/>
          <a:lstStyle/>
          <a:p>
            <a:fld id="{19B12225-5612-419B-A8D5-4B8EEE4C217E}" type="slidenum">
              <a:rPr lang="en-US" smtClean="0"/>
              <a:pPr/>
              <a:t>49</a:t>
            </a:fld>
            <a:endParaRPr lang="en-US"/>
          </a:p>
        </p:txBody>
      </p:sp>
      <p:sp>
        <p:nvSpPr>
          <p:cNvPr id="4" name="Oval 3"/>
          <p:cNvSpPr/>
          <p:nvPr/>
        </p:nvSpPr>
        <p:spPr>
          <a:xfrm>
            <a:off x="6934200" y="5590650"/>
            <a:ext cx="304800" cy="304800"/>
          </a:xfrm>
          <a:prstGeom prst="ellipse">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8062708" y="5249386"/>
            <a:ext cx="304800" cy="304800"/>
          </a:xfrm>
          <a:prstGeom prst="ellipse">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Oval 4"/>
          <p:cNvSpPr/>
          <p:nvPr/>
        </p:nvSpPr>
        <p:spPr>
          <a:xfrm>
            <a:off x="7281541" y="5148410"/>
            <a:ext cx="152400" cy="1524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6427446" y="6442875"/>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6293746" y="5175992"/>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6411552" y="5793071"/>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039334" y="6584990"/>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7677267" y="5739312"/>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94555" y="5768296"/>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7883194" y="6226897"/>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081622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Some Problems with PageRank</a:t>
            </a:r>
          </a:p>
        </p:txBody>
      </p:sp>
      <p:sp>
        <p:nvSpPr>
          <p:cNvPr id="56323" name="Rectangle 3"/>
          <p:cNvSpPr>
            <a:spLocks noGrp="1" noChangeArrowheads="1"/>
          </p:cNvSpPr>
          <p:nvPr>
            <p:ph idx="1"/>
          </p:nvPr>
        </p:nvSpPr>
        <p:spPr/>
        <p:txBody>
          <a:bodyPr>
            <a:normAutofit/>
          </a:bodyPr>
          <a:lstStyle/>
          <a:p>
            <a:r>
              <a:rPr lang="en-US" b="1" dirty="0">
                <a:solidFill>
                  <a:srgbClr val="D60093"/>
                </a:solidFill>
              </a:rPr>
              <a:t>Measures generic popularity of a page</a:t>
            </a:r>
          </a:p>
          <a:p>
            <a:pPr lvl="1"/>
            <a:r>
              <a:rPr lang="en-US" dirty="0"/>
              <a:t>Will ignore/miss topic-specific authorities</a:t>
            </a:r>
          </a:p>
          <a:p>
            <a:pPr lvl="1"/>
            <a:r>
              <a:rPr lang="en-US" b="1" dirty="0">
                <a:solidFill>
                  <a:srgbClr val="008000"/>
                </a:solidFill>
              </a:rPr>
              <a:t>Solution:</a:t>
            </a:r>
            <a:r>
              <a:rPr lang="en-US" dirty="0"/>
              <a:t> Topic-Specific PageRank (</a:t>
            </a:r>
            <a:r>
              <a:rPr lang="en-US" b="1" dirty="0"/>
              <a:t>next</a:t>
            </a:r>
            <a:r>
              <a:rPr lang="en-US" dirty="0"/>
              <a:t>)</a:t>
            </a:r>
          </a:p>
          <a:p>
            <a:r>
              <a:rPr lang="en-US" b="1" dirty="0">
                <a:solidFill>
                  <a:srgbClr val="D60093"/>
                </a:solidFill>
              </a:rPr>
              <a:t>Uses a single measure of importance</a:t>
            </a:r>
          </a:p>
          <a:p>
            <a:pPr lvl="1"/>
            <a:r>
              <a:rPr lang="en-US" dirty="0"/>
              <a:t>Other models of importance</a:t>
            </a:r>
            <a:endParaRPr lang="en-US" b="1" dirty="0">
              <a:solidFill>
                <a:srgbClr val="0000FF"/>
              </a:solidFill>
            </a:endParaRPr>
          </a:p>
          <a:p>
            <a:pPr lvl="1"/>
            <a:r>
              <a:rPr lang="en-US" b="1" dirty="0">
                <a:solidFill>
                  <a:srgbClr val="008000"/>
                </a:solidFill>
              </a:rPr>
              <a:t>Solution:</a:t>
            </a:r>
            <a:r>
              <a:rPr lang="en-US" dirty="0">
                <a:solidFill>
                  <a:srgbClr val="008000"/>
                </a:solidFill>
              </a:rPr>
              <a:t> </a:t>
            </a:r>
            <a:r>
              <a:rPr lang="en-US" dirty="0"/>
              <a:t>Hubs-and-Authorities</a:t>
            </a:r>
          </a:p>
          <a:p>
            <a:r>
              <a:rPr lang="en-US" b="1" dirty="0">
                <a:solidFill>
                  <a:srgbClr val="D60093"/>
                </a:solidFill>
              </a:rPr>
              <a:t>Susceptible to Link spam</a:t>
            </a:r>
          </a:p>
          <a:p>
            <a:pPr lvl="1"/>
            <a:r>
              <a:rPr lang="en-US" dirty="0"/>
              <a:t>Artificial link topographies created in order to boost page rank</a:t>
            </a:r>
          </a:p>
          <a:p>
            <a:pPr lvl="1"/>
            <a:r>
              <a:rPr lang="en-US" b="1" dirty="0">
                <a:solidFill>
                  <a:srgbClr val="008000"/>
                </a:solidFill>
              </a:rPr>
              <a:t>Solution:</a:t>
            </a:r>
            <a:r>
              <a:rPr lang="en-US" dirty="0">
                <a:solidFill>
                  <a:srgbClr val="008000"/>
                </a:solidFill>
              </a:rPr>
              <a:t> </a:t>
            </a:r>
            <a:r>
              <a:rPr lang="en-US" dirty="0" err="1"/>
              <a:t>TrustRank</a:t>
            </a:r>
            <a:endParaRPr lang="en-US" dirty="0"/>
          </a:p>
          <a:p>
            <a:pPr lvl="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9191089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Counting in-links: Authority</a:t>
            </a:r>
          </a:p>
        </p:txBody>
      </p:sp>
      <p:sp>
        <p:nvSpPr>
          <p:cNvPr id="7" name="Slide Number Placeholder 6"/>
          <p:cNvSpPr>
            <a:spLocks noGrp="1"/>
          </p:cNvSpPr>
          <p:nvPr>
            <p:ph type="sldNum" sz="quarter" idx="12"/>
          </p:nvPr>
        </p:nvSpPr>
        <p:spPr/>
        <p:txBody>
          <a:bodyPr/>
          <a:lstStyle/>
          <a:p>
            <a:fld id="{19B12225-5612-419B-A8D5-4B8EEE4C217E}" type="slidenum">
              <a:rPr lang="en-US" smtClean="0"/>
              <a:pPr/>
              <a:t>50</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676400" y="1143000"/>
            <a:ext cx="5867400" cy="4707370"/>
          </a:xfrm>
          <a:prstGeom prst="rect">
            <a:avLst/>
          </a:prstGeom>
          <a:noFill/>
          <a:ln w="9525">
            <a:noFill/>
            <a:miter lim="800000"/>
            <a:headEnd/>
            <a:tailEnd/>
          </a:ln>
        </p:spPr>
      </p:pic>
      <p:sp>
        <p:nvSpPr>
          <p:cNvPr id="8" name="Rectangle 7"/>
          <p:cNvSpPr/>
          <p:nvPr/>
        </p:nvSpPr>
        <p:spPr>
          <a:xfrm>
            <a:off x="6781800" y="12954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ectangle 9"/>
          <p:cNvSpPr/>
          <p:nvPr/>
        </p:nvSpPr>
        <p:spPr>
          <a:xfrm>
            <a:off x="6934200" y="19812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629400" y="29718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p:cNvSpPr/>
          <p:nvPr/>
        </p:nvSpPr>
        <p:spPr>
          <a:xfrm>
            <a:off x="6248400" y="37338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Rectangle 12"/>
          <p:cNvSpPr/>
          <p:nvPr/>
        </p:nvSpPr>
        <p:spPr>
          <a:xfrm>
            <a:off x="5486400" y="44196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ectangle 13"/>
          <p:cNvSpPr/>
          <p:nvPr/>
        </p:nvSpPr>
        <p:spPr>
          <a:xfrm>
            <a:off x="4595265" y="50292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ectangle 14"/>
          <p:cNvSpPr/>
          <p:nvPr/>
        </p:nvSpPr>
        <p:spPr>
          <a:xfrm>
            <a:off x="3505200" y="5542865"/>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1371601" y="6096000"/>
            <a:ext cx="6400800"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6" name="TextBox 5"/>
          <p:cNvSpPr txBox="1"/>
          <p:nvPr/>
        </p:nvSpPr>
        <p:spPr>
          <a:xfrm>
            <a:off x="5562600" y="4953000"/>
            <a:ext cx="3581400" cy="1077218"/>
          </a:xfrm>
          <a:prstGeom prst="rect">
            <a:avLst/>
          </a:prstGeom>
          <a:noFill/>
        </p:spPr>
        <p:txBody>
          <a:bodyPr wrap="square" rtlCol="0">
            <a:spAutoFit/>
          </a:bodyPr>
          <a:lstStyle/>
          <a:p>
            <a:pPr algn="ctr"/>
            <a:r>
              <a:rPr lang="en-US" sz="2000" dirty="0">
                <a:solidFill>
                  <a:srgbClr val="D60093"/>
                </a:solidFill>
                <a:latin typeface="Arial" pitchFamily="34" charset="0"/>
                <a:cs typeface="Arial" pitchFamily="34" charset="0"/>
              </a:rPr>
              <a:t>Each page starts </a:t>
            </a:r>
            <a:r>
              <a:rPr lang="en-US" sz="2400" dirty="0">
                <a:solidFill>
                  <a:srgbClr val="D60093"/>
                </a:solidFill>
                <a:latin typeface="Arial" pitchFamily="34" charset="0"/>
                <a:cs typeface="Arial" pitchFamily="34" charset="0"/>
              </a:rPr>
              <a:t>with</a:t>
            </a:r>
            <a:r>
              <a:rPr lang="en-US" sz="2000" dirty="0">
                <a:solidFill>
                  <a:srgbClr val="D60093"/>
                </a:solidFill>
                <a:latin typeface="Arial" pitchFamily="34" charset="0"/>
                <a:cs typeface="Arial" pitchFamily="34" charset="0"/>
              </a:rPr>
              <a:t> </a:t>
            </a:r>
            <a:r>
              <a:rPr lang="en-US" sz="2000" b="1" dirty="0">
                <a:solidFill>
                  <a:srgbClr val="0000FF"/>
                </a:solidFill>
                <a:latin typeface="Arial" pitchFamily="34" charset="0"/>
                <a:cs typeface="Arial" pitchFamily="34" charset="0"/>
              </a:rPr>
              <a:t>hub</a:t>
            </a:r>
            <a:r>
              <a:rPr lang="en-US" sz="2000" dirty="0">
                <a:solidFill>
                  <a:srgbClr val="0000FF"/>
                </a:solidFill>
                <a:latin typeface="Arial" pitchFamily="34" charset="0"/>
                <a:cs typeface="Arial" pitchFamily="34" charset="0"/>
              </a:rPr>
              <a:t> </a:t>
            </a:r>
            <a:r>
              <a:rPr lang="en-US" sz="2000" dirty="0">
                <a:solidFill>
                  <a:srgbClr val="D60093"/>
                </a:solidFill>
                <a:latin typeface="Arial" pitchFamily="34" charset="0"/>
                <a:cs typeface="Arial" pitchFamily="34" charset="0"/>
              </a:rPr>
              <a:t>score 1. </a:t>
            </a:r>
            <a:r>
              <a:rPr lang="en-US" sz="2000" b="1" dirty="0">
                <a:solidFill>
                  <a:srgbClr val="008000"/>
                </a:solidFill>
                <a:latin typeface="Arial" pitchFamily="34" charset="0"/>
                <a:cs typeface="Arial" pitchFamily="34" charset="0"/>
              </a:rPr>
              <a:t>Authorities</a:t>
            </a:r>
            <a:r>
              <a:rPr lang="en-US" sz="2000" dirty="0">
                <a:solidFill>
                  <a:srgbClr val="008000"/>
                </a:solidFill>
                <a:latin typeface="Arial" pitchFamily="34" charset="0"/>
                <a:cs typeface="Arial" pitchFamily="34" charset="0"/>
              </a:rPr>
              <a:t> </a:t>
            </a:r>
            <a:r>
              <a:rPr lang="en-US" sz="2000" dirty="0">
                <a:solidFill>
                  <a:srgbClr val="D60093"/>
                </a:solidFill>
                <a:latin typeface="Arial" pitchFamily="34" charset="0"/>
                <a:cs typeface="Arial" pitchFamily="34" charset="0"/>
              </a:rPr>
              <a:t>collect their votes</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412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Counting in-links: Authority</a:t>
            </a:r>
          </a:p>
        </p:txBody>
      </p:sp>
      <p:sp>
        <p:nvSpPr>
          <p:cNvPr id="7" name="Slide Number Placeholder 6"/>
          <p:cNvSpPr>
            <a:spLocks noGrp="1"/>
          </p:cNvSpPr>
          <p:nvPr>
            <p:ph type="sldNum" sz="quarter" idx="12"/>
          </p:nvPr>
        </p:nvSpPr>
        <p:spPr/>
        <p:txBody>
          <a:bodyPr/>
          <a:lstStyle/>
          <a:p>
            <a:fld id="{19B12225-5612-419B-A8D5-4B8EEE4C217E}" type="slidenum">
              <a:rPr lang="en-US" smtClean="0"/>
              <a:pPr/>
              <a:t>51</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676400" y="1143000"/>
            <a:ext cx="5867400" cy="4707370"/>
          </a:xfrm>
          <a:prstGeom prst="rect">
            <a:avLst/>
          </a:prstGeom>
          <a:noFill/>
          <a:ln w="9525">
            <a:noFill/>
            <a:miter lim="800000"/>
            <a:headEnd/>
            <a:tailEnd/>
          </a:ln>
        </p:spPr>
      </p:pic>
      <p:sp>
        <p:nvSpPr>
          <p:cNvPr id="16" name="TextBox 15"/>
          <p:cNvSpPr txBox="1"/>
          <p:nvPr/>
        </p:nvSpPr>
        <p:spPr>
          <a:xfrm>
            <a:off x="1371601" y="6096000"/>
            <a:ext cx="6400800"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8" name="TextBox 17"/>
          <p:cNvSpPr txBox="1"/>
          <p:nvPr/>
        </p:nvSpPr>
        <p:spPr>
          <a:xfrm>
            <a:off x="7086600" y="3276600"/>
            <a:ext cx="1981200" cy="923330"/>
          </a:xfrm>
          <a:prstGeom prst="rect">
            <a:avLst/>
          </a:prstGeom>
          <a:noFill/>
        </p:spPr>
        <p:txBody>
          <a:bodyPr wrap="square" rtlCol="0">
            <a:spAutoFit/>
          </a:bodyPr>
          <a:lstStyle/>
          <a:p>
            <a:pPr algn="ctr"/>
            <a:r>
              <a:rPr lang="en-US" dirty="0">
                <a:solidFill>
                  <a:srgbClr val="008000"/>
                </a:solidFill>
                <a:latin typeface="Arial" pitchFamily="34" charset="0"/>
                <a:cs typeface="Arial" pitchFamily="34" charset="0"/>
              </a:rPr>
              <a:t>Sum of </a:t>
            </a:r>
            <a:r>
              <a:rPr lang="en-US" b="1" dirty="0">
                <a:solidFill>
                  <a:srgbClr val="0000FF"/>
                </a:solidFill>
                <a:latin typeface="Arial" pitchFamily="34" charset="0"/>
                <a:cs typeface="Arial" pitchFamily="34" charset="0"/>
              </a:rPr>
              <a:t>hub</a:t>
            </a:r>
            <a:r>
              <a:rPr lang="en-US" dirty="0">
                <a:solidFill>
                  <a:srgbClr val="0000FF"/>
                </a:solidFill>
                <a:latin typeface="Arial" pitchFamily="34" charset="0"/>
                <a:cs typeface="Arial" pitchFamily="34" charset="0"/>
              </a:rPr>
              <a:t> </a:t>
            </a:r>
            <a:r>
              <a:rPr lang="en-US" dirty="0">
                <a:solidFill>
                  <a:srgbClr val="008000"/>
                </a:solidFill>
                <a:latin typeface="Arial" pitchFamily="34" charset="0"/>
                <a:cs typeface="Arial" pitchFamily="34" charset="0"/>
              </a:rPr>
              <a:t>scores of nodes pointing to NYT.</a:t>
            </a:r>
          </a:p>
        </p:txBody>
      </p:sp>
      <p:cxnSp>
        <p:nvCxnSpPr>
          <p:cNvPr id="19" name="Straight Arrow Connector 18"/>
          <p:cNvCxnSpPr/>
          <p:nvPr/>
        </p:nvCxnSpPr>
        <p:spPr>
          <a:xfrm flipH="1" flipV="1">
            <a:off x="7042674" y="3193226"/>
            <a:ext cx="353790" cy="37248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562600" y="4953000"/>
            <a:ext cx="3581400" cy="1077218"/>
          </a:xfrm>
          <a:prstGeom prst="rect">
            <a:avLst/>
          </a:prstGeom>
          <a:noFill/>
        </p:spPr>
        <p:txBody>
          <a:bodyPr wrap="square" rtlCol="0">
            <a:spAutoFit/>
          </a:bodyPr>
          <a:lstStyle/>
          <a:p>
            <a:pPr algn="ctr"/>
            <a:r>
              <a:rPr lang="en-US" sz="2000" dirty="0">
                <a:solidFill>
                  <a:srgbClr val="D60093"/>
                </a:solidFill>
                <a:latin typeface="Arial" pitchFamily="34" charset="0"/>
                <a:cs typeface="Arial" pitchFamily="34" charset="0"/>
              </a:rPr>
              <a:t>Each page starts </a:t>
            </a:r>
            <a:r>
              <a:rPr lang="en-US" sz="2400" dirty="0">
                <a:solidFill>
                  <a:srgbClr val="D60093"/>
                </a:solidFill>
                <a:latin typeface="Arial" pitchFamily="34" charset="0"/>
                <a:cs typeface="Arial" pitchFamily="34" charset="0"/>
              </a:rPr>
              <a:t>with</a:t>
            </a:r>
            <a:r>
              <a:rPr lang="en-US" sz="2000" dirty="0">
                <a:solidFill>
                  <a:srgbClr val="D60093"/>
                </a:solidFill>
                <a:latin typeface="Arial" pitchFamily="34" charset="0"/>
                <a:cs typeface="Arial" pitchFamily="34" charset="0"/>
              </a:rPr>
              <a:t> </a:t>
            </a:r>
            <a:r>
              <a:rPr lang="en-US" sz="2000" b="1" dirty="0">
                <a:solidFill>
                  <a:srgbClr val="0000FF"/>
                </a:solidFill>
                <a:latin typeface="Arial" pitchFamily="34" charset="0"/>
                <a:cs typeface="Arial" pitchFamily="34" charset="0"/>
              </a:rPr>
              <a:t>hub</a:t>
            </a:r>
            <a:r>
              <a:rPr lang="en-US" sz="2000" dirty="0">
                <a:solidFill>
                  <a:srgbClr val="0000FF"/>
                </a:solidFill>
                <a:latin typeface="Arial" pitchFamily="34" charset="0"/>
                <a:cs typeface="Arial" pitchFamily="34" charset="0"/>
              </a:rPr>
              <a:t> </a:t>
            </a:r>
            <a:r>
              <a:rPr lang="en-US" sz="2000" dirty="0">
                <a:solidFill>
                  <a:srgbClr val="D60093"/>
                </a:solidFill>
                <a:latin typeface="Arial" pitchFamily="34" charset="0"/>
                <a:cs typeface="Arial" pitchFamily="34" charset="0"/>
              </a:rPr>
              <a:t>score 1. </a:t>
            </a:r>
            <a:r>
              <a:rPr lang="en-US" sz="2000" b="1" dirty="0">
                <a:solidFill>
                  <a:srgbClr val="008000"/>
                </a:solidFill>
                <a:latin typeface="Arial" pitchFamily="34" charset="0"/>
                <a:cs typeface="Arial" pitchFamily="34" charset="0"/>
              </a:rPr>
              <a:t>Authorities</a:t>
            </a:r>
            <a:r>
              <a:rPr lang="en-US" sz="2000" dirty="0">
                <a:solidFill>
                  <a:srgbClr val="008000"/>
                </a:solidFill>
                <a:latin typeface="Arial" pitchFamily="34" charset="0"/>
                <a:cs typeface="Arial" pitchFamily="34" charset="0"/>
              </a:rPr>
              <a:t> </a:t>
            </a:r>
            <a:r>
              <a:rPr lang="en-US" sz="2000" dirty="0">
                <a:solidFill>
                  <a:srgbClr val="D60093"/>
                </a:solidFill>
                <a:latin typeface="Arial" pitchFamily="34" charset="0"/>
                <a:cs typeface="Arial" pitchFamily="34" charset="0"/>
              </a:rPr>
              <a:t>collect their votes</a:t>
            </a:r>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349123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Expert Quality: Hub</a:t>
            </a:r>
          </a:p>
        </p:txBody>
      </p:sp>
      <p:sp>
        <p:nvSpPr>
          <p:cNvPr id="7" name="Slide Number Placeholder 6"/>
          <p:cNvSpPr>
            <a:spLocks noGrp="1"/>
          </p:cNvSpPr>
          <p:nvPr>
            <p:ph type="sldNum" sz="quarter" idx="12"/>
          </p:nvPr>
        </p:nvSpPr>
        <p:spPr/>
        <p:txBody>
          <a:bodyPr/>
          <a:lstStyle/>
          <a:p>
            <a:fld id="{19B12225-5612-419B-A8D5-4B8EEE4C217E}" type="slidenum">
              <a:rPr lang="en-US" smtClean="0"/>
              <a:pPr/>
              <a:t>52</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1524000" y="1143000"/>
            <a:ext cx="6129338" cy="4862091"/>
          </a:xfrm>
          <a:prstGeom prst="rect">
            <a:avLst/>
          </a:prstGeom>
          <a:noFill/>
          <a:ln w="9525">
            <a:noFill/>
            <a:miter lim="800000"/>
            <a:headEnd/>
            <a:tailEnd/>
          </a:ln>
        </p:spPr>
      </p:pic>
      <p:sp>
        <p:nvSpPr>
          <p:cNvPr id="9" name="TextBox 8"/>
          <p:cNvSpPr txBox="1"/>
          <p:nvPr/>
        </p:nvSpPr>
        <p:spPr>
          <a:xfrm>
            <a:off x="5562600" y="5181600"/>
            <a:ext cx="3504486" cy="400110"/>
          </a:xfrm>
          <a:prstGeom prst="rect">
            <a:avLst/>
          </a:prstGeom>
          <a:noFill/>
        </p:spPr>
        <p:txBody>
          <a:bodyPr wrap="none" rtlCol="0">
            <a:spAutoFit/>
          </a:bodyPr>
          <a:lstStyle/>
          <a:p>
            <a:r>
              <a:rPr lang="en-US" sz="2000" b="1" dirty="0">
                <a:solidFill>
                  <a:srgbClr val="0000FF"/>
                </a:solidFill>
                <a:latin typeface="Arial" pitchFamily="34" charset="0"/>
                <a:cs typeface="Arial" pitchFamily="34" charset="0"/>
              </a:rPr>
              <a:t>Hubs</a:t>
            </a:r>
            <a:r>
              <a:rPr lang="en-US" sz="2000" dirty="0">
                <a:solidFill>
                  <a:srgbClr val="0000FF"/>
                </a:solidFill>
                <a:latin typeface="Arial" pitchFamily="34" charset="0"/>
                <a:cs typeface="Arial" pitchFamily="34" charset="0"/>
              </a:rPr>
              <a:t> </a:t>
            </a:r>
            <a:r>
              <a:rPr lang="en-US" sz="2000" dirty="0">
                <a:solidFill>
                  <a:srgbClr val="D60093"/>
                </a:solidFill>
                <a:latin typeface="Arial" pitchFamily="34" charset="0"/>
                <a:cs typeface="Arial" pitchFamily="34" charset="0"/>
              </a:rPr>
              <a:t>collect authority scores</a:t>
            </a:r>
          </a:p>
        </p:txBody>
      </p:sp>
      <p:sp>
        <p:nvSpPr>
          <p:cNvPr id="10" name="TextBox 9"/>
          <p:cNvSpPr txBox="1"/>
          <p:nvPr/>
        </p:nvSpPr>
        <p:spPr>
          <a:xfrm>
            <a:off x="1371601" y="6096000"/>
            <a:ext cx="6400800"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1" name="TextBox 10"/>
          <p:cNvSpPr txBox="1"/>
          <p:nvPr/>
        </p:nvSpPr>
        <p:spPr>
          <a:xfrm>
            <a:off x="304799" y="1230822"/>
            <a:ext cx="2362201" cy="923330"/>
          </a:xfrm>
          <a:prstGeom prst="rect">
            <a:avLst/>
          </a:prstGeom>
          <a:noFill/>
        </p:spPr>
        <p:txBody>
          <a:bodyPr wrap="square" rtlCol="0">
            <a:spAutoFit/>
          </a:bodyPr>
          <a:lstStyle/>
          <a:p>
            <a:pPr algn="ctr"/>
            <a:r>
              <a:rPr lang="en-US" dirty="0">
                <a:solidFill>
                  <a:srgbClr val="008000"/>
                </a:solidFill>
                <a:latin typeface="Arial" pitchFamily="34" charset="0"/>
                <a:cs typeface="Arial" pitchFamily="34" charset="0"/>
              </a:rPr>
              <a:t>Sum of authority scores of nodes that the node points to.</a:t>
            </a:r>
          </a:p>
        </p:txBody>
      </p:sp>
      <p:cxnSp>
        <p:nvCxnSpPr>
          <p:cNvPr id="12" name="Straight Arrow Connector 11"/>
          <p:cNvCxnSpPr/>
          <p:nvPr/>
        </p:nvCxnSpPr>
        <p:spPr>
          <a:xfrm>
            <a:off x="2438400" y="1905000"/>
            <a:ext cx="1143000" cy="4572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019924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Reweighting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53</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1524000" y="1137367"/>
            <a:ext cx="6386513" cy="5111033"/>
          </a:xfrm>
          <a:prstGeom prst="rect">
            <a:avLst/>
          </a:prstGeom>
          <a:noFill/>
          <a:ln w="9525">
            <a:noFill/>
            <a:miter lim="800000"/>
            <a:headEnd/>
            <a:tailEnd/>
          </a:ln>
        </p:spPr>
      </p:pic>
      <p:sp>
        <p:nvSpPr>
          <p:cNvPr id="8" name="TextBox 7"/>
          <p:cNvSpPr txBox="1"/>
          <p:nvPr/>
        </p:nvSpPr>
        <p:spPr>
          <a:xfrm>
            <a:off x="5873927" y="5092667"/>
            <a:ext cx="3105337" cy="707886"/>
          </a:xfrm>
          <a:prstGeom prst="rect">
            <a:avLst/>
          </a:prstGeom>
          <a:noFill/>
        </p:spPr>
        <p:txBody>
          <a:bodyPr wrap="none" rtlCol="0">
            <a:spAutoFit/>
          </a:bodyPr>
          <a:lstStyle/>
          <a:p>
            <a:pPr algn="ctr"/>
            <a:r>
              <a:rPr lang="en-US" sz="2000" b="1" dirty="0">
                <a:solidFill>
                  <a:srgbClr val="008000"/>
                </a:solidFill>
                <a:latin typeface="Arial" pitchFamily="34" charset="0"/>
                <a:cs typeface="Arial" pitchFamily="34" charset="0"/>
              </a:rPr>
              <a:t>Authorities</a:t>
            </a:r>
            <a:r>
              <a:rPr lang="en-US" sz="2000" dirty="0">
                <a:solidFill>
                  <a:srgbClr val="008000"/>
                </a:solidFill>
                <a:latin typeface="Arial" pitchFamily="34" charset="0"/>
                <a:cs typeface="Arial" pitchFamily="34" charset="0"/>
              </a:rPr>
              <a:t> </a:t>
            </a:r>
            <a:r>
              <a:rPr lang="en-US" sz="2000" dirty="0">
                <a:solidFill>
                  <a:srgbClr val="D60093"/>
                </a:solidFill>
                <a:latin typeface="Arial" pitchFamily="34" charset="0"/>
                <a:cs typeface="Arial" pitchFamily="34" charset="0"/>
              </a:rPr>
              <a:t>again collect </a:t>
            </a:r>
            <a:br>
              <a:rPr lang="en-US" sz="2000" dirty="0">
                <a:solidFill>
                  <a:srgbClr val="D60093"/>
                </a:solidFill>
                <a:latin typeface="Arial" pitchFamily="34" charset="0"/>
                <a:cs typeface="Arial" pitchFamily="34" charset="0"/>
              </a:rPr>
            </a:br>
            <a:r>
              <a:rPr lang="en-US" sz="2000" dirty="0">
                <a:solidFill>
                  <a:srgbClr val="D60093"/>
                </a:solidFill>
                <a:latin typeface="Arial" pitchFamily="34" charset="0"/>
                <a:cs typeface="Arial" pitchFamily="34" charset="0"/>
              </a:rPr>
              <a:t>the </a:t>
            </a:r>
            <a:r>
              <a:rPr lang="en-US" sz="2000" b="1" dirty="0">
                <a:solidFill>
                  <a:srgbClr val="0000FF"/>
                </a:solidFill>
                <a:latin typeface="Arial" pitchFamily="34" charset="0"/>
                <a:cs typeface="Arial" pitchFamily="34" charset="0"/>
              </a:rPr>
              <a:t>hub</a:t>
            </a:r>
            <a:r>
              <a:rPr lang="en-US" sz="2000" dirty="0">
                <a:solidFill>
                  <a:srgbClr val="0000FF"/>
                </a:solidFill>
                <a:latin typeface="Arial" pitchFamily="34" charset="0"/>
                <a:cs typeface="Arial" pitchFamily="34" charset="0"/>
              </a:rPr>
              <a:t> </a:t>
            </a:r>
            <a:r>
              <a:rPr lang="en-US" sz="2000" dirty="0">
                <a:solidFill>
                  <a:srgbClr val="D60093"/>
                </a:solidFill>
                <a:latin typeface="Arial" pitchFamily="34" charset="0"/>
                <a:cs typeface="Arial" pitchFamily="34" charset="0"/>
              </a:rPr>
              <a:t>scores</a:t>
            </a:r>
          </a:p>
        </p:txBody>
      </p:sp>
      <p:sp>
        <p:nvSpPr>
          <p:cNvPr id="9" name="TextBox 8"/>
          <p:cNvSpPr txBox="1"/>
          <p:nvPr/>
        </p:nvSpPr>
        <p:spPr>
          <a:xfrm>
            <a:off x="1371601" y="6096000"/>
            <a:ext cx="6400800"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548424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242" name="Rectangle 2"/>
          <p:cNvSpPr>
            <a:spLocks noGrp="1" noChangeArrowheads="1"/>
          </p:cNvSpPr>
          <p:nvPr>
            <p:ph type="title"/>
          </p:nvPr>
        </p:nvSpPr>
        <p:spPr/>
        <p:txBody>
          <a:bodyPr/>
          <a:lstStyle/>
          <a:p>
            <a:r>
              <a:rPr lang="en-US" dirty="0"/>
              <a:t>Mutually Recursive Definition</a:t>
            </a:r>
          </a:p>
        </p:txBody>
      </p:sp>
      <mc:AlternateContent xmlns:mc="http://schemas.openxmlformats.org/markup-compatibility/2006" xmlns:a14="http://schemas.microsoft.com/office/drawing/2010/main">
        <mc:Choice Requires="a14">
          <p:sp>
            <p:nvSpPr>
              <p:cNvPr id="10243" name="Rectangle 3"/>
              <p:cNvSpPr>
                <a:spLocks noGrp="1" noChangeArrowheads="1"/>
              </p:cNvSpPr>
              <p:nvPr>
                <p:ph idx="1"/>
              </p:nvPr>
            </p:nvSpPr>
            <p:spPr>
              <a:xfrm>
                <a:off x="457200" y="1295400"/>
                <a:ext cx="8153400" cy="5257801"/>
              </a:xfrm>
            </p:spPr>
            <p:txBody>
              <a:bodyPr/>
              <a:lstStyle/>
              <a:p>
                <a:r>
                  <a:rPr lang="en-US" b="1" dirty="0">
                    <a:solidFill>
                      <a:srgbClr val="0000FF"/>
                    </a:solidFill>
                  </a:rPr>
                  <a:t>A good hub links to many good authorities</a:t>
                </a:r>
              </a:p>
              <a:p>
                <a:pPr lvl="8"/>
                <a:endParaRPr lang="en-US" dirty="0">
                  <a:solidFill>
                    <a:schemeClr val="accent4"/>
                  </a:solidFill>
                </a:endParaRPr>
              </a:p>
              <a:p>
                <a:r>
                  <a:rPr lang="en-US" b="1" dirty="0">
                    <a:solidFill>
                      <a:srgbClr val="008000"/>
                    </a:solidFill>
                  </a:rPr>
                  <a:t>A good authority is linked from many good hubs</a:t>
                </a:r>
              </a:p>
              <a:p>
                <a:pPr lvl="8"/>
                <a:endParaRPr lang="en-US" dirty="0"/>
              </a:p>
              <a:p>
                <a:r>
                  <a:rPr lang="en-US" b="1" dirty="0">
                    <a:solidFill>
                      <a:srgbClr val="D60093"/>
                    </a:solidFill>
                  </a:rPr>
                  <a:t>Model using two scores for each node:</a:t>
                </a:r>
              </a:p>
              <a:p>
                <a:pPr lvl="1"/>
                <a:r>
                  <a:rPr lang="en-US" b="1" dirty="0"/>
                  <a:t>Hub</a:t>
                </a:r>
                <a:r>
                  <a:rPr lang="en-US" dirty="0"/>
                  <a:t> score and </a:t>
                </a:r>
                <a:r>
                  <a:rPr lang="en-US" b="1" dirty="0"/>
                  <a:t>Authority</a:t>
                </a:r>
                <a:r>
                  <a:rPr lang="en-US" dirty="0"/>
                  <a:t> score</a:t>
                </a:r>
              </a:p>
              <a:p>
                <a:pPr lvl="1"/>
                <a:r>
                  <a:rPr lang="en-US" dirty="0"/>
                  <a:t>Represented as vectors </a:t>
                </a:r>
                <a14:m>
                  <m:oMath xmlns:m="http://schemas.openxmlformats.org/officeDocument/2006/math">
                    <m:r>
                      <a:rPr lang="en-US" b="1" i="1" dirty="0" smtClean="0">
                        <a:latin typeface="Cambria Math"/>
                      </a:rPr>
                      <m:t>𝒉</m:t>
                    </m:r>
                  </m:oMath>
                </a14:m>
                <a:r>
                  <a:rPr lang="en-US" dirty="0"/>
                  <a:t> and </a:t>
                </a:r>
                <a14:m>
                  <m:oMath xmlns:m="http://schemas.openxmlformats.org/officeDocument/2006/math">
                    <m:r>
                      <a:rPr lang="en-US" b="1" i="1" dirty="0" smtClean="0">
                        <a:latin typeface="Cambria Math"/>
                      </a:rPr>
                      <m:t>𝒂</m:t>
                    </m:r>
                  </m:oMath>
                </a14:m>
                <a:endParaRPr lang="en-US" b="1" i="1" dirty="0"/>
              </a:p>
              <a:p>
                <a:pPr lvl="1"/>
                <a:endParaRPr lang="en-US" dirty="0"/>
              </a:p>
            </p:txBody>
          </p:sp>
        </mc:Choice>
        <mc:Fallback xmlns="">
          <p:sp>
            <p:nvSpPr>
              <p:cNvPr id="10243" name="Rectangle 3"/>
              <p:cNvSpPr>
                <a:spLocks noGrp="1" noRot="1" noChangeAspect="1" noMove="1" noResize="1" noEditPoints="1" noAdjustHandles="1" noChangeArrowheads="1" noChangeShapeType="1" noTextEdit="1"/>
              </p:cNvSpPr>
              <p:nvPr>
                <p:ph idx="1"/>
              </p:nvPr>
            </p:nvSpPr>
            <p:spPr>
              <a:xfrm>
                <a:off x="457200" y="1295400"/>
                <a:ext cx="8153400" cy="5257801"/>
              </a:xfrm>
              <a:blipFill rotWithShape="1">
                <a:blip r:embed="rId2"/>
                <a:stretch>
                  <a:fillRect t="-696"/>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19B12225-5612-419B-A8D5-4B8EEE4C217E}" type="slidenum">
              <a:rPr lang="en-US" smtClean="0"/>
              <a:pPr/>
              <a:t>54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82770404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a:t>Hubs and Authorities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295400"/>
                <a:ext cx="7337223" cy="5486400"/>
              </a:xfrm>
            </p:spPr>
            <p:txBody>
              <a:bodyPr>
                <a:normAutofit lnSpcReduction="10000"/>
              </a:bodyPr>
              <a:lstStyle/>
              <a:p>
                <a:r>
                  <a:rPr lang="en-US" b="1" dirty="0">
                    <a:solidFill>
                      <a:srgbClr val="D60093"/>
                    </a:solidFill>
                  </a:rPr>
                  <a:t>Each page </a:t>
                </a:r>
                <a14:m>
                  <m:oMath xmlns:m="http://schemas.openxmlformats.org/officeDocument/2006/math">
                    <m:r>
                      <a:rPr lang="en-US" b="1" i="1" dirty="0" smtClean="0">
                        <a:solidFill>
                          <a:srgbClr val="D60093"/>
                        </a:solidFill>
                        <a:latin typeface="Cambria Math"/>
                      </a:rPr>
                      <m:t>𝒊</m:t>
                    </m:r>
                  </m:oMath>
                </a14:m>
                <a:r>
                  <a:rPr lang="en-US" b="1" dirty="0">
                    <a:solidFill>
                      <a:srgbClr val="D60093"/>
                    </a:solidFill>
                  </a:rPr>
                  <a:t> has 2 scores:</a:t>
                </a:r>
              </a:p>
              <a:p>
                <a:pPr lvl="1"/>
                <a:r>
                  <a:rPr lang="en-US" dirty="0"/>
                  <a:t>Authority score: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𝒂</m:t>
                        </m:r>
                      </m:e>
                      <m:sub>
                        <m:r>
                          <a:rPr lang="en-US" b="1" i="1" smtClean="0">
                            <a:latin typeface="Cambria Math"/>
                          </a:rPr>
                          <m:t>𝒊</m:t>
                        </m:r>
                      </m:sub>
                    </m:sSub>
                  </m:oMath>
                </a14:m>
                <a:endParaRPr lang="en-US" b="1" dirty="0"/>
              </a:p>
              <a:p>
                <a:pPr lvl="1"/>
                <a:r>
                  <a:rPr lang="en-US" dirty="0"/>
                  <a:t>Hub score: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𝒉</m:t>
                        </m:r>
                      </m:e>
                      <m:sub>
                        <m:r>
                          <a:rPr lang="en-US" b="1" i="1" smtClean="0">
                            <a:latin typeface="Cambria Math"/>
                          </a:rPr>
                          <m:t>𝒊</m:t>
                        </m:r>
                      </m:sub>
                    </m:sSub>
                  </m:oMath>
                </a14:m>
                <a:endParaRPr lang="en-US" b="1" dirty="0"/>
              </a:p>
              <a:p>
                <a:pPr marL="118872" indent="0">
                  <a:buNone/>
                </a:pPr>
                <a:r>
                  <a:rPr lang="en-US" b="1" u="sng" dirty="0">
                    <a:solidFill>
                      <a:srgbClr val="0000FF"/>
                    </a:solidFill>
                  </a:rPr>
                  <a:t>HITS algorithm:</a:t>
                </a:r>
              </a:p>
              <a:p>
                <a:r>
                  <a:rPr lang="en-US" dirty="0"/>
                  <a:t>Initialize: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𝑗</m:t>
                        </m:r>
                      </m:sub>
                      <m:sup>
                        <m:r>
                          <a:rPr lang="en-US" b="0" i="1" smtClean="0">
                            <a:latin typeface="Cambria Math"/>
                          </a:rPr>
                          <m:t>(0)</m:t>
                        </m:r>
                      </m:sup>
                    </m:sSubSup>
                    <m:r>
                      <a:rPr lang="en-US">
                        <a:latin typeface="Cambria Math"/>
                      </a:rPr>
                      <m:t>=1</m:t>
                    </m:r>
                    <m:r>
                      <a:rPr lang="en-US" b="0" i="0" smtClean="0">
                        <a:latin typeface="Cambria Math"/>
                      </a:rPr>
                      <m:t>/</m:t>
                    </m:r>
                    <m:rad>
                      <m:radPr>
                        <m:degHide m:val="on"/>
                        <m:ctrlPr>
                          <a:rPr lang="en-US" b="0" i="1" smtClean="0">
                            <a:latin typeface="Cambria Math" panose="02040503050406030204" pitchFamily="18" charset="0"/>
                          </a:rPr>
                        </m:ctrlPr>
                      </m:radPr>
                      <m:deg/>
                      <m:e>
                        <m:r>
                          <m:rPr>
                            <m:sty m:val="p"/>
                          </m:rPr>
                          <a:rPr lang="en-US" b="0" i="0" smtClean="0">
                            <a:latin typeface="Cambria Math"/>
                          </a:rPr>
                          <m:t>N</m:t>
                        </m:r>
                      </m:e>
                    </m:rad>
                    <m:r>
                      <a:rPr lang="en-US">
                        <a:latin typeface="Cambria Math"/>
                      </a:rPr>
                      <m:t>, </m:t>
                    </m:r>
                    <m:r>
                      <a:rPr lang="en-US" b="0" i="0" smtClean="0">
                        <a:latin typeface="Cambria Math"/>
                      </a:rPr>
                      <m:t> </m:t>
                    </m:r>
                    <m:sSubSup>
                      <m:sSubSupPr>
                        <m:ctrlPr>
                          <a:rPr lang="en-US" b="0" i="1" smtClean="0">
                            <a:latin typeface="Cambria Math" panose="02040503050406030204" pitchFamily="18" charset="0"/>
                          </a:rPr>
                        </m:ctrlPr>
                      </m:sSubSupPr>
                      <m:e>
                        <m:r>
                          <m:rPr>
                            <m:sty m:val="p"/>
                          </m:rPr>
                          <a:rPr lang="en-US" b="0" i="0" smtClean="0">
                            <a:latin typeface="Cambria Math"/>
                          </a:rPr>
                          <m:t>h</m:t>
                        </m:r>
                      </m:e>
                      <m:sub>
                        <m:r>
                          <m:rPr>
                            <m:sty m:val="p"/>
                          </m:rPr>
                          <a:rPr lang="en-US" b="0" i="0" smtClean="0">
                            <a:latin typeface="Cambria Math"/>
                          </a:rPr>
                          <m:t>j</m:t>
                        </m:r>
                      </m:sub>
                      <m:sup>
                        <m:r>
                          <a:rPr lang="en-US" b="0" i="0" smtClean="0">
                            <a:latin typeface="Cambria Math"/>
                          </a:rPr>
                          <m:t>(0)</m:t>
                        </m:r>
                      </m:sup>
                    </m:sSubSup>
                    <m:r>
                      <a:rPr lang="en-US">
                        <a:latin typeface="Cambria Math"/>
                      </a:rPr>
                      <m:t>=1/</m:t>
                    </m:r>
                    <m:rad>
                      <m:radPr>
                        <m:degHide m:val="on"/>
                        <m:ctrlPr>
                          <a:rPr lang="en-US" i="1">
                            <a:latin typeface="Cambria Math" panose="02040503050406030204" pitchFamily="18" charset="0"/>
                          </a:rPr>
                        </m:ctrlPr>
                      </m:radPr>
                      <m:deg/>
                      <m:e>
                        <m:r>
                          <m:rPr>
                            <m:sty m:val="p"/>
                          </m:rPr>
                          <a:rPr lang="en-US" b="0" i="0" smtClean="0">
                            <a:latin typeface="Cambria Math"/>
                          </a:rPr>
                          <m:t>N</m:t>
                        </m:r>
                      </m:e>
                    </m:rad>
                  </m:oMath>
                </a14:m>
                <a:endParaRPr lang="en-US" dirty="0"/>
              </a:p>
              <a:p>
                <a:r>
                  <a:rPr lang="en-US" dirty="0">
                    <a:solidFill>
                      <a:srgbClr val="008000"/>
                    </a:solidFill>
                  </a:rPr>
                  <a:t>Then keep iterating until </a:t>
                </a:r>
                <a:r>
                  <a:rPr lang="en-US" b="1" dirty="0">
                    <a:solidFill>
                      <a:srgbClr val="008000"/>
                    </a:solidFill>
                  </a:rPr>
                  <a:t>convergence</a:t>
                </a:r>
                <a:r>
                  <a:rPr lang="en-US" dirty="0">
                    <a:solidFill>
                      <a:srgbClr val="008000"/>
                    </a:solidFill>
                  </a:rPr>
                  <a:t>:</a:t>
                </a:r>
              </a:p>
              <a:p>
                <a:pPr lvl="1"/>
                <a14:m>
                  <m:oMath xmlns:m="http://schemas.openxmlformats.org/officeDocument/2006/math">
                    <m:r>
                      <a:rPr lang="en-US" b="1" i="1" smtClean="0">
                        <a:latin typeface="Cambria Math"/>
                        <a:ea typeface="Cambria Math"/>
                      </a:rPr>
                      <m:t>∀</m:t>
                    </m:r>
                    <m:r>
                      <a:rPr lang="en-US" b="1" i="1" smtClean="0">
                        <a:latin typeface="Cambria Math"/>
                        <a:ea typeface="Cambria Math"/>
                      </a:rPr>
                      <m:t>𝒊</m:t>
                    </m:r>
                    <m:r>
                      <a:rPr lang="en-US" b="0" i="1" smtClean="0">
                        <a:latin typeface="Cambria Math"/>
                        <a:ea typeface="Cambria Math"/>
                      </a:rPr>
                      <m:t>: </m:t>
                    </m:r>
                  </m:oMath>
                </a14:m>
                <a:r>
                  <a:rPr lang="en-US" dirty="0"/>
                  <a:t>Authority: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r>
                          <a:rPr lang="en-US" b="0" i="1" smtClean="0">
                            <a:latin typeface="Cambria Math"/>
                          </a:rPr>
                          <m:t>(</m:t>
                        </m:r>
                        <m:r>
                          <a:rPr lang="en-US" b="0" i="1" smtClean="0">
                            <a:latin typeface="Cambria Math"/>
                          </a:rPr>
                          <m:t>𝑡</m:t>
                        </m:r>
                        <m:r>
                          <a:rPr lang="en-US" b="0" i="1" smtClean="0">
                            <a:latin typeface="Cambria Math"/>
                          </a:rPr>
                          <m:t>+1)</m:t>
                        </m:r>
                      </m:sup>
                    </m:sSubSup>
                    <m:r>
                      <a:rPr lang="en-US">
                        <a:latin typeface="Cambria Math"/>
                      </a:rPr>
                      <m:t>=</m:t>
                    </m:r>
                    <m:nary>
                      <m:naryPr>
                        <m:chr m:val="∑"/>
                        <m:supHide m:val="on"/>
                        <m:ctrlPr>
                          <a:rPr lang="en-US" i="1">
                            <a:latin typeface="Cambria Math" panose="02040503050406030204" pitchFamily="18" charset="0"/>
                          </a:rPr>
                        </m:ctrlPr>
                      </m:naryPr>
                      <m:sub>
                        <m:r>
                          <m:rPr>
                            <m:brk m:alnAt="7"/>
                          </m:rPr>
                          <a:rPr lang="en-US" b="1" i="1" smtClean="0">
                            <a:latin typeface="Cambria Math"/>
                          </a:rPr>
                          <m:t>𝒋</m:t>
                        </m:r>
                        <m:r>
                          <a:rPr lang="en-US" b="1" i="1">
                            <a:latin typeface="Cambria Math"/>
                          </a:rPr>
                          <m:t>→</m:t>
                        </m:r>
                        <m:r>
                          <a:rPr lang="en-US" b="1" i="1" smtClean="0">
                            <a:latin typeface="Cambria Math"/>
                          </a:rPr>
                          <m:t>𝒊</m:t>
                        </m:r>
                      </m:sub>
                      <m:sup/>
                      <m:e>
                        <m:sSubSup>
                          <m:sSubSupPr>
                            <m:ctrlPr>
                              <a:rPr lang="en-US" b="0" i="1" smtClean="0">
                                <a:latin typeface="Cambria Math" panose="02040503050406030204" pitchFamily="18" charset="0"/>
                              </a:rPr>
                            </m:ctrlPr>
                          </m:sSubSupPr>
                          <m:e>
                            <m:r>
                              <a:rPr lang="en-US" i="1" smtClean="0">
                                <a:latin typeface="Cambria Math"/>
                              </a:rPr>
                              <m:t>h</m:t>
                            </m:r>
                          </m:e>
                          <m:sub>
                            <m:r>
                              <a:rPr lang="en-US" b="0" i="1" smtClean="0">
                                <a:latin typeface="Cambria Math"/>
                              </a:rPr>
                              <m:t>𝑗</m:t>
                            </m:r>
                          </m:sub>
                          <m:sup>
                            <m:r>
                              <a:rPr lang="en-US" b="0" i="1" smtClean="0">
                                <a:latin typeface="Cambria Math"/>
                              </a:rPr>
                              <m:t>(</m:t>
                            </m:r>
                            <m:r>
                              <a:rPr lang="en-US" b="0" i="1" smtClean="0">
                                <a:latin typeface="Cambria Math"/>
                              </a:rPr>
                              <m:t>𝑡</m:t>
                            </m:r>
                            <m:r>
                              <a:rPr lang="en-US" b="0" i="1" smtClean="0">
                                <a:latin typeface="Cambria Math"/>
                              </a:rPr>
                              <m:t>)</m:t>
                            </m:r>
                          </m:sup>
                        </m:sSubSup>
                      </m:e>
                    </m:nary>
                  </m:oMath>
                </a14:m>
                <a:endParaRPr lang="en-US" dirty="0"/>
              </a:p>
              <a:p>
                <a:pPr lvl="1"/>
                <a14:m>
                  <m:oMath xmlns:m="http://schemas.openxmlformats.org/officeDocument/2006/math">
                    <m:r>
                      <a:rPr lang="en-US" b="1" i="1">
                        <a:latin typeface="Cambria Math"/>
                        <a:ea typeface="Cambria Math"/>
                      </a:rPr>
                      <m:t>∀</m:t>
                    </m:r>
                    <m:r>
                      <a:rPr lang="en-US" b="1" i="1">
                        <a:latin typeface="Cambria Math"/>
                        <a:ea typeface="Cambria Math"/>
                      </a:rPr>
                      <m:t>𝒊</m:t>
                    </m:r>
                    <m:r>
                      <a:rPr lang="en-US" i="1">
                        <a:latin typeface="Cambria Math"/>
                        <a:ea typeface="Cambria Math"/>
                      </a:rPr>
                      <m:t>: </m:t>
                    </m:r>
                  </m:oMath>
                </a14:m>
                <a:r>
                  <a:rPr lang="en-US" dirty="0"/>
                  <a:t>Hub: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h</m:t>
                        </m:r>
                      </m:e>
                      <m:sub>
                        <m:r>
                          <a:rPr lang="en-US" b="0" i="1" smtClean="0">
                            <a:latin typeface="Cambria Math"/>
                          </a:rPr>
                          <m:t>𝑖</m:t>
                        </m:r>
                      </m:sub>
                      <m:sup>
                        <m:r>
                          <a:rPr lang="en-US" b="0" i="1" smtClean="0">
                            <a:latin typeface="Cambria Math"/>
                          </a:rPr>
                          <m:t>(</m:t>
                        </m:r>
                        <m:r>
                          <a:rPr lang="en-US" b="0" i="1" smtClean="0">
                            <a:latin typeface="Cambria Math"/>
                          </a:rPr>
                          <m:t>𝑡</m:t>
                        </m:r>
                        <m:r>
                          <a:rPr lang="en-US" b="0" i="1" smtClean="0">
                            <a:latin typeface="Cambria Math"/>
                          </a:rPr>
                          <m:t>+1)</m:t>
                        </m:r>
                      </m:sup>
                    </m:sSubSup>
                    <m:r>
                      <a:rPr lang="en-US">
                        <a:latin typeface="Cambria Math"/>
                      </a:rPr>
                      <m:t>=</m:t>
                    </m:r>
                    <m:nary>
                      <m:naryPr>
                        <m:chr m:val="∑"/>
                        <m:supHide m:val="on"/>
                        <m:ctrlPr>
                          <a:rPr lang="en-US" i="1">
                            <a:latin typeface="Cambria Math" panose="02040503050406030204" pitchFamily="18" charset="0"/>
                          </a:rPr>
                        </m:ctrlPr>
                      </m:naryPr>
                      <m:sub>
                        <m:r>
                          <m:rPr>
                            <m:brk m:alnAt="7"/>
                          </m:rPr>
                          <a:rPr lang="en-US" b="1" i="1">
                            <a:latin typeface="Cambria Math"/>
                          </a:rPr>
                          <m:t>𝒊</m:t>
                        </m:r>
                        <m:r>
                          <a:rPr lang="en-US" b="1" i="1">
                            <a:latin typeface="Cambria Math"/>
                          </a:rPr>
                          <m:t>→</m:t>
                        </m:r>
                        <m:r>
                          <a:rPr lang="en-US" b="1" i="1">
                            <a:latin typeface="Cambria Math"/>
                          </a:rPr>
                          <m:t>𝒋</m:t>
                        </m:r>
                      </m:sub>
                      <m:sup/>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𝑗</m:t>
                            </m:r>
                          </m:sub>
                          <m:sup>
                            <m:r>
                              <a:rPr lang="en-US" b="0" i="1" smtClean="0">
                                <a:latin typeface="Cambria Math"/>
                              </a:rPr>
                              <m:t>(</m:t>
                            </m:r>
                            <m:r>
                              <a:rPr lang="en-US" b="0" i="1" smtClean="0">
                                <a:latin typeface="Cambria Math"/>
                              </a:rPr>
                              <m:t>𝑡</m:t>
                            </m:r>
                            <m:r>
                              <a:rPr lang="en-US" b="0" i="1" smtClean="0">
                                <a:latin typeface="Cambria Math"/>
                              </a:rPr>
                              <m:t>)</m:t>
                            </m:r>
                          </m:sup>
                        </m:sSubSup>
                      </m:e>
                    </m:nary>
                  </m:oMath>
                </a14:m>
                <a:endParaRPr lang="en-US" i="1" dirty="0"/>
              </a:p>
              <a:p>
                <a:pPr lvl="1"/>
                <a14:m>
                  <m:oMath xmlns:m="http://schemas.openxmlformats.org/officeDocument/2006/math">
                    <m:r>
                      <a:rPr lang="en-US" b="1" i="1">
                        <a:latin typeface="Cambria Math"/>
                        <a:ea typeface="Cambria Math"/>
                      </a:rPr>
                      <m:t>∀</m:t>
                    </m:r>
                    <m:r>
                      <a:rPr lang="en-US" b="1" i="1">
                        <a:latin typeface="Cambria Math"/>
                        <a:ea typeface="Cambria Math"/>
                      </a:rPr>
                      <m:t>𝒊</m:t>
                    </m:r>
                    <m:r>
                      <a:rPr lang="en-US" b="1" i="1">
                        <a:latin typeface="Cambria Math"/>
                        <a:ea typeface="Cambria Math"/>
                      </a:rPr>
                      <m:t>:</m:t>
                    </m:r>
                  </m:oMath>
                </a14:m>
                <a:r>
                  <a:rPr lang="en-US" dirty="0"/>
                  <a:t> Normalize:</a:t>
                </a:r>
                <a:br>
                  <a:rPr lang="en-US" dirty="0"/>
                </a:br>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=1</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a:rPr>
                                      <m:t>h</m:t>
                                    </m:r>
                                  </m:e>
                                  <m:sub>
                                    <m:r>
                                      <a:rPr lang="en-US" b="0" i="1" smtClean="0">
                                        <a:latin typeface="Cambria Math"/>
                                      </a:rPr>
                                      <m:t>𝑗</m:t>
                                    </m:r>
                                  </m:sub>
                                  <m:sup>
                                    <m:d>
                                      <m:dPr>
                                        <m:ctrlPr>
                                          <a:rPr lang="en-US" i="1">
                                            <a:latin typeface="Cambria Math" panose="02040503050406030204" pitchFamily="18" charset="0"/>
                                          </a:rPr>
                                        </m:ctrlPr>
                                      </m:dPr>
                                      <m:e>
                                        <m:r>
                                          <a:rPr lang="en-US" i="1">
                                            <a:latin typeface="Cambria Math"/>
                                          </a:rPr>
                                          <m:t>𝑡</m:t>
                                        </m:r>
                                        <m:r>
                                          <a:rPr lang="en-US" i="1">
                                            <a:latin typeface="Cambria Math"/>
                                          </a:rPr>
                                          <m:t>+1</m:t>
                                        </m:r>
                                      </m:e>
                                    </m:d>
                                  </m:sup>
                                </m:sSubSup>
                              </m:e>
                            </m:d>
                          </m:e>
                          <m:sup>
                            <m:r>
                              <a:rPr lang="en-US" i="1">
                                <a:latin typeface="Cambria Math"/>
                              </a:rPr>
                              <m:t>2</m:t>
                            </m:r>
                          </m:sup>
                        </m:sSup>
                      </m:e>
                    </m:nary>
                    <m:r>
                      <a:rPr lang="en-US" b="1" i="1">
                        <a:latin typeface="Cambria Math"/>
                      </a:rPr>
                      <m:t>=</m:t>
                    </m:r>
                    <m:r>
                      <a:rPr lang="en-US" i="1">
                        <a:latin typeface="Cambria Math"/>
                      </a:rPr>
                      <m:t>1</m:t>
                    </m:r>
                  </m:oMath>
                </a14:m>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295400"/>
                <a:ext cx="7337223" cy="5486400"/>
              </a:xfrm>
              <a:blipFill rotWithShape="1">
                <a:blip r:embed="rId2"/>
                <a:stretch>
                  <a:fillRect l="-997" t="-1444" b="-556"/>
                </a:stretch>
              </a:blipFill>
            </p:spPr>
            <p:txBody>
              <a:bodyPr/>
              <a:lstStyle/>
              <a:p>
                <a:r>
                  <a:rPr lang="en-US">
                    <a:noFill/>
                  </a:rPr>
                  <a:t> </a:t>
                </a:r>
              </a:p>
            </p:txBody>
          </p:sp>
        </mc:Fallback>
      </mc:AlternateContent>
      <p:sp>
        <p:nvSpPr>
          <p:cNvPr id="10" name="TextBox 9"/>
          <p:cNvSpPr txBox="1"/>
          <p:nvPr/>
        </p:nvSpPr>
        <p:spPr>
          <a:xfrm>
            <a:off x="7709037" y="0"/>
            <a:ext cx="1435008" cy="338554"/>
          </a:xfrm>
          <a:prstGeom prst="rect">
            <a:avLst/>
          </a:prstGeom>
          <a:noFill/>
        </p:spPr>
        <p:txBody>
          <a:bodyPr wrap="none" rtlCol="0">
            <a:spAutoFit/>
          </a:bodyPr>
          <a:lstStyle/>
          <a:p>
            <a:pPr algn="r"/>
            <a:r>
              <a:rPr lang="en-US" sz="1600" dirty="0">
                <a:solidFill>
                  <a:schemeClr val="bg1"/>
                </a:solidFill>
              </a:rPr>
              <a:t>[Kleinberg ‘98]</a:t>
            </a:r>
          </a:p>
        </p:txBody>
      </p:sp>
      <p:sp>
        <p:nvSpPr>
          <p:cNvPr id="9" name="Slide Number Placeholder 8"/>
          <p:cNvSpPr>
            <a:spLocks noGrp="1"/>
          </p:cNvSpPr>
          <p:nvPr>
            <p:ph type="sldNum" sz="quarter" idx="12"/>
          </p:nvPr>
        </p:nvSpPr>
        <p:spPr/>
        <p:txBody>
          <a:bodyPr/>
          <a:lstStyle/>
          <a:p>
            <a:fld id="{19B12225-5612-419B-A8D5-4B8EEE4C217E}" type="slidenum">
              <a:rPr lang="en-US" smtClean="0"/>
              <a:pPr/>
              <a:t>55</a:t>
            </a:fld>
            <a:endParaRPr lang="en-US"/>
          </a:p>
        </p:txBody>
      </p:sp>
      <p:sp>
        <p:nvSpPr>
          <p:cNvPr id="11" name="Oval 10"/>
          <p:cNvSpPr/>
          <p:nvPr/>
        </p:nvSpPr>
        <p:spPr>
          <a:xfrm>
            <a:off x="7642896" y="2419271"/>
            <a:ext cx="419358" cy="416891"/>
          </a:xfrm>
          <a:prstGeom prst="ellipse">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Arial" pitchFamily="34" charset="0"/>
                <a:cs typeface="Arial" pitchFamily="34" charset="0"/>
              </a:rPr>
              <a:t>i</a:t>
            </a:r>
          </a:p>
        </p:txBody>
      </p:sp>
      <p:cxnSp>
        <p:nvCxnSpPr>
          <p:cNvPr id="12" name="Straight Arrow Connector 11"/>
          <p:cNvCxnSpPr>
            <a:endCxn id="11" idx="1"/>
          </p:cNvCxnSpPr>
          <p:nvPr/>
        </p:nvCxnSpPr>
        <p:spPr>
          <a:xfrm>
            <a:off x="6648321" y="1474638"/>
            <a:ext cx="1055989" cy="10056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359521" y="1484891"/>
            <a:ext cx="410375" cy="9446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7896896" y="1484891"/>
            <a:ext cx="165358" cy="9446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1" idx="7"/>
          </p:cNvCxnSpPr>
          <p:nvPr/>
        </p:nvCxnSpPr>
        <p:spPr>
          <a:xfrm flipH="1">
            <a:off x="8000840" y="1474638"/>
            <a:ext cx="781081" cy="10056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64386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1</a:t>
            </a:r>
          </a:p>
        </p:txBody>
      </p:sp>
      <p:sp>
        <p:nvSpPr>
          <p:cNvPr id="17" name="Oval 16"/>
          <p:cNvSpPr/>
          <p:nvPr/>
        </p:nvSpPr>
        <p:spPr>
          <a:xfrm>
            <a:off x="71498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2</a:t>
            </a:r>
          </a:p>
        </p:txBody>
      </p:sp>
      <p:sp>
        <p:nvSpPr>
          <p:cNvPr id="18" name="Oval 17"/>
          <p:cNvSpPr/>
          <p:nvPr/>
        </p:nvSpPr>
        <p:spPr>
          <a:xfrm>
            <a:off x="78610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3</a:t>
            </a:r>
          </a:p>
        </p:txBody>
      </p:sp>
      <p:sp>
        <p:nvSpPr>
          <p:cNvPr id="19" name="Oval 18"/>
          <p:cNvSpPr/>
          <p:nvPr/>
        </p:nvSpPr>
        <p:spPr>
          <a:xfrm>
            <a:off x="85722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4</a:t>
            </a:r>
          </a:p>
        </p:txBody>
      </p:sp>
      <mc:AlternateContent xmlns:mc="http://schemas.openxmlformats.org/markup-compatibility/2006" xmlns:a14="http://schemas.microsoft.com/office/drawing/2010/main">
        <mc:Choice Requires="a14">
          <p:sp>
            <p:nvSpPr>
              <p:cNvPr id="20" name="Rectangle 19"/>
              <p:cNvSpPr/>
              <p:nvPr/>
            </p:nvSpPr>
            <p:spPr>
              <a:xfrm>
                <a:off x="7261626" y="2753278"/>
                <a:ext cx="1314462" cy="799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8000"/>
                              </a:solidFill>
                              <a:latin typeface="Cambria Math" panose="02040503050406030204" pitchFamily="18" charset="0"/>
                            </a:rPr>
                          </m:ctrlPr>
                        </m:sSubPr>
                        <m:e>
                          <m:r>
                            <a:rPr lang="en-US" b="1" i="1">
                              <a:solidFill>
                                <a:srgbClr val="008000"/>
                              </a:solidFill>
                              <a:latin typeface="Cambria Math"/>
                            </a:rPr>
                            <m:t>𝒂</m:t>
                          </m:r>
                        </m:e>
                        <m:sub>
                          <m:r>
                            <a:rPr lang="en-US" b="1" i="1">
                              <a:solidFill>
                                <a:srgbClr val="008000"/>
                              </a:solidFill>
                              <a:latin typeface="Cambria Math"/>
                            </a:rPr>
                            <m:t>𝒊</m:t>
                          </m:r>
                        </m:sub>
                      </m:sSub>
                      <m:r>
                        <a:rPr lang="en-US" b="1">
                          <a:solidFill>
                            <a:srgbClr val="008000"/>
                          </a:solidFill>
                          <a:latin typeface="Cambria Math"/>
                        </a:rPr>
                        <m:t>=</m:t>
                      </m:r>
                      <m:nary>
                        <m:naryPr>
                          <m:chr m:val="∑"/>
                          <m:supHide m:val="on"/>
                          <m:ctrlPr>
                            <a:rPr lang="en-US" b="1" i="1">
                              <a:solidFill>
                                <a:srgbClr val="008000"/>
                              </a:solidFill>
                              <a:latin typeface="Cambria Math" panose="02040503050406030204" pitchFamily="18" charset="0"/>
                            </a:rPr>
                          </m:ctrlPr>
                        </m:naryPr>
                        <m:sub>
                          <m:r>
                            <m:rPr>
                              <m:brk m:alnAt="7"/>
                            </m:rPr>
                            <a:rPr lang="en-US" b="1" i="1">
                              <a:solidFill>
                                <a:srgbClr val="008000"/>
                              </a:solidFill>
                              <a:latin typeface="Cambria Math"/>
                            </a:rPr>
                            <m:t>𝒋</m:t>
                          </m:r>
                          <m:r>
                            <a:rPr lang="en-US" b="1" i="1">
                              <a:solidFill>
                                <a:srgbClr val="008000"/>
                              </a:solidFill>
                              <a:latin typeface="Cambria Math"/>
                            </a:rPr>
                            <m:t>→</m:t>
                          </m:r>
                          <m:r>
                            <a:rPr lang="en-US" b="1" i="1">
                              <a:solidFill>
                                <a:srgbClr val="008000"/>
                              </a:solidFill>
                              <a:latin typeface="Cambria Math"/>
                            </a:rPr>
                            <m:t>𝒊</m:t>
                          </m:r>
                        </m:sub>
                        <m:sup/>
                        <m:e>
                          <m:sSub>
                            <m:sSubPr>
                              <m:ctrlPr>
                                <a:rPr lang="en-US" b="1" i="1">
                                  <a:solidFill>
                                    <a:srgbClr val="008000"/>
                                  </a:solidFill>
                                  <a:latin typeface="Cambria Math" panose="02040503050406030204" pitchFamily="18" charset="0"/>
                                </a:rPr>
                              </m:ctrlPr>
                            </m:sSubPr>
                            <m:e>
                              <m:r>
                                <a:rPr lang="en-US" b="1" i="1">
                                  <a:solidFill>
                                    <a:srgbClr val="008000"/>
                                  </a:solidFill>
                                  <a:latin typeface="Cambria Math"/>
                                </a:rPr>
                                <m:t>𝒉</m:t>
                              </m:r>
                            </m:e>
                            <m:sub>
                              <m:r>
                                <a:rPr lang="en-US" b="1" i="1">
                                  <a:solidFill>
                                    <a:srgbClr val="008000"/>
                                  </a:solidFill>
                                  <a:latin typeface="Cambria Math"/>
                                </a:rPr>
                                <m:t>𝒋</m:t>
                              </m:r>
                            </m:sub>
                          </m:sSub>
                        </m:e>
                      </m:nary>
                    </m:oMath>
                  </m:oMathPara>
                </a14:m>
                <a:endParaRPr lang="en-US" b="1" dirty="0">
                  <a:solidFill>
                    <a:srgbClr val="008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7261626" y="2753278"/>
                <a:ext cx="1314462" cy="799834"/>
              </a:xfrm>
              <a:prstGeom prst="rect">
                <a:avLst/>
              </a:prstGeom>
              <a:blipFill rotWithShape="1">
                <a:blip r:embed="rId3"/>
                <a:stretch>
                  <a:fillRect/>
                </a:stretch>
              </a:blipFill>
            </p:spPr>
            <p:txBody>
              <a:bodyPr/>
              <a:lstStyle/>
              <a:p>
                <a:r>
                  <a:rPr lang="en-US">
                    <a:noFill/>
                  </a:rPr>
                  <a:t> </a:t>
                </a:r>
              </a:p>
            </p:txBody>
          </p:sp>
        </mc:Fallback>
      </mc:AlternateContent>
      <p:cxnSp>
        <p:nvCxnSpPr>
          <p:cNvPr id="21" name="Straight Arrow Connector 20"/>
          <p:cNvCxnSpPr>
            <a:stCxn id="25" idx="7"/>
            <a:endCxn id="31" idx="3"/>
          </p:cNvCxnSpPr>
          <p:nvPr/>
        </p:nvCxnSpPr>
        <p:spPr>
          <a:xfrm flipV="1">
            <a:off x="7024312" y="4362176"/>
            <a:ext cx="831524" cy="954644"/>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7602192" y="4423230"/>
            <a:ext cx="319230" cy="832538"/>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7" idx="0"/>
          </p:cNvCxnSpPr>
          <p:nvPr/>
        </p:nvCxnSpPr>
        <p:spPr>
          <a:xfrm flipH="1" flipV="1">
            <a:off x="8054664" y="4423229"/>
            <a:ext cx="167583" cy="832539"/>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8" idx="1"/>
            <a:endCxn id="31" idx="5"/>
          </p:cNvCxnSpPr>
          <p:nvPr/>
        </p:nvCxnSpPr>
        <p:spPr>
          <a:xfrm flipH="1" flipV="1">
            <a:off x="8152366" y="4362176"/>
            <a:ext cx="594974" cy="954644"/>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5" name="Oval 24"/>
          <p:cNvSpPr/>
          <p:nvPr/>
        </p:nvSpPr>
        <p:spPr>
          <a:xfrm>
            <a:off x="66663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1</a:t>
            </a:r>
          </a:p>
        </p:txBody>
      </p:sp>
      <p:sp>
        <p:nvSpPr>
          <p:cNvPr id="26" name="Oval 25"/>
          <p:cNvSpPr/>
          <p:nvPr/>
        </p:nvSpPr>
        <p:spPr>
          <a:xfrm>
            <a:off x="73013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2</a:t>
            </a:r>
          </a:p>
        </p:txBody>
      </p:sp>
      <p:sp>
        <p:nvSpPr>
          <p:cNvPr id="27" name="Oval 26"/>
          <p:cNvSpPr/>
          <p:nvPr/>
        </p:nvSpPr>
        <p:spPr>
          <a:xfrm>
            <a:off x="80125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3</a:t>
            </a:r>
          </a:p>
        </p:txBody>
      </p:sp>
      <p:sp>
        <p:nvSpPr>
          <p:cNvPr id="28" name="Oval 27"/>
          <p:cNvSpPr/>
          <p:nvPr/>
        </p:nvSpPr>
        <p:spPr>
          <a:xfrm>
            <a:off x="8685926"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4</a:t>
            </a:r>
          </a:p>
        </p:txBody>
      </p:sp>
      <mc:AlternateContent xmlns:mc="http://schemas.openxmlformats.org/markup-compatibility/2006" xmlns:a14="http://schemas.microsoft.com/office/drawing/2010/main">
        <mc:Choice Requires="a14">
          <p:sp>
            <p:nvSpPr>
              <p:cNvPr id="29" name="Rectangle 28"/>
              <p:cNvSpPr/>
              <p:nvPr/>
            </p:nvSpPr>
            <p:spPr>
              <a:xfrm>
                <a:off x="7325230" y="5715000"/>
                <a:ext cx="1314462" cy="79983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a:rPr>
                            <m:t>𝒉</m:t>
                          </m:r>
                        </m:e>
                        <m:sub>
                          <m:r>
                            <a:rPr lang="en-US" b="1" i="1">
                              <a:solidFill>
                                <a:srgbClr val="0000FF"/>
                              </a:solidFill>
                              <a:latin typeface="Cambria Math"/>
                            </a:rPr>
                            <m:t>𝒊</m:t>
                          </m:r>
                        </m:sub>
                      </m:sSub>
                      <m:r>
                        <a:rPr lang="en-US" b="1">
                          <a:solidFill>
                            <a:srgbClr val="0000FF"/>
                          </a:solidFill>
                          <a:latin typeface="Cambria Math"/>
                        </a:rPr>
                        <m:t>=</m:t>
                      </m:r>
                      <m:nary>
                        <m:naryPr>
                          <m:chr m:val="∑"/>
                          <m:supHide m:val="on"/>
                          <m:ctrlPr>
                            <a:rPr lang="en-US" b="1" i="1">
                              <a:solidFill>
                                <a:srgbClr val="0000FF"/>
                              </a:solidFill>
                              <a:latin typeface="Cambria Math" panose="02040503050406030204" pitchFamily="18" charset="0"/>
                            </a:rPr>
                          </m:ctrlPr>
                        </m:naryPr>
                        <m:sub>
                          <m:r>
                            <m:rPr>
                              <m:brk m:alnAt="7"/>
                            </m:rPr>
                            <a:rPr lang="en-US" b="1" i="1" smtClean="0">
                              <a:solidFill>
                                <a:srgbClr val="0000FF"/>
                              </a:solidFill>
                              <a:latin typeface="Cambria Math"/>
                            </a:rPr>
                            <m:t>𝒊</m:t>
                          </m:r>
                          <m:r>
                            <a:rPr lang="en-US" b="1" i="1">
                              <a:solidFill>
                                <a:srgbClr val="0000FF"/>
                              </a:solidFill>
                              <a:latin typeface="Cambria Math"/>
                            </a:rPr>
                            <m:t>→</m:t>
                          </m:r>
                          <m:r>
                            <a:rPr lang="en-US" b="1" i="1" smtClean="0">
                              <a:solidFill>
                                <a:srgbClr val="0000FF"/>
                              </a:solidFill>
                              <a:latin typeface="Cambria Math"/>
                            </a:rPr>
                            <m:t>𝒋</m:t>
                          </m:r>
                        </m:sub>
                        <m:sup/>
                        <m:e>
                          <m:sSub>
                            <m:sSubPr>
                              <m:ctrlPr>
                                <a:rPr lang="en-US" b="1" i="1">
                                  <a:solidFill>
                                    <a:srgbClr val="0000FF"/>
                                  </a:solidFill>
                                  <a:latin typeface="Cambria Math" panose="02040503050406030204" pitchFamily="18" charset="0"/>
                                </a:rPr>
                              </m:ctrlPr>
                            </m:sSubPr>
                            <m:e>
                              <m:r>
                                <a:rPr lang="en-US" b="1" i="1" smtClean="0">
                                  <a:solidFill>
                                    <a:srgbClr val="0000FF"/>
                                  </a:solidFill>
                                  <a:latin typeface="Cambria Math"/>
                                </a:rPr>
                                <m:t>𝒂</m:t>
                              </m:r>
                            </m:e>
                            <m:sub>
                              <m:r>
                                <a:rPr lang="en-US" b="1" i="1">
                                  <a:solidFill>
                                    <a:srgbClr val="0000FF"/>
                                  </a:solidFill>
                                  <a:latin typeface="Cambria Math"/>
                                </a:rPr>
                                <m:t>𝒋</m:t>
                              </m:r>
                            </m:sub>
                          </m:sSub>
                        </m:e>
                      </m:nary>
                    </m:oMath>
                  </m:oMathPara>
                </a14:m>
                <a:endParaRPr lang="en-US" b="1" dirty="0">
                  <a:solidFill>
                    <a:srgbClr val="0000FF"/>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7325230" y="5715000"/>
                <a:ext cx="1314462" cy="799834"/>
              </a:xfrm>
              <a:prstGeom prst="rect">
                <a:avLst/>
              </a:prstGeom>
              <a:blipFill rotWithShape="1">
                <a:blip r:embed="rId4"/>
                <a:stretch>
                  <a:fillRect/>
                </a:stretch>
              </a:blipFill>
            </p:spPr>
            <p:txBody>
              <a:bodyPr/>
              <a:lstStyle/>
              <a:p>
                <a:r>
                  <a:rPr lang="en-US">
                    <a:noFill/>
                  </a:rPr>
                  <a:t> </a:t>
                </a:r>
              </a:p>
            </p:txBody>
          </p:sp>
        </mc:Fallback>
      </mc:AlternateContent>
      <p:sp>
        <p:nvSpPr>
          <p:cNvPr id="31" name="Oval 30"/>
          <p:cNvSpPr/>
          <p:nvPr/>
        </p:nvSpPr>
        <p:spPr>
          <a:xfrm>
            <a:off x="7794422" y="4006337"/>
            <a:ext cx="419358" cy="416891"/>
          </a:xfrm>
          <a:prstGeom prst="ellipse">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i</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837964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Hubs and Authorities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991600" cy="5257801"/>
              </a:xfrm>
            </p:spPr>
            <p:txBody>
              <a:bodyPr>
                <a:normAutofit/>
              </a:bodyPr>
              <a:lstStyle/>
              <a:p>
                <a:r>
                  <a:rPr lang="en-US" b="1" dirty="0">
                    <a:solidFill>
                      <a:srgbClr val="D60093"/>
                    </a:solidFill>
                  </a:rPr>
                  <a:t>HITS converges to a single stable point</a:t>
                </a:r>
              </a:p>
              <a:p>
                <a:r>
                  <a:rPr lang="en-US" b="1" dirty="0"/>
                  <a:t>Notation:</a:t>
                </a:r>
              </a:p>
              <a:p>
                <a:pPr lvl="1"/>
                <a:r>
                  <a:rPr lang="en-US" dirty="0"/>
                  <a:t>Vector </a:t>
                </a:r>
                <a14:m>
                  <m:oMath xmlns:m="http://schemas.openxmlformats.org/officeDocument/2006/math">
                    <m:r>
                      <a:rPr lang="en-US" b="1" i="1" dirty="0" smtClean="0">
                        <a:latin typeface="Cambria Math"/>
                        <a:cs typeface="Times New Roman" pitchFamily="18" charset="0"/>
                      </a:rPr>
                      <m:t>𝒂</m:t>
                    </m:r>
                    <m:r>
                      <a:rPr lang="en-US" i="1" dirty="0" smtClean="0">
                        <a:latin typeface="Cambria Math"/>
                        <a:cs typeface="Times New Roman" pitchFamily="18" charset="0"/>
                      </a:rPr>
                      <m:t> = (</m:t>
                    </m:r>
                    <m:r>
                      <a:rPr lang="en-US" i="1" dirty="0" smtClean="0">
                        <a:latin typeface="Cambria Math"/>
                        <a:cs typeface="Times New Roman" pitchFamily="18" charset="0"/>
                      </a:rPr>
                      <m:t>𝑎</m:t>
                    </m:r>
                    <m:r>
                      <a:rPr lang="en-US" i="1" baseline="-25000" dirty="0" smtClean="0">
                        <a:latin typeface="Cambria Math"/>
                        <a:cs typeface="Times New Roman" pitchFamily="18" charset="0"/>
                      </a:rPr>
                      <m:t>1</m:t>
                    </m:r>
                    <m:r>
                      <a:rPr lang="en-US" i="1" dirty="0" smtClean="0">
                        <a:latin typeface="Cambria Math"/>
                        <a:cs typeface="Times New Roman" pitchFamily="18" charset="0"/>
                      </a:rPr>
                      <m:t>…,</m:t>
                    </m:r>
                    <m:sSub>
                      <m:sSubPr>
                        <m:ctrlPr>
                          <a:rPr lang="en-US" b="0" i="1" dirty="0" smtClean="0">
                            <a:latin typeface="Cambria Math" panose="02040503050406030204" pitchFamily="18" charset="0"/>
                            <a:cs typeface="Times New Roman" pitchFamily="18" charset="0"/>
                          </a:rPr>
                        </m:ctrlPr>
                      </m:sSubPr>
                      <m:e>
                        <m:r>
                          <a:rPr lang="en-US" i="1" dirty="0" smtClean="0">
                            <a:latin typeface="Cambria Math"/>
                            <a:cs typeface="Times New Roman" pitchFamily="18" charset="0"/>
                          </a:rPr>
                          <m:t>𝑎</m:t>
                        </m:r>
                      </m:e>
                      <m:sub>
                        <m:r>
                          <a:rPr lang="en-US" i="1" dirty="0" smtClean="0">
                            <a:latin typeface="Cambria Math"/>
                            <a:cs typeface="Times New Roman" pitchFamily="18" charset="0"/>
                          </a:rPr>
                          <m:t>𝑛</m:t>
                        </m:r>
                      </m:sub>
                    </m:sSub>
                    <m:r>
                      <a:rPr lang="en-US" i="1" dirty="0" smtClean="0">
                        <a:latin typeface="Cambria Math"/>
                        <a:cs typeface="Times New Roman" pitchFamily="18" charset="0"/>
                      </a:rPr>
                      <m:t>),    </m:t>
                    </m:r>
                    <m:r>
                      <a:rPr lang="en-US" b="1" i="1" dirty="0" smtClean="0">
                        <a:latin typeface="Cambria Math"/>
                        <a:cs typeface="Times New Roman" pitchFamily="18" charset="0"/>
                      </a:rPr>
                      <m:t>𝒉</m:t>
                    </m:r>
                    <m:r>
                      <a:rPr lang="en-US" i="1" dirty="0" smtClean="0">
                        <a:latin typeface="Cambria Math"/>
                        <a:cs typeface="Times New Roman" pitchFamily="18" charset="0"/>
                      </a:rPr>
                      <m:t> = (</m:t>
                    </m:r>
                    <m:r>
                      <a:rPr lang="en-US" i="1" dirty="0" smtClean="0">
                        <a:latin typeface="Cambria Math"/>
                        <a:cs typeface="Times New Roman" pitchFamily="18" charset="0"/>
                      </a:rPr>
                      <m:t>h</m:t>
                    </m:r>
                    <m:r>
                      <a:rPr lang="en-US" i="1" baseline="-25000" dirty="0" smtClean="0">
                        <a:latin typeface="Cambria Math"/>
                        <a:cs typeface="Times New Roman" pitchFamily="18" charset="0"/>
                      </a:rPr>
                      <m:t>1</m:t>
                    </m:r>
                    <m:r>
                      <a:rPr lang="en-US" i="1" dirty="0" smtClean="0">
                        <a:latin typeface="Cambria Math"/>
                        <a:cs typeface="Times New Roman" pitchFamily="18" charset="0"/>
                      </a:rPr>
                      <m:t>…,</m:t>
                    </m:r>
                    <m:sSub>
                      <m:sSubPr>
                        <m:ctrlPr>
                          <a:rPr lang="en-US" b="0" i="1" dirty="0" smtClean="0">
                            <a:latin typeface="Cambria Math" panose="02040503050406030204" pitchFamily="18" charset="0"/>
                            <a:cs typeface="Times New Roman" pitchFamily="18" charset="0"/>
                          </a:rPr>
                        </m:ctrlPr>
                      </m:sSubPr>
                      <m:e>
                        <m:r>
                          <a:rPr lang="en-US" i="1" dirty="0" err="1" smtClean="0">
                            <a:latin typeface="Cambria Math"/>
                            <a:cs typeface="Times New Roman" pitchFamily="18" charset="0"/>
                          </a:rPr>
                          <m:t>h</m:t>
                        </m:r>
                      </m:e>
                      <m:sub>
                        <m:r>
                          <a:rPr lang="en-US" b="0" i="1" dirty="0" smtClean="0">
                            <a:latin typeface="Cambria Math"/>
                            <a:cs typeface="Times New Roman" pitchFamily="18" charset="0"/>
                          </a:rPr>
                          <m:t>𝑛</m:t>
                        </m:r>
                      </m:sub>
                    </m:sSub>
                    <m:r>
                      <a:rPr lang="en-US" i="1" dirty="0" smtClean="0">
                        <a:latin typeface="Cambria Math"/>
                        <a:cs typeface="Times New Roman" pitchFamily="18" charset="0"/>
                      </a:rPr>
                      <m:t>)</m:t>
                    </m:r>
                  </m:oMath>
                </a14:m>
                <a:endParaRPr lang="en-US" i="1" dirty="0">
                  <a:latin typeface="Times New Roman" pitchFamily="18" charset="0"/>
                  <a:cs typeface="Times New Roman" pitchFamily="18" charset="0"/>
                </a:endParaRPr>
              </a:p>
              <a:p>
                <a:pPr lvl="1"/>
                <a:r>
                  <a:rPr lang="en-US" dirty="0"/>
                  <a:t>Adjacency matrix </a:t>
                </a:r>
                <a14:m>
                  <m:oMath xmlns:m="http://schemas.openxmlformats.org/officeDocument/2006/math">
                    <m:r>
                      <a:rPr lang="en-US" b="1" i="1" dirty="0" smtClean="0">
                        <a:latin typeface="Cambria Math"/>
                      </a:rPr>
                      <m:t>𝑨</m:t>
                    </m:r>
                  </m:oMath>
                </a14:m>
                <a:r>
                  <a:rPr lang="en-US" dirty="0"/>
                  <a:t> (</a:t>
                </a:r>
                <a:r>
                  <a:rPr lang="en-US" i="1" dirty="0" err="1">
                    <a:latin typeface="Times New Roman" pitchFamily="18" charset="0"/>
                    <a:cs typeface="Times New Roman" pitchFamily="18" charset="0"/>
                  </a:rPr>
                  <a:t>N</a:t>
                </a:r>
                <a:r>
                  <a:rPr lang="en-US" dirty="0" err="1"/>
                  <a:t>x</a:t>
                </a:r>
                <a:r>
                  <a:rPr lang="en-US" i="1" dirty="0" err="1">
                    <a:latin typeface="Times New Roman" pitchFamily="18" charset="0"/>
                    <a:cs typeface="Times New Roman" pitchFamily="18" charset="0"/>
                  </a:rPr>
                  <a:t>N</a:t>
                </a:r>
                <a:r>
                  <a:rPr lang="en-US" dirty="0"/>
                  <a:t>): </a:t>
                </a:r>
                <a14:m>
                  <m:oMath xmlns:m="http://schemas.openxmlformats.org/officeDocument/2006/math">
                    <m:r>
                      <a:rPr lang="en-US" b="1" i="1" dirty="0" smtClean="0">
                        <a:latin typeface="Cambria Math"/>
                        <a:cs typeface="Times New Roman" pitchFamily="18" charset="0"/>
                      </a:rPr>
                      <m:t>𝑨</m:t>
                    </m:r>
                    <m:r>
                      <a:rPr lang="en-US" b="1" i="1" baseline="-25000" dirty="0" err="1" smtClean="0">
                        <a:latin typeface="Cambria Math"/>
                        <a:cs typeface="Times New Roman" pitchFamily="18" charset="0"/>
                      </a:rPr>
                      <m:t>𝒊𝒋</m:t>
                    </m:r>
                    <m:r>
                      <a:rPr lang="en-US" i="1" dirty="0" smtClean="0">
                        <a:latin typeface="Cambria Math"/>
                        <a:cs typeface="Times New Roman" pitchFamily="18" charset="0"/>
                      </a:rPr>
                      <m:t>=1</m:t>
                    </m:r>
                  </m:oMath>
                </a14:m>
                <a:r>
                  <a:rPr lang="en-US" dirty="0"/>
                  <a:t> if </a:t>
                </a:r>
                <a14:m>
                  <m:oMath xmlns:m="http://schemas.openxmlformats.org/officeDocument/2006/math">
                    <m:r>
                      <a:rPr lang="en-US" i="1" dirty="0" smtClean="0">
                        <a:latin typeface="Cambria Math"/>
                        <a:cs typeface="Times New Roman" pitchFamily="18" charset="0"/>
                      </a:rPr>
                      <m:t>𝑖</m:t>
                    </m:r>
                    <m:r>
                      <a:rPr lang="en-US" i="1" dirty="0" err="1" smtClean="0">
                        <a:latin typeface="Cambria Math"/>
                        <a:cs typeface="Times New Roman" pitchFamily="18" charset="0"/>
                        <a:sym typeface="Wingdings 3"/>
                      </a:rPr>
                      <m:t></m:t>
                    </m:r>
                    <m:r>
                      <a:rPr lang="en-US" i="1" dirty="0" err="1" smtClean="0">
                        <a:latin typeface="Cambria Math"/>
                        <a:cs typeface="Times New Roman" pitchFamily="18" charset="0"/>
                        <a:sym typeface="Wingdings 3"/>
                      </a:rPr>
                      <m:t>𝑗</m:t>
                    </m:r>
                  </m:oMath>
                </a14:m>
                <a:r>
                  <a:rPr lang="en-US" dirty="0">
                    <a:sym typeface="Wingdings 3"/>
                  </a:rPr>
                  <a:t>, 0 otherwise</a:t>
                </a:r>
                <a:endParaRPr lang="en-US" i="1" dirty="0">
                  <a:latin typeface="Times New Roman" pitchFamily="18" charset="0"/>
                  <a:cs typeface="Times New Roman" pitchFamily="18" charset="0"/>
                  <a:sym typeface="Wingdings 3"/>
                </a:endParaRPr>
              </a:p>
              <a:p>
                <a:r>
                  <a:rPr lang="en-US" b="1" dirty="0">
                    <a:solidFill>
                      <a:srgbClr val="0000FF"/>
                    </a:solidFill>
                    <a:sym typeface="Wingdings 3"/>
                  </a:rPr>
                  <a:t>Then</a:t>
                </a:r>
                <a:r>
                  <a:rPr lang="en-US" b="1" dirty="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𝒊</m:t>
                        </m:r>
                      </m:sub>
                    </m:sSub>
                    <m:r>
                      <a:rPr lang="en-US" b="1" i="1" smtClean="0">
                        <a:solidFill>
                          <a:srgbClr val="008000"/>
                        </a:solidFill>
                        <a:latin typeface="Cambria Math"/>
                        <a:sym typeface="Wingdings 3"/>
                      </a:rPr>
                      <m:t>=</m:t>
                    </m:r>
                    <m:nary>
                      <m:naryPr>
                        <m:chr m:val="∑"/>
                        <m:supHide m:val="on"/>
                        <m:ctrlPr>
                          <a:rPr lang="en-US" b="1" i="1" smtClean="0">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𝒊</m:t>
                        </m:r>
                        <m:r>
                          <a:rPr lang="en-US" b="1" i="1" smtClean="0">
                            <a:solidFill>
                              <a:srgbClr val="008000"/>
                            </a:solidFill>
                            <a:latin typeface="Cambria Math"/>
                            <a:ea typeface="Cambria Math"/>
                            <a:sym typeface="Wingdings 3"/>
                          </a:rPr>
                          <m:t>→</m:t>
                        </m:r>
                        <m:r>
                          <a:rPr lang="en-US" b="1" i="1" smtClean="0">
                            <a:solidFill>
                              <a:srgbClr val="008000"/>
                            </a:solidFill>
                            <a:latin typeface="Cambria Math"/>
                            <a:ea typeface="Cambria Math"/>
                            <a:sym typeface="Wingdings 3"/>
                          </a:rPr>
                          <m:t>𝒋</m:t>
                        </m:r>
                      </m:sub>
                      <m:sup/>
                      <m:e>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𝒋</m:t>
                            </m:r>
                          </m:sub>
                        </m:sSub>
                      </m:e>
                    </m:nary>
                  </m:oMath>
                </a14:m>
                <a:r>
                  <a:rPr lang="en-US" b="1" dirty="0">
                    <a:solidFill>
                      <a:srgbClr val="008000"/>
                    </a:solidFill>
                    <a:sym typeface="Wingdings 3"/>
                  </a:rPr>
                  <a:t>  </a:t>
                </a:r>
                <a:br>
                  <a:rPr lang="en-US" b="1" dirty="0">
                    <a:solidFill>
                      <a:srgbClr val="008000"/>
                    </a:solidFill>
                    <a:sym typeface="Wingdings 3"/>
                  </a:rPr>
                </a:br>
                <a:r>
                  <a:rPr lang="en-US" b="1" dirty="0">
                    <a:solidFill>
                      <a:srgbClr val="0000FF"/>
                    </a:solidFill>
                    <a:sym typeface="Wingdings 3"/>
                  </a:rPr>
                  <a:t>can be rewritten as</a:t>
                </a:r>
                <a:r>
                  <a:rPr lang="en-US" dirty="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𝒊</m:t>
                        </m:r>
                      </m:sub>
                    </m:sSub>
                    <m:r>
                      <a:rPr lang="en-US" b="1" i="1" smtClean="0">
                        <a:solidFill>
                          <a:srgbClr val="008000"/>
                        </a:solidFill>
                        <a:latin typeface="Cambria Math"/>
                        <a:sym typeface="Wingdings 3"/>
                      </a:rPr>
                      <m:t>=</m:t>
                    </m:r>
                    <m:nary>
                      <m:naryPr>
                        <m:chr m:val="∑"/>
                        <m:supHide m:val="on"/>
                        <m:ctrlPr>
                          <a:rPr lang="en-US" b="1" i="1" smtClean="0">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𝒋</m:t>
                        </m:r>
                      </m:sub>
                      <m:sup/>
                      <m:e>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𝑨</m:t>
                            </m:r>
                          </m:e>
                          <m:sub>
                            <m:r>
                              <a:rPr lang="en-US" b="1" i="1" smtClean="0">
                                <a:solidFill>
                                  <a:srgbClr val="008000"/>
                                </a:solidFill>
                                <a:latin typeface="Cambria Math"/>
                                <a:sym typeface="Wingdings 3"/>
                              </a:rPr>
                              <m:t>𝒊𝒋</m:t>
                            </m:r>
                          </m:sub>
                        </m:sSub>
                        <m:r>
                          <a:rPr lang="en-US" b="1" i="1" smtClean="0">
                            <a:solidFill>
                              <a:srgbClr val="008000"/>
                            </a:solidFill>
                            <a:latin typeface="Cambria Math"/>
                            <a:sym typeface="Wingdings 3"/>
                          </a:rPr>
                          <m:t>⋅</m:t>
                        </m:r>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𝒋</m:t>
                            </m:r>
                          </m:sub>
                        </m:sSub>
                      </m:e>
                    </m:nary>
                  </m:oMath>
                </a14:m>
                <a:br>
                  <a:rPr lang="en-US" b="1" dirty="0">
                    <a:solidFill>
                      <a:srgbClr val="008000"/>
                    </a:solidFill>
                    <a:sym typeface="Wingdings 3"/>
                  </a:rPr>
                </a:br>
                <a:r>
                  <a:rPr lang="en-US" b="1" dirty="0">
                    <a:sym typeface="Wingdings 3"/>
                  </a:rPr>
                  <a:t>So: </a:t>
                </a:r>
                <a14:m>
                  <m:oMath xmlns:m="http://schemas.openxmlformats.org/officeDocument/2006/math">
                    <m:r>
                      <a:rPr lang="en-US" b="1" i="1" smtClean="0">
                        <a:latin typeface="Cambria Math"/>
                        <a:sym typeface="Wingdings 3"/>
                      </a:rPr>
                      <m:t>𝒉</m:t>
                    </m:r>
                    <m:r>
                      <a:rPr lang="en-US" b="1" i="1" smtClean="0">
                        <a:latin typeface="Cambria Math"/>
                        <a:sym typeface="Wingdings 3"/>
                      </a:rPr>
                      <m:t>=</m:t>
                    </m:r>
                    <m:r>
                      <a:rPr lang="en-US" b="1" i="1" smtClean="0">
                        <a:latin typeface="Cambria Math"/>
                        <a:sym typeface="Wingdings 3"/>
                      </a:rPr>
                      <m:t>𝑨</m:t>
                    </m:r>
                    <m:r>
                      <a:rPr lang="en-US" b="1" i="1" smtClean="0">
                        <a:latin typeface="Cambria Math"/>
                        <a:sym typeface="Wingdings 3"/>
                      </a:rPr>
                      <m:t>⋅</m:t>
                    </m:r>
                    <m:r>
                      <a:rPr lang="en-US" b="1" i="1" smtClean="0">
                        <a:latin typeface="Cambria Math"/>
                        <a:sym typeface="Wingdings 3"/>
                      </a:rPr>
                      <m:t>𝒂</m:t>
                    </m:r>
                  </m:oMath>
                </a14:m>
                <a:endParaRPr lang="en-US" b="1" dirty="0">
                  <a:sym typeface="Wingdings 3"/>
                </a:endParaRPr>
              </a:p>
              <a:p>
                <a:r>
                  <a:rPr lang="en-US" b="1" dirty="0">
                    <a:solidFill>
                      <a:srgbClr val="D60093"/>
                    </a:solidFill>
                    <a:sym typeface="Wingdings 3"/>
                  </a:rPr>
                  <a:t>Similarly,</a:t>
                </a:r>
                <a:r>
                  <a:rPr lang="en-US" b="1" dirty="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𝒊</m:t>
                        </m:r>
                      </m:sub>
                    </m:sSub>
                    <m:r>
                      <a:rPr lang="en-US" b="1" i="1">
                        <a:solidFill>
                          <a:srgbClr val="008000"/>
                        </a:solidFill>
                        <a:latin typeface="Cambria Math"/>
                        <a:sym typeface="Wingdings 3"/>
                      </a:rPr>
                      <m:t>=</m:t>
                    </m:r>
                    <m:nary>
                      <m:naryPr>
                        <m:chr m:val="∑"/>
                        <m:supHide m:val="on"/>
                        <m:ctrlPr>
                          <a:rPr lang="en-US" b="1" i="1">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𝒋</m:t>
                        </m:r>
                        <m:r>
                          <a:rPr lang="en-US" b="1" i="1">
                            <a:solidFill>
                              <a:srgbClr val="008000"/>
                            </a:solidFill>
                            <a:latin typeface="Cambria Math"/>
                            <a:ea typeface="Cambria Math"/>
                            <a:sym typeface="Wingdings 3"/>
                          </a:rPr>
                          <m:t>→</m:t>
                        </m:r>
                        <m:r>
                          <a:rPr lang="en-US" b="1" i="1" smtClean="0">
                            <a:solidFill>
                              <a:srgbClr val="008000"/>
                            </a:solidFill>
                            <a:latin typeface="Cambria Math"/>
                            <a:ea typeface="Cambria Math"/>
                            <a:sym typeface="Wingdings 3"/>
                          </a:rPr>
                          <m:t>𝒊</m:t>
                        </m:r>
                      </m:sub>
                      <m:sup/>
                      <m:e>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𝒋</m:t>
                            </m:r>
                          </m:sub>
                        </m:sSub>
                      </m:e>
                    </m:nary>
                  </m:oMath>
                </a14:m>
                <a:r>
                  <a:rPr lang="en-US" b="1" dirty="0">
                    <a:solidFill>
                      <a:srgbClr val="008000"/>
                    </a:solidFill>
                    <a:sym typeface="Wingdings 3"/>
                  </a:rPr>
                  <a:t>  </a:t>
                </a:r>
                <a:br>
                  <a:rPr lang="en-US" b="1" dirty="0">
                    <a:solidFill>
                      <a:srgbClr val="008000"/>
                    </a:solidFill>
                    <a:sym typeface="Wingdings 3"/>
                  </a:rPr>
                </a:br>
                <a:r>
                  <a:rPr lang="en-US" b="1" dirty="0">
                    <a:solidFill>
                      <a:srgbClr val="D60093"/>
                    </a:solidFill>
                    <a:sym typeface="Wingdings 3"/>
                  </a:rPr>
                  <a:t>can be rewritten as</a:t>
                </a:r>
                <a:r>
                  <a:rPr lang="en-US" dirty="0">
                    <a:sym typeface="Wingdings 3"/>
                  </a:rPr>
                  <a:t> </a:t>
                </a:r>
                <a14:m>
                  <m:oMath xmlns:m="http://schemas.openxmlformats.org/officeDocument/2006/math">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a:solidFill>
                              <a:srgbClr val="008000"/>
                            </a:solidFill>
                            <a:latin typeface="Cambria Math"/>
                            <a:sym typeface="Wingdings 3"/>
                          </a:rPr>
                          <m:t>𝒊</m:t>
                        </m:r>
                      </m:sub>
                    </m:sSub>
                    <m:r>
                      <a:rPr lang="en-US" b="1" i="1">
                        <a:solidFill>
                          <a:srgbClr val="008000"/>
                        </a:solidFill>
                        <a:latin typeface="Cambria Math"/>
                        <a:sym typeface="Wingdings 3"/>
                      </a:rPr>
                      <m:t>=</m:t>
                    </m:r>
                    <m:nary>
                      <m:naryPr>
                        <m:chr m:val="∑"/>
                        <m:supHide m:val="on"/>
                        <m:ctrlPr>
                          <a:rPr lang="en-US" b="1" i="1">
                            <a:solidFill>
                              <a:srgbClr val="008000"/>
                            </a:solidFill>
                            <a:latin typeface="Cambria Math" panose="02040503050406030204" pitchFamily="18" charset="0"/>
                            <a:sym typeface="Wingdings 3"/>
                          </a:rPr>
                        </m:ctrlPr>
                      </m:naryPr>
                      <m:sub>
                        <m:r>
                          <a:rPr lang="en-US" b="1" i="1">
                            <a:solidFill>
                              <a:srgbClr val="008000"/>
                            </a:solidFill>
                            <a:latin typeface="Cambria Math"/>
                            <a:sym typeface="Wingdings 3"/>
                          </a:rPr>
                          <m:t>𝒋</m:t>
                        </m:r>
                      </m:sub>
                      <m:sup/>
                      <m:e>
                        <m:sSub>
                          <m:sSubPr>
                            <m:ctrlPr>
                              <a:rPr lang="en-US" b="1" i="1">
                                <a:solidFill>
                                  <a:srgbClr val="008000"/>
                                </a:solidFill>
                                <a:latin typeface="Cambria Math" panose="02040503050406030204" pitchFamily="18" charset="0"/>
                                <a:sym typeface="Wingdings 3"/>
                              </a:rPr>
                            </m:ctrlPr>
                          </m:sSubPr>
                          <m:e>
                            <m:r>
                              <a:rPr lang="en-US" b="1" i="1">
                                <a:solidFill>
                                  <a:srgbClr val="008000"/>
                                </a:solidFill>
                                <a:latin typeface="Cambria Math"/>
                                <a:sym typeface="Wingdings 3"/>
                              </a:rPr>
                              <m:t>𝑨</m:t>
                            </m:r>
                          </m:e>
                          <m:sub>
                            <m:r>
                              <a:rPr lang="en-US" b="1" i="1">
                                <a:solidFill>
                                  <a:srgbClr val="008000"/>
                                </a:solidFill>
                                <a:latin typeface="Cambria Math"/>
                                <a:sym typeface="Wingdings 3"/>
                              </a:rPr>
                              <m:t>𝒋</m:t>
                            </m:r>
                            <m:r>
                              <a:rPr lang="en-US" b="1" i="1" smtClean="0">
                                <a:solidFill>
                                  <a:srgbClr val="008000"/>
                                </a:solidFill>
                                <a:latin typeface="Cambria Math"/>
                                <a:sym typeface="Wingdings 3"/>
                              </a:rPr>
                              <m:t>𝒊</m:t>
                            </m:r>
                          </m:sub>
                        </m:sSub>
                        <m:r>
                          <a:rPr lang="en-US" b="1" i="1">
                            <a:solidFill>
                              <a:srgbClr val="008000"/>
                            </a:solidFill>
                            <a:latin typeface="Cambria Math"/>
                            <a:sym typeface="Wingdings 3"/>
                          </a:rPr>
                          <m:t>⋅</m:t>
                        </m:r>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𝒋</m:t>
                            </m:r>
                          </m:sub>
                        </m:sSub>
                      </m:e>
                    </m:nary>
                    <m:r>
                      <a:rPr lang="en-US" b="1" i="1" smtClean="0">
                        <a:latin typeface="Cambria Math"/>
                        <a:sym typeface="Wingdings 3"/>
                      </a:rPr>
                      <m:t>=</m:t>
                    </m:r>
                    <m:sSup>
                      <m:sSupPr>
                        <m:ctrlPr>
                          <a:rPr lang="en-US" b="1" i="1" smtClean="0">
                            <a:latin typeface="Cambria Math" panose="02040503050406030204" pitchFamily="18" charset="0"/>
                            <a:sym typeface="Wingdings 3"/>
                          </a:rPr>
                        </m:ctrlPr>
                      </m:sSupPr>
                      <m:e>
                        <m:r>
                          <a:rPr lang="en-US" b="1" i="1" smtClean="0">
                            <a:latin typeface="Cambria Math"/>
                            <a:sym typeface="Wingdings 3"/>
                          </a:rPr>
                          <m:t>𝑨</m:t>
                        </m:r>
                      </m:e>
                      <m:sup>
                        <m:r>
                          <a:rPr lang="en-US" b="1" i="1" smtClean="0">
                            <a:latin typeface="Cambria Math"/>
                            <a:sym typeface="Wingdings 3"/>
                          </a:rPr>
                          <m:t>𝑻</m:t>
                        </m:r>
                      </m:sup>
                    </m:sSup>
                    <m:r>
                      <a:rPr lang="en-US" b="1" i="1" smtClean="0">
                        <a:latin typeface="Cambria Math"/>
                        <a:sym typeface="Wingdings 3"/>
                      </a:rPr>
                      <m:t>⋅</m:t>
                    </m:r>
                    <m:r>
                      <a:rPr lang="en-US" b="1" i="1" smtClean="0">
                        <a:latin typeface="Cambria Math"/>
                        <a:sym typeface="Wingdings 3"/>
                      </a:rPr>
                      <m:t>𝒉</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991600" cy="5257801"/>
              </a:xfrm>
              <a:blipFill rotWithShape="1">
                <a:blip r:embed="rId2"/>
                <a:stretch>
                  <a:fillRect t="-696"/>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19B12225-5612-419B-A8D5-4B8EEE4C217E}" type="slidenum">
              <a:rPr lang="en-US" smtClean="0"/>
              <a:pPr/>
              <a:t>56</a:t>
            </a:fld>
            <a:endParaRPr lang="en-US"/>
          </a:p>
        </p:txBody>
      </p:sp>
      <p:sp>
        <p:nvSpPr>
          <p:cNvPr id="11" name="TextBox 10"/>
          <p:cNvSpPr txBox="1"/>
          <p:nvPr/>
        </p:nvSpPr>
        <p:spPr>
          <a:xfrm>
            <a:off x="7709037" y="0"/>
            <a:ext cx="1435008" cy="338554"/>
          </a:xfrm>
          <a:prstGeom prst="rect">
            <a:avLst/>
          </a:prstGeom>
          <a:noFill/>
        </p:spPr>
        <p:txBody>
          <a:bodyPr wrap="none" rtlCol="0">
            <a:spAutoFit/>
          </a:bodyPr>
          <a:lstStyle/>
          <a:p>
            <a:pPr algn="r"/>
            <a:r>
              <a:rPr lang="en-US" sz="1600" dirty="0">
                <a:solidFill>
                  <a:schemeClr val="bg1"/>
                </a:solidFill>
              </a:rPr>
              <a:t>[Kleinberg ‘98]</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226761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Hubs and Authorities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10200"/>
              </a:xfrm>
            </p:spPr>
            <p:txBody>
              <a:bodyPr>
                <a:normAutofit/>
              </a:bodyPr>
              <a:lstStyle/>
              <a:p>
                <a:r>
                  <a:rPr lang="en-US" b="1" dirty="0">
                    <a:solidFill>
                      <a:srgbClr val="0000FF"/>
                    </a:solidFill>
                  </a:rPr>
                  <a:t>HITS algorithm in vector notation:</a:t>
                </a:r>
              </a:p>
              <a:p>
                <a:pPr lvl="1"/>
                <a:r>
                  <a:rPr lang="en-US" dirty="0"/>
                  <a:t>Set: </a:t>
                </a:r>
                <a14:m>
                  <m:oMath xmlns:m="http://schemas.openxmlformats.org/officeDocument/2006/math">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𝒂</m:t>
                        </m:r>
                      </m:e>
                      <m:sub>
                        <m:r>
                          <a:rPr lang="en-US" b="1" i="1" dirty="0" smtClean="0">
                            <a:latin typeface="Cambria Math"/>
                            <a:cs typeface="Times New Roman" pitchFamily="18" charset="0"/>
                          </a:rPr>
                          <m:t>𝒊</m:t>
                        </m:r>
                      </m:sub>
                    </m:sSub>
                    <m:r>
                      <a:rPr lang="en-US" b="1" i="1" dirty="0" smtClean="0">
                        <a:latin typeface="Cambria Math"/>
                        <a:cs typeface="Times New Roman" pitchFamily="18" charset="0"/>
                      </a:rPr>
                      <m:t> = </m:t>
                    </m:r>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𝒉</m:t>
                        </m:r>
                      </m:e>
                      <m:sub>
                        <m:r>
                          <a:rPr lang="en-US" b="1" i="1" dirty="0" smtClean="0">
                            <a:latin typeface="Cambria Math"/>
                            <a:cs typeface="Times New Roman" pitchFamily="18" charset="0"/>
                          </a:rPr>
                          <m:t>𝒊</m:t>
                        </m:r>
                      </m:sub>
                    </m:sSub>
                    <m:r>
                      <a:rPr lang="en-US" b="1" i="1" dirty="0" smtClean="0">
                        <a:latin typeface="Cambria Math"/>
                        <a:cs typeface="Times New Roman" pitchFamily="18" charset="0"/>
                      </a:rPr>
                      <m:t> =</m:t>
                    </m:r>
                    <m:f>
                      <m:fPr>
                        <m:ctrlPr>
                          <a:rPr lang="en-US" b="1" i="1" dirty="0" smtClean="0">
                            <a:latin typeface="Cambria Math" panose="02040503050406030204" pitchFamily="18" charset="0"/>
                            <a:cs typeface="Times New Roman" pitchFamily="18" charset="0"/>
                          </a:rPr>
                        </m:ctrlPr>
                      </m:fPr>
                      <m:num>
                        <m:r>
                          <a:rPr lang="en-US" b="1" i="1" dirty="0" smtClean="0">
                            <a:latin typeface="Cambria Math"/>
                            <a:cs typeface="Times New Roman" pitchFamily="18" charset="0"/>
                          </a:rPr>
                          <m:t>𝟏</m:t>
                        </m:r>
                      </m:num>
                      <m:den>
                        <m:rad>
                          <m:radPr>
                            <m:degHide m:val="on"/>
                            <m:ctrlPr>
                              <a:rPr lang="en-US" b="1" i="1" dirty="0" smtClean="0">
                                <a:latin typeface="Cambria Math" panose="02040503050406030204" pitchFamily="18" charset="0"/>
                                <a:cs typeface="Times New Roman" pitchFamily="18" charset="0"/>
                              </a:rPr>
                            </m:ctrlPr>
                          </m:radPr>
                          <m:deg/>
                          <m:e>
                            <m:r>
                              <a:rPr lang="en-US" b="1" i="1" dirty="0" smtClean="0">
                                <a:latin typeface="Cambria Math"/>
                                <a:cs typeface="Times New Roman" pitchFamily="18" charset="0"/>
                              </a:rPr>
                              <m:t>𝒏</m:t>
                            </m:r>
                          </m:e>
                        </m:rad>
                      </m:den>
                    </m:f>
                    <m:r>
                      <a:rPr lang="en-US" i="1" dirty="0" smtClean="0">
                        <a:latin typeface="Cambria Math"/>
                        <a:cs typeface="Times New Roman" pitchFamily="18" charset="0"/>
                      </a:rPr>
                      <m:t> </m:t>
                    </m:r>
                  </m:oMath>
                </a14:m>
                <a:endParaRPr lang="en-US" i="1" baseline="30000" dirty="0">
                  <a:latin typeface="Times New Roman" pitchFamily="18" charset="0"/>
                  <a:cs typeface="Times New Roman" pitchFamily="18" charset="0"/>
                </a:endParaRPr>
              </a:p>
              <a:p>
                <a:pPr marL="457200" lvl="1" indent="0">
                  <a:buNone/>
                </a:pPr>
                <a:r>
                  <a:rPr lang="en-US" b="1" dirty="0"/>
                  <a:t>Repeat until convergence</a:t>
                </a:r>
                <a:r>
                  <a:rPr lang="en-US" dirty="0"/>
                  <a:t>:</a:t>
                </a:r>
              </a:p>
              <a:p>
                <a:pPr lvl="1"/>
                <a14:m>
                  <m:oMath xmlns:m="http://schemas.openxmlformats.org/officeDocument/2006/math">
                    <m:r>
                      <a:rPr lang="en-US" b="1" i="1" dirty="0" smtClean="0">
                        <a:latin typeface="Cambria Math"/>
                        <a:cs typeface="Times New Roman" pitchFamily="18" charset="0"/>
                      </a:rPr>
                      <m:t>𝒉</m:t>
                    </m:r>
                    <m:r>
                      <a:rPr lang="en-US" b="1" i="1" dirty="0" smtClean="0">
                        <a:latin typeface="Cambria Math"/>
                        <a:cs typeface="Times New Roman" pitchFamily="18" charset="0"/>
                      </a:rPr>
                      <m:t>=</m:t>
                    </m:r>
                    <m:r>
                      <a:rPr lang="en-US" b="1" i="1" dirty="0" smtClean="0">
                        <a:latin typeface="Cambria Math"/>
                        <a:cs typeface="Times New Roman" pitchFamily="18" charset="0"/>
                      </a:rPr>
                      <m:t>𝑨</m:t>
                    </m:r>
                    <m:r>
                      <a:rPr lang="en-US" b="1" i="1" dirty="0" smtClean="0">
                        <a:latin typeface="Cambria Math"/>
                        <a:cs typeface="Times New Roman" pitchFamily="18" charset="0"/>
                      </a:rPr>
                      <m:t>⋅</m:t>
                    </m:r>
                    <m:r>
                      <a:rPr lang="en-US" b="1" i="1" dirty="0" smtClean="0">
                        <a:latin typeface="Cambria Math"/>
                        <a:cs typeface="Times New Roman" pitchFamily="18" charset="0"/>
                      </a:rPr>
                      <m:t>𝒂</m:t>
                    </m:r>
                  </m:oMath>
                </a14:m>
                <a:endParaRPr lang="en-US" b="1" i="1" dirty="0">
                  <a:latin typeface="Cambria Math"/>
                  <a:cs typeface="Times New Roman" pitchFamily="18" charset="0"/>
                </a:endParaRPr>
              </a:p>
              <a:p>
                <a:pPr lvl="1"/>
                <a14:m>
                  <m:oMath xmlns:m="http://schemas.openxmlformats.org/officeDocument/2006/math">
                    <m:r>
                      <a:rPr lang="en-US" b="1" i="1" dirty="0" smtClean="0">
                        <a:latin typeface="Cambria Math"/>
                        <a:cs typeface="Times New Roman" pitchFamily="18" charset="0"/>
                      </a:rPr>
                      <m:t>𝒂</m:t>
                    </m:r>
                    <m:r>
                      <a:rPr lang="en-US" b="1" i="1" dirty="0" smtClean="0">
                        <a:latin typeface="Cambria Math"/>
                        <a:cs typeface="Times New Roman" pitchFamily="18" charset="0"/>
                      </a:rPr>
                      <m:t>=</m:t>
                    </m:r>
                    <m:sSup>
                      <m:sSupPr>
                        <m:ctrlPr>
                          <a:rPr lang="en-US" b="1" i="1" dirty="0" smtClean="0">
                            <a:latin typeface="Cambria Math" panose="02040503050406030204" pitchFamily="18" charset="0"/>
                            <a:cs typeface="Times New Roman" pitchFamily="18" charset="0"/>
                          </a:rPr>
                        </m:ctrlPr>
                      </m:sSupPr>
                      <m:e>
                        <m:r>
                          <a:rPr lang="en-US" b="1" i="1" dirty="0" smtClean="0">
                            <a:latin typeface="Cambria Math"/>
                            <a:cs typeface="Times New Roman" pitchFamily="18" charset="0"/>
                          </a:rPr>
                          <m:t>𝑨</m:t>
                        </m:r>
                      </m:e>
                      <m:sup>
                        <m:r>
                          <a:rPr lang="en-US" b="1" i="1" dirty="0" smtClean="0">
                            <a:latin typeface="Cambria Math"/>
                            <a:cs typeface="Times New Roman" pitchFamily="18" charset="0"/>
                          </a:rPr>
                          <m:t>𝑻</m:t>
                        </m:r>
                      </m:sup>
                    </m:sSup>
                    <m:r>
                      <a:rPr lang="en-US" b="1" i="1" dirty="0" smtClean="0">
                        <a:latin typeface="Cambria Math"/>
                        <a:cs typeface="Times New Roman" pitchFamily="18" charset="0"/>
                      </a:rPr>
                      <m:t>⋅</m:t>
                    </m:r>
                    <m:r>
                      <a:rPr lang="en-US" b="1" i="1" dirty="0" smtClean="0">
                        <a:latin typeface="Cambria Math"/>
                        <a:cs typeface="Times New Roman" pitchFamily="18" charset="0"/>
                      </a:rPr>
                      <m:t>𝒉</m:t>
                    </m:r>
                  </m:oMath>
                </a14:m>
                <a:endParaRPr lang="en-US" b="1" i="1" dirty="0">
                  <a:latin typeface="Times New Roman" pitchFamily="18" charset="0"/>
                  <a:cs typeface="Times New Roman" pitchFamily="18" charset="0"/>
                </a:endParaRPr>
              </a:p>
              <a:p>
                <a:pPr lvl="1"/>
                <a:r>
                  <a:rPr lang="en-US" dirty="0"/>
                  <a:t>Normalize </a:t>
                </a:r>
                <a14:m>
                  <m:oMath xmlns:m="http://schemas.openxmlformats.org/officeDocument/2006/math">
                    <m:r>
                      <a:rPr lang="en-US" b="1" i="1" dirty="0" smtClean="0">
                        <a:latin typeface="Cambria Math"/>
                      </a:rPr>
                      <m:t>𝒂</m:t>
                    </m:r>
                  </m:oMath>
                </a14:m>
                <a:r>
                  <a:rPr lang="en-US" dirty="0"/>
                  <a:t> and </a:t>
                </a:r>
                <a14:m>
                  <m:oMath xmlns:m="http://schemas.openxmlformats.org/officeDocument/2006/math">
                    <m:r>
                      <a:rPr lang="en-US" b="1" i="1" dirty="0" smtClean="0">
                        <a:latin typeface="Cambria Math"/>
                      </a:rPr>
                      <m:t>𝒉</m:t>
                    </m:r>
                  </m:oMath>
                </a14:m>
                <a:endParaRPr lang="en-US" b="1" dirty="0"/>
              </a:p>
              <a:p>
                <a:r>
                  <a:rPr lang="en-US" b="1" dirty="0">
                    <a:solidFill>
                      <a:srgbClr val="D60093"/>
                    </a:solidFill>
                  </a:rPr>
                  <a:t>Then:</a:t>
                </a:r>
                <a:r>
                  <a:rPr lang="en-US" b="1" dirty="0"/>
                  <a:t>  </a:t>
                </a:r>
                <a14:m>
                  <m:oMath xmlns:m="http://schemas.openxmlformats.org/officeDocument/2006/math">
                    <m:r>
                      <a:rPr lang="en-US" b="1" i="1" dirty="0" smtClean="0">
                        <a:latin typeface="Cambria Math"/>
                        <a:cs typeface="Times New Roman" pitchFamily="18" charset="0"/>
                      </a:rPr>
                      <m:t>𝒂</m:t>
                    </m:r>
                    <m:r>
                      <a:rPr lang="en-US" b="1" i="1" dirty="0" smtClean="0">
                        <a:latin typeface="Cambria Math"/>
                        <a:cs typeface="Times New Roman" pitchFamily="18" charset="0"/>
                      </a:rPr>
                      <m:t>=</m:t>
                    </m:r>
                    <m:sSup>
                      <m:sSupPr>
                        <m:ctrlPr>
                          <a:rPr lang="en-US" b="1" i="1" dirty="0" smtClean="0">
                            <a:latin typeface="Cambria Math" panose="02040503050406030204" pitchFamily="18" charset="0"/>
                            <a:cs typeface="Times New Roman" pitchFamily="18" charset="0"/>
                          </a:rPr>
                        </m:ctrlPr>
                      </m:sSupPr>
                      <m:e>
                        <m:r>
                          <a:rPr lang="en-US" b="1" i="1" dirty="0" smtClean="0">
                            <a:latin typeface="Cambria Math"/>
                            <a:cs typeface="Times New Roman" pitchFamily="18" charset="0"/>
                          </a:rPr>
                          <m:t>𝑨</m:t>
                        </m:r>
                      </m:e>
                      <m:sup>
                        <m:r>
                          <a:rPr lang="en-US" b="1" i="1" dirty="0" smtClean="0">
                            <a:latin typeface="Cambria Math"/>
                            <a:cs typeface="Times New Roman" pitchFamily="18" charset="0"/>
                          </a:rPr>
                          <m:t>𝑻</m:t>
                        </m:r>
                      </m:sup>
                    </m:sSup>
                    <m:r>
                      <a:rPr lang="en-US" b="1" i="1" dirty="0" smtClean="0">
                        <a:latin typeface="Cambria Math"/>
                        <a:cs typeface="Times New Roman" pitchFamily="18" charset="0"/>
                      </a:rPr>
                      <m:t>⋅(</m:t>
                    </m:r>
                    <m:r>
                      <a:rPr lang="en-US" b="1" i="1" dirty="0" smtClean="0">
                        <a:latin typeface="Cambria Math"/>
                        <a:cs typeface="Times New Roman" pitchFamily="18" charset="0"/>
                      </a:rPr>
                      <m:t>𝑨</m:t>
                    </m:r>
                    <m:r>
                      <a:rPr lang="en-US" b="1" i="1" dirty="0" smtClean="0">
                        <a:latin typeface="Cambria Math"/>
                        <a:cs typeface="Times New Roman" pitchFamily="18" charset="0"/>
                      </a:rPr>
                      <m:t>⋅</m:t>
                    </m:r>
                    <m:r>
                      <a:rPr lang="en-US" b="1" i="1" dirty="0" smtClean="0">
                        <a:latin typeface="Cambria Math"/>
                        <a:cs typeface="Times New Roman" pitchFamily="18" charset="0"/>
                      </a:rPr>
                      <m:t>𝒂</m:t>
                    </m:r>
                    <m:r>
                      <a:rPr lang="en-US" b="1" i="1" dirty="0" smtClean="0">
                        <a:latin typeface="Cambria Math"/>
                        <a:cs typeface="Times New Roman" pitchFamily="18" charset="0"/>
                      </a:rPr>
                      <m:t>)</m:t>
                    </m:r>
                  </m:oMath>
                </a14:m>
                <a:endParaRPr lang="en-US" b="1" i="1" dirty="0">
                  <a:latin typeface="Times New Roman" pitchFamily="18" charset="0"/>
                  <a:cs typeface="Times New Roman" pitchFamily="18"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2"/>
                <a:stretch>
                  <a:fillRect t="-676"/>
                </a:stretch>
              </a:blipFill>
            </p:spPr>
            <p:txBody>
              <a:bodyPr/>
              <a:lstStyle/>
              <a:p>
                <a:r>
                  <a:rPr lang="en-US">
                    <a:noFill/>
                  </a:rPr>
                  <a:t> </a:t>
                </a:r>
              </a:p>
            </p:txBody>
          </p:sp>
        </mc:Fallback>
      </mc:AlternateContent>
      <p:sp>
        <p:nvSpPr>
          <p:cNvPr id="6" name="Right Brace 5"/>
          <p:cNvSpPr/>
          <p:nvPr/>
        </p:nvSpPr>
        <p:spPr>
          <a:xfrm rot="5400000">
            <a:off x="4035495" y="4773606"/>
            <a:ext cx="162583" cy="838201"/>
          </a:xfrm>
          <a:prstGeom prst="rightBrace">
            <a:avLst>
              <a:gd name="adj1" fmla="val 3425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8" name="TextBox 7"/>
              <p:cNvSpPr txBox="1"/>
              <p:nvPr/>
            </p:nvSpPr>
            <p:spPr>
              <a:xfrm>
                <a:off x="3759343" y="5123083"/>
                <a:ext cx="798617" cy="369332"/>
              </a:xfrm>
              <a:prstGeom prst="rect">
                <a:avLst/>
              </a:prstGeom>
              <a:noFill/>
            </p:spPr>
            <p:txBody>
              <a:bodyPr wrap="none" rtlCol="0">
                <a:spAutoFit/>
              </a:bodyPr>
              <a:lstStyle/>
              <a:p>
                <a:r>
                  <a:rPr lang="en-US" b="1" dirty="0">
                    <a:solidFill>
                      <a:srgbClr val="FF0000"/>
                    </a:solidFill>
                  </a:rPr>
                  <a:t>new </a:t>
                </a:r>
                <a14:m>
                  <m:oMath xmlns:m="http://schemas.openxmlformats.org/officeDocument/2006/math">
                    <m:r>
                      <a:rPr lang="en-US" b="1" i="1" dirty="0" smtClean="0">
                        <a:solidFill>
                          <a:srgbClr val="FF0000"/>
                        </a:solidFill>
                        <a:latin typeface="Cambria Math"/>
                      </a:rPr>
                      <m:t>𝒉</m:t>
                    </m:r>
                  </m:oMath>
                </a14:m>
                <a:endParaRPr lang="en-US" b="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759343" y="5123083"/>
                <a:ext cx="798617" cy="369332"/>
              </a:xfrm>
              <a:prstGeom prst="rect">
                <a:avLst/>
              </a:prstGeom>
              <a:blipFill rotWithShape="1">
                <a:blip r:embed="rId3"/>
                <a:stretch>
                  <a:fillRect l="-687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359475" y="5498068"/>
                <a:ext cx="795411" cy="369332"/>
              </a:xfrm>
              <a:prstGeom prst="rect">
                <a:avLst/>
              </a:prstGeom>
              <a:noFill/>
            </p:spPr>
            <p:txBody>
              <a:bodyPr wrap="none" rtlCol="0">
                <a:spAutoFit/>
              </a:bodyPr>
              <a:lstStyle/>
              <a:p>
                <a:r>
                  <a:rPr lang="en-US" b="1" dirty="0">
                    <a:solidFill>
                      <a:srgbClr val="0000FF"/>
                    </a:solidFill>
                  </a:rPr>
                  <a:t>new </a:t>
                </a:r>
                <a14:m>
                  <m:oMath xmlns:m="http://schemas.openxmlformats.org/officeDocument/2006/math">
                    <m:r>
                      <a:rPr lang="en-US" b="1" i="1" dirty="0" smtClean="0">
                        <a:solidFill>
                          <a:srgbClr val="0000FF"/>
                        </a:solidFill>
                        <a:latin typeface="Cambria Math"/>
                      </a:rPr>
                      <m:t>𝒂</m:t>
                    </m:r>
                  </m:oMath>
                </a14:m>
                <a:endParaRPr lang="en-US" b="1" dirty="0">
                  <a:solidFill>
                    <a:srgbClr val="0000FF"/>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359475" y="5498068"/>
                <a:ext cx="795411" cy="369332"/>
              </a:xfrm>
              <a:prstGeom prst="rect">
                <a:avLst/>
              </a:prstGeom>
              <a:blipFill rotWithShape="1">
                <a:blip r:embed="rId4"/>
                <a:stretch>
                  <a:fillRect l="-610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81600" y="4267200"/>
                <a:ext cx="3962175" cy="1815882"/>
              </a:xfrm>
              <a:prstGeom prst="rect">
                <a:avLst/>
              </a:prstGeom>
              <a:noFill/>
            </p:spPr>
            <p:txBody>
              <a:bodyPr wrap="none" rtlCol="0">
                <a:spAutoFit/>
              </a:bodyPr>
              <a:lstStyle/>
              <a:p>
                <a14:m>
                  <m:oMath xmlns:m="http://schemas.openxmlformats.org/officeDocument/2006/math">
                    <m:r>
                      <a:rPr lang="en-US" sz="2800" b="1" i="1" dirty="0" smtClean="0">
                        <a:solidFill>
                          <a:srgbClr val="008000"/>
                        </a:solidFill>
                        <a:latin typeface="Cambria Math"/>
                        <a:cs typeface="Times New Roman" pitchFamily="18" charset="0"/>
                      </a:rPr>
                      <m:t>𝒂</m:t>
                    </m:r>
                  </m:oMath>
                </a14:m>
                <a:r>
                  <a:rPr lang="en-US" sz="2800" b="1" dirty="0">
                    <a:solidFill>
                      <a:srgbClr val="008000"/>
                    </a:solidFill>
                    <a:latin typeface="Calibri" pitchFamily="34" charset="0"/>
                    <a:cs typeface="Calibri" pitchFamily="34" charset="0"/>
                  </a:rPr>
                  <a:t> is updated (in 2 steps):</a:t>
                </a:r>
              </a:p>
              <a:p>
                <a:r>
                  <a:rPr lang="en-US" sz="2800" dirty="0">
                    <a:latin typeface="Calibri" pitchFamily="34" charset="0"/>
                    <a:cs typeface="Calibri" pitchFamily="34" charset="0"/>
                  </a:rPr>
                  <a:t>  </a:t>
                </a:r>
                <a14:m>
                  <m:oMath xmlns:m="http://schemas.openxmlformats.org/officeDocument/2006/math">
                    <m:r>
                      <a:rPr lang="en-US" sz="2800" b="0" i="1" dirty="0" smtClean="0">
                        <a:latin typeface="Cambria Math"/>
                        <a:cs typeface="Times New Roman" pitchFamily="18" charset="0"/>
                      </a:rPr>
                      <m:t>𝑎</m:t>
                    </m:r>
                    <m:r>
                      <a:rPr lang="en-US" sz="2800" b="0" i="0"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m:t>
                    </m:r>
                    <m:r>
                      <a:rPr lang="en-US" sz="2800" b="0" i="1" dirty="0" smtClean="0">
                        <a:latin typeface="Cambria Math"/>
                        <a:cs typeface="Times New Roman" pitchFamily="18" charset="0"/>
                      </a:rPr>
                      <m:t>𝐴</m:t>
                    </m:r>
                    <m:r>
                      <a:rPr lang="en-US" sz="2800" i="1" dirty="0" smtClean="0">
                        <a:latin typeface="Cambria Math"/>
                        <a:cs typeface="Times New Roman" pitchFamily="18" charset="0"/>
                      </a:rPr>
                      <m:t> </m:t>
                    </m:r>
                    <m:r>
                      <a:rPr lang="en-US" sz="2800" i="1" dirty="0" smtClean="0">
                        <a:latin typeface="Cambria Math"/>
                        <a:cs typeface="Times New Roman" pitchFamily="18" charset="0"/>
                      </a:rPr>
                      <m:t>𝑎</m:t>
                    </m:r>
                    <m:r>
                      <a:rPr lang="en-US" sz="2800" i="1"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b="0" i="1" dirty="0" smtClean="0">
                        <a:latin typeface="Cambria Math"/>
                        <a:cs typeface="Times New Roman" pitchFamily="18" charset="0"/>
                      </a:rPr>
                      <m:t>𝐴</m:t>
                    </m:r>
                    <m:r>
                      <a:rPr lang="en-US" sz="2800" i="1" dirty="0" smtClean="0">
                        <a:latin typeface="Cambria Math"/>
                        <a:cs typeface="Times New Roman" pitchFamily="18" charset="0"/>
                      </a:rPr>
                      <m:t>) </m:t>
                    </m:r>
                    <m:r>
                      <a:rPr lang="en-US" sz="2800" i="1" dirty="0" smtClean="0">
                        <a:latin typeface="Cambria Math"/>
                        <a:cs typeface="Times New Roman" pitchFamily="18" charset="0"/>
                      </a:rPr>
                      <m:t>𝑎</m:t>
                    </m:r>
                  </m:oMath>
                </a14:m>
                <a:endParaRPr lang="en-US" sz="2800" i="1" dirty="0">
                  <a:latin typeface="Times New Roman" pitchFamily="18" charset="0"/>
                  <a:cs typeface="Times New Roman" pitchFamily="18" charset="0"/>
                </a:endParaRPr>
              </a:p>
              <a:p>
                <a:r>
                  <a:rPr lang="en-US" sz="2800" b="1" i="1" dirty="0">
                    <a:solidFill>
                      <a:srgbClr val="0000FF"/>
                    </a:solidFill>
                    <a:latin typeface="Times New Roman" pitchFamily="18" charset="0"/>
                    <a:cs typeface="Times New Roman" pitchFamily="18" charset="0"/>
                  </a:rPr>
                  <a:t>h</a:t>
                </a:r>
                <a:r>
                  <a:rPr lang="en-US" sz="2800" b="1" dirty="0">
                    <a:solidFill>
                      <a:srgbClr val="0000FF"/>
                    </a:solidFill>
                    <a:latin typeface="Calibri" pitchFamily="34" charset="0"/>
                    <a:cs typeface="Calibri" pitchFamily="34" charset="0"/>
                  </a:rPr>
                  <a:t> is updated (in 2 steps):</a:t>
                </a:r>
              </a:p>
              <a:p>
                <a:pPr/>
                <a14:m>
                  <m:oMathPara xmlns:m="http://schemas.openxmlformats.org/officeDocument/2006/math">
                    <m:oMathParaPr>
                      <m:jc m:val="centerGroup"/>
                    </m:oMathParaPr>
                    <m:oMath xmlns:m="http://schemas.openxmlformats.org/officeDocument/2006/math">
                      <m:r>
                        <a:rPr lang="en-US" sz="2800" b="0" i="1" dirty="0" smtClean="0">
                          <a:latin typeface="Cambria Math"/>
                          <a:cs typeface="Times New Roman" pitchFamily="18" charset="0"/>
                        </a:rPr>
                        <m:t>h</m:t>
                      </m:r>
                      <m:r>
                        <a:rPr lang="en-US" sz="2800" b="0" i="1" dirty="0" smtClean="0">
                          <a:latin typeface="Cambria Math"/>
                          <a:cs typeface="Times New Roman" pitchFamily="18" charset="0"/>
                        </a:rPr>
                        <m:t>=</m:t>
                      </m:r>
                      <m:r>
                        <a:rPr lang="en-US" sz="2800" b="0" i="1" dirty="0" smtClean="0">
                          <a:latin typeface="Cambria Math"/>
                          <a:cs typeface="Times New Roman" pitchFamily="18" charset="0"/>
                        </a:rPr>
                        <m:t>𝐴</m:t>
                      </m:r>
                      <m:r>
                        <a:rPr lang="en-US" sz="2800" i="1" baseline="30000" dirty="0" smtClean="0">
                          <a:latin typeface="Cambria Math"/>
                          <a:cs typeface="Times New Roman" pitchFamily="18" charset="0"/>
                        </a:rPr>
                        <m:t> </m:t>
                      </m:r>
                      <m:r>
                        <a:rPr lang="en-US" sz="2800" i="1"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h</m:t>
                      </m:r>
                      <m:r>
                        <a:rPr lang="en-US" sz="2800" i="1" dirty="0" smtClean="0">
                          <a:latin typeface="Cambria Math"/>
                          <a:cs typeface="Times New Roman" pitchFamily="18" charset="0"/>
                        </a:rPr>
                        <m:t>)=(</m:t>
                      </m:r>
                      <m:r>
                        <a:rPr lang="en-US" sz="2800" b="0" i="1" dirty="0" smtClean="0">
                          <a:latin typeface="Cambria Math"/>
                          <a:cs typeface="Times New Roman" pitchFamily="18" charset="0"/>
                        </a:rPr>
                        <m:t>𝐴</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 </m:t>
                          </m:r>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 </m:t>
                      </m:r>
                      <m:r>
                        <a:rPr lang="en-US" sz="2800" i="1" dirty="0" smtClean="0">
                          <a:latin typeface="Cambria Math"/>
                          <a:cs typeface="Times New Roman" pitchFamily="18" charset="0"/>
                        </a:rPr>
                        <m:t>h</m:t>
                      </m:r>
                    </m:oMath>
                  </m:oMathPara>
                </a14:m>
                <a:endParaRPr lang="en-US" sz="2800" dirty="0">
                  <a:latin typeface="Calibri" pitchFamily="34" charset="0"/>
                  <a:cs typeface="Calibri"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181600" y="4267200"/>
                <a:ext cx="3962175" cy="1815882"/>
              </a:xfrm>
              <a:prstGeom prst="rect">
                <a:avLst/>
              </a:prstGeom>
              <a:blipFill rotWithShape="1">
                <a:blip r:embed="rId5"/>
                <a:stretch>
                  <a:fillRect l="-3077" t="-3020"/>
                </a:stretch>
              </a:blipFill>
            </p:spPr>
            <p:txBody>
              <a:bodyPr/>
              <a:lstStyle/>
              <a:p>
                <a:r>
                  <a:rPr lang="en-US">
                    <a:noFill/>
                  </a:rPr>
                  <a:t> </a:t>
                </a:r>
              </a:p>
            </p:txBody>
          </p:sp>
        </mc:Fallback>
      </mc:AlternateContent>
      <p:sp>
        <p:nvSpPr>
          <p:cNvPr id="11" name="TextBox 10"/>
          <p:cNvSpPr txBox="1"/>
          <p:nvPr/>
        </p:nvSpPr>
        <p:spPr>
          <a:xfrm>
            <a:off x="5026141" y="6096000"/>
            <a:ext cx="4117859"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2800" dirty="0"/>
              <a:t>Repeated matrix powering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57</a:t>
            </a:fld>
            <a:endParaRPr lang="en-US"/>
          </a:p>
        </p:txBody>
      </p:sp>
      <p:sp>
        <p:nvSpPr>
          <p:cNvPr id="32" name="Right Brace 31"/>
          <p:cNvSpPr/>
          <p:nvPr/>
        </p:nvSpPr>
        <p:spPr>
          <a:xfrm rot="5400000">
            <a:off x="3726512" y="4582396"/>
            <a:ext cx="179518" cy="1816258"/>
          </a:xfrm>
          <a:prstGeom prst="rightBrace">
            <a:avLst>
              <a:gd name="adj1" fmla="val 3425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6577500" y="2133600"/>
                <a:ext cx="2538900"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a:latin typeface="Cambria Math"/>
                                        </a:rPr>
                                        <m:t>h</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e>
                                      </m:d>
                                    </m:sup>
                                  </m:sSubSup>
                                  <m:r>
                                    <a:rPr lang="en-US" i="1">
                                      <a:latin typeface="Cambria Math"/>
                                    </a:rPr>
                                    <m:t>−</m:t>
                                  </m:r>
                                  <m:sSubSup>
                                    <m:sSubSupPr>
                                      <m:ctrlPr>
                                        <a:rPr lang="en-US" b="0" i="1" smtClean="0">
                                          <a:latin typeface="Cambria Math" panose="02040503050406030204" pitchFamily="18" charset="0"/>
                                        </a:rPr>
                                      </m:ctrlPr>
                                    </m:sSubSupPr>
                                    <m:e>
                                      <m:r>
                                        <a:rPr lang="en-US" i="1">
                                          <a:latin typeface="Cambria Math"/>
                                        </a:rPr>
                                        <m:t>h</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&lt;</m:t>
                      </m:r>
                      <m:r>
                        <a:rPr lang="en-US" i="1">
                          <a:latin typeface="Cambria Math"/>
                        </a:rPr>
                        <m:t>𝜀</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577500" y="2133600"/>
                <a:ext cx="2538900" cy="76456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553200" y="2816832"/>
                <a:ext cx="2542234"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e>
                                      </m:d>
                                    </m:sup>
                                  </m:sSubSup>
                                  <m:r>
                                    <a:rPr lang="en-US" i="1">
                                      <a:latin typeface="Cambria Math"/>
                                    </a:rPr>
                                    <m:t>−</m:t>
                                  </m:r>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&lt;</m:t>
                      </m:r>
                      <m:r>
                        <a:rPr lang="en-US" i="1">
                          <a:latin typeface="Cambria Math"/>
                        </a:rPr>
                        <m:t>𝜀</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553200" y="2816832"/>
                <a:ext cx="2542234" cy="764568"/>
              </a:xfrm>
              <a:prstGeom prst="rect">
                <a:avLst/>
              </a:prstGeom>
              <a:blipFill rotWithShape="1">
                <a:blip r:embed="rId7"/>
                <a:stretch>
                  <a:fillRect/>
                </a:stretch>
              </a:blipFill>
            </p:spPr>
            <p:txBody>
              <a:bodyPr/>
              <a:lstStyle/>
              <a:p>
                <a:r>
                  <a:rPr lang="en-US">
                    <a:noFill/>
                  </a:rPr>
                  <a:t> </a:t>
                </a:r>
              </a:p>
            </p:txBody>
          </p:sp>
        </mc:Fallback>
      </mc:AlternateContent>
      <p:sp>
        <p:nvSpPr>
          <p:cNvPr id="15" name="TextBox 14"/>
          <p:cNvSpPr txBox="1"/>
          <p:nvPr/>
        </p:nvSpPr>
        <p:spPr>
          <a:xfrm>
            <a:off x="6356801" y="1905000"/>
            <a:ext cx="271099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Convergence criterion:</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2548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animBg="1"/>
      <p:bldP spid="32" grpId="0" animBg="1"/>
      <p:bldP spid="7" grpId="0"/>
      <p:bldP spid="16"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6386" name="Rectangle 2"/>
          <p:cNvSpPr>
            <a:spLocks noGrp="1" noChangeArrowheads="1"/>
          </p:cNvSpPr>
          <p:nvPr>
            <p:ph type="title"/>
          </p:nvPr>
        </p:nvSpPr>
        <p:spPr/>
        <p:txBody>
          <a:bodyPr/>
          <a:lstStyle/>
          <a:p>
            <a:r>
              <a:rPr lang="en-US"/>
              <a:t>Existence and Uniqueness</a:t>
            </a:r>
          </a:p>
        </p:txBody>
      </p:sp>
      <p:sp>
        <p:nvSpPr>
          <p:cNvPr id="16387" name="Rectangle 3"/>
          <p:cNvSpPr>
            <a:spLocks noGrp="1" noChangeArrowheads="1"/>
          </p:cNvSpPr>
          <p:nvPr>
            <p:ph idx="1"/>
          </p:nvPr>
        </p:nvSpPr>
        <p:spPr/>
        <p:txBody>
          <a:bodyPr>
            <a:normAutofit/>
          </a:bodyPr>
          <a:lstStyle/>
          <a:p>
            <a:r>
              <a:rPr lang="en-US" b="1" i="1" dirty="0"/>
              <a:t>h = λ A </a:t>
            </a:r>
            <a:r>
              <a:rPr lang="en-US" b="1" i="1" dirty="0" err="1"/>
              <a:t>a</a:t>
            </a:r>
            <a:endParaRPr lang="en-US" b="1" i="1" dirty="0"/>
          </a:p>
          <a:p>
            <a:r>
              <a:rPr lang="en-US" b="1" i="1" dirty="0"/>
              <a:t>a = μ A</a:t>
            </a:r>
            <a:r>
              <a:rPr lang="en-US" b="1" i="1" baseline="30000" dirty="0"/>
              <a:t>T</a:t>
            </a:r>
            <a:r>
              <a:rPr lang="en-US" b="1" i="1" dirty="0"/>
              <a:t> h</a:t>
            </a:r>
          </a:p>
          <a:p>
            <a:r>
              <a:rPr lang="en-US" b="1" i="1" dirty="0"/>
              <a:t>h = λ μ A A</a:t>
            </a:r>
            <a:r>
              <a:rPr lang="en-US" b="1" i="1" baseline="30000" dirty="0"/>
              <a:t>T</a:t>
            </a:r>
            <a:r>
              <a:rPr lang="en-US" b="1" i="1" dirty="0"/>
              <a:t> h</a:t>
            </a:r>
          </a:p>
          <a:p>
            <a:r>
              <a:rPr lang="en-US" b="1" i="1" dirty="0"/>
              <a:t>a = λ μ A</a:t>
            </a:r>
            <a:r>
              <a:rPr lang="en-US" b="1" i="1" baseline="30000" dirty="0"/>
              <a:t>T </a:t>
            </a:r>
            <a:r>
              <a:rPr lang="en-US" b="1" i="1" dirty="0"/>
              <a:t>A a</a:t>
            </a:r>
          </a:p>
          <a:p>
            <a:pPr lvl="8"/>
            <a:endParaRPr lang="en-US" dirty="0"/>
          </a:p>
          <a:p>
            <a:r>
              <a:rPr lang="en-US" dirty="0"/>
              <a:t>Under reasonable assumptions about </a:t>
            </a:r>
            <a:r>
              <a:rPr lang="en-US" b="1" dirty="0"/>
              <a:t>A</a:t>
            </a:r>
            <a:r>
              <a:rPr lang="en-US" dirty="0"/>
              <a:t>, </a:t>
            </a:r>
            <a:br>
              <a:rPr lang="en-US" dirty="0"/>
            </a:br>
            <a:r>
              <a:rPr lang="en-US" dirty="0"/>
              <a:t>HITS </a:t>
            </a:r>
            <a:r>
              <a:rPr lang="en-US" b="1" dirty="0">
                <a:solidFill>
                  <a:srgbClr val="0000FF"/>
                </a:solidFill>
              </a:rPr>
              <a:t>converges to vectors </a:t>
            </a:r>
            <a:r>
              <a:rPr lang="en-US" b="1" i="1" dirty="0">
                <a:solidFill>
                  <a:srgbClr val="0000FF"/>
                </a:solidFill>
              </a:rPr>
              <a:t>h</a:t>
            </a:r>
            <a:r>
              <a:rPr lang="en-US" b="1" i="1" baseline="30000" dirty="0">
                <a:solidFill>
                  <a:srgbClr val="0000FF"/>
                </a:solidFill>
              </a:rPr>
              <a:t>*</a:t>
            </a:r>
            <a:r>
              <a:rPr lang="en-US" b="1" dirty="0">
                <a:solidFill>
                  <a:srgbClr val="0000FF"/>
                </a:solidFill>
              </a:rPr>
              <a:t> and </a:t>
            </a:r>
            <a:r>
              <a:rPr lang="en-US" b="1" i="1" dirty="0">
                <a:solidFill>
                  <a:srgbClr val="0000FF"/>
                </a:solidFill>
              </a:rPr>
              <a:t>a</a:t>
            </a:r>
            <a:r>
              <a:rPr lang="en-US" b="1" i="1" baseline="30000" dirty="0">
                <a:solidFill>
                  <a:srgbClr val="0000FF"/>
                </a:solidFill>
              </a:rPr>
              <a:t>*</a:t>
            </a:r>
            <a:r>
              <a:rPr lang="en-US" dirty="0"/>
              <a:t>:</a:t>
            </a:r>
          </a:p>
          <a:p>
            <a:pPr lvl="1"/>
            <a:r>
              <a:rPr lang="en-US" b="1" i="1" dirty="0"/>
              <a:t>h</a:t>
            </a:r>
            <a:r>
              <a:rPr lang="en-US" b="1" i="1" baseline="30000" dirty="0"/>
              <a:t>*</a:t>
            </a:r>
            <a:r>
              <a:rPr lang="en-US" dirty="0"/>
              <a:t> is the </a:t>
            </a:r>
            <a:r>
              <a:rPr lang="en-US" b="1" dirty="0">
                <a:solidFill>
                  <a:srgbClr val="D60093"/>
                </a:solidFill>
              </a:rPr>
              <a:t>principal eigenvector</a:t>
            </a:r>
            <a:r>
              <a:rPr lang="en-US" dirty="0"/>
              <a:t> of matrix </a:t>
            </a:r>
            <a:r>
              <a:rPr lang="en-US" b="1" i="1" dirty="0"/>
              <a:t>A A</a:t>
            </a:r>
            <a:r>
              <a:rPr lang="en-US" b="1" i="1" baseline="30000" dirty="0"/>
              <a:t>T</a:t>
            </a:r>
          </a:p>
          <a:p>
            <a:pPr lvl="1"/>
            <a:r>
              <a:rPr lang="en-US" b="1" i="1" dirty="0"/>
              <a:t>a</a:t>
            </a:r>
            <a:r>
              <a:rPr lang="en-US" b="1" i="1" baseline="30000" dirty="0"/>
              <a:t>*</a:t>
            </a:r>
            <a:r>
              <a:rPr lang="en-US" dirty="0"/>
              <a:t> is the </a:t>
            </a:r>
            <a:r>
              <a:rPr lang="en-US" b="1" dirty="0">
                <a:solidFill>
                  <a:srgbClr val="D60093"/>
                </a:solidFill>
              </a:rPr>
              <a:t>principal eigenvector</a:t>
            </a:r>
            <a:r>
              <a:rPr lang="en-US" dirty="0"/>
              <a:t> of matrix </a:t>
            </a:r>
            <a:r>
              <a:rPr lang="en-US" b="1" i="1" dirty="0"/>
              <a:t>A</a:t>
            </a:r>
            <a:r>
              <a:rPr lang="en-US" b="1" i="1" baseline="30000" dirty="0"/>
              <a:t>T </a:t>
            </a:r>
            <a:r>
              <a:rPr lang="en-US" b="1" i="1" dirty="0"/>
              <a:t>A</a:t>
            </a:r>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58</a:t>
            </a:fld>
            <a:endParaRPr lang="en-US"/>
          </a:p>
        </p:txBody>
      </p:sp>
      <p:sp>
        <p:nvSpPr>
          <p:cNvPr id="2" name="Rectangle 1"/>
          <p:cNvSpPr/>
          <p:nvPr/>
        </p:nvSpPr>
        <p:spPr>
          <a:xfrm>
            <a:off x="5486400" y="1364454"/>
            <a:ext cx="1944763" cy="830997"/>
          </a:xfrm>
          <a:prstGeom prst="rect">
            <a:avLst/>
          </a:prstGeom>
        </p:spPr>
        <p:txBody>
          <a:bodyPr wrap="none">
            <a:spAutoFit/>
          </a:bodyPr>
          <a:lstStyle/>
          <a:p>
            <a:pPr lvl="1"/>
            <a:r>
              <a:rPr lang="en-US" sz="2400" dirty="0">
                <a:latin typeface="Calibri" pitchFamily="34" charset="0"/>
              </a:rPr>
              <a:t>λ = 1 / </a:t>
            </a:r>
            <a:r>
              <a:rPr lang="en-US" sz="2400" dirty="0">
                <a:latin typeface="Calibri" pitchFamily="34" charset="0"/>
                <a:sym typeface="Symbol"/>
              </a:rPr>
              <a:t></a:t>
            </a:r>
            <a:r>
              <a:rPr lang="en-US" sz="2400" i="1" dirty="0">
                <a:latin typeface="Calibri" pitchFamily="34" charset="0"/>
                <a:sym typeface="Symbol"/>
              </a:rPr>
              <a:t>h</a:t>
            </a:r>
            <a:r>
              <a:rPr lang="en-US" sz="2400" i="1" baseline="-25000" dirty="0">
                <a:latin typeface="Calibri" pitchFamily="34" charset="0"/>
                <a:sym typeface="Symbol"/>
              </a:rPr>
              <a:t>i</a:t>
            </a:r>
            <a:endParaRPr lang="en-US" sz="2400" i="1" baseline="-25000" dirty="0">
              <a:latin typeface="Calibri" pitchFamily="34" charset="0"/>
            </a:endParaRPr>
          </a:p>
          <a:p>
            <a:pPr lvl="1"/>
            <a:r>
              <a:rPr lang="en-US" sz="2400" dirty="0">
                <a:latin typeface="Calibri" pitchFamily="34" charset="0"/>
                <a:cs typeface="Calibri" pitchFamily="34" charset="0"/>
              </a:rPr>
              <a:t>μ = 1 / </a:t>
            </a:r>
            <a:r>
              <a:rPr lang="en-US" sz="2400" dirty="0">
                <a:latin typeface="Calibri" pitchFamily="34" charset="0"/>
                <a:cs typeface="Calibri" pitchFamily="34" charset="0"/>
                <a:sym typeface="Symbol"/>
              </a:rPr>
              <a:t></a:t>
            </a:r>
            <a:r>
              <a:rPr lang="en-US" sz="2400" i="1" dirty="0" err="1">
                <a:latin typeface="Calibri" pitchFamily="34" charset="0"/>
                <a:cs typeface="Calibri" pitchFamily="34" charset="0"/>
                <a:sym typeface="Symbol"/>
              </a:rPr>
              <a:t>a</a:t>
            </a:r>
            <a:r>
              <a:rPr lang="en-US" sz="2400" i="1" baseline="-25000" dirty="0" err="1">
                <a:latin typeface="Calibri" pitchFamily="34" charset="0"/>
                <a:cs typeface="Calibri" pitchFamily="34" charset="0"/>
                <a:sym typeface="Symbol"/>
              </a:rPr>
              <a:t>i</a:t>
            </a:r>
            <a:endParaRPr lang="en-US" sz="2400" i="1" dirty="0">
              <a:latin typeface="Calibri" pitchFamily="34" charset="0"/>
              <a:cs typeface="Calibri" pitchFamily="34" charset="0"/>
            </a:endParaRPr>
          </a:p>
        </p:txBody>
      </p:sp>
    </p:spTree>
    <p:extLst>
      <p:ext uri="{BB962C8B-B14F-4D97-AF65-F5344CB8AC3E}">
        <p14:creationId xmlns:p14="http://schemas.microsoft.com/office/powerpoint/2010/main" val="1407470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8434" name="Rectangle 2"/>
          <p:cNvSpPr>
            <a:spLocks noGrp="1" noChangeArrowheads="1"/>
          </p:cNvSpPr>
          <p:nvPr>
            <p:ph type="title"/>
          </p:nvPr>
        </p:nvSpPr>
        <p:spPr/>
        <p:txBody>
          <a:bodyPr/>
          <a:lstStyle/>
          <a:p>
            <a:r>
              <a:rPr lang="en-US" dirty="0"/>
              <a:t>Example of HITS</a:t>
            </a:r>
          </a:p>
        </p:txBody>
      </p:sp>
      <p:sp>
        <p:nvSpPr>
          <p:cNvPr id="18436" name="Text Box 4"/>
          <p:cNvSpPr txBox="1">
            <a:spLocks noChangeArrowheads="1"/>
          </p:cNvSpPr>
          <p:nvPr/>
        </p:nvSpPr>
        <p:spPr bwMode="auto">
          <a:xfrm>
            <a:off x="838200" y="1447800"/>
            <a:ext cx="1414463" cy="1187450"/>
          </a:xfrm>
          <a:prstGeom prst="rect">
            <a:avLst/>
          </a:prstGeom>
          <a:noFill/>
          <a:ln w="9525">
            <a:noFill/>
            <a:miter lim="800000"/>
            <a:headEnd/>
            <a:tailEnd/>
          </a:ln>
          <a:effectLst/>
        </p:spPr>
        <p:txBody>
          <a:bodyPr wrap="none">
            <a:spAutoFit/>
          </a:bodyPr>
          <a:lstStyle/>
          <a:p>
            <a:r>
              <a:rPr lang="en-US" sz="2400">
                <a:latin typeface="Times New Roman" charset="0"/>
              </a:rPr>
              <a:t>        1 1 1</a:t>
            </a:r>
          </a:p>
          <a:p>
            <a:r>
              <a:rPr lang="en-US" sz="2400">
                <a:latin typeface="Times New Roman" charset="0"/>
              </a:rPr>
              <a:t>A =  1 0 1</a:t>
            </a:r>
          </a:p>
          <a:p>
            <a:r>
              <a:rPr lang="en-US" sz="2400">
                <a:latin typeface="Times New Roman" charset="0"/>
              </a:rPr>
              <a:t>        0 1 0</a:t>
            </a:r>
          </a:p>
        </p:txBody>
      </p:sp>
      <p:sp>
        <p:nvSpPr>
          <p:cNvPr id="18437" name="Text Box 5"/>
          <p:cNvSpPr txBox="1">
            <a:spLocks noChangeArrowheads="1"/>
          </p:cNvSpPr>
          <p:nvPr/>
        </p:nvSpPr>
        <p:spPr bwMode="auto">
          <a:xfrm>
            <a:off x="2667000" y="1447800"/>
            <a:ext cx="1462088" cy="1187450"/>
          </a:xfrm>
          <a:prstGeom prst="rect">
            <a:avLst/>
          </a:prstGeom>
          <a:noFill/>
          <a:ln w="9525">
            <a:noFill/>
            <a:miter lim="800000"/>
            <a:headEnd/>
            <a:tailEnd/>
          </a:ln>
          <a:effectLst/>
        </p:spPr>
        <p:txBody>
          <a:bodyPr wrap="none">
            <a:spAutoFit/>
          </a:bodyPr>
          <a:lstStyle/>
          <a:p>
            <a:r>
              <a:rPr lang="en-US" sz="2400">
                <a:latin typeface="Times New Roman" charset="0"/>
              </a:rPr>
              <a:t>        1 1 0</a:t>
            </a:r>
          </a:p>
          <a:p>
            <a:r>
              <a:rPr lang="en-US" sz="2400">
                <a:latin typeface="Times New Roman" charset="0"/>
              </a:rPr>
              <a:t>A</a:t>
            </a:r>
            <a:r>
              <a:rPr lang="en-US" sz="2400" baseline="30000">
                <a:latin typeface="Times New Roman" charset="0"/>
              </a:rPr>
              <a:t>T</a:t>
            </a:r>
            <a:r>
              <a:rPr lang="en-US" sz="2400">
                <a:latin typeface="Times New Roman" charset="0"/>
              </a:rPr>
              <a:t> = 1 0 1</a:t>
            </a:r>
          </a:p>
          <a:p>
            <a:r>
              <a:rPr lang="en-US" sz="2400">
                <a:latin typeface="Times New Roman" charset="0"/>
              </a:rPr>
              <a:t>        1 1 0</a:t>
            </a:r>
          </a:p>
        </p:txBody>
      </p:sp>
      <p:sp>
        <p:nvSpPr>
          <p:cNvPr id="18438" name="Rectangle 6"/>
          <p:cNvSpPr>
            <a:spLocks noChangeArrowheads="1"/>
          </p:cNvSpPr>
          <p:nvPr/>
        </p:nvSpPr>
        <p:spPr bwMode="auto">
          <a:xfrm>
            <a:off x="1524000" y="1492250"/>
            <a:ext cx="685800" cy="1143000"/>
          </a:xfrm>
          <a:prstGeom prst="rect">
            <a:avLst/>
          </a:prstGeom>
          <a:noFill/>
          <a:ln w="9525">
            <a:solidFill>
              <a:schemeClr val="tx1"/>
            </a:solidFill>
            <a:miter lim="800000"/>
            <a:headEnd/>
            <a:tailEnd/>
          </a:ln>
          <a:effectLst/>
        </p:spPr>
        <p:txBody>
          <a:bodyPr wrap="none" anchor="ctr"/>
          <a:lstStyle/>
          <a:p>
            <a:endParaRPr lang="en-US"/>
          </a:p>
        </p:txBody>
      </p:sp>
      <p:sp>
        <p:nvSpPr>
          <p:cNvPr id="18439" name="Rectangle 7"/>
          <p:cNvSpPr>
            <a:spLocks noChangeArrowheads="1"/>
          </p:cNvSpPr>
          <p:nvPr/>
        </p:nvSpPr>
        <p:spPr bwMode="auto">
          <a:xfrm>
            <a:off x="3352800" y="1492250"/>
            <a:ext cx="762000" cy="1143000"/>
          </a:xfrm>
          <a:prstGeom prst="rect">
            <a:avLst/>
          </a:prstGeom>
          <a:noFill/>
          <a:ln w="9525">
            <a:solidFill>
              <a:schemeClr val="tx1"/>
            </a:solidFill>
            <a:miter lim="800000"/>
            <a:headEnd/>
            <a:tailEnd/>
          </a:ln>
          <a:effectLst/>
        </p:spPr>
        <p:txBody>
          <a:bodyPr wrap="none" anchor="ctr"/>
          <a:lstStyle/>
          <a:p>
            <a:endParaRPr lang="en-US"/>
          </a:p>
        </p:txBody>
      </p:sp>
      <p:sp>
        <p:nvSpPr>
          <p:cNvPr id="18440" name="Text Box 8"/>
          <p:cNvSpPr txBox="1">
            <a:spLocks noChangeArrowheads="1"/>
          </p:cNvSpPr>
          <p:nvPr/>
        </p:nvSpPr>
        <p:spPr bwMode="auto">
          <a:xfrm>
            <a:off x="1111250" y="3654425"/>
            <a:ext cx="1499128" cy="1200329"/>
          </a:xfrm>
          <a:prstGeom prst="rect">
            <a:avLst/>
          </a:prstGeom>
          <a:noFill/>
          <a:ln w="9525">
            <a:noFill/>
            <a:miter lim="800000"/>
            <a:headEnd/>
            <a:tailEnd/>
          </a:ln>
          <a:effectLst/>
        </p:spPr>
        <p:txBody>
          <a:bodyPr wrap="none">
            <a:spAutoFit/>
          </a:bodyPr>
          <a:lstStyle/>
          <a:p>
            <a:r>
              <a:rPr lang="en-US" sz="2400" dirty="0">
                <a:latin typeface="Times New Roman" charset="0"/>
              </a:rPr>
              <a:t>h(yahoo)</a:t>
            </a:r>
          </a:p>
          <a:p>
            <a:r>
              <a:rPr lang="en-US" sz="2400" dirty="0">
                <a:latin typeface="Times New Roman" charset="0"/>
              </a:rPr>
              <a:t>h(amazon)</a:t>
            </a:r>
          </a:p>
          <a:p>
            <a:r>
              <a:rPr lang="en-US" sz="2400" dirty="0">
                <a:latin typeface="Times New Roman" charset="0"/>
              </a:rPr>
              <a:t>h(</a:t>
            </a:r>
            <a:r>
              <a:rPr lang="en-US" sz="2400" dirty="0" err="1">
                <a:latin typeface="Times New Roman" charset="0"/>
              </a:rPr>
              <a:t>m’soft</a:t>
            </a:r>
            <a:r>
              <a:rPr lang="en-US" sz="2400" dirty="0">
                <a:latin typeface="Times New Roman" charset="0"/>
              </a:rPr>
              <a:t>)</a:t>
            </a:r>
          </a:p>
        </p:txBody>
      </p:sp>
      <p:sp>
        <p:nvSpPr>
          <p:cNvPr id="18441" name="Text Box 9"/>
          <p:cNvSpPr txBox="1">
            <a:spLocks noChangeArrowheads="1"/>
          </p:cNvSpPr>
          <p:nvPr/>
        </p:nvSpPr>
        <p:spPr bwMode="auto">
          <a:xfrm>
            <a:off x="2651125" y="3613150"/>
            <a:ext cx="355600" cy="1187450"/>
          </a:xfrm>
          <a:prstGeom prst="rect">
            <a:avLst/>
          </a:prstGeom>
          <a:noFill/>
          <a:ln w="9525">
            <a:noFill/>
            <a:miter lim="800000"/>
            <a:headEnd/>
            <a:tailEnd/>
          </a:ln>
          <a:effectLst/>
        </p:spPr>
        <p:txBody>
          <a:bodyPr wrap="none">
            <a:spAutoFit/>
          </a:bodyPr>
          <a:lstStyle/>
          <a:p>
            <a:r>
              <a:rPr lang="en-US" sz="2400">
                <a:latin typeface="Times New Roman" charset="0"/>
              </a:rPr>
              <a:t>=</a:t>
            </a:r>
          </a:p>
          <a:p>
            <a:r>
              <a:rPr lang="en-US" sz="2400">
                <a:latin typeface="Times New Roman" charset="0"/>
              </a:rPr>
              <a:t>=</a:t>
            </a:r>
          </a:p>
          <a:p>
            <a:r>
              <a:rPr lang="en-US" sz="2400">
                <a:latin typeface="Times New Roman" charset="0"/>
              </a:rPr>
              <a:t>=</a:t>
            </a:r>
          </a:p>
        </p:txBody>
      </p:sp>
      <p:sp>
        <p:nvSpPr>
          <p:cNvPr id="18442" name="Text Box 10"/>
          <p:cNvSpPr txBox="1">
            <a:spLocks noChangeArrowheads="1"/>
          </p:cNvSpPr>
          <p:nvPr/>
        </p:nvSpPr>
        <p:spPr bwMode="auto">
          <a:xfrm>
            <a:off x="3336925" y="3613150"/>
            <a:ext cx="569387" cy="1200329"/>
          </a:xfrm>
          <a:prstGeom prst="rect">
            <a:avLst/>
          </a:prstGeom>
          <a:noFill/>
          <a:ln w="9525">
            <a:noFill/>
            <a:miter lim="800000"/>
            <a:headEnd/>
            <a:tailEnd/>
          </a:ln>
          <a:effectLst/>
        </p:spPr>
        <p:txBody>
          <a:bodyPr wrap="none">
            <a:spAutoFit/>
          </a:bodyPr>
          <a:lstStyle/>
          <a:p>
            <a:r>
              <a:rPr lang="en-US" sz="2400" dirty="0">
                <a:latin typeface="Times New Roman" charset="0"/>
              </a:rPr>
              <a:t>.58</a:t>
            </a:r>
          </a:p>
          <a:p>
            <a:r>
              <a:rPr lang="en-US" sz="2400" dirty="0">
                <a:latin typeface="Times New Roman" charset="0"/>
              </a:rPr>
              <a:t>.58</a:t>
            </a:r>
          </a:p>
          <a:p>
            <a:r>
              <a:rPr lang="en-US" sz="2400" dirty="0">
                <a:latin typeface="Times New Roman" charset="0"/>
              </a:rPr>
              <a:t>.58</a:t>
            </a:r>
          </a:p>
        </p:txBody>
      </p:sp>
      <p:sp>
        <p:nvSpPr>
          <p:cNvPr id="18443" name="Text Box 11"/>
          <p:cNvSpPr txBox="1">
            <a:spLocks noChangeArrowheads="1"/>
          </p:cNvSpPr>
          <p:nvPr/>
        </p:nvSpPr>
        <p:spPr bwMode="auto">
          <a:xfrm>
            <a:off x="3946525" y="3613150"/>
            <a:ext cx="569387" cy="1200329"/>
          </a:xfrm>
          <a:prstGeom prst="rect">
            <a:avLst/>
          </a:prstGeom>
          <a:noFill/>
          <a:ln w="9525">
            <a:noFill/>
            <a:miter lim="800000"/>
            <a:headEnd/>
            <a:tailEnd/>
          </a:ln>
          <a:effectLst/>
        </p:spPr>
        <p:txBody>
          <a:bodyPr wrap="none">
            <a:spAutoFit/>
          </a:bodyPr>
          <a:lstStyle/>
          <a:p>
            <a:r>
              <a:rPr lang="en-US" sz="2400" dirty="0">
                <a:latin typeface="Times New Roman" charset="0"/>
              </a:rPr>
              <a:t>.80</a:t>
            </a:r>
          </a:p>
          <a:p>
            <a:r>
              <a:rPr lang="en-US" sz="2400" dirty="0">
                <a:latin typeface="Times New Roman" charset="0"/>
              </a:rPr>
              <a:t>.53</a:t>
            </a:r>
          </a:p>
          <a:p>
            <a:r>
              <a:rPr lang="en-US" sz="2400" dirty="0">
                <a:latin typeface="Times New Roman" charset="0"/>
              </a:rPr>
              <a:t>.27</a:t>
            </a:r>
          </a:p>
        </p:txBody>
      </p:sp>
      <p:sp>
        <p:nvSpPr>
          <p:cNvPr id="18444" name="Text Box 12"/>
          <p:cNvSpPr txBox="1">
            <a:spLocks noChangeArrowheads="1"/>
          </p:cNvSpPr>
          <p:nvPr/>
        </p:nvSpPr>
        <p:spPr bwMode="auto">
          <a:xfrm>
            <a:off x="4556125" y="3613150"/>
            <a:ext cx="577402" cy="1200329"/>
          </a:xfrm>
          <a:prstGeom prst="rect">
            <a:avLst/>
          </a:prstGeom>
          <a:noFill/>
          <a:ln w="9525">
            <a:noFill/>
            <a:miter lim="800000"/>
            <a:headEnd/>
            <a:tailEnd/>
          </a:ln>
          <a:effectLst/>
        </p:spPr>
        <p:txBody>
          <a:bodyPr wrap="none">
            <a:spAutoFit/>
          </a:bodyPr>
          <a:lstStyle/>
          <a:p>
            <a:r>
              <a:rPr lang="en-US" sz="2400" dirty="0">
                <a:latin typeface="Times New Roman" charset="0"/>
              </a:rPr>
              <a:t>.80</a:t>
            </a:r>
          </a:p>
          <a:p>
            <a:r>
              <a:rPr lang="en-US" sz="2400" dirty="0">
                <a:latin typeface="Times New Roman" charset="0"/>
              </a:rPr>
              <a:t>.53</a:t>
            </a:r>
          </a:p>
          <a:p>
            <a:r>
              <a:rPr lang="en-US" sz="2400" dirty="0">
                <a:latin typeface="Times New Roman" charset="0"/>
              </a:rPr>
              <a:t>.27</a:t>
            </a:r>
          </a:p>
        </p:txBody>
      </p:sp>
      <p:sp>
        <p:nvSpPr>
          <p:cNvPr id="18445" name="Text Box 13"/>
          <p:cNvSpPr txBox="1">
            <a:spLocks noChangeArrowheads="1"/>
          </p:cNvSpPr>
          <p:nvPr/>
        </p:nvSpPr>
        <p:spPr bwMode="auto">
          <a:xfrm>
            <a:off x="5241925" y="3613150"/>
            <a:ext cx="646331" cy="1200329"/>
          </a:xfrm>
          <a:prstGeom prst="rect">
            <a:avLst/>
          </a:prstGeom>
          <a:noFill/>
          <a:ln w="9525">
            <a:noFill/>
            <a:miter lim="800000"/>
            <a:headEnd/>
            <a:tailEnd/>
          </a:ln>
          <a:effectLst/>
        </p:spPr>
        <p:txBody>
          <a:bodyPr wrap="none">
            <a:spAutoFit/>
          </a:bodyPr>
          <a:lstStyle/>
          <a:p>
            <a:r>
              <a:rPr lang="en-US" sz="2400" dirty="0">
                <a:latin typeface="Times New Roman" charset="0"/>
              </a:rPr>
              <a:t> .79</a:t>
            </a:r>
          </a:p>
          <a:p>
            <a:r>
              <a:rPr lang="en-US" sz="2400" dirty="0">
                <a:latin typeface="Times New Roman" charset="0"/>
              </a:rPr>
              <a:t> .57</a:t>
            </a:r>
          </a:p>
          <a:p>
            <a:r>
              <a:rPr lang="en-US" sz="2400" dirty="0">
                <a:latin typeface="Times New Roman" charset="0"/>
              </a:rPr>
              <a:t> .23</a:t>
            </a:r>
          </a:p>
        </p:txBody>
      </p:sp>
      <p:sp>
        <p:nvSpPr>
          <p:cNvPr id="18446" name="Text Box 14"/>
          <p:cNvSpPr txBox="1">
            <a:spLocks noChangeArrowheads="1"/>
          </p:cNvSpPr>
          <p:nvPr/>
        </p:nvSpPr>
        <p:spPr bwMode="auto">
          <a:xfrm>
            <a:off x="6003925" y="3536950"/>
            <a:ext cx="565150" cy="1187450"/>
          </a:xfrm>
          <a:prstGeom prst="rect">
            <a:avLst/>
          </a:prstGeom>
          <a:noFill/>
          <a:ln w="9525">
            <a:noFill/>
            <a:miter lim="800000"/>
            <a:headEnd/>
            <a:tailEnd/>
          </a:ln>
          <a:effectLst/>
        </p:spPr>
        <p:txBody>
          <a:bodyPr wrap="none">
            <a:spAutoFit/>
          </a:bodyPr>
          <a:lstStyle/>
          <a:p>
            <a:r>
              <a:rPr lang="en-US" sz="2400">
                <a:latin typeface="Times New Roman" charset="0"/>
              </a:rPr>
              <a:t>. . .</a:t>
            </a:r>
          </a:p>
          <a:p>
            <a:r>
              <a:rPr lang="en-US" sz="2400">
                <a:latin typeface="Times New Roman" charset="0"/>
              </a:rPr>
              <a:t>. . .</a:t>
            </a:r>
          </a:p>
          <a:p>
            <a:r>
              <a:rPr lang="en-US" sz="2400">
                <a:latin typeface="Times New Roman" charset="0"/>
              </a:rPr>
              <a:t>. . .</a:t>
            </a:r>
          </a:p>
        </p:txBody>
      </p:sp>
      <p:sp>
        <p:nvSpPr>
          <p:cNvPr id="18447" name="Text Box 15"/>
          <p:cNvSpPr txBox="1">
            <a:spLocks noChangeArrowheads="1"/>
          </p:cNvSpPr>
          <p:nvPr/>
        </p:nvSpPr>
        <p:spPr bwMode="auto">
          <a:xfrm>
            <a:off x="7131050" y="3578225"/>
            <a:ext cx="723275" cy="1200329"/>
          </a:xfrm>
          <a:prstGeom prst="rect">
            <a:avLst/>
          </a:prstGeom>
          <a:noFill/>
          <a:ln w="9525">
            <a:noFill/>
            <a:miter lim="800000"/>
            <a:headEnd/>
            <a:tailEnd/>
          </a:ln>
          <a:effectLst/>
        </p:spPr>
        <p:txBody>
          <a:bodyPr wrap="none">
            <a:spAutoFit/>
          </a:bodyPr>
          <a:lstStyle/>
          <a:p>
            <a:r>
              <a:rPr lang="en-US" sz="2400" dirty="0">
                <a:latin typeface="Times New Roman" charset="0"/>
              </a:rPr>
              <a:t>.788</a:t>
            </a:r>
          </a:p>
          <a:p>
            <a:r>
              <a:rPr lang="en-US" sz="2400" dirty="0">
                <a:latin typeface="Times New Roman" charset="0"/>
              </a:rPr>
              <a:t>.577</a:t>
            </a:r>
          </a:p>
          <a:p>
            <a:r>
              <a:rPr lang="en-US" sz="2400" dirty="0">
                <a:latin typeface="Times New Roman" charset="0"/>
              </a:rPr>
              <a:t>.211</a:t>
            </a:r>
          </a:p>
        </p:txBody>
      </p:sp>
      <p:sp>
        <p:nvSpPr>
          <p:cNvPr id="18448" name="Text Box 16"/>
          <p:cNvSpPr txBox="1">
            <a:spLocks noChangeArrowheads="1"/>
          </p:cNvSpPr>
          <p:nvPr/>
        </p:nvSpPr>
        <p:spPr bwMode="auto">
          <a:xfrm>
            <a:off x="1111250" y="5026025"/>
            <a:ext cx="2853666" cy="1200329"/>
          </a:xfrm>
          <a:prstGeom prst="rect">
            <a:avLst/>
          </a:prstGeom>
          <a:noFill/>
          <a:ln w="9525">
            <a:noFill/>
            <a:miter lim="800000"/>
            <a:headEnd/>
            <a:tailEnd/>
          </a:ln>
          <a:effectLst/>
        </p:spPr>
        <p:txBody>
          <a:bodyPr wrap="none">
            <a:spAutoFit/>
          </a:bodyPr>
          <a:lstStyle/>
          <a:p>
            <a:r>
              <a:rPr lang="en-US" sz="2400" dirty="0">
                <a:latin typeface="Times New Roman" charset="0"/>
              </a:rPr>
              <a:t>a(yahoo)      =       .58</a:t>
            </a:r>
          </a:p>
          <a:p>
            <a:r>
              <a:rPr lang="en-US" sz="2400" dirty="0">
                <a:latin typeface="Times New Roman" charset="0"/>
              </a:rPr>
              <a:t>a(amazon)   =       .58</a:t>
            </a:r>
          </a:p>
          <a:p>
            <a:r>
              <a:rPr lang="en-US" sz="2400" dirty="0">
                <a:latin typeface="Times New Roman" charset="0"/>
              </a:rPr>
              <a:t>a(</a:t>
            </a:r>
            <a:r>
              <a:rPr lang="en-US" sz="2400" dirty="0" err="1">
                <a:latin typeface="Times New Roman" charset="0"/>
              </a:rPr>
              <a:t>m’soft</a:t>
            </a:r>
            <a:r>
              <a:rPr lang="en-US" sz="2400" dirty="0">
                <a:latin typeface="Times New Roman" charset="0"/>
              </a:rPr>
              <a:t>)     =       .58</a:t>
            </a:r>
          </a:p>
        </p:txBody>
      </p:sp>
      <p:sp>
        <p:nvSpPr>
          <p:cNvPr id="18449" name="Text Box 17"/>
          <p:cNvSpPr txBox="1">
            <a:spLocks noChangeArrowheads="1"/>
          </p:cNvSpPr>
          <p:nvPr/>
        </p:nvSpPr>
        <p:spPr bwMode="auto">
          <a:xfrm>
            <a:off x="3930650" y="5026025"/>
            <a:ext cx="577402" cy="1200329"/>
          </a:xfrm>
          <a:prstGeom prst="rect">
            <a:avLst/>
          </a:prstGeom>
          <a:noFill/>
          <a:ln w="9525">
            <a:noFill/>
            <a:miter lim="800000"/>
            <a:headEnd/>
            <a:tailEnd/>
          </a:ln>
          <a:effectLst/>
        </p:spPr>
        <p:txBody>
          <a:bodyPr wrap="none">
            <a:spAutoFit/>
          </a:bodyPr>
          <a:lstStyle/>
          <a:p>
            <a:r>
              <a:rPr lang="en-US" sz="2400" dirty="0">
                <a:latin typeface="Times New Roman" charset="0"/>
              </a:rPr>
              <a:t>.58</a:t>
            </a:r>
          </a:p>
          <a:p>
            <a:r>
              <a:rPr lang="en-US" sz="2400" dirty="0">
                <a:latin typeface="Times New Roman" charset="0"/>
              </a:rPr>
              <a:t>.58</a:t>
            </a:r>
          </a:p>
          <a:p>
            <a:r>
              <a:rPr lang="en-US" sz="2400" dirty="0">
                <a:latin typeface="Times New Roman" charset="0"/>
              </a:rPr>
              <a:t>.58</a:t>
            </a:r>
          </a:p>
        </p:txBody>
      </p:sp>
      <p:sp>
        <p:nvSpPr>
          <p:cNvPr id="18450" name="Text Box 18"/>
          <p:cNvSpPr txBox="1">
            <a:spLocks noChangeArrowheads="1"/>
          </p:cNvSpPr>
          <p:nvPr/>
        </p:nvSpPr>
        <p:spPr bwMode="auto">
          <a:xfrm>
            <a:off x="5302250" y="5026025"/>
            <a:ext cx="646331" cy="1200329"/>
          </a:xfrm>
          <a:prstGeom prst="rect">
            <a:avLst/>
          </a:prstGeom>
          <a:noFill/>
          <a:ln w="9525">
            <a:noFill/>
            <a:miter lim="800000"/>
            <a:headEnd/>
            <a:tailEnd/>
          </a:ln>
          <a:effectLst/>
        </p:spPr>
        <p:txBody>
          <a:bodyPr wrap="none">
            <a:spAutoFit/>
          </a:bodyPr>
          <a:lstStyle/>
          <a:p>
            <a:r>
              <a:rPr lang="en-US" sz="2400" dirty="0">
                <a:latin typeface="Times New Roman" charset="0"/>
              </a:rPr>
              <a:t> .62</a:t>
            </a:r>
          </a:p>
          <a:p>
            <a:r>
              <a:rPr lang="en-US" sz="2400" dirty="0">
                <a:latin typeface="Times New Roman" charset="0"/>
              </a:rPr>
              <a:t> .49</a:t>
            </a:r>
          </a:p>
          <a:p>
            <a:r>
              <a:rPr lang="en-US" sz="2400" dirty="0">
                <a:latin typeface="Times New Roman" charset="0"/>
              </a:rPr>
              <a:t> .62</a:t>
            </a:r>
          </a:p>
        </p:txBody>
      </p:sp>
      <p:sp>
        <p:nvSpPr>
          <p:cNvPr id="18451" name="Text Box 19"/>
          <p:cNvSpPr txBox="1">
            <a:spLocks noChangeArrowheads="1"/>
          </p:cNvSpPr>
          <p:nvPr/>
        </p:nvSpPr>
        <p:spPr bwMode="auto">
          <a:xfrm>
            <a:off x="6080125" y="4984750"/>
            <a:ext cx="565150" cy="1187450"/>
          </a:xfrm>
          <a:prstGeom prst="rect">
            <a:avLst/>
          </a:prstGeom>
          <a:noFill/>
          <a:ln w="9525">
            <a:noFill/>
            <a:miter lim="800000"/>
            <a:headEnd/>
            <a:tailEnd/>
          </a:ln>
          <a:effectLst/>
        </p:spPr>
        <p:txBody>
          <a:bodyPr wrap="none">
            <a:spAutoFit/>
          </a:bodyPr>
          <a:lstStyle/>
          <a:p>
            <a:r>
              <a:rPr lang="en-US" sz="2400">
                <a:latin typeface="Times New Roman" charset="0"/>
              </a:rPr>
              <a:t>. . .</a:t>
            </a:r>
          </a:p>
          <a:p>
            <a:r>
              <a:rPr lang="en-US" sz="2400">
                <a:latin typeface="Times New Roman" charset="0"/>
              </a:rPr>
              <a:t>. . .</a:t>
            </a:r>
          </a:p>
          <a:p>
            <a:r>
              <a:rPr lang="en-US" sz="2400">
                <a:latin typeface="Times New Roman" charset="0"/>
              </a:rPr>
              <a:t>. . .</a:t>
            </a:r>
          </a:p>
        </p:txBody>
      </p:sp>
      <p:sp>
        <p:nvSpPr>
          <p:cNvPr id="18452" name="Text Box 20"/>
          <p:cNvSpPr txBox="1">
            <a:spLocks noChangeArrowheads="1"/>
          </p:cNvSpPr>
          <p:nvPr/>
        </p:nvSpPr>
        <p:spPr bwMode="auto">
          <a:xfrm>
            <a:off x="7131050" y="5026025"/>
            <a:ext cx="723275" cy="1200329"/>
          </a:xfrm>
          <a:prstGeom prst="rect">
            <a:avLst/>
          </a:prstGeom>
          <a:noFill/>
          <a:ln w="9525">
            <a:noFill/>
            <a:miter lim="800000"/>
            <a:headEnd/>
            <a:tailEnd/>
          </a:ln>
          <a:effectLst/>
        </p:spPr>
        <p:txBody>
          <a:bodyPr wrap="none">
            <a:spAutoFit/>
          </a:bodyPr>
          <a:lstStyle/>
          <a:p>
            <a:r>
              <a:rPr lang="en-US" sz="2400" dirty="0">
                <a:latin typeface="Times New Roman" charset="0"/>
              </a:rPr>
              <a:t>.628</a:t>
            </a:r>
          </a:p>
          <a:p>
            <a:r>
              <a:rPr lang="en-US" sz="2400" dirty="0">
                <a:latin typeface="Times New Roman" charset="0"/>
              </a:rPr>
              <a:t>.459</a:t>
            </a:r>
          </a:p>
          <a:p>
            <a:r>
              <a:rPr lang="en-US" sz="2400" dirty="0">
                <a:latin typeface="Times New Roman" charset="0"/>
              </a:rPr>
              <a:t>.628</a:t>
            </a:r>
          </a:p>
        </p:txBody>
      </p:sp>
      <p:sp>
        <p:nvSpPr>
          <p:cNvPr id="18453" name="Text Box 21"/>
          <p:cNvSpPr txBox="1">
            <a:spLocks noChangeArrowheads="1"/>
          </p:cNvSpPr>
          <p:nvPr/>
        </p:nvSpPr>
        <p:spPr bwMode="auto">
          <a:xfrm>
            <a:off x="4556125" y="5060950"/>
            <a:ext cx="569387" cy="1200329"/>
          </a:xfrm>
          <a:prstGeom prst="rect">
            <a:avLst/>
          </a:prstGeom>
          <a:noFill/>
          <a:ln w="9525">
            <a:noFill/>
            <a:miter lim="800000"/>
            <a:headEnd/>
            <a:tailEnd/>
          </a:ln>
          <a:effectLst/>
        </p:spPr>
        <p:txBody>
          <a:bodyPr wrap="none">
            <a:spAutoFit/>
          </a:bodyPr>
          <a:lstStyle/>
          <a:p>
            <a:r>
              <a:rPr lang="en-US" sz="2400" dirty="0">
                <a:latin typeface="Times New Roman" charset="0"/>
              </a:rPr>
              <a:t>.62</a:t>
            </a:r>
          </a:p>
          <a:p>
            <a:r>
              <a:rPr lang="en-US" sz="2400" dirty="0">
                <a:latin typeface="Times New Roman" charset="0"/>
              </a:rPr>
              <a:t>.49</a:t>
            </a:r>
          </a:p>
          <a:p>
            <a:r>
              <a:rPr lang="en-US" sz="2400" dirty="0">
                <a:latin typeface="Times New Roman" charset="0"/>
              </a:rPr>
              <a:t>.62</a:t>
            </a:r>
          </a:p>
        </p:txBody>
      </p:sp>
      <p:sp>
        <p:nvSpPr>
          <p:cNvPr id="22" name="Slide Number Placeholder 21"/>
          <p:cNvSpPr>
            <a:spLocks noGrp="1"/>
          </p:cNvSpPr>
          <p:nvPr>
            <p:ph type="sldNum" sz="quarter" idx="12"/>
          </p:nvPr>
        </p:nvSpPr>
        <p:spPr/>
        <p:txBody>
          <a:bodyPr/>
          <a:lstStyle/>
          <a:p>
            <a:fld id="{19B12225-5612-419B-A8D5-4B8EEE4C217E}" type="slidenum">
              <a:rPr lang="en-US" smtClean="0"/>
              <a:pPr/>
              <a:t>59</a:t>
            </a:fld>
            <a:endParaRPr lang="en-US"/>
          </a:p>
        </p:txBody>
      </p:sp>
      <p:grpSp>
        <p:nvGrpSpPr>
          <p:cNvPr id="33" name="Group 32"/>
          <p:cNvGrpSpPr/>
          <p:nvPr/>
        </p:nvGrpSpPr>
        <p:grpSpPr>
          <a:xfrm>
            <a:off x="5867400" y="1477537"/>
            <a:ext cx="2133600" cy="1676400"/>
            <a:chOff x="1524000" y="1981200"/>
            <a:chExt cx="4038600" cy="3124200"/>
          </a:xfrm>
        </p:grpSpPr>
        <p:sp>
          <p:nvSpPr>
            <p:cNvPr id="24" name="Oval 3"/>
            <p:cNvSpPr>
              <a:spLocks noChangeArrowheads="1"/>
            </p:cNvSpPr>
            <p:nvPr/>
          </p:nvSpPr>
          <p:spPr bwMode="auto">
            <a:xfrm>
              <a:off x="2971800" y="19812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a:solidFill>
                    <a:schemeClr val="bg1"/>
                  </a:solidFill>
                  <a:latin typeface="Arial" pitchFamily="34" charset="0"/>
                  <a:cs typeface="Arial" pitchFamily="34" charset="0"/>
                </a:rPr>
                <a:t>Yahoo</a:t>
              </a:r>
            </a:p>
          </p:txBody>
        </p:sp>
        <p:sp>
          <p:nvSpPr>
            <p:cNvPr id="25" name="Oval 4"/>
            <p:cNvSpPr>
              <a:spLocks noChangeArrowheads="1"/>
            </p:cNvSpPr>
            <p:nvPr/>
          </p:nvSpPr>
          <p:spPr bwMode="auto">
            <a:xfrm>
              <a:off x="4343400" y="43434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dirty="0" err="1">
                  <a:solidFill>
                    <a:schemeClr val="bg1"/>
                  </a:solidFill>
                  <a:latin typeface="Arial" pitchFamily="34" charset="0"/>
                  <a:cs typeface="Arial" pitchFamily="34" charset="0"/>
                </a:rPr>
                <a:t>M’soft</a:t>
              </a:r>
              <a:endParaRPr lang="en-US" sz="1200" dirty="0">
                <a:solidFill>
                  <a:schemeClr val="bg1"/>
                </a:solidFill>
                <a:latin typeface="Arial" pitchFamily="34" charset="0"/>
                <a:cs typeface="Arial" pitchFamily="34" charset="0"/>
              </a:endParaRPr>
            </a:p>
          </p:txBody>
        </p:sp>
        <p:sp>
          <p:nvSpPr>
            <p:cNvPr id="26" name="Oval 5"/>
            <p:cNvSpPr>
              <a:spLocks noChangeArrowheads="1"/>
            </p:cNvSpPr>
            <p:nvPr/>
          </p:nvSpPr>
          <p:spPr bwMode="auto">
            <a:xfrm>
              <a:off x="1524000" y="43434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a:solidFill>
                    <a:schemeClr val="bg1"/>
                  </a:solidFill>
                  <a:latin typeface="Arial" pitchFamily="34" charset="0"/>
                  <a:cs typeface="Arial" pitchFamily="34" charset="0"/>
                </a:rPr>
                <a:t>Amazon</a:t>
              </a:r>
            </a:p>
          </p:txBody>
        </p:sp>
        <p:sp>
          <p:nvSpPr>
            <p:cNvPr id="27" name="Line 6"/>
            <p:cNvSpPr>
              <a:spLocks noChangeShapeType="1"/>
            </p:cNvSpPr>
            <p:nvPr/>
          </p:nvSpPr>
          <p:spPr bwMode="auto">
            <a:xfrm flipV="1">
              <a:off x="1981200" y="2590800"/>
              <a:ext cx="1066800" cy="175260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28" name="Line 7"/>
            <p:cNvSpPr>
              <a:spLocks noChangeShapeType="1"/>
            </p:cNvSpPr>
            <p:nvPr/>
          </p:nvSpPr>
          <p:spPr bwMode="auto">
            <a:xfrm flipH="1">
              <a:off x="2590800" y="2743200"/>
              <a:ext cx="990600" cy="167640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29" name="Line 8"/>
            <p:cNvSpPr>
              <a:spLocks noChangeShapeType="1"/>
            </p:cNvSpPr>
            <p:nvPr/>
          </p:nvSpPr>
          <p:spPr bwMode="auto">
            <a:xfrm flipH="1">
              <a:off x="2743200" y="4572000"/>
              <a:ext cx="1600200" cy="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30" name="Line 9"/>
            <p:cNvSpPr>
              <a:spLocks noChangeShapeType="1"/>
            </p:cNvSpPr>
            <p:nvPr/>
          </p:nvSpPr>
          <p:spPr bwMode="auto">
            <a:xfrm>
              <a:off x="2743200" y="4876800"/>
              <a:ext cx="1600200" cy="0"/>
            </a:xfrm>
            <a:prstGeom prst="line">
              <a:avLst/>
            </a:prstGeom>
            <a:noFill/>
            <a:ln w="28575">
              <a:solidFill>
                <a:schemeClr val="tx1"/>
              </a:solidFill>
              <a:round/>
              <a:headEnd/>
              <a:tailEnd type="triangle" w="med" len="med"/>
            </a:ln>
            <a:effectLst/>
          </p:spPr>
          <p:txBody>
            <a:bodyPr wrap="none" anchor="ctr"/>
            <a:lstStyle/>
            <a:p>
              <a:endParaRPr lang="en-US" sz="1050"/>
            </a:p>
          </p:txBody>
        </p:sp>
        <p:cxnSp>
          <p:nvCxnSpPr>
            <p:cNvPr id="31" name="AutoShape 10"/>
            <p:cNvCxnSpPr>
              <a:cxnSpLocks noChangeShapeType="1"/>
              <a:stCxn id="24" idx="6"/>
              <a:endCxn id="24" idx="2"/>
            </p:cNvCxnSpPr>
            <p:nvPr/>
          </p:nvCxnSpPr>
          <p:spPr bwMode="auto">
            <a:xfrm flipH="1">
              <a:off x="2971800" y="2362200"/>
              <a:ext cx="1219200" cy="1588"/>
            </a:xfrm>
            <a:prstGeom prst="curvedConnector5">
              <a:avLst>
                <a:gd name="adj1" fmla="val -18750"/>
                <a:gd name="adj2" fmla="val -38400000"/>
                <a:gd name="adj3" fmla="val 118750"/>
              </a:avLst>
            </a:prstGeom>
            <a:noFill/>
            <a:ln w="28575">
              <a:solidFill>
                <a:schemeClr val="tx1"/>
              </a:solidFill>
              <a:round/>
              <a:headEnd/>
              <a:tailEnd type="triangle" w="med" len="med"/>
            </a:ln>
            <a:effectLst/>
          </p:spPr>
        </p:cxnSp>
        <p:sp>
          <p:nvSpPr>
            <p:cNvPr id="32" name="Line 14"/>
            <p:cNvSpPr>
              <a:spLocks noChangeShapeType="1"/>
            </p:cNvSpPr>
            <p:nvPr/>
          </p:nvSpPr>
          <p:spPr bwMode="auto">
            <a:xfrm>
              <a:off x="4038600" y="2667000"/>
              <a:ext cx="838200" cy="1676400"/>
            </a:xfrm>
            <a:prstGeom prst="line">
              <a:avLst/>
            </a:prstGeom>
            <a:noFill/>
            <a:ln w="28575">
              <a:solidFill>
                <a:schemeClr val="tx1"/>
              </a:solidFill>
              <a:round/>
              <a:headEnd/>
              <a:tailEnd type="triangle" w="med" len="med"/>
            </a:ln>
            <a:effectLst/>
          </p:spPr>
          <p:txBody>
            <a:bodyPr wrap="none" anchor="ctr"/>
            <a:lstStyle/>
            <a:p>
              <a:endParaRPr lang="en-US" sz="1050"/>
            </a:p>
          </p:txBody>
        </p:sp>
      </p:gr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862010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utoUpdateAnimBg="0"/>
      <p:bldP spid="18444" grpId="0" autoUpdateAnimBg="0"/>
      <p:bldP spid="18445" grpId="0" autoUpdateAnimBg="0"/>
      <p:bldP spid="18446" grpId="0" autoUpdateAnimBg="0"/>
      <p:bldP spid="18447"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lstStyle/>
          <a:p>
            <a:br>
              <a:rPr lang="en-US" dirty="0"/>
            </a:br>
            <a:r>
              <a:rPr lang="en-US" dirty="0"/>
              <a:t>Topic-Specific PageRank</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00715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1266" name="Rectangle 2"/>
          <p:cNvSpPr>
            <a:spLocks noGrp="1" noChangeArrowheads="1"/>
          </p:cNvSpPr>
          <p:nvPr>
            <p:ph type="title"/>
          </p:nvPr>
        </p:nvSpPr>
        <p:spPr/>
        <p:txBody>
          <a:bodyPr/>
          <a:lstStyle/>
          <a:p>
            <a:r>
              <a:rPr lang="en-US" dirty="0" err="1"/>
              <a:t>PageRank</a:t>
            </a:r>
            <a:r>
              <a:rPr lang="en-US" dirty="0"/>
              <a:t> and HITS</a:t>
            </a:r>
          </a:p>
        </p:txBody>
      </p:sp>
      <p:sp>
        <p:nvSpPr>
          <p:cNvPr id="11267" name="Rectangle 3"/>
          <p:cNvSpPr>
            <a:spLocks noGrp="1" noChangeArrowheads="1"/>
          </p:cNvSpPr>
          <p:nvPr>
            <p:ph type="body" idx="1"/>
          </p:nvPr>
        </p:nvSpPr>
        <p:spPr/>
        <p:txBody>
          <a:bodyPr>
            <a:normAutofit/>
          </a:bodyPr>
          <a:lstStyle/>
          <a:p>
            <a:r>
              <a:rPr lang="en-US" b="1" dirty="0" err="1"/>
              <a:t>PageRank</a:t>
            </a:r>
            <a:r>
              <a:rPr lang="en-US" b="1" dirty="0"/>
              <a:t> and HITS are two solutions to the same problem:</a:t>
            </a:r>
          </a:p>
          <a:p>
            <a:pPr lvl="1"/>
            <a:r>
              <a:rPr lang="en-US" b="1" dirty="0">
                <a:solidFill>
                  <a:srgbClr val="D60093"/>
                </a:solidFill>
              </a:rPr>
              <a:t>What is the value of an in-link from </a:t>
            </a:r>
            <a:r>
              <a:rPr lang="en-US" b="1" i="1" dirty="0">
                <a:solidFill>
                  <a:srgbClr val="D60093"/>
                </a:solidFill>
              </a:rPr>
              <a:t>u</a:t>
            </a:r>
            <a:r>
              <a:rPr lang="en-US" b="1" dirty="0">
                <a:solidFill>
                  <a:srgbClr val="D60093"/>
                </a:solidFill>
              </a:rPr>
              <a:t> to </a:t>
            </a:r>
            <a:r>
              <a:rPr lang="en-US" b="1" i="1" dirty="0">
                <a:solidFill>
                  <a:srgbClr val="D60093"/>
                </a:solidFill>
              </a:rPr>
              <a:t>v</a:t>
            </a:r>
            <a:r>
              <a:rPr lang="en-US" b="1" dirty="0">
                <a:solidFill>
                  <a:srgbClr val="D60093"/>
                </a:solidFill>
              </a:rPr>
              <a:t>?</a:t>
            </a:r>
          </a:p>
          <a:p>
            <a:pPr lvl="1"/>
            <a:r>
              <a:rPr lang="en-US" dirty="0"/>
              <a:t>In the </a:t>
            </a:r>
            <a:r>
              <a:rPr lang="en-US" dirty="0" err="1"/>
              <a:t>PageRank</a:t>
            </a:r>
            <a:r>
              <a:rPr lang="en-US" dirty="0"/>
              <a:t> model, the value of the link depends on the </a:t>
            </a:r>
            <a:r>
              <a:rPr lang="en-US" dirty="0">
                <a:solidFill>
                  <a:srgbClr val="0000FF"/>
                </a:solidFill>
              </a:rPr>
              <a:t>links </a:t>
            </a:r>
            <a:r>
              <a:rPr lang="en-US" b="1" dirty="0">
                <a:solidFill>
                  <a:srgbClr val="0000FF"/>
                </a:solidFill>
              </a:rPr>
              <a:t>into</a:t>
            </a:r>
            <a:r>
              <a:rPr lang="en-US" dirty="0">
                <a:solidFill>
                  <a:srgbClr val="0000FF"/>
                </a:solidFill>
              </a:rPr>
              <a:t> </a:t>
            </a:r>
            <a:r>
              <a:rPr lang="en-US" i="1" dirty="0">
                <a:solidFill>
                  <a:srgbClr val="0000FF"/>
                </a:solidFill>
              </a:rPr>
              <a:t>u</a:t>
            </a:r>
          </a:p>
          <a:p>
            <a:pPr lvl="1"/>
            <a:r>
              <a:rPr lang="en-US" dirty="0"/>
              <a:t>In the HITS model, it depends on the value of the other </a:t>
            </a:r>
            <a:r>
              <a:rPr lang="en-US" dirty="0">
                <a:solidFill>
                  <a:srgbClr val="008000"/>
                </a:solidFill>
              </a:rPr>
              <a:t>links</a:t>
            </a:r>
            <a:r>
              <a:rPr lang="en-US" dirty="0"/>
              <a:t> </a:t>
            </a:r>
            <a:r>
              <a:rPr lang="en-US" b="1" dirty="0">
                <a:solidFill>
                  <a:srgbClr val="008000"/>
                </a:solidFill>
              </a:rPr>
              <a:t>out of</a:t>
            </a:r>
            <a:r>
              <a:rPr lang="en-US" dirty="0">
                <a:solidFill>
                  <a:srgbClr val="008000"/>
                </a:solidFill>
              </a:rPr>
              <a:t> </a:t>
            </a:r>
            <a:r>
              <a:rPr lang="en-US" i="1" dirty="0">
                <a:solidFill>
                  <a:srgbClr val="008000"/>
                </a:solidFill>
              </a:rPr>
              <a:t>u</a:t>
            </a:r>
          </a:p>
          <a:p>
            <a:pPr lvl="8"/>
            <a:endParaRPr lang="en-US" dirty="0"/>
          </a:p>
          <a:p>
            <a:r>
              <a:rPr lang="en-US" b="1" dirty="0"/>
              <a:t>The destinies of PageRank and HITS </a:t>
            </a:r>
            <a:br>
              <a:rPr lang="en-US" b="1" dirty="0"/>
            </a:br>
            <a:r>
              <a:rPr lang="en-US" b="1" dirty="0"/>
              <a:t>post-1998 were very different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60</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52643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9394" name="Rectangle 2"/>
          <p:cNvSpPr>
            <a:spLocks noGrp="1" noChangeArrowheads="1"/>
          </p:cNvSpPr>
          <p:nvPr>
            <p:ph type="title"/>
          </p:nvPr>
        </p:nvSpPr>
        <p:spPr/>
        <p:txBody>
          <a:bodyPr/>
          <a:lstStyle/>
          <a:p>
            <a:r>
              <a:rPr lang="en-US" dirty="0"/>
              <a:t>Topic-Specific </a:t>
            </a:r>
            <a:r>
              <a:rPr lang="en-US" dirty="0" err="1"/>
              <a:t>PageRank</a:t>
            </a:r>
            <a:endParaRPr lang="en-US" dirty="0"/>
          </a:p>
        </p:txBody>
      </p:sp>
      <p:sp>
        <p:nvSpPr>
          <p:cNvPr id="59395" name="Rectangle 3"/>
          <p:cNvSpPr>
            <a:spLocks noGrp="1" noChangeArrowheads="1"/>
          </p:cNvSpPr>
          <p:nvPr>
            <p:ph type="body" idx="1"/>
          </p:nvPr>
        </p:nvSpPr>
        <p:spPr/>
        <p:txBody>
          <a:bodyPr>
            <a:normAutofit/>
          </a:bodyPr>
          <a:lstStyle/>
          <a:p>
            <a:r>
              <a:rPr lang="en-US" b="1" dirty="0">
                <a:solidFill>
                  <a:srgbClr val="D60093"/>
                </a:solidFill>
              </a:rPr>
              <a:t>Instead of generic popularity, can we measure popularity within a topic?</a:t>
            </a:r>
          </a:p>
          <a:p>
            <a:r>
              <a:rPr lang="en-US" b="1" dirty="0">
                <a:solidFill>
                  <a:srgbClr val="008000"/>
                </a:solidFill>
              </a:rPr>
              <a:t>Goal:</a:t>
            </a:r>
            <a:r>
              <a:rPr lang="en-US" dirty="0"/>
              <a:t> Evaluate Web pages not just according to their popularity, but by how close they are to a particular topic, e.g. “sports” or “history”</a:t>
            </a:r>
          </a:p>
          <a:p>
            <a:r>
              <a:rPr lang="en-US" b="1" dirty="0">
                <a:solidFill>
                  <a:srgbClr val="0000FF"/>
                </a:solidFill>
              </a:rPr>
              <a:t>Allows search queries to be answered based on interests of the user</a:t>
            </a:r>
          </a:p>
          <a:p>
            <a:pPr lvl="1"/>
            <a:r>
              <a:rPr lang="en-US" b="1" dirty="0">
                <a:solidFill>
                  <a:srgbClr val="D60093"/>
                </a:solidFill>
              </a:rPr>
              <a:t>Example:</a:t>
            </a:r>
            <a:r>
              <a:rPr lang="en-US" dirty="0"/>
              <a:t> Query “Trojan” wants different pages depending on whether you are interested in sports, history and computer security</a:t>
            </a:r>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239683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9394" name="Rectangle 2"/>
          <p:cNvSpPr>
            <a:spLocks noGrp="1" noChangeArrowheads="1"/>
          </p:cNvSpPr>
          <p:nvPr>
            <p:ph type="title"/>
          </p:nvPr>
        </p:nvSpPr>
        <p:spPr/>
        <p:txBody>
          <a:bodyPr/>
          <a:lstStyle/>
          <a:p>
            <a:r>
              <a:rPr lang="en-US" dirty="0"/>
              <a:t>Topic-Specific </a:t>
            </a:r>
            <a:r>
              <a:rPr lang="en-US" dirty="0" err="1"/>
              <a:t>PageRank</a:t>
            </a:r>
            <a:endParaRPr lang="en-US" dirty="0"/>
          </a:p>
        </p:txBody>
      </p:sp>
      <p:sp>
        <p:nvSpPr>
          <p:cNvPr id="59395" name="Rectangle 3"/>
          <p:cNvSpPr>
            <a:spLocks noGrp="1" noChangeArrowheads="1"/>
          </p:cNvSpPr>
          <p:nvPr>
            <p:ph type="body" idx="1"/>
          </p:nvPr>
        </p:nvSpPr>
        <p:spPr>
          <a:xfrm>
            <a:off x="457200" y="1295400"/>
            <a:ext cx="8534400" cy="5410200"/>
          </a:xfrm>
        </p:spPr>
        <p:txBody>
          <a:bodyPr>
            <a:normAutofit fontScale="92500" lnSpcReduction="10000"/>
          </a:bodyPr>
          <a:lstStyle/>
          <a:p>
            <a:r>
              <a:rPr lang="en-US" dirty="0"/>
              <a:t>Random walker has a small probability of teleporting at any step</a:t>
            </a:r>
          </a:p>
          <a:p>
            <a:r>
              <a:rPr lang="en-US" b="1" dirty="0">
                <a:solidFill>
                  <a:srgbClr val="FF0066"/>
                </a:solidFill>
              </a:rPr>
              <a:t>Teleport can go to:</a:t>
            </a:r>
          </a:p>
          <a:p>
            <a:pPr lvl="1"/>
            <a:r>
              <a:rPr lang="en-US" b="1" dirty="0">
                <a:solidFill>
                  <a:srgbClr val="0000FF"/>
                </a:solidFill>
              </a:rPr>
              <a:t>Standard PageRank: </a:t>
            </a:r>
            <a:r>
              <a:rPr lang="en-US" b="1" dirty="0"/>
              <a:t>Any page with equal probability</a:t>
            </a:r>
          </a:p>
          <a:p>
            <a:pPr lvl="2"/>
            <a:r>
              <a:rPr lang="en-US" dirty="0"/>
              <a:t>To avoid dead-end and spider-trap problems</a:t>
            </a:r>
          </a:p>
          <a:p>
            <a:pPr lvl="1"/>
            <a:r>
              <a:rPr lang="en-US" b="1" dirty="0">
                <a:solidFill>
                  <a:srgbClr val="0000FF"/>
                </a:solidFill>
              </a:rPr>
              <a:t>Topic Specific PageRank: </a:t>
            </a:r>
            <a:r>
              <a:rPr lang="en-US" b="1" dirty="0"/>
              <a:t>A topic-specific set of “relevant” pages (</a:t>
            </a:r>
            <a:r>
              <a:rPr lang="en-US" b="1" dirty="0">
                <a:solidFill>
                  <a:srgbClr val="008000"/>
                </a:solidFill>
              </a:rPr>
              <a:t>teleport set</a:t>
            </a:r>
            <a:r>
              <a:rPr lang="en-US" b="1" dirty="0"/>
              <a:t>)</a:t>
            </a:r>
          </a:p>
          <a:p>
            <a:r>
              <a:rPr lang="en-US" b="1" dirty="0">
                <a:solidFill>
                  <a:srgbClr val="D60093"/>
                </a:solidFill>
              </a:rPr>
              <a:t>Idea: Bias the random walk</a:t>
            </a:r>
          </a:p>
          <a:p>
            <a:pPr lvl="1"/>
            <a:r>
              <a:rPr lang="en-US" dirty="0"/>
              <a:t>When walker teleports, she pick a page from a set </a:t>
            </a:r>
            <a:r>
              <a:rPr lang="en-US" b="1" i="1" dirty="0"/>
              <a:t>S</a:t>
            </a:r>
            <a:endParaRPr lang="en-US" b="1" dirty="0"/>
          </a:p>
          <a:p>
            <a:pPr lvl="1"/>
            <a:r>
              <a:rPr lang="en-US" b="1" i="1" dirty="0"/>
              <a:t>S</a:t>
            </a:r>
            <a:r>
              <a:rPr lang="en-US" dirty="0"/>
              <a:t> contains only pages that are relevant to the topic</a:t>
            </a:r>
          </a:p>
          <a:p>
            <a:pPr lvl="2"/>
            <a:r>
              <a:rPr lang="en-US" dirty="0"/>
              <a:t>E.g., Open Directory (DMOZ) pages for a given topic/query</a:t>
            </a:r>
          </a:p>
          <a:p>
            <a:pPr lvl="1"/>
            <a:r>
              <a:rPr lang="en-US" dirty="0"/>
              <a:t>For each teleport set </a:t>
            </a:r>
            <a:r>
              <a:rPr lang="en-US" b="1" i="1" dirty="0"/>
              <a:t>S</a:t>
            </a:r>
            <a:r>
              <a:rPr lang="en-US" dirty="0"/>
              <a:t>, we get a different vector </a:t>
            </a:r>
            <a:r>
              <a:rPr lang="en-US" b="1" i="1" dirty="0" err="1"/>
              <a:t>r</a:t>
            </a:r>
            <a:r>
              <a:rPr lang="en-US" b="1" i="1" baseline="-25000" dirty="0" err="1"/>
              <a:t>S</a:t>
            </a:r>
            <a:endParaRPr lang="en-US" b="1" i="1" baseline="-25000"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2994006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3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1442" name="Rectangle 2"/>
          <p:cNvSpPr>
            <a:spLocks noGrp="1" noChangeArrowheads="1"/>
          </p:cNvSpPr>
          <p:nvPr>
            <p:ph type="title"/>
          </p:nvPr>
        </p:nvSpPr>
        <p:spPr/>
        <p:txBody>
          <a:bodyPr/>
          <a:lstStyle/>
          <a:p>
            <a:r>
              <a:rPr lang="en-US" dirty="0"/>
              <a:t>Matrix Formulation</a:t>
            </a:r>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a:xfrm>
                <a:off x="457200" y="1295400"/>
                <a:ext cx="8534400" cy="5410200"/>
              </a:xfrm>
            </p:spPr>
            <p:txBody>
              <a:bodyPr>
                <a:normAutofit fontScale="92500"/>
              </a:bodyPr>
              <a:lstStyle/>
              <a:p>
                <a:r>
                  <a:rPr lang="en-US" b="1" dirty="0">
                    <a:solidFill>
                      <a:srgbClr val="008000"/>
                    </a:solidFill>
                  </a:rPr>
                  <a:t>To make this work all we need is to update the teleportation part of the PageRank formulation: </a:t>
                </a:r>
              </a:p>
              <a:p>
                <a:pPr lvl="2">
                  <a:buNone/>
                </a:pPr>
                <a14:m>
                  <m:oMath xmlns:m="http://schemas.openxmlformats.org/officeDocument/2006/math">
                    <m:r>
                      <a:rPr lang="en-US" sz="3200" b="1" i="1" dirty="0" smtClean="0">
                        <a:latin typeface="Cambria Math"/>
                        <a:cs typeface="Times New Roman" pitchFamily="18" charset="0"/>
                        <a:sym typeface="Symbol"/>
                      </a:rPr>
                      <m:t>𝑨</m:t>
                    </m:r>
                    <m:r>
                      <a:rPr lang="en-US" sz="3200" b="1" i="1" baseline="-25000" dirty="0" err="1">
                        <a:latin typeface="Cambria Math"/>
                        <a:cs typeface="Times New Roman" pitchFamily="18" charset="0"/>
                        <a:sym typeface="Symbol"/>
                      </a:rPr>
                      <m:t>𝒊𝒋</m:t>
                    </m:r>
                    <m:r>
                      <a:rPr lang="en-US" sz="3200" b="1" i="1" dirty="0">
                        <a:latin typeface="Cambria Math"/>
                        <a:cs typeface="Times New Roman" pitchFamily="18" charset="0"/>
                        <a:sym typeface="Symbol"/>
                      </a:rPr>
                      <m:t> =</m:t>
                    </m:r>
                    <m:r>
                      <a:rPr lang="en-US" sz="3200" b="1" i="1" dirty="0" smtClean="0">
                        <a:latin typeface="Cambria Math"/>
                        <a:cs typeface="Times New Roman" pitchFamily="18" charset="0"/>
                        <a:sym typeface="Symbol"/>
                      </a:rPr>
                      <m:t>     </m:t>
                    </m:r>
                    <m:r>
                      <a:rPr lang="en-US" sz="3200" b="1" i="1" dirty="0" smtClean="0">
                        <a:latin typeface="Cambria Math"/>
                        <a:cs typeface="Times New Roman" pitchFamily="18" charset="0"/>
                        <a:sym typeface="Symbol"/>
                      </a:rPr>
                      <m:t>𝜷</m:t>
                    </m:r>
                    <m:r>
                      <a:rPr lang="en-US" sz="3200" b="1" i="1" dirty="0">
                        <a:latin typeface="Cambria Math"/>
                        <a:cs typeface="Times New Roman" pitchFamily="18" charset="0"/>
                        <a:sym typeface="Symbol"/>
                      </a:rPr>
                      <m:t> </m:t>
                    </m:r>
                    <m:sSub>
                      <m:sSubPr>
                        <m:ctrlPr>
                          <a:rPr lang="en-US" sz="3200" b="1" i="1" dirty="0" smtClean="0">
                            <a:latin typeface="Cambria Math" panose="02040503050406030204" pitchFamily="18" charset="0"/>
                            <a:cs typeface="Times New Roman" pitchFamily="18" charset="0"/>
                          </a:rPr>
                        </m:ctrlPr>
                      </m:sSubPr>
                      <m:e>
                        <m:r>
                          <a:rPr lang="en-US" sz="3200" b="1" i="1" dirty="0" smtClean="0">
                            <a:latin typeface="Cambria Math"/>
                            <a:cs typeface="Times New Roman" pitchFamily="18" charset="0"/>
                          </a:rPr>
                          <m:t>𝑴</m:t>
                        </m:r>
                      </m:e>
                      <m:sub>
                        <m:r>
                          <a:rPr lang="en-US" sz="3200" b="1" i="1" dirty="0" smtClean="0">
                            <a:latin typeface="Cambria Math"/>
                            <a:cs typeface="Times New Roman" pitchFamily="18" charset="0"/>
                          </a:rPr>
                          <m:t>𝒊𝒋</m:t>
                        </m:r>
                      </m:sub>
                    </m:sSub>
                    <m:r>
                      <a:rPr lang="en-US" sz="3200" b="1" i="1" dirty="0">
                        <a:latin typeface="Cambria Math"/>
                        <a:cs typeface="Times New Roman" pitchFamily="18" charset="0"/>
                      </a:rPr>
                      <m:t>+</m:t>
                    </m:r>
                    <m:r>
                      <a:rPr lang="en-US" sz="3200" b="1" i="1" dirty="0" smtClean="0">
                        <a:solidFill>
                          <a:srgbClr val="0000FF"/>
                        </a:solidFill>
                        <a:latin typeface="Cambria Math"/>
                        <a:cs typeface="Times New Roman" pitchFamily="18" charset="0"/>
                      </a:rPr>
                      <m:t>(</m:t>
                    </m:r>
                    <m:r>
                      <a:rPr lang="en-US" sz="3200" b="1" i="1" dirty="0" smtClean="0">
                        <a:solidFill>
                          <a:srgbClr val="0000FF"/>
                        </a:solidFill>
                        <a:latin typeface="Cambria Math"/>
                        <a:cs typeface="Times New Roman" pitchFamily="18" charset="0"/>
                      </a:rPr>
                      <m:t>𝟏</m:t>
                    </m:r>
                    <m:r>
                      <a:rPr lang="en-US" sz="3200" b="1" i="1" dirty="0" smtClean="0">
                        <a:solidFill>
                          <a:srgbClr val="0000FF"/>
                        </a:solidFill>
                        <a:latin typeface="Cambria Math"/>
                        <a:cs typeface="Times New Roman" pitchFamily="18" charset="0"/>
                      </a:rPr>
                      <m:t>−</m:t>
                    </m:r>
                    <m:r>
                      <a:rPr lang="en-US" sz="3200" b="1" i="1" dirty="0" smtClean="0">
                        <a:solidFill>
                          <a:srgbClr val="0000FF"/>
                        </a:solidFill>
                        <a:latin typeface="Cambria Math"/>
                        <a:cs typeface="Times New Roman" pitchFamily="18" charset="0"/>
                      </a:rPr>
                      <m:t>𝜷</m:t>
                    </m:r>
                    <m:r>
                      <a:rPr lang="en-US" sz="3200" b="1" i="1" dirty="0" smtClean="0">
                        <a:solidFill>
                          <a:srgbClr val="0000FF"/>
                        </a:solidFill>
                        <a:latin typeface="Cambria Math"/>
                        <a:cs typeface="Times New Roman" pitchFamily="18" charset="0"/>
                      </a:rPr>
                      <m:t>)/|</m:t>
                    </m:r>
                    <m:r>
                      <a:rPr lang="en-US" sz="3200" b="1" i="1" dirty="0">
                        <a:solidFill>
                          <a:srgbClr val="0000FF"/>
                        </a:solidFill>
                        <a:latin typeface="Cambria Math"/>
                        <a:cs typeface="Times New Roman" pitchFamily="18" charset="0"/>
                        <a:sym typeface="Symbol"/>
                      </a:rPr>
                      <m:t>𝑺</m:t>
                    </m:r>
                    <m:r>
                      <a:rPr lang="en-US" sz="3200" b="1" i="1" dirty="0">
                        <a:solidFill>
                          <a:srgbClr val="0000FF"/>
                        </a:solidFill>
                        <a:latin typeface="Cambria Math"/>
                        <a:cs typeface="Times New Roman" pitchFamily="18" charset="0"/>
                        <a:sym typeface="Symbol"/>
                      </a:rPr>
                      <m:t>|</m:t>
                    </m:r>
                  </m:oMath>
                </a14:m>
                <a:r>
                  <a:rPr lang="en-US" b="1" dirty="0">
                    <a:solidFill>
                      <a:srgbClr val="0000FF"/>
                    </a:solidFill>
                    <a:sym typeface="Symbol"/>
                  </a:rPr>
                  <a:t>     </a:t>
                </a:r>
                <a:r>
                  <a:rPr lang="en-US" sz="3200" b="1" dirty="0">
                    <a:sym typeface="Symbol"/>
                  </a:rPr>
                  <a:t>if </a:t>
                </a:r>
                <a14:m>
                  <m:oMath xmlns:m="http://schemas.openxmlformats.org/officeDocument/2006/math">
                    <m:r>
                      <a:rPr lang="en-US" sz="3200" b="1" i="1" dirty="0">
                        <a:latin typeface="Cambria Math"/>
                        <a:sym typeface="Symbol"/>
                      </a:rPr>
                      <m:t>𝒊</m:t>
                    </m:r>
                    <m:r>
                      <a:rPr lang="en-US" sz="3200" b="1" i="1" dirty="0">
                        <a:latin typeface="Cambria Math"/>
                        <a:sym typeface="Symbol"/>
                      </a:rPr>
                      <m:t>∈ </m:t>
                    </m:r>
                    <m:r>
                      <a:rPr lang="en-US" sz="3200" b="1" i="1" dirty="0">
                        <a:latin typeface="Cambria Math"/>
                        <a:sym typeface="Symbol"/>
                      </a:rPr>
                      <m:t>𝑺</m:t>
                    </m:r>
                  </m:oMath>
                </a14:m>
                <a:endParaRPr lang="en-US" sz="3200" b="1" dirty="0">
                  <a:sym typeface="Symbol"/>
                </a:endParaRPr>
              </a:p>
              <a:p>
                <a:pPr lvl="2">
                  <a:buNone/>
                </a:pPr>
                <a:r>
                  <a:rPr lang="en-US" sz="3200" b="1" i="1" dirty="0">
                    <a:latin typeface="Times New Roman" pitchFamily="18" charset="0"/>
                    <a:cs typeface="Times New Roman" pitchFamily="18" charset="0"/>
                  </a:rPr>
                  <a:t>	      </a:t>
                </a:r>
                <a14:m>
                  <m:oMath xmlns:m="http://schemas.openxmlformats.org/officeDocument/2006/math">
                    <m:r>
                      <a:rPr lang="en-US" sz="3200" b="1" i="1" dirty="0" smtClean="0">
                        <a:latin typeface="Cambria Math"/>
                        <a:cs typeface="Times New Roman" pitchFamily="18" charset="0"/>
                      </a:rPr>
                      <m:t>        </m:t>
                    </m:r>
                    <m:r>
                      <a:rPr lang="en-US" sz="3200" b="1" i="1" dirty="0">
                        <a:latin typeface="Cambria Math"/>
                        <a:cs typeface="Times New Roman" pitchFamily="18" charset="0"/>
                      </a:rPr>
                      <m:t>𝜷</m:t>
                    </m:r>
                    <m:r>
                      <a:rPr lang="en-US" sz="3200" b="1" i="1" dirty="0">
                        <a:latin typeface="Cambria Math"/>
                        <a:cs typeface="Times New Roman" pitchFamily="18" charset="0"/>
                      </a:rPr>
                      <m:t> </m:t>
                    </m:r>
                    <m:sSub>
                      <m:sSubPr>
                        <m:ctrlPr>
                          <a:rPr lang="en-US" sz="3200" b="1" i="1" dirty="0" smtClean="0">
                            <a:latin typeface="Cambria Math" panose="02040503050406030204" pitchFamily="18" charset="0"/>
                            <a:cs typeface="Times New Roman" pitchFamily="18" charset="0"/>
                          </a:rPr>
                        </m:ctrlPr>
                      </m:sSubPr>
                      <m:e>
                        <m:r>
                          <a:rPr lang="en-US" sz="3200" b="1" i="1" dirty="0" smtClean="0">
                            <a:latin typeface="Cambria Math"/>
                            <a:cs typeface="Times New Roman" pitchFamily="18" charset="0"/>
                          </a:rPr>
                          <m:t>𝑴</m:t>
                        </m:r>
                      </m:e>
                      <m:sub>
                        <m:r>
                          <a:rPr lang="en-US" sz="3200" b="1" i="1" dirty="0" smtClean="0">
                            <a:latin typeface="Cambria Math"/>
                            <a:cs typeface="Times New Roman" pitchFamily="18" charset="0"/>
                          </a:rPr>
                          <m:t>𝒊𝒋</m:t>
                        </m:r>
                      </m:sub>
                    </m:sSub>
                    <m:r>
                      <a:rPr lang="en-US" sz="3200" b="1" i="1" dirty="0" smtClean="0">
                        <a:latin typeface="Cambria Math"/>
                        <a:cs typeface="Times New Roman" pitchFamily="18" charset="0"/>
                      </a:rPr>
                      <m:t>+</m:t>
                    </m:r>
                    <m:r>
                      <a:rPr lang="en-US" sz="3200" b="1" i="1" dirty="0" smtClean="0">
                        <a:latin typeface="Cambria Math"/>
                        <a:cs typeface="Times New Roman" pitchFamily="18" charset="0"/>
                      </a:rPr>
                      <m:t>𝟎</m:t>
                    </m:r>
                  </m:oMath>
                </a14:m>
                <a:r>
                  <a:rPr lang="en-US" sz="3200" b="1" i="1" baseline="-25000" dirty="0">
                    <a:latin typeface="Times New Roman" pitchFamily="18" charset="0"/>
                    <a:cs typeface="Times New Roman" pitchFamily="18" charset="0"/>
                  </a:rPr>
                  <a:t>                              </a:t>
                </a:r>
                <a:r>
                  <a:rPr lang="en-US" sz="3200" b="1" dirty="0">
                    <a:sym typeface="Symbol"/>
                  </a:rPr>
                  <a:t>otherwise</a:t>
                </a:r>
              </a:p>
              <a:p>
                <a:pPr lvl="1"/>
                <a:r>
                  <a:rPr lang="en-US" b="1" i="1" dirty="0"/>
                  <a:t>A</a:t>
                </a:r>
                <a:r>
                  <a:rPr lang="en-US" dirty="0"/>
                  <a:t> is stochastic!</a:t>
                </a:r>
              </a:p>
              <a:p>
                <a:r>
                  <a:rPr lang="en-US" dirty="0"/>
                  <a:t>We weighted all pages in the teleport set </a:t>
                </a:r>
                <a:r>
                  <a:rPr lang="en-US" b="1" i="1" dirty="0">
                    <a:solidFill>
                      <a:srgbClr val="0000FF"/>
                    </a:solidFill>
                  </a:rPr>
                  <a:t>S</a:t>
                </a:r>
                <a:r>
                  <a:rPr lang="en-US" dirty="0"/>
                  <a:t> equally</a:t>
                </a:r>
              </a:p>
              <a:p>
                <a:pPr lvl="1"/>
                <a:r>
                  <a:rPr lang="en-US" b="1" dirty="0">
                    <a:solidFill>
                      <a:srgbClr val="D60093"/>
                    </a:solidFill>
                  </a:rPr>
                  <a:t>Could also assign different weights to pages!</a:t>
                </a:r>
              </a:p>
              <a:p>
                <a:r>
                  <a:rPr lang="pt-BR" b="1" dirty="0">
                    <a:solidFill>
                      <a:srgbClr val="D60093"/>
                    </a:solidFill>
                  </a:rPr>
                  <a:t>Compute as for regular PageRank:</a:t>
                </a:r>
              </a:p>
              <a:p>
                <a:pPr lvl="1"/>
                <a:r>
                  <a:rPr lang="en-US" dirty="0"/>
                  <a:t>Multiply by </a:t>
                </a:r>
                <a:r>
                  <a:rPr lang="en-US" b="1" i="1" dirty="0"/>
                  <a:t>M</a:t>
                </a:r>
                <a:r>
                  <a:rPr lang="en-US" dirty="0"/>
                  <a:t>, then add a vector</a:t>
                </a:r>
              </a:p>
              <a:p>
                <a:pPr lvl="1"/>
                <a:r>
                  <a:rPr lang="en-US" dirty="0"/>
                  <a:t>Maintains sparseness</a:t>
                </a:r>
                <a:endParaRPr lang="en-US" dirty="0">
                  <a:solidFill>
                    <a:schemeClr val="accent3"/>
                  </a:solidFill>
                </a:endParaRPr>
              </a:p>
            </p:txBody>
          </p:sp>
        </mc:Choice>
        <mc:Fallback xmlns="">
          <p:sp>
            <p:nvSpPr>
              <p:cNvPr id="61443"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56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7" name="Left Brace 6"/>
          <p:cNvSpPr/>
          <p:nvPr/>
        </p:nvSpPr>
        <p:spPr>
          <a:xfrm>
            <a:off x="2428879" y="2514600"/>
            <a:ext cx="200025" cy="914400"/>
          </a:xfrm>
          <a:prstGeom prst="leftBrace">
            <a:avLst>
              <a:gd name="adj1" fmla="val 60747"/>
              <a:gd name="adj2" fmla="val 3192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609784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6.6|5.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31994</TotalTime>
  <Words>5025</Words>
  <Application>Microsoft Office PowerPoint</Application>
  <PresentationFormat>On-screen Show (4:3)</PresentationFormat>
  <Paragraphs>728</Paragraphs>
  <Slides>60</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2" baseType="lpstr">
      <vt:lpstr>Arial</vt:lpstr>
      <vt:lpstr>Calibri</vt:lpstr>
      <vt:lpstr>Cambria Math</vt:lpstr>
      <vt:lpstr>cmsy10</vt:lpstr>
      <vt:lpstr>Corbel</vt:lpstr>
      <vt:lpstr>Symbol</vt:lpstr>
      <vt:lpstr>Times New Roman</vt:lpstr>
      <vt:lpstr>Verdana</vt:lpstr>
      <vt:lpstr>Wingdings</vt:lpstr>
      <vt:lpstr>Wingdings 2</vt:lpstr>
      <vt:lpstr>Module</vt:lpstr>
      <vt:lpstr>Visio</vt:lpstr>
      <vt:lpstr>Analysis of Large Graphs: TrustRank and WebSpam</vt:lpstr>
      <vt:lpstr>Example: PageRank Scores</vt:lpstr>
      <vt:lpstr>Random Teleports ( = 0.8)</vt:lpstr>
      <vt:lpstr>PageRank: The Complete Algorithm</vt:lpstr>
      <vt:lpstr>Some Problems with PageRank</vt:lpstr>
      <vt:lpstr> Topic-Specific PageRank</vt:lpstr>
      <vt:lpstr>Topic-Specific PageRank</vt:lpstr>
      <vt:lpstr>Topic-Specific PageRank</vt:lpstr>
      <vt:lpstr>Matrix Formulation</vt:lpstr>
      <vt:lpstr>Example: Topic-Specific PageRank</vt:lpstr>
      <vt:lpstr>Discovering the Topic Vector S</vt:lpstr>
      <vt:lpstr>Application to Measuring Proximity in Graphs</vt:lpstr>
      <vt:lpstr>Proximity on Graphs</vt:lpstr>
      <vt:lpstr>Good proximity measure?</vt:lpstr>
      <vt:lpstr>Good proximity measure?</vt:lpstr>
      <vt:lpstr>What is good notion of proximity?</vt:lpstr>
      <vt:lpstr>SimRank: Idea</vt:lpstr>
      <vt:lpstr>SimRank: Example</vt:lpstr>
      <vt:lpstr>SimRank: Example</vt:lpstr>
      <vt:lpstr>PageRank: Summary</vt:lpstr>
      <vt:lpstr>TrustRank:  Combating the Web Spam</vt:lpstr>
      <vt:lpstr>What is Web Spam?</vt:lpstr>
      <vt:lpstr>Web Search</vt:lpstr>
      <vt:lpstr>First Spammers</vt:lpstr>
      <vt:lpstr>First Spammers: Term Spam</vt:lpstr>
      <vt:lpstr>Google’s Solution to Term Spam</vt:lpstr>
      <vt:lpstr>Why It Works?</vt:lpstr>
      <vt:lpstr>Why it does not work?</vt:lpstr>
      <vt:lpstr>PowerPoint Presentation</vt:lpstr>
      <vt:lpstr>Google vs. Spammers: Round 2!</vt:lpstr>
      <vt:lpstr>Link Spamming</vt:lpstr>
      <vt:lpstr>Link Farms</vt:lpstr>
      <vt:lpstr>Link Farms</vt:lpstr>
      <vt:lpstr>Analysis</vt:lpstr>
      <vt:lpstr>Analysis</vt:lpstr>
      <vt:lpstr>TrustRank:  Combating the Web Spam</vt:lpstr>
      <vt:lpstr>Combating Spam</vt:lpstr>
      <vt:lpstr>TrustRank: Idea</vt:lpstr>
      <vt:lpstr>Trust Propagation</vt:lpstr>
      <vt:lpstr>Simple Model: Trust Propagation</vt:lpstr>
      <vt:lpstr>Why is it a good idea?</vt:lpstr>
      <vt:lpstr>Picking the Seed Set</vt:lpstr>
      <vt:lpstr>Approaches to Picking Seed Set</vt:lpstr>
      <vt:lpstr>Spam Mass</vt:lpstr>
      <vt:lpstr>Spam Mass Estimation</vt:lpstr>
      <vt:lpstr> HITS: Hubs and Authorities</vt:lpstr>
      <vt:lpstr>Hubs and Authorities</vt:lpstr>
      <vt:lpstr>Finding newspapers</vt:lpstr>
      <vt:lpstr>Hubs and Authorities</vt:lpstr>
      <vt:lpstr>Counting in-links: Authority</vt:lpstr>
      <vt:lpstr>Counting in-links: Authority</vt:lpstr>
      <vt:lpstr>Expert Quality: Hub</vt:lpstr>
      <vt:lpstr>Reweighting</vt:lpstr>
      <vt:lpstr>Mutually Recursive Definition</vt:lpstr>
      <vt:lpstr>Hubs and Authorities</vt:lpstr>
      <vt:lpstr>Hubs and Authorities</vt:lpstr>
      <vt:lpstr>Hubs and Authorities</vt:lpstr>
      <vt:lpstr>Existence and Uniqueness</vt:lpstr>
      <vt:lpstr>Example of HITS</vt:lpstr>
      <vt:lpstr>PageRank and HITS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Hồng Phát Lý</cp:lastModifiedBy>
  <cp:revision>1618</cp:revision>
  <cp:lastPrinted>2014-02-06T17:04:52Z</cp:lastPrinted>
  <dcterms:created xsi:type="dcterms:W3CDTF">2009-06-12T17:14:38Z</dcterms:created>
  <dcterms:modified xsi:type="dcterms:W3CDTF">2023-04-04T08:47:14Z</dcterms:modified>
</cp:coreProperties>
</file>