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76" r:id="rId3"/>
    <p:sldId id="289" r:id="rId4"/>
    <p:sldId id="274" r:id="rId5"/>
    <p:sldId id="258" r:id="rId6"/>
    <p:sldId id="277" r:id="rId7"/>
    <p:sldId id="262" r:id="rId8"/>
    <p:sldId id="285" r:id="rId9"/>
    <p:sldId id="286" r:id="rId10"/>
    <p:sldId id="288" r:id="rId11"/>
    <p:sldId id="263" r:id="rId12"/>
    <p:sldId id="264" r:id="rId13"/>
    <p:sldId id="266" r:id="rId14"/>
    <p:sldId id="269" r:id="rId15"/>
    <p:sldId id="270" r:id="rId16"/>
    <p:sldId id="271" r:id="rId17"/>
    <p:sldId id="272" r:id="rId18"/>
    <p:sldId id="268" r:id="rId19"/>
    <p:sldId id="267" r:id="rId20"/>
    <p:sldId id="273"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64" autoAdjust="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sorterViewPr>
    <p:cViewPr>
      <p:scale>
        <a:sx n="100" d="100"/>
        <a:sy n="100" d="100"/>
      </p:scale>
      <p:origin x="0" y="-38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EE5B4F-47F4-42B0-A2E8-5FE966082D0B}" type="datetimeFigureOut">
              <a:rPr lang="en-US" smtClean="0"/>
              <a:t>2/10/2024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F1E43-4DC9-449F-90F8-4F9FA9E3AA4E}" type="slidenum">
              <a:rPr lang="en-US" smtClean="0"/>
              <a:t>‹#›</a:t>
            </a:fld>
            <a:endParaRPr lang="en-US"/>
          </a:p>
        </p:txBody>
      </p:sp>
    </p:spTree>
    <p:extLst>
      <p:ext uri="{BB962C8B-B14F-4D97-AF65-F5344CB8AC3E}">
        <p14:creationId xmlns:p14="http://schemas.microsoft.com/office/powerpoint/2010/main" val="12052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슬라이드 이미지 개체 틀 1"/>
          <p:cNvSpPr>
            <a:spLocks noGrp="1" noRot="1" noChangeAspect="1" noTextEdit="1"/>
          </p:cNvSpPr>
          <p:nvPr>
            <p:ph type="sldImg"/>
          </p:nvPr>
        </p:nvSpPr>
        <p:spPr>
          <a:ln/>
        </p:spPr>
      </p:sp>
      <p:sp>
        <p:nvSpPr>
          <p:cNvPr id="77827"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dirty="0" smtClean="0">
              <a:latin typeface="Arial" pitchFamily="34" charset="0"/>
            </a:endParaRPr>
          </a:p>
        </p:txBody>
      </p:sp>
      <p:sp>
        <p:nvSpPr>
          <p:cNvPr id="77828"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Times New Roman" pitchFamily="18" charset="0"/>
                <a:ea typeface="굴림" pitchFamily="34" charset="-127"/>
              </a:defRPr>
            </a:lvl1pPr>
            <a:lvl2pPr marL="742950" indent="-285750">
              <a:defRPr kumimoji="1" sz="1600">
                <a:solidFill>
                  <a:schemeClr val="tx1"/>
                </a:solidFill>
                <a:latin typeface="Times New Roman" pitchFamily="18" charset="0"/>
                <a:ea typeface="굴림" pitchFamily="34" charset="-127"/>
              </a:defRPr>
            </a:lvl2pPr>
            <a:lvl3pPr marL="1143000" indent="-228600">
              <a:defRPr kumimoji="1" sz="1600">
                <a:solidFill>
                  <a:schemeClr val="tx1"/>
                </a:solidFill>
                <a:latin typeface="Times New Roman" pitchFamily="18" charset="0"/>
                <a:ea typeface="굴림" pitchFamily="34" charset="-127"/>
              </a:defRPr>
            </a:lvl3pPr>
            <a:lvl4pPr marL="1600200" indent="-228600">
              <a:defRPr kumimoji="1" sz="1600">
                <a:solidFill>
                  <a:schemeClr val="tx1"/>
                </a:solidFill>
                <a:latin typeface="Times New Roman" pitchFamily="18" charset="0"/>
                <a:ea typeface="굴림" pitchFamily="34" charset="-127"/>
              </a:defRPr>
            </a:lvl4pPr>
            <a:lvl5pPr marL="2057400" indent="-228600">
              <a:defRPr kumimoji="1" sz="1600">
                <a:solidFill>
                  <a:schemeClr val="tx1"/>
                </a:solidFill>
                <a:latin typeface="Times New Roman" pitchFamily="18" charset="0"/>
                <a:ea typeface="굴림" pitchFamily="34" charset="-127"/>
              </a:defRPr>
            </a:lvl5pPr>
            <a:lvl6pPr marL="25146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6pPr>
            <a:lvl7pPr marL="29718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7pPr>
            <a:lvl8pPr marL="34290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8pPr>
            <a:lvl9pPr marL="38862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9pPr>
          </a:lstStyle>
          <a:p>
            <a:fld id="{B7D1E2E2-5436-47CC-908B-ACFA9F41F1DF}" type="slidenum">
              <a:rPr kumimoji="0" lang="en-US" altLang="ko-KR" sz="1200" smtClean="0">
                <a:latin typeface="Arial" pitchFamily="34" charset="0"/>
              </a:rPr>
              <a:pPr/>
              <a:t>1</a:t>
            </a:fld>
            <a:endParaRPr kumimoji="0" lang="en-US" altLang="ko-KR" sz="1200"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just">
              <a:buFontTx/>
              <a:buNone/>
            </a:pPr>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10</a:t>
            </a:fld>
            <a:endParaRPr lang="en-US"/>
          </a:p>
        </p:txBody>
      </p:sp>
    </p:spTree>
    <p:extLst>
      <p:ext uri="{BB962C8B-B14F-4D97-AF65-F5344CB8AC3E}">
        <p14:creationId xmlns:p14="http://schemas.microsoft.com/office/powerpoint/2010/main" val="1591912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5CF1E43-4DC9-449F-90F8-4F9FA9E3AA4E}" type="slidenum">
              <a:rPr lang="en-US" smtClean="0"/>
              <a:t>11</a:t>
            </a:fld>
            <a:endParaRPr lang="en-US"/>
          </a:p>
        </p:txBody>
      </p:sp>
    </p:spTree>
    <p:extLst>
      <p:ext uri="{BB962C8B-B14F-4D97-AF65-F5344CB8AC3E}">
        <p14:creationId xmlns:p14="http://schemas.microsoft.com/office/powerpoint/2010/main" val="53587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12</a:t>
            </a:fld>
            <a:endParaRPr lang="en-US"/>
          </a:p>
        </p:txBody>
      </p:sp>
    </p:spTree>
    <p:extLst>
      <p:ext uri="{BB962C8B-B14F-4D97-AF65-F5344CB8AC3E}">
        <p14:creationId xmlns:p14="http://schemas.microsoft.com/office/powerpoint/2010/main" val="27861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5CF1E43-4DC9-449F-90F8-4F9FA9E3AA4E}" type="slidenum">
              <a:rPr lang="en-US" smtClean="0"/>
              <a:t>13</a:t>
            </a:fld>
            <a:endParaRPr lang="en-US"/>
          </a:p>
        </p:txBody>
      </p:sp>
    </p:spTree>
    <p:extLst>
      <p:ext uri="{BB962C8B-B14F-4D97-AF65-F5344CB8AC3E}">
        <p14:creationId xmlns:p14="http://schemas.microsoft.com/office/powerpoint/2010/main" val="40682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5CF1E43-4DC9-449F-90F8-4F9FA9E3AA4E}" type="slidenum">
              <a:rPr lang="en-US" smtClean="0"/>
              <a:t>14</a:t>
            </a:fld>
            <a:endParaRPr lang="en-US"/>
          </a:p>
        </p:txBody>
      </p:sp>
    </p:spTree>
    <p:extLst>
      <p:ext uri="{BB962C8B-B14F-4D97-AF65-F5344CB8AC3E}">
        <p14:creationId xmlns:p14="http://schemas.microsoft.com/office/powerpoint/2010/main" val="3021122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15</a:t>
            </a:fld>
            <a:endParaRPr lang="en-US"/>
          </a:p>
        </p:txBody>
      </p:sp>
    </p:spTree>
    <p:extLst>
      <p:ext uri="{BB962C8B-B14F-4D97-AF65-F5344CB8AC3E}">
        <p14:creationId xmlns:p14="http://schemas.microsoft.com/office/powerpoint/2010/main" val="3209613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5CF1E43-4DC9-449F-90F8-4F9FA9E3AA4E}" type="slidenum">
              <a:rPr lang="en-US" smtClean="0"/>
              <a:t>16</a:t>
            </a:fld>
            <a:endParaRPr lang="en-US"/>
          </a:p>
        </p:txBody>
      </p:sp>
    </p:spTree>
    <p:extLst>
      <p:ext uri="{BB962C8B-B14F-4D97-AF65-F5344CB8AC3E}">
        <p14:creationId xmlns:p14="http://schemas.microsoft.com/office/powerpoint/2010/main" val="337937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5CF1E43-4DC9-449F-90F8-4F9FA9E3AA4E}" type="slidenum">
              <a:rPr lang="en-US" smtClean="0"/>
              <a:t>17</a:t>
            </a:fld>
            <a:endParaRPr lang="en-US"/>
          </a:p>
        </p:txBody>
      </p:sp>
    </p:spTree>
    <p:extLst>
      <p:ext uri="{BB962C8B-B14F-4D97-AF65-F5344CB8AC3E}">
        <p14:creationId xmlns:p14="http://schemas.microsoft.com/office/powerpoint/2010/main" val="2611932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5CF1E43-4DC9-449F-90F8-4F9FA9E3AA4E}" type="slidenum">
              <a:rPr lang="en-US" smtClean="0"/>
              <a:t>18</a:t>
            </a:fld>
            <a:endParaRPr lang="en-US"/>
          </a:p>
        </p:txBody>
      </p:sp>
    </p:spTree>
    <p:extLst>
      <p:ext uri="{BB962C8B-B14F-4D97-AF65-F5344CB8AC3E}">
        <p14:creationId xmlns:p14="http://schemas.microsoft.com/office/powerpoint/2010/main" val="377730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19</a:t>
            </a:fld>
            <a:endParaRPr lang="en-US"/>
          </a:p>
        </p:txBody>
      </p:sp>
    </p:spTree>
    <p:extLst>
      <p:ext uri="{BB962C8B-B14F-4D97-AF65-F5344CB8AC3E}">
        <p14:creationId xmlns:p14="http://schemas.microsoft.com/office/powerpoint/2010/main" val="221557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kumimoji="1" sz="1600">
                <a:solidFill>
                  <a:schemeClr val="tx1"/>
                </a:solidFill>
                <a:latin typeface="Times New Roman" pitchFamily="18" charset="0"/>
                <a:ea typeface="굴림" pitchFamily="34" charset="-127"/>
              </a:defRPr>
            </a:lvl1pPr>
            <a:lvl2pPr marL="729057" indent="-280406" defTabSz="914437" eaLnBrk="0" hangingPunct="0">
              <a:defRPr kumimoji="1" sz="1600">
                <a:solidFill>
                  <a:schemeClr val="tx1"/>
                </a:solidFill>
                <a:latin typeface="Times New Roman" pitchFamily="18" charset="0"/>
                <a:ea typeface="굴림" pitchFamily="34" charset="-127"/>
              </a:defRPr>
            </a:lvl2pPr>
            <a:lvl3pPr marL="1121626" indent="-224325" defTabSz="914437" eaLnBrk="0" hangingPunct="0">
              <a:defRPr kumimoji="1" sz="1600">
                <a:solidFill>
                  <a:schemeClr val="tx1"/>
                </a:solidFill>
                <a:latin typeface="Times New Roman" pitchFamily="18" charset="0"/>
                <a:ea typeface="굴림" pitchFamily="34" charset="-127"/>
              </a:defRPr>
            </a:lvl3pPr>
            <a:lvl4pPr marL="1570276" indent="-224325" defTabSz="914437" eaLnBrk="0" hangingPunct="0">
              <a:defRPr kumimoji="1" sz="1600">
                <a:solidFill>
                  <a:schemeClr val="tx1"/>
                </a:solidFill>
                <a:latin typeface="Times New Roman" pitchFamily="18" charset="0"/>
                <a:ea typeface="굴림" pitchFamily="34" charset="-127"/>
              </a:defRPr>
            </a:lvl4pPr>
            <a:lvl5pPr marL="2018927" indent="-224325" defTabSz="914437" eaLnBrk="0" hangingPunct="0">
              <a:defRPr kumimoji="1" sz="1600">
                <a:solidFill>
                  <a:schemeClr val="tx1"/>
                </a:solidFill>
                <a:latin typeface="Times New Roman" pitchFamily="18" charset="0"/>
                <a:ea typeface="굴림" pitchFamily="34" charset="-127"/>
              </a:defRPr>
            </a:lvl5pPr>
            <a:lvl6pPr marL="2467577"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6pPr>
            <a:lvl7pPr marL="2916227"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7pPr>
            <a:lvl8pPr marL="3364878"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8pPr>
            <a:lvl9pPr marL="3813528"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9pPr>
          </a:lstStyle>
          <a:p>
            <a:pPr eaLnBrk="1" hangingPunct="1">
              <a:defRPr/>
            </a:pPr>
            <a:fld id="{2378BA8A-DD18-468E-9610-19965D476671}" type="slidenum">
              <a:rPr kumimoji="0" lang="ko-KR" altLang="en-US" sz="1200">
                <a:solidFill>
                  <a:srgbClr val="000000"/>
                </a:solidFill>
                <a:latin typeface="Arial" pitchFamily="34" charset="0"/>
              </a:rPr>
              <a:pPr eaLnBrk="1" hangingPunct="1">
                <a:defRPr/>
              </a:pPr>
              <a:t>2</a:t>
            </a:fld>
            <a:endParaRPr kumimoji="0" lang="en-US" altLang="ko-KR" sz="1200">
              <a:solidFill>
                <a:srgbClr val="000000"/>
              </a:solidFill>
              <a:latin typeface="Arial"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Arial" pitchFamily="34" charset="0"/>
              <a:ea typeface="굴림" pitchFamily="34" charset="-127"/>
            </a:endParaRPr>
          </a:p>
        </p:txBody>
      </p:sp>
    </p:spTree>
    <p:extLst>
      <p:ext uri="{BB962C8B-B14F-4D97-AF65-F5344CB8AC3E}">
        <p14:creationId xmlns:p14="http://schemas.microsoft.com/office/powerpoint/2010/main" val="124187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20</a:t>
            </a:fld>
            <a:endParaRPr lang="en-US"/>
          </a:p>
        </p:txBody>
      </p:sp>
    </p:spTree>
    <p:extLst>
      <p:ext uri="{BB962C8B-B14F-4D97-AF65-F5344CB8AC3E}">
        <p14:creationId xmlns:p14="http://schemas.microsoft.com/office/powerpoint/2010/main" val="2198296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kumimoji="1" sz="1600">
                <a:solidFill>
                  <a:schemeClr val="tx1"/>
                </a:solidFill>
                <a:latin typeface="Times New Roman" pitchFamily="18" charset="0"/>
                <a:ea typeface="굴림" pitchFamily="34" charset="-127"/>
              </a:defRPr>
            </a:lvl1pPr>
            <a:lvl2pPr marL="729057" indent="-280406" defTabSz="914437" eaLnBrk="0" hangingPunct="0">
              <a:defRPr kumimoji="1" sz="1600">
                <a:solidFill>
                  <a:schemeClr val="tx1"/>
                </a:solidFill>
                <a:latin typeface="Times New Roman" pitchFamily="18" charset="0"/>
                <a:ea typeface="굴림" pitchFamily="34" charset="-127"/>
              </a:defRPr>
            </a:lvl2pPr>
            <a:lvl3pPr marL="1121626" indent="-224325" defTabSz="914437" eaLnBrk="0" hangingPunct="0">
              <a:defRPr kumimoji="1" sz="1600">
                <a:solidFill>
                  <a:schemeClr val="tx1"/>
                </a:solidFill>
                <a:latin typeface="Times New Roman" pitchFamily="18" charset="0"/>
                <a:ea typeface="굴림" pitchFamily="34" charset="-127"/>
              </a:defRPr>
            </a:lvl3pPr>
            <a:lvl4pPr marL="1570276" indent="-224325" defTabSz="914437" eaLnBrk="0" hangingPunct="0">
              <a:defRPr kumimoji="1" sz="1600">
                <a:solidFill>
                  <a:schemeClr val="tx1"/>
                </a:solidFill>
                <a:latin typeface="Times New Roman" pitchFamily="18" charset="0"/>
                <a:ea typeface="굴림" pitchFamily="34" charset="-127"/>
              </a:defRPr>
            </a:lvl4pPr>
            <a:lvl5pPr marL="2018927" indent="-224325" defTabSz="914437" eaLnBrk="0" hangingPunct="0">
              <a:defRPr kumimoji="1" sz="1600">
                <a:solidFill>
                  <a:schemeClr val="tx1"/>
                </a:solidFill>
                <a:latin typeface="Times New Roman" pitchFamily="18" charset="0"/>
                <a:ea typeface="굴림" pitchFamily="34" charset="-127"/>
              </a:defRPr>
            </a:lvl5pPr>
            <a:lvl6pPr marL="2467577"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6pPr>
            <a:lvl7pPr marL="2916227"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7pPr>
            <a:lvl8pPr marL="3364878"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8pPr>
            <a:lvl9pPr marL="3813528"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9pPr>
          </a:lstStyle>
          <a:p>
            <a:pPr eaLnBrk="1" hangingPunct="1">
              <a:defRPr/>
            </a:pPr>
            <a:fld id="{2378BA8A-DD18-468E-9610-19965D476671}" type="slidenum">
              <a:rPr kumimoji="0" lang="ko-KR" altLang="en-US" sz="1200">
                <a:solidFill>
                  <a:srgbClr val="000000"/>
                </a:solidFill>
                <a:latin typeface="Arial" pitchFamily="34" charset="0"/>
              </a:rPr>
              <a:pPr eaLnBrk="1" hangingPunct="1">
                <a:defRPr/>
              </a:pPr>
              <a:t>21</a:t>
            </a:fld>
            <a:endParaRPr kumimoji="0" lang="en-US" altLang="ko-KR" sz="1200">
              <a:solidFill>
                <a:srgbClr val="000000"/>
              </a:solidFill>
              <a:latin typeface="Arial"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dirty="0" smtClean="0">
              <a:latin typeface="Arial" pitchFamily="34" charset="0"/>
              <a:ea typeface="굴림" pitchFamily="34" charset="-127"/>
            </a:endParaRPr>
          </a:p>
        </p:txBody>
      </p:sp>
    </p:spTree>
    <p:extLst>
      <p:ext uri="{BB962C8B-B14F-4D97-AF65-F5344CB8AC3E}">
        <p14:creationId xmlns:p14="http://schemas.microsoft.com/office/powerpoint/2010/main" val="260292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kumimoji="1" sz="1600">
                <a:solidFill>
                  <a:schemeClr val="tx1"/>
                </a:solidFill>
                <a:latin typeface="Times New Roman" pitchFamily="18" charset="0"/>
                <a:ea typeface="굴림" pitchFamily="34" charset="-127"/>
              </a:defRPr>
            </a:lvl1pPr>
            <a:lvl2pPr marL="729057" indent="-280406" defTabSz="914437" eaLnBrk="0" hangingPunct="0">
              <a:defRPr kumimoji="1" sz="1600">
                <a:solidFill>
                  <a:schemeClr val="tx1"/>
                </a:solidFill>
                <a:latin typeface="Times New Roman" pitchFamily="18" charset="0"/>
                <a:ea typeface="굴림" pitchFamily="34" charset="-127"/>
              </a:defRPr>
            </a:lvl2pPr>
            <a:lvl3pPr marL="1121626" indent="-224325" defTabSz="914437" eaLnBrk="0" hangingPunct="0">
              <a:defRPr kumimoji="1" sz="1600">
                <a:solidFill>
                  <a:schemeClr val="tx1"/>
                </a:solidFill>
                <a:latin typeface="Times New Roman" pitchFamily="18" charset="0"/>
                <a:ea typeface="굴림" pitchFamily="34" charset="-127"/>
              </a:defRPr>
            </a:lvl3pPr>
            <a:lvl4pPr marL="1570276" indent="-224325" defTabSz="914437" eaLnBrk="0" hangingPunct="0">
              <a:defRPr kumimoji="1" sz="1600">
                <a:solidFill>
                  <a:schemeClr val="tx1"/>
                </a:solidFill>
                <a:latin typeface="Times New Roman" pitchFamily="18" charset="0"/>
                <a:ea typeface="굴림" pitchFamily="34" charset="-127"/>
              </a:defRPr>
            </a:lvl4pPr>
            <a:lvl5pPr marL="2018927" indent="-224325" defTabSz="914437" eaLnBrk="0" hangingPunct="0">
              <a:defRPr kumimoji="1" sz="1600">
                <a:solidFill>
                  <a:schemeClr val="tx1"/>
                </a:solidFill>
                <a:latin typeface="Times New Roman" pitchFamily="18" charset="0"/>
                <a:ea typeface="굴림" pitchFamily="34" charset="-127"/>
              </a:defRPr>
            </a:lvl5pPr>
            <a:lvl6pPr marL="2467577"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6pPr>
            <a:lvl7pPr marL="2916227"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7pPr>
            <a:lvl8pPr marL="3364878"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8pPr>
            <a:lvl9pPr marL="3813528" indent="-224325" defTabSz="914437"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9pPr>
          </a:lstStyle>
          <a:p>
            <a:pPr eaLnBrk="1" hangingPunct="1">
              <a:defRPr/>
            </a:pPr>
            <a:fld id="{2378BA8A-DD18-468E-9610-19965D476671}" type="slidenum">
              <a:rPr kumimoji="0" lang="ko-KR" altLang="en-US" sz="1200">
                <a:solidFill>
                  <a:srgbClr val="000000"/>
                </a:solidFill>
                <a:latin typeface="Arial" pitchFamily="34" charset="0"/>
              </a:rPr>
              <a:pPr eaLnBrk="1" hangingPunct="1">
                <a:defRPr/>
              </a:pPr>
              <a:t>3</a:t>
            </a:fld>
            <a:endParaRPr kumimoji="0" lang="en-US" altLang="ko-KR" sz="1200">
              <a:solidFill>
                <a:srgbClr val="000000"/>
              </a:solidFill>
              <a:latin typeface="Arial"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latin typeface="Arial" pitchFamily="34" charset="0"/>
              <a:ea typeface="굴림" pitchFamily="34" charset="-127"/>
            </a:endParaRPr>
          </a:p>
        </p:txBody>
      </p:sp>
    </p:spTree>
    <p:extLst>
      <p:ext uri="{BB962C8B-B14F-4D97-AF65-F5344CB8AC3E}">
        <p14:creationId xmlns:p14="http://schemas.microsoft.com/office/powerpoint/2010/main" val="26386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4</a:t>
            </a:fld>
            <a:endParaRPr lang="en-US" dirty="0"/>
          </a:p>
        </p:txBody>
      </p:sp>
    </p:spTree>
    <p:extLst>
      <p:ext uri="{BB962C8B-B14F-4D97-AF65-F5344CB8AC3E}">
        <p14:creationId xmlns:p14="http://schemas.microsoft.com/office/powerpoint/2010/main" val="334531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Times New Roman" pitchFamily="18" charset="0"/>
                <a:ea typeface="굴림" pitchFamily="34" charset="-127"/>
              </a:defRPr>
            </a:lvl1pPr>
            <a:lvl2pPr marL="742950" indent="-285750">
              <a:defRPr kumimoji="1" sz="1600">
                <a:solidFill>
                  <a:schemeClr val="tx1"/>
                </a:solidFill>
                <a:latin typeface="Times New Roman" pitchFamily="18" charset="0"/>
                <a:ea typeface="굴림" pitchFamily="34" charset="-127"/>
              </a:defRPr>
            </a:lvl2pPr>
            <a:lvl3pPr marL="1143000" indent="-228600">
              <a:defRPr kumimoji="1" sz="1600">
                <a:solidFill>
                  <a:schemeClr val="tx1"/>
                </a:solidFill>
                <a:latin typeface="Times New Roman" pitchFamily="18" charset="0"/>
                <a:ea typeface="굴림" pitchFamily="34" charset="-127"/>
              </a:defRPr>
            </a:lvl3pPr>
            <a:lvl4pPr marL="1600200" indent="-228600">
              <a:defRPr kumimoji="1" sz="1600">
                <a:solidFill>
                  <a:schemeClr val="tx1"/>
                </a:solidFill>
                <a:latin typeface="Times New Roman" pitchFamily="18" charset="0"/>
                <a:ea typeface="굴림" pitchFamily="34" charset="-127"/>
              </a:defRPr>
            </a:lvl4pPr>
            <a:lvl5pPr marL="2057400" indent="-228600">
              <a:defRPr kumimoji="1" sz="1600">
                <a:solidFill>
                  <a:schemeClr val="tx1"/>
                </a:solidFill>
                <a:latin typeface="Times New Roman" pitchFamily="18" charset="0"/>
                <a:ea typeface="굴림" pitchFamily="34" charset="-127"/>
              </a:defRPr>
            </a:lvl5pPr>
            <a:lvl6pPr marL="25146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6pPr>
            <a:lvl7pPr marL="29718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7pPr>
            <a:lvl8pPr marL="34290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8pPr>
            <a:lvl9pPr marL="38862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9pPr>
          </a:lstStyle>
          <a:p>
            <a:fld id="{906F3D37-E693-4BFF-9847-D19D3811F9DD}" type="slidenum">
              <a:rPr kumimoji="0" lang="ko-KR" altLang="en-US" sz="1200" smtClean="0">
                <a:latin typeface="Arial" pitchFamily="34" charset="0"/>
              </a:rPr>
              <a:pPr/>
              <a:t>5</a:t>
            </a:fld>
            <a:endParaRPr kumimoji="0" lang="en-US" altLang="ko-KR" sz="1200" dirty="0" smtClean="0">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a:buFontTx/>
              <a:buNone/>
            </a:pPr>
            <a:endParaRPr lang="ko-KR" altLang="en-US" dirty="0" smtClean="0">
              <a:latin typeface="Arial" pitchFamily="34" charset="0"/>
              <a:ea typeface="굴림"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6</a:t>
            </a:fld>
            <a:endParaRPr lang="en-US"/>
          </a:p>
        </p:txBody>
      </p:sp>
    </p:spTree>
    <p:extLst>
      <p:ext uri="{BB962C8B-B14F-4D97-AF65-F5344CB8AC3E}">
        <p14:creationId xmlns:p14="http://schemas.microsoft.com/office/powerpoint/2010/main" val="251592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7</a:t>
            </a:fld>
            <a:endParaRPr lang="en-US"/>
          </a:p>
        </p:txBody>
      </p:sp>
    </p:spTree>
    <p:extLst>
      <p:ext uri="{BB962C8B-B14F-4D97-AF65-F5344CB8AC3E}">
        <p14:creationId xmlns:p14="http://schemas.microsoft.com/office/powerpoint/2010/main" val="169585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8</a:t>
            </a:fld>
            <a:endParaRPr lang="en-US"/>
          </a:p>
        </p:txBody>
      </p:sp>
    </p:spTree>
    <p:extLst>
      <p:ext uri="{BB962C8B-B14F-4D97-AF65-F5344CB8AC3E}">
        <p14:creationId xmlns:p14="http://schemas.microsoft.com/office/powerpoint/2010/main" val="1846032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5CF1E43-4DC9-449F-90F8-4F9FA9E3AA4E}" type="slidenum">
              <a:rPr lang="en-US" smtClean="0"/>
              <a:t>9</a:t>
            </a:fld>
            <a:endParaRPr lang="en-US"/>
          </a:p>
        </p:txBody>
      </p:sp>
    </p:spTree>
    <p:extLst>
      <p:ext uri="{BB962C8B-B14F-4D97-AF65-F5344CB8AC3E}">
        <p14:creationId xmlns:p14="http://schemas.microsoft.com/office/powerpoint/2010/main" val="153242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368CA9-1F48-4864-A8B4-5A0520B2E9D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146752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68CA9-1F48-4864-A8B4-5A0520B2E9D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261036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68CA9-1F48-4864-A8B4-5A0520B2E9D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302485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60F26B91-55F4-42A2-86DE-3A962C8A997A}" type="slidenum">
              <a:rPr lang="en-US" altLang="ko-KR"/>
              <a:pPr>
                <a:defRPr/>
              </a:pPr>
              <a:t>‹#›</a:t>
            </a:fld>
            <a:endParaRPr lang="en-US" altLang="ko-KR"/>
          </a:p>
        </p:txBody>
      </p:sp>
    </p:spTree>
    <p:extLst>
      <p:ext uri="{BB962C8B-B14F-4D97-AF65-F5344CB8AC3E}">
        <p14:creationId xmlns:p14="http://schemas.microsoft.com/office/powerpoint/2010/main" val="168239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68CA9-1F48-4864-A8B4-5A0520B2E9D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424632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368CA9-1F48-4864-A8B4-5A0520B2E9DD}"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61663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368CA9-1F48-4864-A8B4-5A0520B2E9DD}"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9609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368CA9-1F48-4864-A8B4-5A0520B2E9DD}"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268561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368CA9-1F48-4864-A8B4-5A0520B2E9DD}" type="datetimeFigureOut">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281883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68CA9-1F48-4864-A8B4-5A0520B2E9DD}" type="datetimeFigureOut">
              <a:rPr lang="en-US" smtClean="0"/>
              <a:t>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372015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68CA9-1F48-4864-A8B4-5A0520B2E9DD}"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301630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68CA9-1F48-4864-A8B4-5A0520B2E9DD}"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5F974-0EDA-4F35-B906-46FD0222AF1F}" type="slidenum">
              <a:rPr lang="en-US" smtClean="0"/>
              <a:t>‹#›</a:t>
            </a:fld>
            <a:endParaRPr lang="en-US"/>
          </a:p>
        </p:txBody>
      </p:sp>
    </p:spTree>
    <p:extLst>
      <p:ext uri="{BB962C8B-B14F-4D97-AF65-F5344CB8AC3E}">
        <p14:creationId xmlns:p14="http://schemas.microsoft.com/office/powerpoint/2010/main" val="201287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68CA9-1F48-4864-A8B4-5A0520B2E9DD}" type="datetimeFigureOut">
              <a:rPr lang="en-US" smtClean="0"/>
              <a:t>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5F974-0EDA-4F35-B906-46FD0222AF1F}" type="slidenum">
              <a:rPr lang="en-US" smtClean="0"/>
              <a:t>‹#›</a:t>
            </a:fld>
            <a:endParaRPr lang="en-US"/>
          </a:p>
        </p:txBody>
      </p:sp>
    </p:spTree>
    <p:extLst>
      <p:ext uri="{BB962C8B-B14F-4D97-AF65-F5344CB8AC3E}">
        <p14:creationId xmlns:p14="http://schemas.microsoft.com/office/powerpoint/2010/main" val="911728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mailto:s.suvanov@inha.u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Times New Roman" pitchFamily="18" charset="0"/>
                <a:ea typeface="굴림" pitchFamily="34" charset="-127"/>
              </a:defRPr>
            </a:lvl1pPr>
            <a:lvl2pPr marL="742950" indent="-285750">
              <a:defRPr kumimoji="1" sz="1600">
                <a:solidFill>
                  <a:schemeClr val="tx1"/>
                </a:solidFill>
                <a:latin typeface="Times New Roman" pitchFamily="18" charset="0"/>
                <a:ea typeface="굴림" pitchFamily="34" charset="-127"/>
              </a:defRPr>
            </a:lvl2pPr>
            <a:lvl3pPr marL="1143000" indent="-228600">
              <a:defRPr kumimoji="1" sz="1600">
                <a:solidFill>
                  <a:schemeClr val="tx1"/>
                </a:solidFill>
                <a:latin typeface="Times New Roman" pitchFamily="18" charset="0"/>
                <a:ea typeface="굴림" pitchFamily="34" charset="-127"/>
              </a:defRPr>
            </a:lvl3pPr>
            <a:lvl4pPr marL="1600200" indent="-228600">
              <a:defRPr kumimoji="1" sz="1600">
                <a:solidFill>
                  <a:schemeClr val="tx1"/>
                </a:solidFill>
                <a:latin typeface="Times New Roman" pitchFamily="18" charset="0"/>
                <a:ea typeface="굴림" pitchFamily="34" charset="-127"/>
              </a:defRPr>
            </a:lvl4pPr>
            <a:lvl5pPr marL="2057400" indent="-228600">
              <a:defRPr kumimoji="1" sz="1600">
                <a:solidFill>
                  <a:schemeClr val="tx1"/>
                </a:solidFill>
                <a:latin typeface="Times New Roman" pitchFamily="18" charset="0"/>
                <a:ea typeface="굴림" pitchFamily="34" charset="-127"/>
              </a:defRPr>
            </a:lvl5pPr>
            <a:lvl6pPr marL="25146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6pPr>
            <a:lvl7pPr marL="29718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7pPr>
            <a:lvl8pPr marL="34290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8pPr>
            <a:lvl9pPr marL="3886200" indent="-228600" eaLnBrk="0" fontAlgn="base" hangingPunct="0">
              <a:spcBef>
                <a:spcPct val="0"/>
              </a:spcBef>
              <a:spcAft>
                <a:spcPct val="0"/>
              </a:spcAft>
              <a:defRPr kumimoji="1" sz="1600">
                <a:solidFill>
                  <a:schemeClr val="tx1"/>
                </a:solidFill>
                <a:latin typeface="Times New Roman" pitchFamily="18" charset="0"/>
                <a:ea typeface="굴림" pitchFamily="34" charset="-127"/>
              </a:defRPr>
            </a:lvl9pPr>
          </a:lstStyle>
          <a:p>
            <a:fld id="{535479B9-5CB2-4A70-8A52-4702829E36CA}" type="slidenum">
              <a:rPr kumimoji="0" lang="en-US" altLang="ko-KR" sz="1400" smtClean="0">
                <a:latin typeface="Arial" pitchFamily="34" charset="0"/>
              </a:rPr>
              <a:pPr/>
              <a:t>1</a:t>
            </a:fld>
            <a:endParaRPr kumimoji="0" lang="en-US" altLang="ko-KR" sz="1400" dirty="0" smtClean="0">
              <a:latin typeface="Arial" pitchFamily="34" charset="0"/>
            </a:endParaRPr>
          </a:p>
        </p:txBody>
      </p:sp>
      <p:sp>
        <p:nvSpPr>
          <p:cNvPr id="11267" name="Rectangle 3"/>
          <p:cNvSpPr>
            <a:spLocks noGrp="1" noChangeArrowheads="1"/>
          </p:cNvSpPr>
          <p:nvPr>
            <p:ph type="body" idx="1"/>
          </p:nvPr>
        </p:nvSpPr>
        <p:spPr>
          <a:xfrm>
            <a:off x="838200" y="1371600"/>
            <a:ext cx="7086600" cy="3230563"/>
          </a:xfrm>
        </p:spPr>
        <p:txBody>
          <a:bodyPr>
            <a:normAutofit/>
          </a:bodyPr>
          <a:lstStyle/>
          <a:p>
            <a:pPr marL="0" indent="0" algn="ctr" eaLnBrk="1" hangingPunct="1">
              <a:buNone/>
            </a:pPr>
            <a:endParaRPr lang="en-US" altLang="ko-KR" sz="4400" b="1" dirty="0" smtClean="0">
              <a:solidFill>
                <a:srgbClr val="FF0000"/>
              </a:solidFill>
              <a:latin typeface="Times New Roman" pitchFamily="18" charset="0"/>
              <a:ea typeface="굴림" pitchFamily="34" charset="-127"/>
              <a:cs typeface="Times New Roman" pitchFamily="18" charset="0"/>
            </a:endParaRPr>
          </a:p>
          <a:p>
            <a:pPr marL="0" indent="0" algn="ctr" eaLnBrk="1" hangingPunct="1">
              <a:buNone/>
            </a:pPr>
            <a:r>
              <a:rPr lang="en-US" altLang="ko-KR" sz="4400" b="1" dirty="0" smtClean="0">
                <a:solidFill>
                  <a:srgbClr val="FF0000"/>
                </a:solidFill>
                <a:latin typeface="Times New Roman" pitchFamily="18" charset="0"/>
                <a:ea typeface="굴림" pitchFamily="34" charset="-127"/>
                <a:cs typeface="Times New Roman" pitchFamily="18" charset="0"/>
              </a:rPr>
              <a:t>Introduction to Classes and Objects </a:t>
            </a:r>
          </a:p>
        </p:txBody>
      </p:sp>
    </p:spTree>
    <p:extLst>
      <p:ext uri="{BB962C8B-B14F-4D97-AF65-F5344CB8AC3E}">
        <p14:creationId xmlns:p14="http://schemas.microsoft.com/office/powerpoint/2010/main" val="2322053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0"/>
          </p:nvPr>
        </p:nvSpPr>
        <p:spPr>
          <a:noFill/>
        </p:spPr>
        <p:txBody>
          <a:bodyPr/>
          <a:lstStyle>
            <a:lvl1pPr>
              <a:defRPr sz="2400">
                <a:solidFill>
                  <a:srgbClr val="000000"/>
                </a:solidFill>
                <a:latin typeface="Comic Sans MS" panose="030F0702030302020204" pitchFamily="66" charset="0"/>
                <a:cs typeface="Times New Roman" panose="02020603050405020304" pitchFamily="18" charset="0"/>
              </a:defRPr>
            </a:lvl1pPr>
            <a:lvl2pPr marL="742950" indent="-285750">
              <a:defRPr sz="2400">
                <a:solidFill>
                  <a:srgbClr val="000000"/>
                </a:solidFill>
                <a:latin typeface="Comic Sans MS" panose="030F0702030302020204" pitchFamily="66" charset="0"/>
                <a:cs typeface="Times New Roman" panose="02020603050405020304" pitchFamily="18" charset="0"/>
              </a:defRPr>
            </a:lvl2pPr>
            <a:lvl3pPr marL="1143000" indent="-228600">
              <a:defRPr sz="2400">
                <a:solidFill>
                  <a:srgbClr val="000000"/>
                </a:solidFill>
                <a:latin typeface="Comic Sans MS" panose="030F0702030302020204" pitchFamily="66" charset="0"/>
                <a:cs typeface="Times New Roman" panose="02020603050405020304" pitchFamily="18" charset="0"/>
              </a:defRPr>
            </a:lvl3pPr>
            <a:lvl4pPr marL="1600200" indent="-228600">
              <a:defRPr sz="2400">
                <a:solidFill>
                  <a:srgbClr val="000000"/>
                </a:solidFill>
                <a:latin typeface="Comic Sans MS" panose="030F0702030302020204" pitchFamily="66" charset="0"/>
                <a:cs typeface="Times New Roman" panose="02020603050405020304" pitchFamily="18" charset="0"/>
              </a:defRPr>
            </a:lvl4pPr>
            <a:lvl5pPr marL="2057400" indent="-228600">
              <a:defRPr sz="2400">
                <a:solidFill>
                  <a:srgbClr val="000000"/>
                </a:solidFill>
                <a:latin typeface="Comic Sans MS" panose="030F0702030302020204" pitchFamily="66" charset="0"/>
                <a:cs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Comic Sans MS" panose="030F0702030302020204" pitchFamily="66" charset="0"/>
                <a:cs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Comic Sans MS" panose="030F0702030302020204" pitchFamily="66" charset="0"/>
                <a:cs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Comic Sans MS" panose="030F0702030302020204" pitchFamily="66" charset="0"/>
                <a:cs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Comic Sans MS" panose="030F0702030302020204" pitchFamily="66" charset="0"/>
                <a:cs typeface="Times New Roman" panose="02020603050405020304" pitchFamily="18" charset="0"/>
              </a:defRPr>
            </a:lvl9pPr>
          </a:lstStyle>
          <a:p>
            <a:fld id="{01CCBA40-3F97-4F97-A89E-CE0815B26204}" type="slidenum">
              <a:rPr lang="ar-SA" altLang="ru-RU" sz="1400" smtClean="0">
                <a:solidFill>
                  <a:schemeClr val="tx1"/>
                </a:solidFill>
                <a:latin typeface="Times New Roman" panose="02020603050405020304" pitchFamily="18" charset="0"/>
              </a:rPr>
              <a:pPr/>
              <a:t>10</a:t>
            </a:fld>
            <a:endParaRPr lang="en-US" altLang="ru-RU" sz="1400" smtClean="0">
              <a:solidFill>
                <a:schemeClr val="tx1"/>
              </a:solidFill>
              <a:latin typeface="Times New Roman" panose="02020603050405020304" pitchFamily="18" charset="0"/>
            </a:endParaRPr>
          </a:p>
        </p:txBody>
      </p:sp>
      <p:pic>
        <p:nvPicPr>
          <p:cNvPr id="2150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
            <a:ext cx="7911152"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294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sz="3200" b="1" dirty="0" smtClean="0">
                <a:solidFill>
                  <a:srgbClr val="FF0000"/>
                </a:solidFill>
                <a:latin typeface="Times New Roman" pitchFamily="18" charset="0"/>
                <a:cs typeface="Times New Roman" pitchFamily="18" charset="0"/>
              </a:rPr>
              <a:t>Private and Public Visibility </a:t>
            </a:r>
            <a:r>
              <a:rPr lang="en-US" sz="3200" b="1" dirty="0">
                <a:solidFill>
                  <a:srgbClr val="FF0000"/>
                </a:solidFill>
                <a:latin typeface="Times New Roman" pitchFamily="18" charset="0"/>
                <a:cs typeface="Times New Roman" pitchFamily="18" charset="0"/>
              </a:rPr>
              <a:t>L</a:t>
            </a:r>
            <a:r>
              <a:rPr lang="en-US" sz="3200" b="1" dirty="0" smtClean="0">
                <a:solidFill>
                  <a:srgbClr val="FF0000"/>
                </a:solidFill>
                <a:latin typeface="Times New Roman" pitchFamily="18" charset="0"/>
                <a:cs typeface="Times New Roman" pitchFamily="18" charset="0"/>
              </a:rPr>
              <a:t>abels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57200"/>
            <a:ext cx="9144000" cy="6400800"/>
          </a:xfrm>
        </p:spPr>
        <p:style>
          <a:lnRef idx="1">
            <a:schemeClr val="accent5"/>
          </a:lnRef>
          <a:fillRef idx="2">
            <a:schemeClr val="accent5"/>
          </a:fillRef>
          <a:effectRef idx="1">
            <a:schemeClr val="accent5"/>
          </a:effectRef>
          <a:fontRef idx="minor">
            <a:schemeClr val="dk1"/>
          </a:fontRef>
        </p:style>
        <p:txBody>
          <a:bodyPr>
            <a:normAutofit/>
          </a:bodyPr>
          <a:lstStyle/>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The class members that have been declared as private can be accessed only from within the class</a:t>
            </a:r>
          </a:p>
          <a:p>
            <a:pPr marL="457200" indent="-457200" algn="just">
              <a:buFont typeface="+mj-lt"/>
              <a:buAutoNum type="arabicPeriod"/>
            </a:pPr>
            <a:r>
              <a:rPr lang="en-US" sz="2400" dirty="0" smtClean="0">
                <a:latin typeface="Times New Roman" pitchFamily="18" charset="0"/>
                <a:cs typeface="Times New Roman" pitchFamily="18" charset="0"/>
              </a:rPr>
              <a:t>Public members can be accessed from outside the class also.</a:t>
            </a:r>
          </a:p>
          <a:p>
            <a:pPr marL="457200" indent="-457200" algn="just">
              <a:buFont typeface="+mj-lt"/>
              <a:buAutoNum type="arabicPeriod"/>
            </a:pPr>
            <a:r>
              <a:rPr lang="en-US" sz="2400" dirty="0" smtClean="0">
                <a:latin typeface="Times New Roman" pitchFamily="18" charset="0"/>
                <a:cs typeface="Times New Roman" pitchFamily="18" charset="0"/>
              </a:rPr>
              <a:t>The data hiding(using private declaration)is the key feature of OOP.</a:t>
            </a:r>
          </a:p>
          <a:p>
            <a:pPr marL="457200" indent="-457200" algn="just">
              <a:buFont typeface="+mj-lt"/>
              <a:buAutoNum type="arabicPeriod"/>
            </a:pPr>
            <a:r>
              <a:rPr lang="en-US" sz="2400" dirty="0" smtClean="0">
                <a:latin typeface="Times New Roman" pitchFamily="18" charset="0"/>
                <a:cs typeface="Times New Roman" pitchFamily="18" charset="0"/>
              </a:rPr>
              <a:t>The use of keyword private is optional.</a:t>
            </a:r>
          </a:p>
          <a:p>
            <a:pPr marL="457200" indent="-457200" algn="just">
              <a:buFont typeface="+mj-lt"/>
              <a:buAutoNum type="arabicPeriod"/>
            </a:pPr>
            <a:r>
              <a:rPr lang="en-US" sz="2400" dirty="0" smtClean="0">
                <a:latin typeface="Times New Roman" pitchFamily="18" charset="0"/>
                <a:cs typeface="Times New Roman" pitchFamily="18" charset="0"/>
              </a:rPr>
              <a:t>By default , the members of class are private.</a:t>
            </a:r>
          </a:p>
          <a:p>
            <a:pPr marL="457200" indent="-457200" algn="just">
              <a:buFont typeface="+mj-lt"/>
              <a:buAutoNum type="arabicPeriod"/>
            </a:pPr>
            <a:r>
              <a:rPr lang="en-US" sz="2400" dirty="0" smtClean="0">
                <a:latin typeface="Times New Roman" pitchFamily="18" charset="0"/>
                <a:cs typeface="Times New Roman" pitchFamily="18" charset="0"/>
              </a:rPr>
              <a:t>The variables declared inside the class are known as data members and functions are known as member functions.</a:t>
            </a:r>
          </a:p>
          <a:p>
            <a:pPr marL="457200" indent="-457200" algn="just">
              <a:buFont typeface="+mj-lt"/>
              <a:buAutoNum type="arabicPeriod"/>
            </a:pPr>
            <a:r>
              <a:rPr lang="en-US" sz="2400" dirty="0" smtClean="0">
                <a:latin typeface="Times New Roman" pitchFamily="18" charset="0"/>
                <a:cs typeface="Times New Roman" pitchFamily="18" charset="0"/>
              </a:rPr>
              <a:t>Only the member functions can have access to the private class members.</a:t>
            </a:r>
          </a:p>
          <a:p>
            <a:pPr marL="457200" indent="-457200" algn="just">
              <a:buFont typeface="+mj-lt"/>
              <a:buAutoNum type="arabicPeriod"/>
            </a:pPr>
            <a:r>
              <a:rPr lang="en-US" sz="2400" dirty="0" smtClean="0">
                <a:latin typeface="Times New Roman" pitchFamily="18" charset="0"/>
                <a:cs typeface="Times New Roman" pitchFamily="18" charset="0"/>
              </a:rPr>
              <a:t>However, the public members(both data and functions) can be accessed from outside the class.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26834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
            <a:ext cx="472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627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sz="3200" b="1" dirty="0" smtClean="0">
                <a:solidFill>
                  <a:srgbClr val="FF0000"/>
                </a:solidFill>
                <a:latin typeface="Times New Roman" pitchFamily="18" charset="0"/>
                <a:cs typeface="Times New Roman" pitchFamily="18" charset="0"/>
              </a:rPr>
              <a:t>Defining Member Functions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609600"/>
            <a:ext cx="9144000" cy="6248400"/>
          </a:xfrm>
        </p:spPr>
        <p:style>
          <a:lnRef idx="1">
            <a:schemeClr val="accent5"/>
          </a:lnRef>
          <a:fillRef idx="2">
            <a:schemeClr val="accent5"/>
          </a:fillRef>
          <a:effectRef idx="1">
            <a:schemeClr val="accent5"/>
          </a:effectRef>
          <a:fontRef idx="minor">
            <a:schemeClr val="dk1"/>
          </a:fontRef>
        </p:style>
        <p:txBody>
          <a:bodyPr/>
          <a:lstStyle/>
          <a:p>
            <a:pPr marL="0" indent="0" algn="just">
              <a:buNone/>
            </a:pPr>
            <a:endParaRPr lang="en-US"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Member functions can be defined in two places:</a:t>
            </a:r>
          </a:p>
          <a:p>
            <a:pPr marL="0" indent="0" algn="just">
              <a:buNone/>
            </a:pPr>
            <a:endParaRPr lang="en-US" dirty="0">
              <a:latin typeface="Times New Roman" pitchFamily="18" charset="0"/>
              <a:cs typeface="Times New Roman" pitchFamily="18" charset="0"/>
            </a:endParaRPr>
          </a:p>
          <a:p>
            <a:pPr marL="514350" indent="-514350" algn="just">
              <a:buFont typeface="+mj-lt"/>
              <a:buAutoNum type="arabicPeriod"/>
            </a:pPr>
            <a:r>
              <a:rPr lang="en-US" dirty="0" smtClean="0">
                <a:latin typeface="Times New Roman" pitchFamily="18" charset="0"/>
                <a:cs typeface="Times New Roman" pitchFamily="18" charset="0"/>
              </a:rPr>
              <a:t>Outside the class definition</a:t>
            </a:r>
          </a:p>
          <a:p>
            <a:pPr marL="514350" indent="-514350" algn="just">
              <a:buFont typeface="+mj-lt"/>
              <a:buAutoNum type="arabicPeriod"/>
            </a:pPr>
            <a:r>
              <a:rPr lang="en-US" dirty="0" smtClean="0">
                <a:latin typeface="Times New Roman" pitchFamily="18" charset="0"/>
                <a:cs typeface="Times New Roman" pitchFamily="18" charset="0"/>
              </a:rPr>
              <a:t>Inside the class definition</a:t>
            </a:r>
          </a:p>
          <a:p>
            <a:pPr marL="0" indent="0">
              <a:buNone/>
            </a:pPr>
            <a:endParaRPr lang="en-US" dirty="0"/>
          </a:p>
        </p:txBody>
      </p:sp>
    </p:spTree>
    <p:extLst>
      <p:ext uri="{BB962C8B-B14F-4D97-AF65-F5344CB8AC3E}">
        <p14:creationId xmlns:p14="http://schemas.microsoft.com/office/powerpoint/2010/main" val="174416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2"/>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sz="3600" b="1" dirty="0" smtClean="0">
                <a:solidFill>
                  <a:srgbClr val="FF0000"/>
                </a:solidFill>
                <a:latin typeface="Times New Roman" pitchFamily="18" charset="0"/>
                <a:cs typeface="Times New Roman" pitchFamily="18" charset="0"/>
              </a:rPr>
              <a:t>Outside the Class Definition</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609600"/>
            <a:ext cx="9144000" cy="6248400"/>
          </a:xfrm>
        </p:spPr>
        <p:style>
          <a:lnRef idx="1">
            <a:schemeClr val="accent5"/>
          </a:lnRef>
          <a:fillRef idx="2">
            <a:schemeClr val="accent5"/>
          </a:fillRef>
          <a:effectRef idx="1">
            <a:schemeClr val="accent5"/>
          </a:effectRef>
          <a:fontRef idx="minor">
            <a:schemeClr val="dk1"/>
          </a:fontRef>
        </p:style>
        <p:txBody>
          <a:bodyPr>
            <a:normAutofit/>
          </a:bodyPr>
          <a:lstStyle/>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 important difference between a member function and a normal function is that a member function incorporates a membership ‘identity label’ in the header.</a:t>
            </a:r>
          </a:p>
          <a:p>
            <a:pPr marL="0" indent="0" algn="just">
              <a:buNone/>
            </a:pPr>
            <a:r>
              <a:rPr lang="en-US" sz="2400" dirty="0" smtClean="0">
                <a:latin typeface="Times New Roman" pitchFamily="18" charset="0"/>
                <a:cs typeface="Times New Roman" pitchFamily="18" charset="0"/>
              </a:rPr>
              <a:t>This label tells the compiler  which class the function belongs to.</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Return-type  class-name :: function-name (argument declaration)</a:t>
            </a:r>
          </a:p>
          <a:p>
            <a:pPr marL="0" indent="0" algn="just">
              <a:buNone/>
            </a:pPr>
            <a:r>
              <a:rPr lang="en-US" sz="2400" dirty="0" smtClean="0">
                <a:latin typeface="Times New Roman" pitchFamily="18" charset="0"/>
                <a:cs typeface="Times New Roman" pitchFamily="18" charset="0"/>
              </a:rPr>
              <a:t>{</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Function Body</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584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2"/>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sz="3200" b="1" dirty="0" smtClean="0">
                <a:solidFill>
                  <a:srgbClr val="FF0000"/>
                </a:solidFill>
                <a:latin typeface="Times New Roman" pitchFamily="18" charset="0"/>
                <a:cs typeface="Times New Roman" pitchFamily="18" charset="0"/>
              </a:rPr>
              <a:t>A C++ Program with Class</a:t>
            </a:r>
            <a:endParaRPr lang="en-US" sz="3200" b="1"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81074"/>
            <a:ext cx="60960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1219200"/>
            <a:ext cx="4010025" cy="243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30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2"/>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sz="3200" b="1" dirty="0" smtClean="0">
                <a:solidFill>
                  <a:srgbClr val="FF0000"/>
                </a:solidFill>
                <a:latin typeface="Times New Roman" pitchFamily="18" charset="0"/>
                <a:cs typeface="Times New Roman" pitchFamily="18" charset="0"/>
              </a:rPr>
              <a:t>Private Member Function</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763000" cy="5486400"/>
          </a:xfrm>
        </p:spPr>
        <p:txBody>
          <a:bodyPr>
            <a:normAutofit/>
          </a:bodyPr>
          <a:lstStyle/>
          <a:p>
            <a:pPr marL="0" indent="0" algn="just">
              <a:buNone/>
            </a:pPr>
            <a:r>
              <a:rPr lang="en-US" sz="2800" dirty="0" smtClean="0">
                <a:latin typeface="Times New Roman" pitchFamily="18" charset="0"/>
                <a:cs typeface="Times New Roman" pitchFamily="18" charset="0"/>
              </a:rPr>
              <a:t>A private member function can only be called by another function that is a member of its class. Even an object cannot invoke a private function using dot operator.</a:t>
            </a:r>
            <a:endParaRPr lang="en-US" sz="2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19350"/>
            <a:ext cx="5400675"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719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685800"/>
            <a:ext cx="6629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798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altLang="ko-KR" sz="3200" b="1" i="1" dirty="0">
                <a:solidFill>
                  <a:srgbClr val="FF0000"/>
                </a:solidFill>
                <a:latin typeface="Times New Roman" pitchFamily="18" charset="0"/>
                <a:ea typeface="굴림" pitchFamily="34" charset="-127"/>
                <a:cs typeface="Times New Roman" pitchFamily="18" charset="0"/>
              </a:rPr>
              <a:t>set</a:t>
            </a:r>
            <a:r>
              <a:rPr lang="en-US" altLang="ko-KR" sz="3200" b="1" dirty="0">
                <a:solidFill>
                  <a:srgbClr val="FF0000"/>
                </a:solidFill>
                <a:latin typeface="Times New Roman" pitchFamily="18" charset="0"/>
                <a:ea typeface="굴림" pitchFamily="34" charset="-127"/>
                <a:cs typeface="Times New Roman" pitchFamily="18" charset="0"/>
              </a:rPr>
              <a:t> Functions and </a:t>
            </a:r>
            <a:r>
              <a:rPr lang="en-US" altLang="ko-KR" sz="3200" b="1" i="1" dirty="0">
                <a:solidFill>
                  <a:srgbClr val="FF0000"/>
                </a:solidFill>
                <a:latin typeface="Times New Roman" pitchFamily="18" charset="0"/>
                <a:ea typeface="굴림" pitchFamily="34" charset="-127"/>
                <a:cs typeface="Times New Roman" pitchFamily="18" charset="0"/>
              </a:rPr>
              <a:t>get</a:t>
            </a:r>
            <a:r>
              <a:rPr lang="en-US" altLang="ko-KR" sz="3200" b="1" dirty="0">
                <a:solidFill>
                  <a:srgbClr val="FF0000"/>
                </a:solidFill>
                <a:latin typeface="Times New Roman" pitchFamily="18" charset="0"/>
                <a:ea typeface="굴림" pitchFamily="34" charset="-127"/>
                <a:cs typeface="Times New Roman" pitchFamily="18" charset="0"/>
              </a:rPr>
              <a:t> Functions </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609600"/>
            <a:ext cx="9144000" cy="6248400"/>
          </a:xfrm>
        </p:spPr>
        <p:style>
          <a:lnRef idx="1">
            <a:schemeClr val="accent5"/>
          </a:lnRef>
          <a:fillRef idx="2">
            <a:schemeClr val="accent5"/>
          </a:fillRef>
          <a:effectRef idx="1">
            <a:schemeClr val="accent5"/>
          </a:effectRef>
          <a:fontRef idx="minor">
            <a:schemeClr val="dk1"/>
          </a:fontRef>
        </p:style>
        <p:txBody>
          <a:bodyPr/>
          <a:lstStyle/>
          <a:p>
            <a:pPr marL="0" indent="0" algn="just">
              <a:buNone/>
            </a:pPr>
            <a:r>
              <a:rPr lang="en-US" altLang="ko-KR" sz="2800" dirty="0">
                <a:latin typeface="Times New Roman" pitchFamily="18" charset="0"/>
                <a:ea typeface="굴림" pitchFamily="34" charset="-127"/>
                <a:cs typeface="Times New Roman" pitchFamily="18" charset="0"/>
              </a:rPr>
              <a:t>Software engineering with </a:t>
            </a:r>
            <a:r>
              <a:rPr lang="en-US" altLang="ko-KR" sz="2800" i="1" dirty="0">
                <a:latin typeface="Times New Roman" pitchFamily="18" charset="0"/>
                <a:ea typeface="굴림" pitchFamily="34" charset="-127"/>
                <a:cs typeface="Times New Roman" pitchFamily="18" charset="0"/>
              </a:rPr>
              <a:t>set</a:t>
            </a:r>
            <a:r>
              <a:rPr lang="en-US" altLang="ko-KR" sz="2800" dirty="0">
                <a:latin typeface="Times New Roman" pitchFamily="18" charset="0"/>
                <a:ea typeface="굴림" pitchFamily="34" charset="-127"/>
                <a:cs typeface="Times New Roman" pitchFamily="18" charset="0"/>
              </a:rPr>
              <a:t> and </a:t>
            </a:r>
            <a:r>
              <a:rPr lang="en-US" altLang="ko-KR" sz="2800" i="1" dirty="0">
                <a:latin typeface="Times New Roman" pitchFamily="18" charset="0"/>
                <a:ea typeface="굴림" pitchFamily="34" charset="-127"/>
                <a:cs typeface="Times New Roman" pitchFamily="18" charset="0"/>
              </a:rPr>
              <a:t>get</a:t>
            </a:r>
            <a:r>
              <a:rPr lang="en-US" altLang="ko-KR" sz="2800" dirty="0">
                <a:latin typeface="Times New Roman" pitchFamily="18" charset="0"/>
                <a:ea typeface="굴림" pitchFamily="34" charset="-127"/>
                <a:cs typeface="Times New Roman" pitchFamily="18" charset="0"/>
              </a:rPr>
              <a:t> </a:t>
            </a:r>
            <a:r>
              <a:rPr lang="en-US" altLang="ko-KR" sz="2800" dirty="0" smtClean="0">
                <a:latin typeface="Times New Roman" pitchFamily="18" charset="0"/>
                <a:ea typeface="굴림" pitchFamily="34" charset="-127"/>
                <a:cs typeface="Times New Roman" pitchFamily="18" charset="0"/>
              </a:rPr>
              <a:t>functions</a:t>
            </a:r>
          </a:p>
          <a:p>
            <a:pPr marL="0" indent="0" algn="just">
              <a:buNone/>
            </a:pPr>
            <a:endParaRPr lang="en-US" altLang="ko-KR" sz="2800" dirty="0">
              <a:latin typeface="Times New Roman" pitchFamily="18" charset="0"/>
              <a:ea typeface="굴림" pitchFamily="34" charset="-127"/>
              <a:cs typeface="Times New Roman" pitchFamily="18" charset="0"/>
            </a:endParaRPr>
          </a:p>
          <a:p>
            <a:pPr marL="971550" lvl="1" indent="-514350" algn="just">
              <a:buFont typeface="+mj-lt"/>
              <a:buAutoNum type="arabicPeriod"/>
            </a:pPr>
            <a:r>
              <a:rPr lang="en-US" altLang="ko-KR" dirty="0">
                <a:latin typeface="Times New Roman" pitchFamily="18" charset="0"/>
                <a:ea typeface="굴림" pitchFamily="34" charset="-127"/>
                <a:cs typeface="Times New Roman" pitchFamily="18" charset="0"/>
              </a:rPr>
              <a:t>public member functions that allow clients of a class to set or get the values of private data members</a:t>
            </a:r>
          </a:p>
          <a:p>
            <a:pPr marL="971550" lvl="1" indent="-514350" algn="just">
              <a:buFont typeface="+mj-lt"/>
              <a:buAutoNum type="arabicPeriod"/>
            </a:pPr>
            <a:r>
              <a:rPr lang="en-US" altLang="ko-KR" i="1" dirty="0">
                <a:latin typeface="Times New Roman" pitchFamily="18" charset="0"/>
                <a:ea typeface="굴림" pitchFamily="34" charset="-127"/>
                <a:cs typeface="Times New Roman" pitchFamily="18" charset="0"/>
              </a:rPr>
              <a:t>set</a:t>
            </a:r>
            <a:r>
              <a:rPr lang="en-US" altLang="ko-KR" dirty="0">
                <a:latin typeface="Times New Roman" pitchFamily="18" charset="0"/>
                <a:ea typeface="굴림" pitchFamily="34" charset="-127"/>
                <a:cs typeface="Times New Roman" pitchFamily="18" charset="0"/>
              </a:rPr>
              <a:t> functions sometimes called mutators and </a:t>
            </a:r>
            <a:r>
              <a:rPr lang="en-US" altLang="ko-KR" i="1" dirty="0">
                <a:latin typeface="Times New Roman" pitchFamily="18" charset="0"/>
                <a:ea typeface="굴림" pitchFamily="34" charset="-127"/>
                <a:cs typeface="Times New Roman" pitchFamily="18" charset="0"/>
              </a:rPr>
              <a:t>get</a:t>
            </a:r>
            <a:r>
              <a:rPr lang="en-US" altLang="ko-KR" dirty="0">
                <a:latin typeface="Times New Roman" pitchFamily="18" charset="0"/>
                <a:ea typeface="굴림" pitchFamily="34" charset="-127"/>
                <a:cs typeface="Times New Roman" pitchFamily="18" charset="0"/>
              </a:rPr>
              <a:t> functions sometimes called accessors</a:t>
            </a:r>
          </a:p>
          <a:p>
            <a:pPr marL="971550" lvl="1" indent="-514350" algn="just">
              <a:buFont typeface="+mj-lt"/>
              <a:buAutoNum type="arabicPeriod"/>
            </a:pPr>
            <a:r>
              <a:rPr lang="en-US" altLang="ko-KR" dirty="0">
                <a:latin typeface="Times New Roman" pitchFamily="18" charset="0"/>
                <a:ea typeface="굴림" pitchFamily="34" charset="-127"/>
                <a:cs typeface="Times New Roman" pitchFamily="18" charset="0"/>
              </a:rPr>
              <a:t>Allows the creator of the class to control how clients access private data</a:t>
            </a:r>
          </a:p>
          <a:p>
            <a:pPr marL="971550" lvl="1" indent="-514350" algn="just">
              <a:buFont typeface="+mj-lt"/>
              <a:buAutoNum type="arabicPeriod"/>
            </a:pPr>
            <a:r>
              <a:rPr lang="en-US" altLang="ko-KR" dirty="0">
                <a:latin typeface="Times New Roman" pitchFamily="18" charset="0"/>
                <a:ea typeface="굴림" pitchFamily="34" charset="-127"/>
                <a:cs typeface="Times New Roman" pitchFamily="18" charset="0"/>
              </a:rPr>
              <a:t>Should also be used by other member functions of the same class</a:t>
            </a:r>
          </a:p>
          <a:p>
            <a:endParaRPr lang="en-US" dirty="0"/>
          </a:p>
        </p:txBody>
      </p:sp>
    </p:spTree>
    <p:extLst>
      <p:ext uri="{BB962C8B-B14F-4D97-AF65-F5344CB8AC3E}">
        <p14:creationId xmlns:p14="http://schemas.microsoft.com/office/powerpoint/2010/main" val="295258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IN" b="1" dirty="0" err="1">
                <a:solidFill>
                  <a:srgbClr val="FF0000"/>
                </a:solidFill>
                <a:latin typeface="Times New Roman" pitchFamily="18" charset="0"/>
                <a:cs typeface="Times New Roman" pitchFamily="18" charset="0"/>
              </a:rPr>
              <a:t>Accessor</a:t>
            </a:r>
            <a:r>
              <a:rPr lang="en-IN" b="1" dirty="0">
                <a:solidFill>
                  <a:srgbClr val="FF0000"/>
                </a:solidFill>
                <a:latin typeface="Times New Roman" pitchFamily="18" charset="0"/>
                <a:cs typeface="Times New Roman" pitchFamily="18" charset="0"/>
              </a:rPr>
              <a:t> and </a:t>
            </a:r>
            <a:r>
              <a:rPr lang="en-IN" b="1" dirty="0" err="1">
                <a:solidFill>
                  <a:srgbClr val="FF0000"/>
                </a:solidFill>
                <a:latin typeface="Times New Roman" pitchFamily="18" charset="0"/>
                <a:cs typeface="Times New Roman" pitchFamily="18" charset="0"/>
              </a:rPr>
              <a:t>Mutator</a:t>
            </a:r>
            <a:r>
              <a:rPr lang="en-IN" b="1" dirty="0">
                <a:solidFill>
                  <a:srgbClr val="FF0000"/>
                </a:solidFill>
                <a:latin typeface="Times New Roman" pitchFamily="18" charset="0"/>
                <a:cs typeface="Times New Roman" pitchFamily="18" charset="0"/>
              </a:rPr>
              <a:t> Function</a:t>
            </a:r>
            <a:endParaRPr lang="en-US" b="1" dirty="0">
              <a:solidFill>
                <a:srgbClr val="FF0000"/>
              </a:solidFill>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295400"/>
            <a:ext cx="4572000" cy="4572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114800" y="1524000"/>
            <a:ext cx="4724400" cy="449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21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0" y="0"/>
            <a:ext cx="9144000" cy="6781800"/>
          </a:xfrm>
          <a:prstGeom prst="rect">
            <a:avLst/>
          </a:prstGeom>
          <a:ex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nSpc>
                <a:spcPct val="120000"/>
              </a:lnSpc>
            </a:pPr>
            <a:endParaRPr lang="ko-KR" altLang="en-US" sz="2400" dirty="0" smtClean="0">
              <a:latin typeface="Times New Roman" pitchFamily="18" charset="0"/>
              <a:ea typeface="굴림" pitchFamily="34" charset="-127"/>
              <a:cs typeface="Times New Roman" pitchFamily="18" charset="0"/>
            </a:endParaRPr>
          </a:p>
        </p:txBody>
      </p:sp>
      <p:sp>
        <p:nvSpPr>
          <p:cNvPr id="29698" name="바닥글 개체 틀 4"/>
          <p:cNvSpPr>
            <a:spLocks noGrp="1"/>
          </p:cNvSpPr>
          <p:nvPr>
            <p:ph type="ftr" sz="quarter"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itchFamily="18" charset="0"/>
                <a:ea typeface="굴림" pitchFamily="34" charset="-127"/>
              </a:defRPr>
            </a:lvl1pPr>
            <a:lvl2pPr marL="742950" indent="-285750" eaLnBrk="0" hangingPunct="0">
              <a:defRPr kumimoji="1" sz="1600">
                <a:solidFill>
                  <a:schemeClr val="tx1"/>
                </a:solidFill>
                <a:latin typeface="Times New Roman" pitchFamily="18" charset="0"/>
                <a:ea typeface="굴림" pitchFamily="34" charset="-127"/>
              </a:defRPr>
            </a:lvl2pPr>
            <a:lvl3pPr marL="1143000" indent="-228600" eaLnBrk="0" hangingPunct="0">
              <a:defRPr kumimoji="1" sz="1600">
                <a:solidFill>
                  <a:schemeClr val="tx1"/>
                </a:solidFill>
                <a:latin typeface="Times New Roman" pitchFamily="18" charset="0"/>
                <a:ea typeface="굴림" pitchFamily="34" charset="-127"/>
              </a:defRPr>
            </a:lvl3pPr>
            <a:lvl4pPr marL="1600200" indent="-228600" eaLnBrk="0" hangingPunct="0">
              <a:defRPr kumimoji="1" sz="1600">
                <a:solidFill>
                  <a:schemeClr val="tx1"/>
                </a:solidFill>
                <a:latin typeface="Times New Roman" pitchFamily="18" charset="0"/>
                <a:ea typeface="굴림" pitchFamily="34" charset="-127"/>
              </a:defRPr>
            </a:lvl4pPr>
            <a:lvl5pPr marL="2057400" indent="-228600" eaLnBrk="0" hangingPunct="0">
              <a:defRPr kumimoji="1" sz="1600">
                <a:solidFill>
                  <a:schemeClr val="tx1"/>
                </a:solidFill>
                <a:latin typeface="Times New Roman" pitchFamily="18" charset="0"/>
                <a:ea typeface="굴림" pitchFamily="34" charset="-127"/>
              </a:defRPr>
            </a:lvl5pPr>
            <a:lvl6pPr marL="2514600" indent="-228600"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6pPr>
            <a:lvl7pPr marL="2971800" indent="-228600"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7pPr>
            <a:lvl8pPr marL="3429000" indent="-228600"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8pPr>
            <a:lvl9pPr marL="3886200" indent="-228600"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9pPr>
          </a:lstStyle>
          <a:p>
            <a:pPr eaLnBrk="1" hangingPunct="1">
              <a:defRPr/>
            </a:pPr>
            <a:r>
              <a:rPr lang="en-US" altLang="ko-KR" sz="1400" dirty="0" smtClean="0">
                <a:solidFill>
                  <a:srgbClr val="000000"/>
                </a:solidFill>
                <a:latin typeface="Arial" pitchFamily="34" charset="0"/>
              </a:rPr>
              <a:t>Object-oriented Programming</a:t>
            </a:r>
          </a:p>
        </p:txBody>
      </p:sp>
      <p:sp>
        <p:nvSpPr>
          <p:cNvPr id="31747" name="Rectangle 4"/>
          <p:cNvSpPr>
            <a:spLocks noGrp="1" noChangeArrowheads="1"/>
          </p:cNvSpPr>
          <p:nvPr>
            <p:ph type="title"/>
          </p:nvPr>
        </p:nvSpPr>
        <p:spPr>
          <a:xfrm>
            <a:off x="457200" y="274638"/>
            <a:ext cx="8229600" cy="792162"/>
          </a:xfrm>
          <a:ln>
            <a:solidFill>
              <a:schemeClr val="tx1"/>
            </a:solidFill>
            <a:miter lim="800000"/>
            <a:headEnd/>
            <a:tailEnd/>
          </a:ln>
        </p:spPr>
        <p:txBody>
          <a:bodyPr/>
          <a:lstStyle/>
          <a:p>
            <a:pPr eaLnBrk="1" hangingPunct="1"/>
            <a:r>
              <a:rPr lang="en-US" altLang="ko-KR" sz="2400" dirty="0" smtClean="0">
                <a:solidFill>
                  <a:schemeClr val="tx1"/>
                </a:solidFill>
                <a:latin typeface="Times New Roman" pitchFamily="18" charset="0"/>
                <a:ea typeface="굴림" pitchFamily="34" charset="-127"/>
              </a:rPr>
              <a:t>Course General Information </a:t>
            </a:r>
          </a:p>
        </p:txBody>
      </p:sp>
      <p:sp>
        <p:nvSpPr>
          <p:cNvPr id="31748" name="Rectangle 8"/>
          <p:cNvSpPr>
            <a:spLocks noGrp="1" noChangeArrowheads="1"/>
          </p:cNvSpPr>
          <p:nvPr>
            <p:ph type="body" idx="1"/>
          </p:nvPr>
        </p:nvSpPr>
        <p:spPr/>
        <p:txBody>
          <a:bodyPr>
            <a:normAutofit/>
          </a:bodyPr>
          <a:lstStyle/>
          <a:p>
            <a:pPr eaLnBrk="1" hangingPunct="1"/>
            <a:r>
              <a:rPr lang="en-US" altLang="ko-KR" dirty="0" smtClean="0"/>
              <a:t>Professor:  </a:t>
            </a:r>
            <a:r>
              <a:rPr lang="en-US" altLang="ko-KR" dirty="0" err="1" smtClean="0"/>
              <a:t>Sharof</a:t>
            </a:r>
            <a:r>
              <a:rPr lang="en-US" altLang="ko-KR" dirty="0" smtClean="0"/>
              <a:t> </a:t>
            </a:r>
            <a:r>
              <a:rPr lang="en-US" altLang="ko-KR" dirty="0" err="1" smtClean="0"/>
              <a:t>Suvanov</a:t>
            </a:r>
            <a:endParaRPr lang="en-US" altLang="ko-KR" dirty="0" smtClean="0"/>
          </a:p>
          <a:p>
            <a:pPr lvl="1" eaLnBrk="1" hangingPunct="1"/>
            <a:r>
              <a:rPr lang="en-US" altLang="ko-KR" dirty="0" smtClean="0">
                <a:ea typeface="굴림" pitchFamily="34" charset="-127"/>
              </a:rPr>
              <a:t>Office: Room 512</a:t>
            </a:r>
          </a:p>
          <a:p>
            <a:pPr lvl="1" eaLnBrk="1" hangingPunct="1"/>
            <a:r>
              <a:rPr lang="en-US" altLang="ko-KR" dirty="0" smtClean="0">
                <a:ea typeface="굴림" pitchFamily="34" charset="-127"/>
              </a:rPr>
              <a:t>Email: </a:t>
            </a:r>
            <a:r>
              <a:rPr lang="en-US" altLang="ko-KR" dirty="0" smtClean="0">
                <a:ea typeface="굴림" pitchFamily="34" charset="-127"/>
                <a:hlinkClick r:id="rId3"/>
              </a:rPr>
              <a:t>s.suvanov@inha.uz</a:t>
            </a:r>
            <a:endParaRPr lang="en-US" altLang="ko-KR" dirty="0" smtClean="0">
              <a:ea typeface="굴림" pitchFamily="34" charset="-127"/>
            </a:endParaRPr>
          </a:p>
          <a:p>
            <a:pPr lvl="1"/>
            <a:r>
              <a:rPr lang="en-US" altLang="ko-KR" dirty="0">
                <a:ea typeface="굴림" pitchFamily="34" charset="-127"/>
              </a:rPr>
              <a:t>Office hours Wednesday and Friday: 16:00 </a:t>
            </a:r>
            <a:r>
              <a:rPr lang="en-US" altLang="ko-KR" dirty="0" err="1">
                <a:ea typeface="굴림" pitchFamily="34" charset="-127"/>
              </a:rPr>
              <a:t>p.m</a:t>
            </a:r>
            <a:r>
              <a:rPr lang="en-US" altLang="ko-KR" dirty="0">
                <a:ea typeface="굴림" pitchFamily="34" charset="-127"/>
              </a:rPr>
              <a:t> to 18:00 </a:t>
            </a:r>
            <a:r>
              <a:rPr lang="en-US" altLang="ko-KR" dirty="0" err="1" smtClean="0">
                <a:ea typeface="굴림" pitchFamily="34" charset="-127"/>
              </a:rPr>
              <a:t>p.m</a:t>
            </a:r>
            <a:endParaRPr lang="en-US" altLang="ko-KR" dirty="0" smtClean="0">
              <a:ea typeface="굴림" pitchFamily="34" charset="-127"/>
            </a:endParaRPr>
          </a:p>
          <a:p>
            <a:r>
              <a:rPr lang="en-US" altLang="ko-KR" dirty="0" smtClean="0"/>
              <a:t>Course </a:t>
            </a:r>
            <a:r>
              <a:rPr lang="en-US" altLang="ko-KR" dirty="0"/>
              <a:t>managing style:</a:t>
            </a:r>
          </a:p>
          <a:p>
            <a:pPr lvl="1"/>
            <a:r>
              <a:rPr lang="en-US" altLang="ko-KR" dirty="0">
                <a:ea typeface="굴림" pitchFamily="34" charset="-127"/>
              </a:rPr>
              <a:t>Lecture &amp; Lab class:  covered by me</a:t>
            </a:r>
          </a:p>
          <a:p>
            <a:pPr lvl="1" eaLnBrk="1" hangingPunct="1"/>
            <a:endParaRPr lang="en-US" altLang="ko-KR" dirty="0" smtClean="0">
              <a:ea typeface="굴림" pitchFamily="34" charset="-127"/>
            </a:endParaRPr>
          </a:p>
          <a:p>
            <a:pPr lvl="1" eaLnBrk="1" hangingPunct="1">
              <a:buFontTx/>
              <a:buNone/>
            </a:pPr>
            <a:endParaRPr lang="en-US" altLang="ko-KR" dirty="0" smtClean="0">
              <a:ea typeface="굴림" pitchFamily="34" charset="-127"/>
            </a:endParaRPr>
          </a:p>
          <a:p>
            <a:pPr lvl="1" eaLnBrk="1" hangingPunct="1"/>
            <a:endParaRPr lang="en-US" altLang="ko-KR" dirty="0" smtClean="0">
              <a:ea typeface="굴림" pitchFamily="34" charset="-127"/>
            </a:endParaRPr>
          </a:p>
        </p:txBody>
      </p:sp>
    </p:spTree>
    <p:extLst>
      <p:ext uri="{BB962C8B-B14F-4D97-AF65-F5344CB8AC3E}">
        <p14:creationId xmlns:p14="http://schemas.microsoft.com/office/powerpoint/2010/main" val="77165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altLang="ko-KR" b="1" dirty="0">
                <a:solidFill>
                  <a:srgbClr val="FF0000"/>
                </a:solidFill>
                <a:latin typeface="Times New Roman" pitchFamily="18" charset="0"/>
                <a:ea typeface="굴림" pitchFamily="34" charset="-127"/>
                <a:cs typeface="Times New Roman" pitchFamily="18" charset="0"/>
              </a:rPr>
              <a:t/>
            </a:r>
            <a:br>
              <a:rPr lang="en-US" altLang="ko-KR" b="1" dirty="0">
                <a:solidFill>
                  <a:srgbClr val="FF0000"/>
                </a:solidFill>
                <a:latin typeface="Times New Roman" pitchFamily="18" charset="0"/>
                <a:ea typeface="굴림" pitchFamily="34" charset="-127"/>
                <a:cs typeface="Times New Roman" pitchFamily="18" charset="0"/>
              </a:rPr>
            </a:br>
            <a:r>
              <a:rPr lang="en-US" altLang="ko-KR" dirty="0">
                <a:ea typeface="굴림" pitchFamily="34" charset="-127"/>
              </a:rPr>
              <a:t/>
            </a:r>
            <a:br>
              <a:rPr lang="en-US" altLang="ko-KR" dirty="0">
                <a:ea typeface="굴림" pitchFamily="34" charset="-127"/>
              </a:rPr>
            </a:br>
            <a:r>
              <a:rPr lang="en-US" altLang="ko-KR" b="1" dirty="0" smtClean="0">
                <a:solidFill>
                  <a:srgbClr val="FF0000"/>
                </a:solidFill>
                <a:latin typeface="Times New Roman" pitchFamily="18" charset="0"/>
                <a:ea typeface="굴림" pitchFamily="34" charset="-127"/>
                <a:cs typeface="Times New Roman" pitchFamily="18" charset="0"/>
              </a:rPr>
              <a:t>UML Diagram</a:t>
            </a:r>
            <a:r>
              <a:rPr lang="en-US" altLang="ko-KR" b="1" dirty="0">
                <a:solidFill>
                  <a:srgbClr val="FF0000"/>
                </a:solidFill>
                <a:latin typeface="Times New Roman" pitchFamily="18" charset="0"/>
                <a:ea typeface="굴림" pitchFamily="34" charset="-127"/>
                <a:cs typeface="Times New Roman" pitchFamily="18" charset="0"/>
              </a:rPr>
              <a:t/>
            </a:r>
            <a:br>
              <a:rPr lang="en-US" altLang="ko-KR" b="1" dirty="0">
                <a:solidFill>
                  <a:srgbClr val="FF0000"/>
                </a:solidFill>
                <a:latin typeface="Times New Roman" pitchFamily="18" charset="0"/>
                <a:ea typeface="굴림" pitchFamily="34" charset="-127"/>
                <a:cs typeface="Times New Roman" pitchFamily="18" charset="0"/>
              </a:rPr>
            </a:br>
            <a:r>
              <a:rPr lang="en-US" altLang="ko-KR" b="1" dirty="0">
                <a:solidFill>
                  <a:srgbClr val="FF0000"/>
                </a:solidFill>
                <a:latin typeface="Times New Roman" pitchFamily="18" charset="0"/>
                <a:ea typeface="굴림" pitchFamily="34" charset="-127"/>
                <a:cs typeface="Times New Roman" pitchFamily="18" charset="0"/>
              </a:rPr>
              <a:t/>
            </a:r>
            <a:br>
              <a:rPr lang="en-US" altLang="ko-KR" b="1" dirty="0">
                <a:solidFill>
                  <a:srgbClr val="FF0000"/>
                </a:solidFill>
                <a:latin typeface="Times New Roman" pitchFamily="18" charset="0"/>
                <a:ea typeface="굴림" pitchFamily="34" charset="-127"/>
                <a:cs typeface="Times New Roman" pitchFamily="18" charset="0"/>
              </a:rPr>
            </a:b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762000"/>
            <a:ext cx="9144000" cy="6096000"/>
          </a:xfrm>
        </p:spPr>
        <p:style>
          <a:lnRef idx="1">
            <a:schemeClr val="accent5"/>
          </a:lnRef>
          <a:fillRef idx="2">
            <a:schemeClr val="accent5"/>
          </a:fillRef>
          <a:effectRef idx="1">
            <a:schemeClr val="accent5"/>
          </a:effectRef>
          <a:fontRef idx="minor">
            <a:schemeClr val="dk1"/>
          </a:fontRef>
        </p:style>
        <p:txBody>
          <a:bodyPr/>
          <a:lstStyle/>
          <a:p>
            <a:pPr lvl="1" algn="just"/>
            <a:r>
              <a:rPr lang="en-US" altLang="ko-KR" dirty="0">
                <a:latin typeface="Times New Roman" pitchFamily="18" charset="0"/>
                <a:ea typeface="굴림" pitchFamily="34" charset="-127"/>
                <a:cs typeface="Times New Roman" pitchFamily="18" charset="0"/>
              </a:rPr>
              <a:t>Indicating the return type of an operation</a:t>
            </a:r>
          </a:p>
          <a:p>
            <a:pPr lvl="2" algn="just"/>
            <a:r>
              <a:rPr lang="en-US" altLang="ko-KR" dirty="0">
                <a:latin typeface="Times New Roman" pitchFamily="18" charset="0"/>
                <a:ea typeface="굴림" pitchFamily="34" charset="-127"/>
                <a:cs typeface="Times New Roman" pitchFamily="18" charset="0"/>
              </a:rPr>
              <a:t>Place a colon and the return type after the parentheses following the operation name</a:t>
            </a:r>
          </a:p>
          <a:p>
            <a:pPr lvl="1" algn="just"/>
            <a:r>
              <a:rPr lang="en-US" altLang="ko-KR" dirty="0">
                <a:latin typeface="Times New Roman" pitchFamily="18" charset="0"/>
                <a:ea typeface="굴림" pitchFamily="34" charset="-127"/>
                <a:cs typeface="Times New Roman" pitchFamily="18" charset="0"/>
              </a:rPr>
              <a:t>Minus sign used to indicate private members</a:t>
            </a:r>
          </a:p>
          <a:p>
            <a:pPr marL="0" indent="0">
              <a:buNone/>
            </a:pPr>
            <a:endParaRPr lang="en-US" dirty="0"/>
          </a:p>
        </p:txBody>
      </p:sp>
      <p:pic>
        <p:nvPicPr>
          <p:cNvPr id="4" name="Picture 4" descr="AAEMZJY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71800"/>
            <a:ext cx="7315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54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0" y="0"/>
            <a:ext cx="9144000" cy="6858000"/>
          </a:xfrm>
          <a:prstGeom prst="rect">
            <a:avLst/>
          </a:prstGeom>
          <a:ex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nSpc>
                <a:spcPct val="120000"/>
              </a:lnSpc>
            </a:pPr>
            <a:endParaRPr lang="ko-KR" altLang="en-US" sz="2400" dirty="0" smtClean="0">
              <a:latin typeface="Times New Roman" pitchFamily="18" charset="0"/>
              <a:ea typeface="굴림" pitchFamily="34" charset="-127"/>
              <a:cs typeface="Times New Roman" pitchFamily="18" charset="0"/>
            </a:endParaRPr>
          </a:p>
        </p:txBody>
      </p:sp>
      <p:sp>
        <p:nvSpPr>
          <p:cNvPr id="31748" name="Rectangle 8"/>
          <p:cNvSpPr>
            <a:spLocks noGrp="1" noChangeArrowheads="1"/>
          </p:cNvSpPr>
          <p:nvPr>
            <p:ph type="body" idx="1"/>
          </p:nvPr>
        </p:nvSpPr>
        <p:spPr/>
        <p:txBody>
          <a:bodyPr>
            <a:normAutofit/>
          </a:bodyPr>
          <a:lstStyle/>
          <a:p>
            <a:pPr lvl="1" eaLnBrk="1" hangingPunct="1"/>
            <a:endParaRPr lang="en-US" altLang="ko-KR" dirty="0" smtClean="0">
              <a:ea typeface="굴림" pitchFamily="34" charset="-127"/>
            </a:endParaRPr>
          </a:p>
          <a:p>
            <a:pPr lvl="1" eaLnBrk="1" hangingPunct="1">
              <a:buFontTx/>
              <a:buNone/>
            </a:pPr>
            <a:endParaRPr lang="en-US" altLang="ko-KR" dirty="0" smtClean="0">
              <a:ea typeface="굴림" pitchFamily="34" charset="-127"/>
            </a:endParaRPr>
          </a:p>
          <a:p>
            <a:pPr lvl="1" eaLnBrk="1" hangingPunct="1"/>
            <a:endParaRPr lang="en-US" altLang="ko-KR" dirty="0" smtClean="0">
              <a:ea typeface="굴림" pitchFamily="34" charset="-127"/>
            </a:endParaRPr>
          </a:p>
        </p:txBody>
      </p:sp>
      <p:sp>
        <p:nvSpPr>
          <p:cNvPr id="11" name="Title 1"/>
          <p:cNvSpPr txBox="1">
            <a:spLocks/>
          </p:cNvSpPr>
          <p:nvPr/>
        </p:nvSpPr>
        <p:spPr>
          <a:xfrm>
            <a:off x="0" y="-43086"/>
            <a:ext cx="9144000" cy="11860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ko-KR" b="1" dirty="0" smtClean="0">
                <a:solidFill>
                  <a:srgbClr val="FF0000"/>
                </a:solidFill>
                <a:latin typeface="Times New Roman" pitchFamily="18" charset="0"/>
                <a:ea typeface="굴림" pitchFamily="34" charset="-127"/>
                <a:cs typeface="Times New Roman" pitchFamily="18" charset="0"/>
              </a:rPr>
              <a:t/>
            </a:r>
            <a:br>
              <a:rPr lang="en-US" altLang="ko-KR" b="1" dirty="0" smtClean="0">
                <a:solidFill>
                  <a:srgbClr val="FF0000"/>
                </a:solidFill>
                <a:latin typeface="Times New Roman" pitchFamily="18" charset="0"/>
                <a:ea typeface="굴림" pitchFamily="34" charset="-127"/>
                <a:cs typeface="Times New Roman" pitchFamily="18" charset="0"/>
              </a:rPr>
            </a:br>
            <a:r>
              <a:rPr lang="en-US" altLang="ko-KR" sz="12800" dirty="0" smtClean="0">
                <a:ea typeface="굴림" pitchFamily="34" charset="-127"/>
              </a:rPr>
              <a:t/>
            </a:r>
            <a:br>
              <a:rPr lang="en-US" altLang="ko-KR" sz="12800" dirty="0" smtClean="0">
                <a:ea typeface="굴림" pitchFamily="34" charset="-127"/>
              </a:rPr>
            </a:br>
            <a:r>
              <a:rPr lang="en-US" altLang="ko-KR" sz="16000" b="1" dirty="0" smtClean="0">
                <a:solidFill>
                  <a:srgbClr val="FF0000"/>
                </a:solidFill>
                <a:latin typeface="Times New Roman" pitchFamily="18" charset="0"/>
                <a:ea typeface="굴림" pitchFamily="34" charset="-127"/>
                <a:cs typeface="Times New Roman" pitchFamily="18" charset="0"/>
              </a:rPr>
              <a:t>UML Diagram</a:t>
            </a:r>
            <a:r>
              <a:rPr lang="en-US" altLang="ko-KR" sz="12800" b="1" dirty="0" smtClean="0">
                <a:solidFill>
                  <a:srgbClr val="FF0000"/>
                </a:solidFill>
                <a:latin typeface="Times New Roman" pitchFamily="18" charset="0"/>
                <a:ea typeface="굴림" pitchFamily="34" charset="-127"/>
                <a:cs typeface="Times New Roman" pitchFamily="18" charset="0"/>
              </a:rPr>
              <a:t/>
            </a:r>
            <a:br>
              <a:rPr lang="en-US" altLang="ko-KR" sz="12800" b="1" dirty="0" smtClean="0">
                <a:solidFill>
                  <a:srgbClr val="FF0000"/>
                </a:solidFill>
                <a:latin typeface="Times New Roman" pitchFamily="18" charset="0"/>
                <a:ea typeface="굴림" pitchFamily="34" charset="-127"/>
                <a:cs typeface="Times New Roman" pitchFamily="18" charset="0"/>
              </a:rPr>
            </a:br>
            <a:r>
              <a:rPr lang="en-US" altLang="ko-KR" b="1" dirty="0" smtClean="0">
                <a:solidFill>
                  <a:srgbClr val="FF0000"/>
                </a:solidFill>
                <a:latin typeface="Times New Roman" pitchFamily="18" charset="0"/>
                <a:ea typeface="굴림" pitchFamily="34" charset="-127"/>
                <a:cs typeface="Times New Roman" pitchFamily="18" charset="0"/>
              </a:rPr>
              <a:t/>
            </a:r>
            <a:br>
              <a:rPr lang="en-US" altLang="ko-KR" b="1" dirty="0" smtClean="0">
                <a:solidFill>
                  <a:srgbClr val="FF0000"/>
                </a:solidFill>
                <a:latin typeface="Times New Roman" pitchFamily="18" charset="0"/>
                <a:ea typeface="굴림" pitchFamily="34" charset="-127"/>
                <a:cs typeface="Times New Roman" pitchFamily="18" charset="0"/>
              </a:rPr>
            </a:br>
            <a:endParaRPr lang="en-US" b="1" dirty="0">
              <a:solidFill>
                <a:srgbClr val="FF0000"/>
              </a:solidFill>
              <a:latin typeface="Times New Roman" pitchFamily="18" charset="0"/>
              <a:cs typeface="Times New Roman" pitchFamily="18" charset="0"/>
            </a:endParaRPr>
          </a:p>
        </p:txBody>
      </p:sp>
      <p:pic>
        <p:nvPicPr>
          <p:cNvPr id="4" name="Рисунок 3"/>
          <p:cNvPicPr>
            <a:picLocks noChangeAspect="1"/>
          </p:cNvPicPr>
          <p:nvPr/>
        </p:nvPicPr>
        <p:blipFill>
          <a:blip r:embed="rId3"/>
          <a:stretch>
            <a:fillRect/>
          </a:stretch>
        </p:blipFill>
        <p:spPr>
          <a:xfrm>
            <a:off x="228600" y="1186086"/>
            <a:ext cx="8686799" cy="4343400"/>
          </a:xfrm>
          <a:prstGeom prst="rect">
            <a:avLst/>
          </a:prstGeom>
        </p:spPr>
      </p:pic>
    </p:spTree>
    <p:extLst>
      <p:ext uri="{BB962C8B-B14F-4D97-AF65-F5344CB8AC3E}">
        <p14:creationId xmlns:p14="http://schemas.microsoft.com/office/powerpoint/2010/main" val="1182014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0" y="0"/>
            <a:ext cx="9144000" cy="6781800"/>
          </a:xfrm>
          <a:prstGeom prst="rect">
            <a:avLst/>
          </a:prstGeom>
          <a:ex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nSpc>
                <a:spcPct val="120000"/>
              </a:lnSpc>
            </a:pPr>
            <a:endParaRPr lang="ko-KR" altLang="en-US" sz="2400" dirty="0" smtClean="0">
              <a:latin typeface="Times New Roman" pitchFamily="18" charset="0"/>
              <a:ea typeface="굴림" pitchFamily="34" charset="-127"/>
              <a:cs typeface="Times New Roman" pitchFamily="18" charset="0"/>
            </a:endParaRPr>
          </a:p>
        </p:txBody>
      </p:sp>
      <p:sp>
        <p:nvSpPr>
          <p:cNvPr id="29698" name="바닥글 개체 틀 4"/>
          <p:cNvSpPr>
            <a:spLocks noGrp="1"/>
          </p:cNvSpPr>
          <p:nvPr>
            <p:ph type="ftr" sz="quarter"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itchFamily="18" charset="0"/>
                <a:ea typeface="굴림" pitchFamily="34" charset="-127"/>
              </a:defRPr>
            </a:lvl1pPr>
            <a:lvl2pPr marL="742950" indent="-285750" eaLnBrk="0" hangingPunct="0">
              <a:defRPr kumimoji="1" sz="1600">
                <a:solidFill>
                  <a:schemeClr val="tx1"/>
                </a:solidFill>
                <a:latin typeface="Times New Roman" pitchFamily="18" charset="0"/>
                <a:ea typeface="굴림" pitchFamily="34" charset="-127"/>
              </a:defRPr>
            </a:lvl2pPr>
            <a:lvl3pPr marL="1143000" indent="-228600" eaLnBrk="0" hangingPunct="0">
              <a:defRPr kumimoji="1" sz="1600">
                <a:solidFill>
                  <a:schemeClr val="tx1"/>
                </a:solidFill>
                <a:latin typeface="Times New Roman" pitchFamily="18" charset="0"/>
                <a:ea typeface="굴림" pitchFamily="34" charset="-127"/>
              </a:defRPr>
            </a:lvl3pPr>
            <a:lvl4pPr marL="1600200" indent="-228600" eaLnBrk="0" hangingPunct="0">
              <a:defRPr kumimoji="1" sz="1600">
                <a:solidFill>
                  <a:schemeClr val="tx1"/>
                </a:solidFill>
                <a:latin typeface="Times New Roman" pitchFamily="18" charset="0"/>
                <a:ea typeface="굴림" pitchFamily="34" charset="-127"/>
              </a:defRPr>
            </a:lvl4pPr>
            <a:lvl5pPr marL="2057400" indent="-228600" eaLnBrk="0" hangingPunct="0">
              <a:defRPr kumimoji="1" sz="1600">
                <a:solidFill>
                  <a:schemeClr val="tx1"/>
                </a:solidFill>
                <a:latin typeface="Times New Roman" pitchFamily="18" charset="0"/>
                <a:ea typeface="굴림" pitchFamily="34" charset="-127"/>
              </a:defRPr>
            </a:lvl5pPr>
            <a:lvl6pPr marL="2514600" indent="-228600"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6pPr>
            <a:lvl7pPr marL="2971800" indent="-228600"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7pPr>
            <a:lvl8pPr marL="3429000" indent="-228600"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8pPr>
            <a:lvl9pPr marL="3886200" indent="-228600" eaLnBrk="0" fontAlgn="base" latinLnBrk="1" hangingPunct="0">
              <a:spcBef>
                <a:spcPct val="0"/>
              </a:spcBef>
              <a:spcAft>
                <a:spcPct val="0"/>
              </a:spcAft>
              <a:defRPr kumimoji="1" sz="1600">
                <a:solidFill>
                  <a:schemeClr val="tx1"/>
                </a:solidFill>
                <a:latin typeface="Times New Roman" pitchFamily="18" charset="0"/>
                <a:ea typeface="굴림" pitchFamily="34" charset="-127"/>
              </a:defRPr>
            </a:lvl9pPr>
          </a:lstStyle>
          <a:p>
            <a:pPr eaLnBrk="1" hangingPunct="1">
              <a:defRPr/>
            </a:pPr>
            <a:r>
              <a:rPr lang="en-US" altLang="ko-KR" sz="1400" dirty="0" smtClean="0">
                <a:solidFill>
                  <a:srgbClr val="000000"/>
                </a:solidFill>
                <a:latin typeface="Arial" pitchFamily="34" charset="0"/>
              </a:rPr>
              <a:t>Object-oriented Programming</a:t>
            </a:r>
          </a:p>
        </p:txBody>
      </p:sp>
      <p:sp>
        <p:nvSpPr>
          <p:cNvPr id="31747" name="Rectangle 4"/>
          <p:cNvSpPr>
            <a:spLocks noGrp="1" noChangeArrowheads="1"/>
          </p:cNvSpPr>
          <p:nvPr>
            <p:ph type="title"/>
          </p:nvPr>
        </p:nvSpPr>
        <p:spPr>
          <a:xfrm>
            <a:off x="457200" y="274638"/>
            <a:ext cx="8229600" cy="792162"/>
          </a:xfrm>
          <a:ln>
            <a:solidFill>
              <a:schemeClr val="tx1"/>
            </a:solidFill>
            <a:miter lim="800000"/>
            <a:headEnd/>
            <a:tailEnd/>
          </a:ln>
        </p:spPr>
        <p:txBody>
          <a:bodyPr/>
          <a:lstStyle/>
          <a:p>
            <a:pPr eaLnBrk="1" hangingPunct="1"/>
            <a:r>
              <a:rPr lang="en-US" altLang="ko-KR" sz="2400" dirty="0" smtClean="0">
                <a:solidFill>
                  <a:schemeClr val="tx1"/>
                </a:solidFill>
                <a:latin typeface="Times New Roman" pitchFamily="18" charset="0"/>
                <a:ea typeface="굴림" pitchFamily="34" charset="-127"/>
              </a:rPr>
              <a:t>Course General Information </a:t>
            </a:r>
          </a:p>
        </p:txBody>
      </p:sp>
      <p:sp>
        <p:nvSpPr>
          <p:cNvPr id="31748" name="Rectangle 8"/>
          <p:cNvSpPr>
            <a:spLocks noGrp="1" noChangeArrowheads="1"/>
          </p:cNvSpPr>
          <p:nvPr>
            <p:ph type="body" idx="1"/>
          </p:nvPr>
        </p:nvSpPr>
        <p:spPr/>
        <p:txBody>
          <a:bodyPr>
            <a:normAutofit/>
          </a:bodyPr>
          <a:lstStyle/>
          <a:p>
            <a:pPr lvl="1" eaLnBrk="1" hangingPunct="1"/>
            <a:endParaRPr lang="en-US" altLang="ko-KR" dirty="0" smtClean="0">
              <a:ea typeface="굴림" pitchFamily="34" charset="-127"/>
            </a:endParaRPr>
          </a:p>
          <a:p>
            <a:pPr lvl="1" eaLnBrk="1" hangingPunct="1">
              <a:buFontTx/>
              <a:buNone/>
            </a:pPr>
            <a:endParaRPr lang="en-US" altLang="ko-KR" dirty="0" smtClean="0">
              <a:ea typeface="굴림" pitchFamily="34" charset="-127"/>
            </a:endParaRPr>
          </a:p>
          <a:p>
            <a:pPr lvl="1" eaLnBrk="1" hangingPunct="1"/>
            <a:endParaRPr lang="en-US" altLang="ko-KR" dirty="0" smtClean="0">
              <a:ea typeface="굴림" pitchFamily="34" charset="-127"/>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712694636"/>
              </p:ext>
            </p:extLst>
          </p:nvPr>
        </p:nvGraphicFramePr>
        <p:xfrm>
          <a:off x="838199" y="1539875"/>
          <a:ext cx="7696200" cy="3280125"/>
        </p:xfrm>
        <a:graphic>
          <a:graphicData uri="http://schemas.openxmlformats.org/drawingml/2006/table">
            <a:tbl>
              <a:tblPr firstRow="1" firstCol="1" bandRow="1">
                <a:tableStyleId>{5C22544A-7EE6-4342-B048-85BDC9FD1C3A}</a:tableStyleId>
              </a:tblPr>
              <a:tblGrid>
                <a:gridCol w="1147042">
                  <a:extLst>
                    <a:ext uri="{9D8B030D-6E8A-4147-A177-3AD203B41FA5}">
                      <a16:colId xmlns:a16="http://schemas.microsoft.com/office/drawing/2014/main" val="133898196"/>
                    </a:ext>
                  </a:extLst>
                </a:gridCol>
                <a:gridCol w="1138959">
                  <a:extLst>
                    <a:ext uri="{9D8B030D-6E8A-4147-A177-3AD203B41FA5}">
                      <a16:colId xmlns:a16="http://schemas.microsoft.com/office/drawing/2014/main" val="2928123624"/>
                    </a:ext>
                  </a:extLst>
                </a:gridCol>
                <a:gridCol w="517263">
                  <a:extLst>
                    <a:ext uri="{9D8B030D-6E8A-4147-A177-3AD203B41FA5}">
                      <a16:colId xmlns:a16="http://schemas.microsoft.com/office/drawing/2014/main" val="1014376644"/>
                    </a:ext>
                  </a:extLst>
                </a:gridCol>
                <a:gridCol w="930537">
                  <a:extLst>
                    <a:ext uri="{9D8B030D-6E8A-4147-A177-3AD203B41FA5}">
                      <a16:colId xmlns:a16="http://schemas.microsoft.com/office/drawing/2014/main" val="1325209205"/>
                    </a:ext>
                  </a:extLst>
                </a:gridCol>
                <a:gridCol w="664731">
                  <a:extLst>
                    <a:ext uri="{9D8B030D-6E8A-4147-A177-3AD203B41FA5}">
                      <a16:colId xmlns:a16="http://schemas.microsoft.com/office/drawing/2014/main" val="35415424"/>
                    </a:ext>
                  </a:extLst>
                </a:gridCol>
                <a:gridCol w="890912">
                  <a:extLst>
                    <a:ext uri="{9D8B030D-6E8A-4147-A177-3AD203B41FA5}">
                      <a16:colId xmlns:a16="http://schemas.microsoft.com/office/drawing/2014/main" val="1954131132"/>
                    </a:ext>
                  </a:extLst>
                </a:gridCol>
                <a:gridCol w="488247">
                  <a:extLst>
                    <a:ext uri="{9D8B030D-6E8A-4147-A177-3AD203B41FA5}">
                      <a16:colId xmlns:a16="http://schemas.microsoft.com/office/drawing/2014/main" val="3703685460"/>
                    </a:ext>
                  </a:extLst>
                </a:gridCol>
                <a:gridCol w="1080310">
                  <a:extLst>
                    <a:ext uri="{9D8B030D-6E8A-4147-A177-3AD203B41FA5}">
                      <a16:colId xmlns:a16="http://schemas.microsoft.com/office/drawing/2014/main" val="1914948777"/>
                    </a:ext>
                  </a:extLst>
                </a:gridCol>
                <a:gridCol w="838199">
                  <a:extLst>
                    <a:ext uri="{9D8B030D-6E8A-4147-A177-3AD203B41FA5}">
                      <a16:colId xmlns:a16="http://schemas.microsoft.com/office/drawing/2014/main" val="2835304574"/>
                    </a:ext>
                  </a:extLst>
                </a:gridCol>
              </a:tblGrid>
              <a:tr h="1218654">
                <a:tc rowSpan="2">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Evaluation Criteria</a:t>
                      </a:r>
                      <a:endParaRPr lang="ru-RU" sz="1400"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(Attendance)</a:t>
                      </a:r>
                      <a:endParaRPr lang="ru-RU" sz="1400"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10%</a:t>
                      </a:r>
                      <a:endParaRPr lang="ru-RU" sz="1400"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 </a:t>
                      </a:r>
                      <a:endParaRPr lang="ru-RU" sz="1400" kern="1200" dirty="0">
                        <a:solidFill>
                          <a:schemeClr val="dk1"/>
                        </a:solidFill>
                        <a:effectLst/>
                        <a:latin typeface="+mn-lt"/>
                        <a:ea typeface="+mn-ea"/>
                        <a:cs typeface="+mn-cs"/>
                      </a:endParaRPr>
                    </a:p>
                    <a:p>
                      <a:pPr marL="0" marR="0" algn="ctr" defTabSz="914400" rtl="0" eaLnBrk="1" latinLnBrk="0" hangingPunct="1">
                        <a:lnSpc>
                          <a:spcPct val="115000"/>
                        </a:lnSpc>
                        <a:spcBef>
                          <a:spcPts val="0"/>
                        </a:spcBef>
                        <a:spcAft>
                          <a:spcPts val="0"/>
                        </a:spcAft>
                      </a:pPr>
                      <a:endParaRPr lang="en-US" sz="1400" kern="1200" dirty="0" smtClean="0">
                        <a:solidFill>
                          <a:schemeClr val="dk1"/>
                        </a:solidFill>
                        <a:effectLst/>
                        <a:latin typeface="+mn-lt"/>
                        <a:ea typeface="+mn-ea"/>
                        <a:cs typeface="+mn-cs"/>
                      </a:endParaRPr>
                    </a:p>
                    <a:p>
                      <a:pPr marL="0" marR="0" algn="ctr" defTabSz="914400" rtl="0" eaLnBrk="1" latinLnBrk="0" hangingPunct="1">
                        <a:lnSpc>
                          <a:spcPct val="115000"/>
                        </a:lnSpc>
                        <a:spcBef>
                          <a:spcPts val="0"/>
                        </a:spcBef>
                        <a:spcAft>
                          <a:spcPts val="0"/>
                        </a:spcAft>
                      </a:pPr>
                      <a:r>
                        <a:rPr lang="en-US" sz="1400" kern="1200" dirty="0" smtClean="0">
                          <a:solidFill>
                            <a:schemeClr val="dk1"/>
                          </a:solidFill>
                          <a:effectLst/>
                          <a:latin typeface="+mn-lt"/>
                          <a:ea typeface="+mn-ea"/>
                          <a:cs typeface="+mn-cs"/>
                        </a:rPr>
                        <a:t>Quiz</a:t>
                      </a:r>
                      <a:endParaRPr lang="ru-RU" sz="1400" kern="1200" dirty="0">
                        <a:solidFill>
                          <a:schemeClr val="dk1"/>
                        </a:solidFill>
                        <a:effectLst/>
                        <a:latin typeface="+mn-lt"/>
                        <a:ea typeface="+mn-ea"/>
                        <a:cs typeface="+mn-cs"/>
                      </a:endParaRPr>
                    </a:p>
                  </a:txBody>
                  <a:tcPr marL="24765" marR="730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10%</a:t>
                      </a:r>
                      <a:endParaRPr lang="ru-RU" sz="1400"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 </a:t>
                      </a:r>
                      <a:endParaRPr lang="ru-RU" sz="1400" kern="1200" dirty="0">
                        <a:solidFill>
                          <a:schemeClr val="dk1"/>
                        </a:solidFill>
                        <a:effectLst/>
                        <a:latin typeface="+mn-lt"/>
                        <a:ea typeface="+mn-ea"/>
                        <a:cs typeface="+mn-cs"/>
                      </a:endParaRPr>
                    </a:p>
                    <a:p>
                      <a:pPr marL="0" marR="0" algn="ctr" defTabSz="914400" rtl="0" eaLnBrk="1" latinLnBrk="0" hangingPunct="1">
                        <a:lnSpc>
                          <a:spcPct val="115000"/>
                        </a:lnSpc>
                        <a:spcBef>
                          <a:spcPts val="0"/>
                        </a:spcBef>
                        <a:spcAft>
                          <a:spcPts val="0"/>
                        </a:spcAft>
                      </a:pPr>
                      <a:endParaRPr lang="en-US" sz="1400" kern="1200" dirty="0" smtClean="0">
                        <a:solidFill>
                          <a:schemeClr val="dk1"/>
                        </a:solidFill>
                        <a:effectLst/>
                        <a:latin typeface="+mn-lt"/>
                        <a:ea typeface="+mn-ea"/>
                        <a:cs typeface="+mn-cs"/>
                      </a:endParaRPr>
                    </a:p>
                    <a:p>
                      <a:pPr marL="0" marR="0" algn="ctr" defTabSz="914400" rtl="0" eaLnBrk="1" latinLnBrk="0" hangingPunct="1">
                        <a:lnSpc>
                          <a:spcPct val="115000"/>
                        </a:lnSpc>
                        <a:spcBef>
                          <a:spcPts val="0"/>
                        </a:spcBef>
                        <a:spcAft>
                          <a:spcPts val="0"/>
                        </a:spcAft>
                      </a:pPr>
                      <a:r>
                        <a:rPr lang="en-US" sz="1400" kern="1200" dirty="0" smtClean="0">
                          <a:solidFill>
                            <a:schemeClr val="dk1"/>
                          </a:solidFill>
                          <a:effectLst/>
                          <a:latin typeface="+mn-lt"/>
                          <a:ea typeface="+mn-ea"/>
                          <a:cs typeface="+mn-cs"/>
                        </a:rPr>
                        <a:t>Project</a:t>
                      </a:r>
                      <a:endParaRPr lang="ru-RU" sz="1400" kern="1200" dirty="0">
                        <a:solidFill>
                          <a:schemeClr val="dk1"/>
                        </a:solidFill>
                        <a:effectLst/>
                        <a:latin typeface="+mn-lt"/>
                        <a:ea typeface="+mn-ea"/>
                        <a:cs typeface="+mn-cs"/>
                      </a:endParaRPr>
                    </a:p>
                  </a:txBody>
                  <a:tcPr marL="24765" marR="730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10% </a:t>
                      </a:r>
                      <a:endParaRPr lang="ru-RU" sz="1400"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Practical </a:t>
                      </a:r>
                      <a:endParaRPr lang="ru-RU" sz="1400" kern="1200" dirty="0">
                        <a:solidFill>
                          <a:schemeClr val="dk1"/>
                        </a:solidFill>
                        <a:effectLst/>
                        <a:latin typeface="+mn-lt"/>
                        <a:ea typeface="+mn-ea"/>
                        <a:cs typeface="+mn-cs"/>
                      </a:endParaRPr>
                    </a:p>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Assignment</a:t>
                      </a:r>
                      <a:endParaRPr lang="ru-RU" sz="1400"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10%</a:t>
                      </a:r>
                      <a:endParaRPr lang="ru-RU" sz="1400"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753820260"/>
                  </a:ext>
                </a:extLst>
              </a:tr>
              <a:tr h="1218654">
                <a:tc vMerge="1">
                  <a:txBody>
                    <a:bodyPr/>
                    <a:lstStyle/>
                    <a:p>
                      <a:endParaRPr lang="ru-RU"/>
                    </a:p>
                  </a:txBody>
                  <a:tcPr/>
                </a:tc>
                <a:tc>
                  <a:txBody>
                    <a:bodyPr/>
                    <a:lstStyle/>
                    <a:p>
                      <a:pPr marL="0" marR="0" algn="ctr" defTabSz="914400" rtl="0" eaLnBrk="1" latinLnBrk="0" hangingPunct="1">
                        <a:lnSpc>
                          <a:spcPct val="115000"/>
                        </a:lnSpc>
                        <a:spcBef>
                          <a:spcPts val="0"/>
                        </a:spcBef>
                        <a:spcAft>
                          <a:spcPts val="0"/>
                        </a:spcAft>
                      </a:pPr>
                      <a:r>
                        <a:rPr lang="en-US" sz="1400" b="1" kern="1200" dirty="0">
                          <a:solidFill>
                            <a:schemeClr val="dk1"/>
                          </a:solidFill>
                          <a:effectLst/>
                          <a:latin typeface="+mn-lt"/>
                          <a:ea typeface="+mn-ea"/>
                          <a:cs typeface="+mn-cs"/>
                        </a:rPr>
                        <a:t>Class Participation</a:t>
                      </a:r>
                      <a:endParaRPr lang="ru-RU" sz="1400" b="1"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b="1" kern="1200" dirty="0">
                          <a:solidFill>
                            <a:schemeClr val="dk1"/>
                          </a:solidFill>
                          <a:effectLst/>
                          <a:latin typeface="+mn-lt"/>
                          <a:ea typeface="+mn-ea"/>
                          <a:cs typeface="+mn-cs"/>
                        </a:rPr>
                        <a:t> </a:t>
                      </a:r>
                      <a:endParaRPr lang="ru-RU" sz="1400" b="1"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b="1" kern="1200" dirty="0" smtClean="0">
                          <a:solidFill>
                            <a:schemeClr val="dk1"/>
                          </a:solidFill>
                          <a:effectLst/>
                          <a:latin typeface="+mn-lt"/>
                          <a:ea typeface="+mn-ea"/>
                          <a:cs typeface="+mn-cs"/>
                        </a:rPr>
                        <a:t>(Midterm </a:t>
                      </a:r>
                      <a:r>
                        <a:rPr lang="en-US" sz="1400" b="1" kern="1200" dirty="0">
                          <a:solidFill>
                            <a:schemeClr val="dk1"/>
                          </a:solidFill>
                          <a:effectLst/>
                          <a:latin typeface="+mn-lt"/>
                          <a:ea typeface="+mn-ea"/>
                          <a:cs typeface="+mn-cs"/>
                        </a:rPr>
                        <a:t>exam)</a:t>
                      </a:r>
                      <a:endParaRPr lang="ru-RU" sz="1400" b="1"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b="1" kern="1200" dirty="0">
                          <a:solidFill>
                            <a:schemeClr val="dk1"/>
                          </a:solidFill>
                          <a:effectLst/>
                          <a:latin typeface="+mn-lt"/>
                          <a:ea typeface="+mn-ea"/>
                          <a:cs typeface="+mn-cs"/>
                        </a:rPr>
                        <a:t>30%</a:t>
                      </a:r>
                      <a:endParaRPr lang="ru-RU" sz="1400" b="1"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b="1" kern="1200" dirty="0" smtClean="0">
                          <a:solidFill>
                            <a:schemeClr val="dk1"/>
                          </a:solidFill>
                          <a:effectLst/>
                          <a:latin typeface="+mn-lt"/>
                          <a:ea typeface="+mn-ea"/>
                          <a:cs typeface="+mn-cs"/>
                        </a:rPr>
                        <a:t>(Final </a:t>
                      </a:r>
                      <a:r>
                        <a:rPr lang="en-US" sz="1400" b="1" kern="1200" dirty="0">
                          <a:solidFill>
                            <a:schemeClr val="dk1"/>
                          </a:solidFill>
                          <a:effectLst/>
                          <a:latin typeface="+mn-lt"/>
                          <a:ea typeface="+mn-ea"/>
                          <a:cs typeface="+mn-cs"/>
                        </a:rPr>
                        <a:t>Exam)</a:t>
                      </a:r>
                      <a:endParaRPr lang="ru-RU" sz="1400" b="1"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defTabSz="914400" rtl="0" eaLnBrk="1" latinLnBrk="0" hangingPunct="1">
                        <a:lnSpc>
                          <a:spcPct val="115000"/>
                        </a:lnSpc>
                        <a:spcBef>
                          <a:spcPts val="0"/>
                        </a:spcBef>
                        <a:spcAft>
                          <a:spcPts val="0"/>
                        </a:spcAft>
                      </a:pPr>
                      <a:r>
                        <a:rPr lang="en-US" sz="1400" b="1" kern="1200" dirty="0">
                          <a:solidFill>
                            <a:schemeClr val="dk1"/>
                          </a:solidFill>
                          <a:effectLst/>
                          <a:latin typeface="+mn-lt"/>
                          <a:ea typeface="+mn-ea"/>
                          <a:cs typeface="+mn-cs"/>
                        </a:rPr>
                        <a:t>30%</a:t>
                      </a:r>
                      <a:endParaRPr lang="ru-RU" sz="1400" b="1"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gridSpan="2">
                  <a:txBody>
                    <a:bodyPr/>
                    <a:lstStyle/>
                    <a:p>
                      <a:pPr marL="0" marR="0" algn="ctr" defTabSz="914400" rtl="0" eaLnBrk="1" latinLnBrk="0" hangingPunct="1">
                        <a:lnSpc>
                          <a:spcPct val="115000"/>
                        </a:lnSpc>
                        <a:spcBef>
                          <a:spcPts val="0"/>
                        </a:spcBef>
                        <a:spcAft>
                          <a:spcPts val="0"/>
                        </a:spcAft>
                      </a:pPr>
                      <a:r>
                        <a:rPr lang="en-US" sz="1400" b="1" kern="1200" dirty="0">
                          <a:solidFill>
                            <a:schemeClr val="dk1"/>
                          </a:solidFill>
                          <a:effectLst/>
                          <a:latin typeface="+mn-lt"/>
                          <a:ea typeface="+mn-ea"/>
                          <a:cs typeface="+mn-cs"/>
                        </a:rPr>
                        <a:t>Total = 100  %</a:t>
                      </a:r>
                      <a:endParaRPr lang="ru-RU" sz="1400" b="1"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ru-RU"/>
                    </a:p>
                  </a:txBody>
                  <a:tcPr/>
                </a:tc>
                <a:extLst>
                  <a:ext uri="{0D108BD9-81ED-4DB2-BD59-A6C34878D82A}">
                    <a16:rowId xmlns:a16="http://schemas.microsoft.com/office/drawing/2014/main" val="4237159516"/>
                  </a:ext>
                </a:extLst>
              </a:tr>
              <a:tr h="842817">
                <a:tc>
                  <a:txBody>
                    <a:bodyPr/>
                    <a:lstStyle/>
                    <a:p>
                      <a:pPr marL="0" marR="0" algn="ctr"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Methods of Evaluation</a:t>
                      </a:r>
                      <a:endParaRPr lang="ru-RU" sz="1400"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gridSpan="8">
                  <a:txBody>
                    <a:bodyPr/>
                    <a:lstStyle/>
                    <a:p>
                      <a:pPr marL="0" marR="0" algn="ctr" defTabSz="914400" rtl="0" eaLnBrk="1" latinLnBrk="0" hangingPunct="1">
                        <a:lnSpc>
                          <a:spcPct val="115000"/>
                        </a:lnSpc>
                        <a:spcBef>
                          <a:spcPts val="0"/>
                        </a:spcBef>
                        <a:spcAft>
                          <a:spcPts val="0"/>
                        </a:spcAft>
                      </a:pPr>
                      <a:r>
                        <a:rPr lang="en-US" sz="1400" b="1" kern="1200" dirty="0">
                          <a:solidFill>
                            <a:schemeClr val="dk1"/>
                          </a:solidFill>
                          <a:effectLst/>
                          <a:latin typeface="+mn-lt"/>
                          <a:ea typeface="+mn-ea"/>
                          <a:cs typeface="+mn-cs"/>
                        </a:rPr>
                        <a:t>Assessment will be made based on the midterm exam (30%), final exam (30%), practical Assignment (10%), Quizzes (10%),  Class Attendance (10%) and Project(10%)</a:t>
                      </a:r>
                      <a:endParaRPr lang="ru-RU" sz="1400" b="1" kern="1200" dirty="0">
                        <a:solidFill>
                          <a:schemeClr val="dk1"/>
                        </a:solidFill>
                        <a:effectLst/>
                        <a:latin typeface="+mn-lt"/>
                        <a:ea typeface="+mn-ea"/>
                        <a:cs typeface="+mn-cs"/>
                      </a:endParaRPr>
                    </a:p>
                  </a:txBody>
                  <a:tcPr marL="24765" marR="730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152133520"/>
                  </a:ext>
                </a:extLst>
              </a:tr>
            </a:tbl>
          </a:graphicData>
        </a:graphic>
      </p:graphicFrame>
    </p:spTree>
    <p:extLst>
      <p:ext uri="{BB962C8B-B14F-4D97-AF65-F5344CB8AC3E}">
        <p14:creationId xmlns:p14="http://schemas.microsoft.com/office/powerpoint/2010/main" val="3354234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09600"/>
          </a:xfrm>
          <a:solidFill>
            <a:schemeClr val="accent5">
              <a:lumMod val="75000"/>
            </a:schemeClr>
          </a:solidFill>
        </p:spPr>
        <p:txBody>
          <a:bodyPr>
            <a:normAutofit fontScale="85000" lnSpcReduction="10000"/>
          </a:bodyPr>
          <a:lstStyle/>
          <a:p>
            <a:pPr marL="0" indent="0">
              <a:buNone/>
            </a:pPr>
            <a:r>
              <a:rPr lang="en-US" b="1" dirty="0" smtClean="0">
                <a:solidFill>
                  <a:srgbClr val="FF0000"/>
                </a:solidFill>
                <a:latin typeface="Times New Roman" pitchFamily="18" charset="0"/>
                <a:cs typeface="Times New Roman" pitchFamily="18" charset="0"/>
              </a:rPr>
              <a:t>Four Basic Properties of Object Oriented Programming</a:t>
            </a:r>
            <a:endParaRPr lang="en-US" b="1" dirty="0">
              <a:solidFill>
                <a:srgbClr val="FF0000"/>
              </a:solidFill>
              <a:latin typeface="Times New Roman" pitchFamily="18" charset="0"/>
              <a:cs typeface="Times New Roman" pitchFamily="18" charset="0"/>
            </a:endParaRPr>
          </a:p>
        </p:txBody>
      </p:sp>
      <p:pic>
        <p:nvPicPr>
          <p:cNvPr id="1026" name="Picture 2" descr="C:\Users\Ashish\Desktop\oop.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9143999"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334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2" descr="코끼리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00400"/>
            <a:ext cx="3605213"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3"/>
          <p:cNvSpPr>
            <a:spLocks noGrp="1" noChangeArrowheads="1"/>
          </p:cNvSpPr>
          <p:nvPr>
            <p:ph type="title"/>
          </p:nvPr>
        </p:nvSpPr>
        <p:spPr bwMode="auto">
          <a:xfrm>
            <a:off x="0" y="0"/>
            <a:ext cx="9144000" cy="769441"/>
          </a:xfrm>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prstTxWarp prst="textNoShape">
              <a:avLst/>
            </a:prstTxWarp>
            <a:spAutoFit/>
          </a:bodyPr>
          <a:lstStyle/>
          <a:p>
            <a:pPr eaLnBrk="1" hangingPunct="1"/>
            <a:r>
              <a:rPr lang="en-US" altLang="ko-KR" b="1" dirty="0" smtClean="0">
                <a:solidFill>
                  <a:srgbClr val="FF0000"/>
                </a:solidFill>
                <a:latin typeface="Times New Roman" pitchFamily="18" charset="0"/>
                <a:ea typeface="굴림" pitchFamily="34" charset="-127"/>
                <a:cs typeface="Times New Roman" pitchFamily="18" charset="0"/>
              </a:rPr>
              <a:t>Class</a:t>
            </a:r>
          </a:p>
        </p:txBody>
      </p:sp>
      <p:sp>
        <p:nvSpPr>
          <p:cNvPr id="19461" name="Rectangle 4"/>
          <p:cNvSpPr>
            <a:spLocks noGrp="1" noChangeArrowheads="1"/>
          </p:cNvSpPr>
          <p:nvPr>
            <p:ph type="body" idx="1"/>
          </p:nvPr>
        </p:nvSpPr>
        <p:spPr>
          <a:xfrm>
            <a:off x="0" y="762000"/>
            <a:ext cx="9144000" cy="2362200"/>
          </a:xfrm>
          <a:extLst/>
        </p:spPr>
        <p:style>
          <a:lnRef idx="1">
            <a:schemeClr val="accent5"/>
          </a:lnRef>
          <a:fillRef idx="2">
            <a:schemeClr val="accent5"/>
          </a:fillRef>
          <a:effectRef idx="1">
            <a:schemeClr val="accent5"/>
          </a:effectRef>
          <a:fontRef idx="minor">
            <a:schemeClr val="dk1"/>
          </a:fontRef>
        </p:style>
        <p:txBody>
          <a:bodyPr>
            <a:normAutofit/>
          </a:bodyPr>
          <a:lstStyle/>
          <a:p>
            <a:pPr eaLnBrk="1" hangingPunct="1">
              <a:lnSpc>
                <a:spcPct val="120000"/>
              </a:lnSpc>
            </a:pPr>
            <a:r>
              <a:rPr lang="en-US" altLang="ko-KR" sz="2400" dirty="0" smtClean="0">
                <a:latin typeface="Times New Roman" pitchFamily="18" charset="0"/>
                <a:ea typeface="굴림" pitchFamily="34" charset="-127"/>
                <a:cs typeface="Times New Roman" pitchFamily="18" charset="0"/>
              </a:rPr>
              <a:t>Abstraction of an object </a:t>
            </a:r>
          </a:p>
          <a:p>
            <a:pPr eaLnBrk="1" hangingPunct="1">
              <a:lnSpc>
                <a:spcPct val="120000"/>
              </a:lnSpc>
            </a:pPr>
            <a:r>
              <a:rPr lang="en-US" altLang="ko-KR" sz="2400" dirty="0" smtClean="0">
                <a:latin typeface="Times New Roman" pitchFamily="18" charset="0"/>
                <a:ea typeface="굴림" pitchFamily="34" charset="-127"/>
                <a:cs typeface="Times New Roman" pitchFamily="18" charset="0"/>
              </a:rPr>
              <a:t>Define real world (object) with data and functionality</a:t>
            </a:r>
          </a:p>
          <a:p>
            <a:pPr eaLnBrk="1" hangingPunct="1">
              <a:lnSpc>
                <a:spcPct val="120000"/>
              </a:lnSpc>
            </a:pPr>
            <a:r>
              <a:rPr lang="en-US" altLang="ko-KR" sz="2400" dirty="0" smtClean="0">
                <a:latin typeface="Times New Roman" pitchFamily="18" charset="0"/>
                <a:ea typeface="굴림" pitchFamily="34" charset="-127"/>
                <a:cs typeface="Times New Roman" pitchFamily="18" charset="0"/>
              </a:rPr>
              <a:t>Encapsulation</a:t>
            </a:r>
            <a:endParaRPr lang="ko-KR" altLang="en-US" sz="2400" dirty="0" smtClean="0">
              <a:latin typeface="Times New Roman" pitchFamily="18" charset="0"/>
              <a:ea typeface="굴림" pitchFamily="34" charset="-127"/>
              <a:cs typeface="Times New Roman" pitchFamily="18" charset="0"/>
            </a:endParaRPr>
          </a:p>
        </p:txBody>
      </p:sp>
      <p:sp>
        <p:nvSpPr>
          <p:cNvPr id="19462" name="Rectangle 5"/>
          <p:cNvSpPr>
            <a:spLocks noChangeArrowheads="1"/>
          </p:cNvSpPr>
          <p:nvPr/>
        </p:nvSpPr>
        <p:spPr bwMode="auto">
          <a:xfrm>
            <a:off x="3505200" y="3124200"/>
            <a:ext cx="5638800" cy="3733800"/>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pPr eaLnBrk="1" latinLnBrk="1" hangingPunct="1">
              <a:lnSpc>
                <a:spcPct val="180000"/>
              </a:lnSpc>
            </a:pPr>
            <a:r>
              <a:rPr lang="ko-KR" altLang="ja-JP" sz="1400" b="1" dirty="0">
                <a:latin typeface="굴림" pitchFamily="34" charset="-127"/>
              </a:rPr>
              <a:t> </a:t>
            </a:r>
            <a:r>
              <a:rPr lang="en-US" altLang="ko-KR" b="1" dirty="0">
                <a:latin typeface="Times New Roman" pitchFamily="18" charset="0"/>
                <a:cs typeface="Times New Roman" pitchFamily="18" charset="0"/>
              </a:rPr>
              <a:t>characteristic 1. four legs (data)</a:t>
            </a:r>
          </a:p>
          <a:p>
            <a:pPr eaLnBrk="1" latinLnBrk="1" hangingPunct="1">
              <a:lnSpc>
                <a:spcPct val="180000"/>
              </a:lnSpc>
            </a:pPr>
            <a:r>
              <a:rPr lang="ko-KR" altLang="ja-JP" b="1" dirty="0">
                <a:latin typeface="Times New Roman" pitchFamily="18" charset="0"/>
                <a:cs typeface="Times New Roman" pitchFamily="18" charset="0"/>
              </a:rPr>
              <a:t> </a:t>
            </a:r>
            <a:r>
              <a:rPr lang="en-US" altLang="ko-KR" b="1" dirty="0">
                <a:latin typeface="Times New Roman" pitchFamily="18" charset="0"/>
                <a:cs typeface="Times New Roman" pitchFamily="18" charset="0"/>
              </a:rPr>
              <a:t>characteristic</a:t>
            </a:r>
            <a:r>
              <a:rPr lang="en-US" altLang="ko-KR" dirty="0">
                <a:latin typeface="Times New Roman" pitchFamily="18" charset="0"/>
                <a:cs typeface="Times New Roman" pitchFamily="18" charset="0"/>
              </a:rPr>
              <a:t> </a:t>
            </a:r>
            <a:r>
              <a:rPr lang="en-US" altLang="ko-KR" b="1" dirty="0">
                <a:latin typeface="Times New Roman" pitchFamily="18" charset="0"/>
                <a:cs typeface="Times New Roman" pitchFamily="18" charset="0"/>
              </a:rPr>
              <a:t>2. length of nose is about 5 meters (data)</a:t>
            </a:r>
          </a:p>
          <a:p>
            <a:pPr eaLnBrk="1" latinLnBrk="1" hangingPunct="1">
              <a:lnSpc>
                <a:spcPct val="180000"/>
              </a:lnSpc>
            </a:pPr>
            <a:r>
              <a:rPr lang="ko-KR" altLang="ja-JP" b="1" dirty="0">
                <a:latin typeface="Times New Roman" pitchFamily="18" charset="0"/>
                <a:cs typeface="Times New Roman" pitchFamily="18" charset="0"/>
              </a:rPr>
              <a:t> </a:t>
            </a:r>
            <a:r>
              <a:rPr lang="en-US" altLang="ko-KR" b="1" dirty="0">
                <a:latin typeface="Times New Roman" pitchFamily="18" charset="0"/>
                <a:cs typeface="Times New Roman" pitchFamily="18" charset="0"/>
              </a:rPr>
              <a:t>characteristic 3. weight is over 1 tone (data)</a:t>
            </a:r>
          </a:p>
          <a:p>
            <a:pPr eaLnBrk="1" latinLnBrk="1" hangingPunct="1">
              <a:lnSpc>
                <a:spcPct val="180000"/>
              </a:lnSpc>
            </a:pPr>
            <a:r>
              <a:rPr lang="ko-KR" altLang="ja-JP" b="1" dirty="0">
                <a:latin typeface="Times New Roman" pitchFamily="18" charset="0"/>
                <a:cs typeface="Times New Roman" pitchFamily="18" charset="0"/>
              </a:rPr>
              <a:t> </a:t>
            </a:r>
            <a:r>
              <a:rPr lang="en-US" altLang="ko-KR" b="1" dirty="0">
                <a:latin typeface="Times New Roman" pitchFamily="18" charset="0"/>
                <a:cs typeface="Times New Roman" pitchFamily="18" charset="0"/>
              </a:rPr>
              <a:t>characteristic 4. can shower using </a:t>
            </a:r>
            <a:r>
              <a:rPr lang="en-US" altLang="ko-KR" b="1" dirty="0" smtClean="0">
                <a:latin typeface="Times New Roman" pitchFamily="18" charset="0"/>
                <a:cs typeface="Times New Roman" pitchFamily="18" charset="0"/>
              </a:rPr>
              <a:t>nose </a:t>
            </a:r>
            <a:r>
              <a:rPr lang="en-US" altLang="ko-KR" b="1" dirty="0">
                <a:latin typeface="Times New Roman" pitchFamily="18" charset="0"/>
                <a:cs typeface="Times New Roman" pitchFamily="18" charset="0"/>
              </a:rPr>
              <a:t>(functionality)</a:t>
            </a:r>
          </a:p>
          <a:p>
            <a:pPr eaLnBrk="1" latinLnBrk="1" hangingPunct="1">
              <a:lnSpc>
                <a:spcPct val="180000"/>
              </a:lnSpc>
            </a:pPr>
            <a:r>
              <a:rPr lang="ko-KR" altLang="ja-JP" b="1" dirty="0">
                <a:latin typeface="Times New Roman" pitchFamily="18" charset="0"/>
                <a:cs typeface="Times New Roman" pitchFamily="18" charset="0"/>
              </a:rPr>
              <a:t> </a:t>
            </a:r>
            <a:r>
              <a:rPr lang="en-US" altLang="ko-KR" b="1" dirty="0">
                <a:latin typeface="Times New Roman" pitchFamily="18" charset="0"/>
                <a:cs typeface="Times New Roman" pitchFamily="18" charset="0"/>
              </a:rPr>
              <a:t>characteristic 5. can pick up a thing (functionality)</a:t>
            </a:r>
          </a:p>
        </p:txBody>
      </p:sp>
      <p:sp>
        <p:nvSpPr>
          <p:cNvPr id="19463" name="AutoShape 6"/>
          <p:cNvSpPr>
            <a:spLocks noChangeArrowheads="1"/>
          </p:cNvSpPr>
          <p:nvPr/>
        </p:nvSpPr>
        <p:spPr bwMode="auto">
          <a:xfrm>
            <a:off x="2971800" y="4191000"/>
            <a:ext cx="539750" cy="377825"/>
          </a:xfrm>
          <a:prstGeom prst="rightArrow">
            <a:avLst>
              <a:gd name="adj1" fmla="val 53778"/>
              <a:gd name="adj2" fmla="val 57566"/>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ko-KR" altLang="en-US"/>
          </a:p>
        </p:txBody>
      </p:sp>
    </p:spTree>
    <p:extLst>
      <p:ext uri="{BB962C8B-B14F-4D97-AF65-F5344CB8AC3E}">
        <p14:creationId xmlns:p14="http://schemas.microsoft.com/office/powerpoint/2010/main" val="1401375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txBox="1">
            <a:spLocks noChangeArrowheads="1"/>
          </p:cNvSpPr>
          <p:nvPr/>
        </p:nvSpPr>
        <p:spPr>
          <a:xfrm>
            <a:off x="0" y="0"/>
            <a:ext cx="9144000" cy="6781800"/>
          </a:xfrm>
          <a:prstGeom prst="rect">
            <a:avLst/>
          </a:prstGeom>
          <a:ex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nSpc>
                <a:spcPct val="120000"/>
              </a:lnSpc>
            </a:pPr>
            <a:endParaRPr lang="ko-KR" altLang="en-US" sz="2400" dirty="0" smtClean="0">
              <a:latin typeface="Times New Roman" pitchFamily="18" charset="0"/>
              <a:ea typeface="굴림" pitchFamily="34" charset="-127"/>
              <a:cs typeface="Times New Roman" pitchFamily="18" charset="0"/>
            </a:endParaRPr>
          </a:p>
        </p:txBody>
      </p:sp>
      <p:sp>
        <p:nvSpPr>
          <p:cNvPr id="10242" name="Rectangle 2"/>
          <p:cNvSpPr>
            <a:spLocks noGrp="1" noRot="1" noChangeArrowheads="1"/>
          </p:cNvSpPr>
          <p:nvPr>
            <p:ph type="title"/>
          </p:nvPr>
        </p:nvSpPr>
        <p:spPr/>
        <p:txBody>
          <a:bodyPr/>
          <a:lstStyle/>
          <a:p>
            <a:pPr rtl="0" eaLnBrk="1" hangingPunct="1">
              <a:defRPr/>
            </a:pPr>
            <a:r>
              <a:rPr lang="en-US" dirty="0" smtClean="0"/>
              <a:t>Classes in C++</a:t>
            </a:r>
          </a:p>
        </p:txBody>
      </p:sp>
      <p:sp>
        <p:nvSpPr>
          <p:cNvPr id="10243" name="Rectangle 3"/>
          <p:cNvSpPr>
            <a:spLocks noGrp="1" noRot="1" noChangeArrowheads="1"/>
          </p:cNvSpPr>
          <p:nvPr>
            <p:ph type="body" idx="1"/>
          </p:nvPr>
        </p:nvSpPr>
        <p:spPr/>
        <p:txBody>
          <a:bodyPr/>
          <a:lstStyle/>
          <a:p>
            <a:pPr algn="l" rtl="0" eaLnBrk="1" hangingPunct="1">
              <a:defRPr/>
            </a:pPr>
            <a:r>
              <a:rPr lang="en-US" dirty="0" smtClean="0"/>
              <a:t>A class definition begins with the keyword </a:t>
            </a:r>
            <a:r>
              <a:rPr lang="en-US" i="1" dirty="0" smtClean="0">
                <a:solidFill>
                  <a:srgbClr val="FF0000"/>
                </a:solidFill>
              </a:rPr>
              <a:t>class</a:t>
            </a:r>
            <a:r>
              <a:rPr lang="en-US" dirty="0" smtClean="0"/>
              <a:t>.</a:t>
            </a:r>
          </a:p>
          <a:p>
            <a:pPr algn="l" rtl="0" eaLnBrk="1" hangingPunct="1">
              <a:defRPr/>
            </a:pPr>
            <a:r>
              <a:rPr lang="en-US" dirty="0" smtClean="0"/>
              <a:t>The body of the class is contained within a set of braces, </a:t>
            </a:r>
            <a:r>
              <a:rPr lang="en-US" dirty="0" smtClean="0">
                <a:solidFill>
                  <a:srgbClr val="FF0000"/>
                </a:solidFill>
              </a:rPr>
              <a:t>{    } ;</a:t>
            </a:r>
            <a:r>
              <a:rPr lang="en-US" dirty="0" smtClean="0"/>
              <a:t>  (notice the semi-colon).</a:t>
            </a:r>
          </a:p>
          <a:p>
            <a:pPr algn="l" rtl="0" eaLnBrk="1" hangingPunct="1">
              <a:buFont typeface="Wingdings" panose="05000000000000000000" pitchFamily="2" charset="2"/>
              <a:buNone/>
              <a:defRPr/>
            </a:pPr>
            <a:endParaRPr lang="en-US" dirty="0" smtClean="0"/>
          </a:p>
        </p:txBody>
      </p:sp>
      <p:sp>
        <p:nvSpPr>
          <p:cNvPr id="22532" name="Rectangle 4"/>
          <p:cNvSpPr>
            <a:spLocks noChangeArrowheads="1"/>
          </p:cNvSpPr>
          <p:nvPr/>
        </p:nvSpPr>
        <p:spPr bwMode="auto">
          <a:xfrm>
            <a:off x="3505200" y="4038600"/>
            <a:ext cx="2133600" cy="1981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ru-RU" dirty="0"/>
              <a:t>class </a:t>
            </a:r>
            <a:r>
              <a:rPr lang="en-US" altLang="ru-RU" u="sng" dirty="0" err="1"/>
              <a:t>class_name</a:t>
            </a:r>
            <a:endParaRPr lang="en-US" altLang="ru-RU" u="sng" dirty="0"/>
          </a:p>
          <a:p>
            <a:pPr algn="l" eaLnBrk="1" hangingPunct="1"/>
            <a:r>
              <a:rPr lang="en-US" altLang="ru-RU" dirty="0"/>
              <a:t>{</a:t>
            </a:r>
          </a:p>
          <a:p>
            <a:pPr algn="l" eaLnBrk="1" hangingPunct="1"/>
            <a:r>
              <a:rPr lang="en-US" altLang="ru-RU" dirty="0"/>
              <a:t>	….</a:t>
            </a:r>
          </a:p>
          <a:p>
            <a:pPr algn="l" eaLnBrk="1" hangingPunct="1"/>
            <a:r>
              <a:rPr lang="en-US" altLang="ru-RU" dirty="0"/>
              <a:t>….</a:t>
            </a:r>
          </a:p>
          <a:p>
            <a:pPr algn="l" eaLnBrk="1" hangingPunct="1"/>
            <a:r>
              <a:rPr lang="en-US" altLang="ru-RU" dirty="0"/>
              <a:t>….</a:t>
            </a:r>
          </a:p>
          <a:p>
            <a:pPr algn="l" eaLnBrk="1" hangingPunct="1"/>
            <a:r>
              <a:rPr lang="en-US" altLang="ru-RU" dirty="0"/>
              <a:t>};</a:t>
            </a:r>
          </a:p>
        </p:txBody>
      </p:sp>
      <p:sp>
        <p:nvSpPr>
          <p:cNvPr id="22533" name="Line 6"/>
          <p:cNvSpPr>
            <a:spLocks noChangeShapeType="1"/>
          </p:cNvSpPr>
          <p:nvPr/>
        </p:nvSpPr>
        <p:spPr bwMode="auto">
          <a:xfrm flipH="1" flipV="1">
            <a:off x="4114800" y="5105400"/>
            <a:ext cx="1981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0247" name="Text Box 7"/>
          <p:cNvSpPr txBox="1">
            <a:spLocks noChangeArrowheads="1"/>
          </p:cNvSpPr>
          <p:nvPr/>
        </p:nvSpPr>
        <p:spPr bwMode="auto">
          <a:xfrm>
            <a:off x="6096000" y="5105400"/>
            <a:ext cx="3048000" cy="641350"/>
          </a:xfrm>
          <a:prstGeom prst="rect">
            <a:avLst/>
          </a:prstGeom>
          <a:noFill/>
          <a:ln w="9525">
            <a:noFill/>
            <a:miter lim="800000"/>
            <a:headEnd/>
            <a:tailEnd/>
          </a:ln>
          <a:effectLst/>
        </p:spPr>
        <p:txBody>
          <a:bodyPr>
            <a:spAutoFit/>
          </a:bodyPr>
          <a:lstStyle/>
          <a:p>
            <a:pPr algn="l" rtl="0">
              <a:defRPr/>
            </a:pPr>
            <a:r>
              <a:rPr lang="en-US">
                <a:latin typeface="Arial" charset="0"/>
                <a:cs typeface="Arial" charset="0"/>
              </a:rPr>
              <a:t>Class body  (data member + </a:t>
            </a:r>
            <a:r>
              <a:rPr lang="en-US">
                <a:effectLst>
                  <a:outerShdw blurRad="38100" dist="38100" dir="2700000" algn="tl">
                    <a:srgbClr val="000000"/>
                  </a:outerShdw>
                </a:effectLst>
                <a:latin typeface="Arial" charset="0"/>
                <a:cs typeface="Arial" charset="0"/>
              </a:rPr>
              <a:t>methods</a:t>
            </a:r>
            <a:r>
              <a:rPr lang="en-US">
                <a:latin typeface="Arial" charset="0"/>
                <a:cs typeface="Arial" charset="0"/>
              </a:rPr>
              <a:t>)</a:t>
            </a:r>
          </a:p>
        </p:txBody>
      </p:sp>
      <p:sp>
        <p:nvSpPr>
          <p:cNvPr id="22535" name="Line 8"/>
          <p:cNvSpPr>
            <a:spLocks noChangeShapeType="1"/>
          </p:cNvSpPr>
          <p:nvPr/>
        </p:nvSpPr>
        <p:spPr bwMode="auto">
          <a:xfrm flipH="1" flipV="1">
            <a:off x="5486400" y="4343400"/>
            <a:ext cx="1066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36" name="Text Box 9"/>
          <p:cNvSpPr txBox="1">
            <a:spLocks noChangeArrowheads="1"/>
          </p:cNvSpPr>
          <p:nvPr/>
        </p:nvSpPr>
        <p:spPr bwMode="auto">
          <a:xfrm>
            <a:off x="6629400" y="4191000"/>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1" hangingPunct="1"/>
            <a:r>
              <a:rPr lang="en-US" altLang="ru-RU"/>
              <a:t>Any valid identifier</a:t>
            </a:r>
          </a:p>
        </p:txBody>
      </p:sp>
    </p:spTree>
    <p:extLst>
      <p:ext uri="{BB962C8B-B14F-4D97-AF65-F5344CB8AC3E}">
        <p14:creationId xmlns:p14="http://schemas.microsoft.com/office/powerpoint/2010/main" val="3212722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sz="3600" b="1" dirty="0" smtClean="0">
                <a:solidFill>
                  <a:srgbClr val="FF0000"/>
                </a:solidFill>
                <a:latin typeface="Times New Roman" pitchFamily="18" charset="0"/>
                <a:cs typeface="Times New Roman" pitchFamily="18" charset="0"/>
              </a:rPr>
              <a:t>Basics for Class</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609600"/>
            <a:ext cx="9144000" cy="6248400"/>
          </a:xfrm>
        </p:spPr>
        <p:style>
          <a:lnRef idx="1">
            <a:schemeClr val="accent5"/>
          </a:lnRef>
          <a:fillRef idx="2">
            <a:schemeClr val="accent5"/>
          </a:fillRef>
          <a:effectRef idx="1">
            <a:schemeClr val="accent5"/>
          </a:effectRef>
          <a:fontRef idx="minor">
            <a:schemeClr val="dk1"/>
          </a:fontRef>
        </p:style>
        <p:txBody>
          <a:bodyPr>
            <a:normAutofit/>
          </a:bodyPr>
          <a:lstStyle/>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The class body contains the declaration of variables and functions.</a:t>
            </a: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These functions and variables collectively called class members.</a:t>
            </a: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They are usually grouped under two sections , namely private and public to denote which of the members are private and which of them are public.</a:t>
            </a: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The keyword </a:t>
            </a:r>
            <a:r>
              <a:rPr lang="en-US" sz="2400" b="1" dirty="0" smtClean="0">
                <a:solidFill>
                  <a:srgbClr val="FF0000"/>
                </a:solidFill>
                <a:latin typeface="Times New Roman" pitchFamily="18" charset="0"/>
                <a:cs typeface="Times New Roman" pitchFamily="18" charset="0"/>
              </a:rPr>
              <a:t>private</a:t>
            </a:r>
            <a:r>
              <a:rPr lang="en-US" sz="2400" dirty="0" smtClean="0">
                <a:latin typeface="Times New Roman" pitchFamily="18" charset="0"/>
                <a:cs typeface="Times New Roman" pitchFamily="18" charset="0"/>
              </a:rPr>
              <a:t> and </a:t>
            </a:r>
            <a:r>
              <a:rPr lang="en-US" sz="2400" b="1" dirty="0" smtClean="0">
                <a:solidFill>
                  <a:srgbClr val="FF0000"/>
                </a:solidFill>
                <a:latin typeface="Times New Roman" pitchFamily="18" charset="0"/>
                <a:cs typeface="Times New Roman" pitchFamily="18" charset="0"/>
              </a:rPr>
              <a:t>public</a:t>
            </a:r>
            <a:r>
              <a:rPr lang="en-US" sz="2400" dirty="0" smtClean="0">
                <a:latin typeface="Times New Roman" pitchFamily="18" charset="0"/>
                <a:cs typeface="Times New Roman" pitchFamily="18" charset="0"/>
              </a:rPr>
              <a:t> are known as </a:t>
            </a:r>
            <a:r>
              <a:rPr lang="en-US" sz="2400" b="1" dirty="0" smtClean="0">
                <a:solidFill>
                  <a:srgbClr val="FF0000"/>
                </a:solidFill>
                <a:latin typeface="Times New Roman" pitchFamily="18" charset="0"/>
                <a:cs typeface="Times New Roman" pitchFamily="18" charset="0"/>
              </a:rPr>
              <a:t>visibility labels</a:t>
            </a:r>
            <a:r>
              <a:rPr lang="en-US" sz="2400" dirty="0" smtClean="0">
                <a:latin typeface="Times New Roman" pitchFamily="18" charset="0"/>
                <a:cs typeface="Times New Roman" pitchFamily="18" charset="0"/>
              </a:rPr>
              <a:t>. </a:t>
            </a: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r>
              <a:rPr lang="en-US" sz="2400" b="1" dirty="0" smtClean="0">
                <a:solidFill>
                  <a:srgbClr val="0070C0"/>
                </a:solidFill>
                <a:latin typeface="Times New Roman" pitchFamily="18" charset="0"/>
                <a:cs typeface="Times New Roman" pitchFamily="18" charset="0"/>
              </a:rPr>
              <a:t>Note that these keywords are followed by a colon.</a:t>
            </a:r>
            <a:endParaRPr lang="en-US"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618354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0" y="0"/>
            <a:ext cx="9144000" cy="6781800"/>
          </a:xfrm>
          <a:prstGeom prst="rect">
            <a:avLst/>
          </a:prstGeom>
          <a:ex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nSpc>
                <a:spcPct val="120000"/>
              </a:lnSpc>
            </a:pPr>
            <a:endParaRPr lang="ko-KR" altLang="en-US" sz="2400" dirty="0" smtClean="0">
              <a:latin typeface="Times New Roman" pitchFamily="18" charset="0"/>
              <a:ea typeface="굴림" pitchFamily="34" charset="-127"/>
              <a:cs typeface="Times New Roman" pitchFamily="18" charset="0"/>
            </a:endParaRPr>
          </a:p>
        </p:txBody>
      </p:sp>
      <p:sp>
        <p:nvSpPr>
          <p:cNvPr id="18434" name="Content Placeholder 2"/>
          <p:cNvSpPr>
            <a:spLocks noGrp="1"/>
          </p:cNvSpPr>
          <p:nvPr>
            <p:ph idx="1"/>
          </p:nvPr>
        </p:nvSpPr>
        <p:spPr>
          <a:xfrm>
            <a:off x="304800" y="76200"/>
            <a:ext cx="8610600" cy="4876800"/>
          </a:xfrm>
        </p:spPr>
        <p:txBody>
          <a:bodyPr/>
          <a:lstStyle/>
          <a:p>
            <a:pPr marL="0" indent="0">
              <a:buFontTx/>
              <a:buNone/>
            </a:pPr>
            <a:r>
              <a:rPr lang="en-US" altLang="ru-RU" sz="2600" b="1" u="sng" dirty="0" smtClean="0">
                <a:latin typeface="Tahoma" panose="020B0604030504040204" pitchFamily="34" charset="0"/>
                <a:cs typeface="Tahoma" panose="020B0604030504040204" pitchFamily="34" charset="0"/>
              </a:rPr>
              <a:t>C++ Class Definitions:</a:t>
            </a:r>
          </a:p>
          <a:p>
            <a:pPr marL="0" indent="0" algn="just">
              <a:buFontTx/>
              <a:buNone/>
            </a:pPr>
            <a:r>
              <a:rPr lang="en-US" altLang="ru-RU" sz="2600" dirty="0" smtClean="0">
                <a:solidFill>
                  <a:schemeClr val="tx1"/>
                </a:solidFill>
                <a:latin typeface="Tahoma" panose="020B0604030504040204" pitchFamily="34" charset="0"/>
                <a:cs typeface="Tahoma" panose="020B0604030504040204" pitchFamily="34" charset="0"/>
              </a:rPr>
              <a:t>When you define a class, you define a blueprint for a data type. This doesn't actually define any data, but it does define what the class name means, that is, what an object of the class will consist of and what operations can be performed on such an object.</a:t>
            </a:r>
          </a:p>
          <a:p>
            <a:pPr marL="0" indent="0" algn="just">
              <a:buFontTx/>
              <a:buNone/>
            </a:pPr>
            <a:r>
              <a:rPr lang="en-US" altLang="ru-RU" sz="2600" dirty="0" smtClean="0">
                <a:solidFill>
                  <a:schemeClr val="tx1"/>
                </a:solidFill>
                <a:latin typeface="Tahoma" panose="020B0604030504040204" pitchFamily="34" charset="0"/>
                <a:cs typeface="Tahoma" panose="020B0604030504040204" pitchFamily="34" charset="0"/>
              </a:rPr>
              <a:t>For example, we defined the Box data type using the keyword </a:t>
            </a:r>
            <a:r>
              <a:rPr lang="en-US" altLang="ru-RU" sz="2600" b="1" dirty="0" smtClean="0">
                <a:solidFill>
                  <a:schemeClr val="tx1"/>
                </a:solidFill>
                <a:latin typeface="Tahoma" panose="020B0604030504040204" pitchFamily="34" charset="0"/>
                <a:cs typeface="Tahoma" panose="020B0604030504040204" pitchFamily="34" charset="0"/>
              </a:rPr>
              <a:t>class</a:t>
            </a:r>
            <a:r>
              <a:rPr lang="en-US" altLang="ru-RU" sz="2600" dirty="0" smtClean="0">
                <a:solidFill>
                  <a:schemeClr val="tx1"/>
                </a:solidFill>
                <a:latin typeface="Tahoma" panose="020B0604030504040204" pitchFamily="34" charset="0"/>
                <a:cs typeface="Tahoma" panose="020B0604030504040204" pitchFamily="34" charset="0"/>
              </a:rPr>
              <a:t> as follows:</a:t>
            </a:r>
          </a:p>
          <a:p>
            <a:pPr marL="0" indent="0" algn="just">
              <a:buFontTx/>
              <a:buNone/>
            </a:pPr>
            <a:endParaRPr lang="en-US" altLang="ru-RU" sz="2600" dirty="0" smtClean="0">
              <a:solidFill>
                <a:schemeClr val="tx1"/>
              </a:solidFill>
              <a:latin typeface="Tahoma" panose="020B0604030504040204" pitchFamily="34" charset="0"/>
              <a:cs typeface="Tahoma" panose="020B0604030504040204" pitchFamily="34" charset="0"/>
            </a:endParaRPr>
          </a:p>
          <a:p>
            <a:pPr marL="0" indent="0">
              <a:buFontTx/>
              <a:buNone/>
            </a:pPr>
            <a:endParaRPr lang="en-US" altLang="ru-RU" sz="2600" dirty="0" smtClean="0">
              <a:latin typeface="Tahoma" panose="020B0604030504040204" pitchFamily="34" charset="0"/>
              <a:cs typeface="Tahoma" panose="020B0604030504040204" pitchFamily="34" charset="0"/>
            </a:endParaRPr>
          </a:p>
        </p:txBody>
      </p:sp>
      <p:sp>
        <p:nvSpPr>
          <p:cNvPr id="18435" name="Slide Number Placeholder 3"/>
          <p:cNvSpPr>
            <a:spLocks noGrp="1"/>
          </p:cNvSpPr>
          <p:nvPr>
            <p:ph type="sldNum" sz="quarter" idx="10"/>
          </p:nvPr>
        </p:nvSpPr>
        <p:spPr>
          <a:noFill/>
        </p:spPr>
        <p:txBody>
          <a:bodyPr/>
          <a:lstStyle>
            <a:lvl1pPr>
              <a:lnSpc>
                <a:spcPct val="130000"/>
              </a:lnSpc>
              <a:spcBef>
                <a:spcPct val="20000"/>
              </a:spcBef>
              <a:buSzPct val="100000"/>
              <a:buChar char="•"/>
              <a:defRPr sz="3200">
                <a:solidFill>
                  <a:srgbClr val="003399"/>
                </a:solidFill>
                <a:latin typeface="Times New Roman" panose="02020603050405020304" pitchFamily="18" charset="0"/>
                <a:cs typeface="Arial" panose="020B0604020202020204" pitchFamily="34" charset="0"/>
              </a:defRPr>
            </a:lvl1pPr>
            <a:lvl2pPr marL="742950" indent="-285750">
              <a:lnSpc>
                <a:spcPct val="130000"/>
              </a:lnSpc>
              <a:spcBef>
                <a:spcPct val="20000"/>
              </a:spcBef>
              <a:buSzPct val="100000"/>
              <a:buFont typeface="Times New Roman" panose="02020603050405020304" pitchFamily="18" charset="0"/>
              <a:buChar char="-"/>
              <a:defRPr sz="2800">
                <a:solidFill>
                  <a:srgbClr val="003399"/>
                </a:solidFill>
                <a:latin typeface="Times New Roman" panose="02020603050405020304" pitchFamily="18" charset="0"/>
                <a:cs typeface="Arial" panose="020B0604020202020204" pitchFamily="34" charset="0"/>
              </a:defRPr>
            </a:lvl2pPr>
            <a:lvl3pPr marL="1143000" indent="-228600">
              <a:lnSpc>
                <a:spcPct val="130000"/>
              </a:lnSpc>
              <a:spcBef>
                <a:spcPct val="20000"/>
              </a:spcBef>
              <a:buSzPct val="100000"/>
              <a:buChar char="•"/>
              <a:defRPr sz="2400">
                <a:solidFill>
                  <a:srgbClr val="003399"/>
                </a:solidFill>
                <a:latin typeface="Times New Roman" panose="02020603050405020304" pitchFamily="18" charset="0"/>
                <a:cs typeface="Arial" panose="020B0604020202020204" pitchFamily="34" charset="0"/>
              </a:defRPr>
            </a:lvl3pPr>
            <a:lvl4pPr marL="1600200" indent="-228600">
              <a:lnSpc>
                <a:spcPct val="130000"/>
              </a:lnSpc>
              <a:spcBef>
                <a:spcPct val="20000"/>
              </a:spcBef>
              <a:buSzPct val="100000"/>
              <a:buFont typeface="Times New Roman" panose="02020603050405020304" pitchFamily="18" charset="0"/>
              <a:buChar char="-"/>
              <a:defRPr sz="2000">
                <a:solidFill>
                  <a:srgbClr val="003399"/>
                </a:solidFill>
                <a:latin typeface="Times New Roman" panose="02020603050405020304" pitchFamily="18" charset="0"/>
                <a:cs typeface="Arial" panose="020B0604020202020204" pitchFamily="34" charset="0"/>
              </a:defRPr>
            </a:lvl4pPr>
            <a:lvl5pPr marL="2057400" indent="-228600">
              <a:lnSpc>
                <a:spcPct val="130000"/>
              </a:lnSpc>
              <a:spcBef>
                <a:spcPct val="20000"/>
              </a:spcBef>
              <a:buSzPct val="100000"/>
              <a:buChar char="•"/>
              <a:defRPr sz="2000">
                <a:solidFill>
                  <a:schemeClr val="tx1"/>
                </a:solidFill>
                <a:latin typeface="Comic Sans MS" panose="030F0702030302020204" pitchFamily="66" charset="0"/>
                <a:cs typeface="Arial" panose="020B0604020202020204" pitchFamily="34" charset="0"/>
              </a:defRPr>
            </a:lvl5pPr>
            <a:lvl6pPr marL="2514600" indent="-228600" eaLnBrk="0" fontAlgn="base" hangingPunct="0">
              <a:lnSpc>
                <a:spcPct val="130000"/>
              </a:lnSpc>
              <a:spcBef>
                <a:spcPct val="20000"/>
              </a:spcBef>
              <a:spcAft>
                <a:spcPct val="0"/>
              </a:spcAft>
              <a:buSzPct val="100000"/>
              <a:buChar char="•"/>
              <a:defRPr sz="2000">
                <a:solidFill>
                  <a:schemeClr val="tx1"/>
                </a:solidFill>
                <a:latin typeface="Comic Sans MS" panose="030F0702030302020204" pitchFamily="66" charset="0"/>
                <a:cs typeface="Arial" panose="020B0604020202020204" pitchFamily="34" charset="0"/>
              </a:defRPr>
            </a:lvl6pPr>
            <a:lvl7pPr marL="2971800" indent="-228600" eaLnBrk="0" fontAlgn="base" hangingPunct="0">
              <a:lnSpc>
                <a:spcPct val="130000"/>
              </a:lnSpc>
              <a:spcBef>
                <a:spcPct val="20000"/>
              </a:spcBef>
              <a:spcAft>
                <a:spcPct val="0"/>
              </a:spcAft>
              <a:buSzPct val="100000"/>
              <a:buChar char="•"/>
              <a:defRPr sz="2000">
                <a:solidFill>
                  <a:schemeClr val="tx1"/>
                </a:solidFill>
                <a:latin typeface="Comic Sans MS" panose="030F0702030302020204" pitchFamily="66" charset="0"/>
                <a:cs typeface="Arial" panose="020B0604020202020204" pitchFamily="34" charset="0"/>
              </a:defRPr>
            </a:lvl7pPr>
            <a:lvl8pPr marL="3429000" indent="-228600" eaLnBrk="0" fontAlgn="base" hangingPunct="0">
              <a:lnSpc>
                <a:spcPct val="130000"/>
              </a:lnSpc>
              <a:spcBef>
                <a:spcPct val="20000"/>
              </a:spcBef>
              <a:spcAft>
                <a:spcPct val="0"/>
              </a:spcAft>
              <a:buSzPct val="100000"/>
              <a:buChar char="•"/>
              <a:defRPr sz="2000">
                <a:solidFill>
                  <a:schemeClr val="tx1"/>
                </a:solidFill>
                <a:latin typeface="Comic Sans MS" panose="030F0702030302020204" pitchFamily="66" charset="0"/>
                <a:cs typeface="Arial" panose="020B0604020202020204" pitchFamily="34" charset="0"/>
              </a:defRPr>
            </a:lvl8pPr>
            <a:lvl9pPr marL="3886200" indent="-228600" eaLnBrk="0" fontAlgn="base" hangingPunct="0">
              <a:lnSpc>
                <a:spcPct val="130000"/>
              </a:lnSpc>
              <a:spcBef>
                <a:spcPct val="20000"/>
              </a:spcBef>
              <a:spcAft>
                <a:spcPct val="0"/>
              </a:spcAft>
              <a:buSzPct val="100000"/>
              <a:buChar char="•"/>
              <a:defRPr sz="2000">
                <a:solidFill>
                  <a:schemeClr val="tx1"/>
                </a:solidFill>
                <a:latin typeface="Comic Sans MS" panose="030F0702030302020204" pitchFamily="66" charset="0"/>
                <a:cs typeface="Arial" panose="020B0604020202020204" pitchFamily="34" charset="0"/>
              </a:defRPr>
            </a:lvl9pPr>
          </a:lstStyle>
          <a:p>
            <a:pPr>
              <a:lnSpc>
                <a:spcPct val="100000"/>
              </a:lnSpc>
              <a:spcBef>
                <a:spcPct val="0"/>
              </a:spcBef>
              <a:buSzTx/>
              <a:buFontTx/>
              <a:buNone/>
            </a:pPr>
            <a:fld id="{3B197A42-1D13-4318-BE89-6F6C68EF2E79}" type="slidenum">
              <a:rPr lang="ar-SA" altLang="ru-RU" sz="1400" smtClean="0">
                <a:solidFill>
                  <a:schemeClr val="tx1"/>
                </a:solidFill>
                <a:cs typeface="Times New Roman" panose="02020603050405020304" pitchFamily="18" charset="0"/>
              </a:rPr>
              <a:pPr>
                <a:lnSpc>
                  <a:spcPct val="100000"/>
                </a:lnSpc>
                <a:spcBef>
                  <a:spcPct val="0"/>
                </a:spcBef>
                <a:buSzTx/>
                <a:buFontTx/>
                <a:buNone/>
              </a:pPr>
              <a:t>8</a:t>
            </a:fld>
            <a:endParaRPr lang="en-US" altLang="ru-RU" sz="1400" smtClean="0">
              <a:solidFill>
                <a:schemeClr val="tx1"/>
              </a:solidFill>
              <a:cs typeface="Times New Roman" panose="02020603050405020304" pitchFamily="18" charset="0"/>
            </a:endParaRPr>
          </a:p>
        </p:txBody>
      </p:sp>
      <p:pic>
        <p:nvPicPr>
          <p:cNvPr id="1843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6813" y="3962400"/>
            <a:ext cx="7306574"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2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0" y="0"/>
            <a:ext cx="9144000" cy="6781800"/>
          </a:xfrm>
          <a:prstGeom prst="rect">
            <a:avLst/>
          </a:prstGeom>
          <a:ex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nSpc>
                <a:spcPct val="120000"/>
              </a:lnSpc>
            </a:pPr>
            <a:endParaRPr lang="ko-KR" altLang="en-US" sz="2400" dirty="0" smtClean="0">
              <a:latin typeface="Times New Roman" pitchFamily="18" charset="0"/>
              <a:ea typeface="굴림" pitchFamily="34" charset="-127"/>
              <a:cs typeface="Times New Roman" pitchFamily="18" charset="0"/>
            </a:endParaRPr>
          </a:p>
        </p:txBody>
      </p:sp>
      <p:sp>
        <p:nvSpPr>
          <p:cNvPr id="19458" name="Content Placeholder 2"/>
          <p:cNvSpPr>
            <a:spLocks noGrp="1"/>
          </p:cNvSpPr>
          <p:nvPr>
            <p:ph idx="1"/>
          </p:nvPr>
        </p:nvSpPr>
        <p:spPr>
          <a:xfrm>
            <a:off x="304800" y="152400"/>
            <a:ext cx="8610600" cy="3429000"/>
          </a:xfrm>
        </p:spPr>
        <p:txBody>
          <a:bodyPr>
            <a:normAutofit fontScale="92500" lnSpcReduction="20000"/>
          </a:bodyPr>
          <a:lstStyle/>
          <a:p>
            <a:pPr marL="0" indent="0" algn="just">
              <a:buFontTx/>
              <a:buNone/>
            </a:pPr>
            <a:r>
              <a:rPr lang="en-US" altLang="ru-RU" sz="2600" b="1" u="sng" dirty="0" smtClean="0">
                <a:latin typeface="Tahoma" panose="020B0604030504040204" pitchFamily="34" charset="0"/>
                <a:cs typeface="Tahoma" panose="020B0604030504040204" pitchFamily="34" charset="0"/>
              </a:rPr>
              <a:t>Define C++ Objects:</a:t>
            </a:r>
          </a:p>
          <a:p>
            <a:pPr marL="0" indent="0" algn="just">
              <a:buFontTx/>
              <a:buNone/>
            </a:pPr>
            <a:r>
              <a:rPr lang="en-US" altLang="ru-RU" sz="2600" dirty="0" smtClean="0">
                <a:solidFill>
                  <a:schemeClr val="tx1"/>
                </a:solidFill>
                <a:latin typeface="Tahoma" panose="020B0604030504040204" pitchFamily="34" charset="0"/>
                <a:cs typeface="Tahoma" panose="020B0604030504040204" pitchFamily="34" charset="0"/>
              </a:rPr>
              <a:t>A class provides the blueprints for objects, so basically an object is created from a class. We declare objects of a class with exactly the same sort of declaration that we declare variables of basic types. Following statements declare two objects of class Box:</a:t>
            </a:r>
          </a:p>
          <a:p>
            <a:pPr marL="0" indent="0" algn="just">
              <a:buFontTx/>
              <a:buNone/>
            </a:pPr>
            <a:endParaRPr lang="en-US" altLang="ru-RU" sz="2600" dirty="0" smtClean="0">
              <a:solidFill>
                <a:schemeClr val="tx1"/>
              </a:solidFill>
              <a:latin typeface="Tahoma" panose="020B0604030504040204" pitchFamily="34" charset="0"/>
              <a:cs typeface="Tahoma" panose="020B0604030504040204" pitchFamily="34" charset="0"/>
            </a:endParaRPr>
          </a:p>
          <a:p>
            <a:pPr marL="0" indent="0" algn="just">
              <a:buFontTx/>
              <a:buNone/>
            </a:pPr>
            <a:endParaRPr lang="en-US" altLang="ru-RU" sz="2600" dirty="0" smtClean="0">
              <a:solidFill>
                <a:schemeClr val="tx1"/>
              </a:solidFill>
              <a:latin typeface="Tahoma" panose="020B0604030504040204" pitchFamily="34" charset="0"/>
              <a:cs typeface="Tahoma" panose="020B0604030504040204" pitchFamily="34" charset="0"/>
            </a:endParaRPr>
          </a:p>
          <a:p>
            <a:pPr marL="0" indent="0" algn="just">
              <a:buFontTx/>
              <a:buNone/>
            </a:pPr>
            <a:r>
              <a:rPr lang="en-US" altLang="ru-RU" sz="2600" dirty="0" smtClean="0">
                <a:solidFill>
                  <a:schemeClr val="tx1"/>
                </a:solidFill>
                <a:latin typeface="Tahoma" panose="020B0604030504040204" pitchFamily="34" charset="0"/>
                <a:cs typeface="Tahoma" panose="020B0604030504040204" pitchFamily="34" charset="0"/>
              </a:rPr>
              <a:t>Both of the objects Box1 and Box2 will have their own copy of data members.</a:t>
            </a:r>
          </a:p>
          <a:p>
            <a:pPr marL="0" indent="0" algn="just">
              <a:buFontTx/>
              <a:buNone/>
            </a:pPr>
            <a:endParaRPr lang="en-US" altLang="ru-RU" sz="2600" dirty="0" smtClean="0">
              <a:solidFill>
                <a:schemeClr val="tx1"/>
              </a:solidFill>
              <a:latin typeface="Tahoma" panose="020B0604030504040204" pitchFamily="34" charset="0"/>
              <a:cs typeface="Tahoma" panose="020B0604030504040204" pitchFamily="34" charset="0"/>
            </a:endParaRPr>
          </a:p>
        </p:txBody>
      </p:sp>
      <p:sp>
        <p:nvSpPr>
          <p:cNvPr id="19459" name="Slide Number Placeholder 3"/>
          <p:cNvSpPr>
            <a:spLocks noGrp="1"/>
          </p:cNvSpPr>
          <p:nvPr>
            <p:ph type="sldNum" sz="quarter" idx="10"/>
          </p:nvPr>
        </p:nvSpPr>
        <p:spPr>
          <a:noFill/>
        </p:spPr>
        <p:txBody>
          <a:bodyPr/>
          <a:lstStyle>
            <a:lvl1pPr>
              <a:defRPr sz="2400">
                <a:solidFill>
                  <a:srgbClr val="000000"/>
                </a:solidFill>
                <a:latin typeface="Comic Sans MS" panose="030F0702030302020204" pitchFamily="66" charset="0"/>
                <a:cs typeface="Times New Roman" panose="02020603050405020304" pitchFamily="18" charset="0"/>
              </a:defRPr>
            </a:lvl1pPr>
            <a:lvl2pPr marL="742950" indent="-285750">
              <a:defRPr sz="2400">
                <a:solidFill>
                  <a:srgbClr val="000000"/>
                </a:solidFill>
                <a:latin typeface="Comic Sans MS" panose="030F0702030302020204" pitchFamily="66" charset="0"/>
                <a:cs typeface="Times New Roman" panose="02020603050405020304" pitchFamily="18" charset="0"/>
              </a:defRPr>
            </a:lvl2pPr>
            <a:lvl3pPr marL="1143000" indent="-228600">
              <a:defRPr sz="2400">
                <a:solidFill>
                  <a:srgbClr val="000000"/>
                </a:solidFill>
                <a:latin typeface="Comic Sans MS" panose="030F0702030302020204" pitchFamily="66" charset="0"/>
                <a:cs typeface="Times New Roman" panose="02020603050405020304" pitchFamily="18" charset="0"/>
              </a:defRPr>
            </a:lvl3pPr>
            <a:lvl4pPr marL="1600200" indent="-228600">
              <a:defRPr sz="2400">
                <a:solidFill>
                  <a:srgbClr val="000000"/>
                </a:solidFill>
                <a:latin typeface="Comic Sans MS" panose="030F0702030302020204" pitchFamily="66" charset="0"/>
                <a:cs typeface="Times New Roman" panose="02020603050405020304" pitchFamily="18" charset="0"/>
              </a:defRPr>
            </a:lvl4pPr>
            <a:lvl5pPr marL="2057400" indent="-228600">
              <a:defRPr sz="2400">
                <a:solidFill>
                  <a:srgbClr val="000000"/>
                </a:solidFill>
                <a:latin typeface="Comic Sans MS" panose="030F0702030302020204" pitchFamily="66" charset="0"/>
                <a:cs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Comic Sans MS" panose="030F0702030302020204" pitchFamily="66" charset="0"/>
                <a:cs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Comic Sans MS" panose="030F0702030302020204" pitchFamily="66" charset="0"/>
                <a:cs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Comic Sans MS" panose="030F0702030302020204" pitchFamily="66" charset="0"/>
                <a:cs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Comic Sans MS" panose="030F0702030302020204" pitchFamily="66" charset="0"/>
                <a:cs typeface="Times New Roman" panose="02020603050405020304" pitchFamily="18" charset="0"/>
              </a:defRPr>
            </a:lvl9pPr>
          </a:lstStyle>
          <a:p>
            <a:fld id="{D1EBB714-B9BF-410C-8D10-E7D7E8696423}" type="slidenum">
              <a:rPr lang="ar-SA" altLang="ru-RU" sz="1400" smtClean="0">
                <a:solidFill>
                  <a:schemeClr val="tx1"/>
                </a:solidFill>
                <a:latin typeface="Times New Roman" panose="02020603050405020304" pitchFamily="18" charset="0"/>
              </a:rPr>
              <a:pPr/>
              <a:t>9</a:t>
            </a:fld>
            <a:endParaRPr lang="en-US" altLang="ru-RU" sz="1400" smtClean="0">
              <a:solidFill>
                <a:schemeClr val="tx1"/>
              </a:solidFill>
              <a:latin typeface="Times New Roman" panose="02020603050405020304" pitchFamily="18" charset="0"/>
            </a:endParaRPr>
          </a:p>
        </p:txBody>
      </p:sp>
      <p:pic>
        <p:nvPicPr>
          <p:cNvPr id="194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81400"/>
            <a:ext cx="7543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60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10229</TotalTime>
  <Words>815</Words>
  <Application>Microsoft Office PowerPoint</Application>
  <PresentationFormat>Экран (4:3)</PresentationFormat>
  <Paragraphs>146</Paragraphs>
  <Slides>21</Slides>
  <Notes>21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21</vt:i4>
      </vt:variant>
    </vt:vector>
  </HeadingPairs>
  <TitlesOfParts>
    <vt:vector size="29" baseType="lpstr">
      <vt:lpstr>맑은 고딕</vt:lpstr>
      <vt:lpstr>Arial</vt:lpstr>
      <vt:lpstr>Calibri</vt:lpstr>
      <vt:lpstr>굴림</vt:lpstr>
      <vt:lpstr>Tahoma</vt:lpstr>
      <vt:lpstr>Times New Roman</vt:lpstr>
      <vt:lpstr>Wingdings</vt:lpstr>
      <vt:lpstr>Office Theme</vt:lpstr>
      <vt:lpstr>Презентация PowerPoint</vt:lpstr>
      <vt:lpstr>Course General Information </vt:lpstr>
      <vt:lpstr>Course General Information </vt:lpstr>
      <vt:lpstr>Презентация PowerPoint</vt:lpstr>
      <vt:lpstr>Class</vt:lpstr>
      <vt:lpstr>Classes in C++</vt:lpstr>
      <vt:lpstr>Basics for Class</vt:lpstr>
      <vt:lpstr>Презентация PowerPoint</vt:lpstr>
      <vt:lpstr>Презентация PowerPoint</vt:lpstr>
      <vt:lpstr>Презентация PowerPoint</vt:lpstr>
      <vt:lpstr>Private and Public Visibility Labels</vt:lpstr>
      <vt:lpstr>Презентация PowerPoint</vt:lpstr>
      <vt:lpstr>Defining Member Functions</vt:lpstr>
      <vt:lpstr>Outside the Class Definition</vt:lpstr>
      <vt:lpstr>A C++ Program with Class</vt:lpstr>
      <vt:lpstr>Private Member Function</vt:lpstr>
      <vt:lpstr>Презентация PowerPoint</vt:lpstr>
      <vt:lpstr>set Functions and get Functions </vt:lpstr>
      <vt:lpstr>Accessor and Mutator Function</vt:lpstr>
      <vt:lpstr>  UML Diagram  </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 8.1</dc:creator>
  <cp:lastModifiedBy>Admin</cp:lastModifiedBy>
  <cp:revision>66</cp:revision>
  <dcterms:created xsi:type="dcterms:W3CDTF">2018-01-31T14:53:23Z</dcterms:created>
  <dcterms:modified xsi:type="dcterms:W3CDTF">2024-02-12T04:11:01Z</dcterms:modified>
</cp:coreProperties>
</file>