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57" r:id="rId4"/>
    <p:sldId id="267" r:id="rId5"/>
    <p:sldId id="268" r:id="rId6"/>
    <p:sldId id="258" r:id="rId7"/>
    <p:sldId id="259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orkflow" id="{11122193-3214-4C55-BF5D-8ADE78E5ECC9}">
          <p14:sldIdLst>
            <p14:sldId id="256"/>
          </p14:sldIdLst>
        </p14:section>
        <p14:section name="Input data" id="{06832706-D198-4334-86FC-3BBE13300A97}">
          <p14:sldIdLst>
            <p14:sldId id="262"/>
          </p14:sldIdLst>
        </p14:section>
        <p14:section name="PCA &amp; Correlation plot" id="{972E8649-E3F2-4522-B3A4-4F0A1C6FA533}">
          <p14:sldIdLst>
            <p14:sldId id="257"/>
            <p14:sldId id="267"/>
            <p14:sldId id="268"/>
            <p14:sldId id="258"/>
            <p14:sldId id="259"/>
          </p14:sldIdLst>
        </p14:section>
        <p14:section name="DEG Analysis" id="{4F77AA2C-0102-4A80-B521-A02B612C450F}">
          <p14:sldIdLst>
            <p14:sldId id="261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2" autoAdjust="0"/>
    <p:restoredTop sz="88435" autoAdjust="0"/>
  </p:normalViewPr>
  <p:slideViewPr>
    <p:cSldViewPr snapToGrid="0">
      <p:cViewPr varScale="1">
        <p:scale>
          <a:sx n="98" d="100"/>
          <a:sy n="98" d="100"/>
        </p:scale>
        <p:origin x="10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1AB03-70E4-4BB8-A505-8BA1517E37CF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94D38-E1FA-4CE4-9394-BB6C6AC66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738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209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947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PCA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https://ko.wikipedia.org/wiki/%EC%A3%BC%EC%84%B1%EB%B6%84_%EB%B6%84%EC%84%9D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https://angeloyeo.github.io/2019/07/27/PCA.html</a:t>
            </a: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15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PCA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https://ko.wikipedia.org/wiki/%EC%A3%BC%EC%84%B1%EB%B6%84_%EB%B6%84%EC%84%9D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https://angeloyeo.github.io/2019/07/27/PCA.html</a:t>
            </a: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635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PCA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https://ko.wikipedia.org/wiki/%EC%A3%BC%EC%84%B1%EB%B6%84_%EB%B6%84%EC%84%9D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https://angeloyeo.github.io/2019/07/27/PCA.html</a:t>
            </a: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034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ggplot2</a:t>
            </a:r>
          </a:p>
          <a:p>
            <a:r>
              <a:rPr lang="en-US" altLang="ko-KR" dirty="0"/>
              <a:t>-</a:t>
            </a:r>
            <a:r>
              <a:rPr lang="en-US" altLang="ko-KR" baseline="0" dirty="0"/>
              <a:t> </a:t>
            </a:r>
            <a:r>
              <a:rPr lang="en-US" altLang="ko-KR" dirty="0"/>
              <a:t>https://ggplot2.tidyverse.org/reference/index.html</a:t>
            </a:r>
          </a:p>
          <a:p>
            <a:r>
              <a:rPr lang="en-US" altLang="ko-KR" dirty="0"/>
              <a:t>-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918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ggplot2</a:t>
            </a:r>
          </a:p>
          <a:p>
            <a:r>
              <a:rPr lang="en-US" altLang="ko-KR" dirty="0"/>
              <a:t>-</a:t>
            </a:r>
            <a:r>
              <a:rPr lang="en-US" altLang="ko-KR" baseline="0" dirty="0"/>
              <a:t> </a:t>
            </a:r>
            <a:r>
              <a:rPr lang="en-US" altLang="ko-KR" dirty="0"/>
              <a:t>https://ggplot2.tidyverse.org/reference/index.html</a:t>
            </a:r>
          </a:p>
          <a:p>
            <a:r>
              <a:rPr lang="en-US" altLang="ko-KR" dirty="0"/>
              <a:t>-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983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953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369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11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22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19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2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27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44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89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49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25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50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88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2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DB50E-FB59-4255-8EC4-78AF5CE9A269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47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34818"/>
            <a:ext cx="10515600" cy="788172"/>
          </a:xfrm>
        </p:spPr>
        <p:txBody>
          <a:bodyPr/>
          <a:lstStyle/>
          <a:p>
            <a:r>
              <a:rPr lang="en-US" altLang="ko-KR" dirty="0"/>
              <a:t>Workflow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583456" y="1235021"/>
            <a:ext cx="6830415" cy="4928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1. Packages, Input data </a:t>
            </a:r>
            <a:r>
              <a:rPr lang="ko-KR" altLang="en-US" sz="1800" dirty="0"/>
              <a:t>불러오기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12" name="내용 개체 틀 4"/>
          <p:cNvSpPr txBox="1">
            <a:spLocks/>
          </p:cNvSpPr>
          <p:nvPr/>
        </p:nvSpPr>
        <p:spPr>
          <a:xfrm>
            <a:off x="3583458" y="2483754"/>
            <a:ext cx="6830415" cy="492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2. PCA plot </a:t>
            </a:r>
            <a:r>
              <a:rPr lang="ko-KR" altLang="en-US" sz="1800" dirty="0"/>
              <a:t>그리기</a:t>
            </a:r>
          </a:p>
        </p:txBody>
      </p:sp>
      <p:sp>
        <p:nvSpPr>
          <p:cNvPr id="13" name="내용 개체 틀 4"/>
          <p:cNvSpPr txBox="1">
            <a:spLocks/>
          </p:cNvSpPr>
          <p:nvPr/>
        </p:nvSpPr>
        <p:spPr>
          <a:xfrm>
            <a:off x="3583457" y="3553237"/>
            <a:ext cx="6830415" cy="492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3. Correlation plot </a:t>
            </a:r>
            <a:r>
              <a:rPr lang="ko-KR" altLang="en-US" sz="1800" dirty="0"/>
              <a:t>그리기</a:t>
            </a:r>
          </a:p>
        </p:txBody>
      </p:sp>
      <p:sp>
        <p:nvSpPr>
          <p:cNvPr id="14" name="내용 개체 틀 4"/>
          <p:cNvSpPr txBox="1">
            <a:spLocks/>
          </p:cNvSpPr>
          <p:nvPr/>
        </p:nvSpPr>
        <p:spPr>
          <a:xfrm>
            <a:off x="3583457" y="5279289"/>
            <a:ext cx="6830415" cy="492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4. DEG </a:t>
            </a:r>
            <a:r>
              <a:rPr lang="ko-KR" altLang="en-US" sz="1800" dirty="0"/>
              <a:t>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57D1D50-C100-4846-B8D3-0AF4330013E4}"/>
              </a:ext>
            </a:extLst>
          </p:cNvPr>
          <p:cNvSpPr txBox="1"/>
          <p:nvPr/>
        </p:nvSpPr>
        <p:spPr>
          <a:xfrm>
            <a:off x="3467343" y="1866746"/>
            <a:ext cx="5202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&lt; Explanatory Analysis &amp; Visualization &gt;</a:t>
            </a:r>
            <a:endParaRPr kumimoji="1"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85F3932-CD6A-EE4C-BEA6-A1830EE377A8}"/>
              </a:ext>
            </a:extLst>
          </p:cNvPr>
          <p:cNvSpPr txBox="1"/>
          <p:nvPr/>
        </p:nvSpPr>
        <p:spPr>
          <a:xfrm>
            <a:off x="3467343" y="4046105"/>
            <a:ext cx="2856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 smtClean="0"/>
              <a:t>&lt; Statistical Testing &gt;</a:t>
            </a:r>
            <a:endParaRPr kumimoji="1"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99" y="706641"/>
            <a:ext cx="2667311" cy="60388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86599" y="903953"/>
            <a:ext cx="3232104" cy="113439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6599" y="2119583"/>
            <a:ext cx="3232104" cy="1227802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6599" y="3374231"/>
            <a:ext cx="3232104" cy="845344"/>
          </a:xfrm>
          <a:prstGeom prst="rect">
            <a:avLst/>
          </a:prstGeom>
          <a:solidFill>
            <a:schemeClr val="accent4">
              <a:alpha val="20000"/>
            </a:schemeClr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86599" y="4300538"/>
            <a:ext cx="3232104" cy="2450370"/>
          </a:xfrm>
          <a:prstGeom prst="rect">
            <a:avLst/>
          </a:prstGeom>
          <a:solidFill>
            <a:schemeClr val="accent6">
              <a:alpha val="2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283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47389" y="4309060"/>
            <a:ext cx="2956259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Run DEG analysis by DESeq2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747389" y="6195955"/>
            <a:ext cx="1420902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Save RDS file</a:t>
            </a:r>
          </a:p>
        </p:txBody>
      </p:sp>
      <p:sp>
        <p:nvSpPr>
          <p:cNvPr id="20" name="내용 개체 틀 1">
            <a:extLst>
              <a:ext uri="{FF2B5EF4-FFF2-40B4-BE49-F238E27FC236}">
                <a16:creationId xmlns="" xmlns:a16="http://schemas.microsoft.com/office/drawing/2014/main" id="{F64DB2F0-0A18-4CE1-9734-3B587EE8E81B}"/>
              </a:ext>
            </a:extLst>
          </p:cNvPr>
          <p:cNvSpPr txBox="1">
            <a:spLocks/>
          </p:cNvSpPr>
          <p:nvPr/>
        </p:nvSpPr>
        <p:spPr>
          <a:xfrm>
            <a:off x="186599" y="120371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* package </a:t>
            </a:r>
            <a:r>
              <a:rPr lang="ko-KR" altLang="en-US" sz="1600" b="1" dirty="0">
                <a:solidFill>
                  <a:srgbClr val="FF0000"/>
                </a:solidFill>
              </a:rPr>
              <a:t>및 </a:t>
            </a:r>
            <a:r>
              <a:rPr lang="en-US" altLang="ko-KR" sz="1600" b="1" dirty="0">
                <a:solidFill>
                  <a:srgbClr val="FF0000"/>
                </a:solidFill>
              </a:rPr>
              <a:t>input data </a:t>
            </a:r>
            <a:r>
              <a:rPr lang="ko-KR" altLang="en-US" sz="1600" b="1" dirty="0">
                <a:solidFill>
                  <a:srgbClr val="FF0000"/>
                </a:solidFill>
              </a:rPr>
              <a:t>불러오는 코드 먼저 실행 후 진행해주세요</a:t>
            </a:r>
            <a:r>
              <a:rPr lang="en-US" altLang="ko-KR" sz="1600" b="1" dirty="0">
                <a:solidFill>
                  <a:srgbClr val="FF0000"/>
                </a:solidFill>
              </a:rPr>
              <a:t> 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53267BF0-69BF-4118-B5E7-BB1D5B46579C}"/>
              </a:ext>
            </a:extLst>
          </p:cNvPr>
          <p:cNvSpPr txBox="1"/>
          <p:nvPr/>
        </p:nvSpPr>
        <p:spPr>
          <a:xfrm>
            <a:off x="8747389" y="5129300"/>
            <a:ext cx="3001976" cy="626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Extract significant genes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(Criteria : |FC|≥2, adjusted p value&lt;0.01)</a:t>
            </a: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202"/>
          <a:stretch/>
        </p:blipFill>
        <p:spPr>
          <a:xfrm>
            <a:off x="304800" y="2441158"/>
            <a:ext cx="7366848" cy="414040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488448E0-BF06-4638-95D8-94BA51B62AB6}"/>
              </a:ext>
            </a:extLst>
          </p:cNvPr>
          <p:cNvSpPr/>
          <p:nvPr/>
        </p:nvSpPr>
        <p:spPr>
          <a:xfrm>
            <a:off x="3829965" y="3077980"/>
            <a:ext cx="969026" cy="15531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0C03803D-B15C-4391-AA0A-1D58055E475B}"/>
              </a:ext>
            </a:extLst>
          </p:cNvPr>
          <p:cNvSpPr/>
          <p:nvPr/>
        </p:nvSpPr>
        <p:spPr>
          <a:xfrm>
            <a:off x="3969750" y="2925000"/>
            <a:ext cx="909295" cy="15531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E733A80-DF78-4A25-901B-8D2A2CFEF47B}"/>
              </a:ext>
            </a:extLst>
          </p:cNvPr>
          <p:cNvSpPr/>
          <p:nvPr/>
        </p:nvSpPr>
        <p:spPr>
          <a:xfrm>
            <a:off x="3324225" y="5610147"/>
            <a:ext cx="1968500" cy="15531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중괄호 34">
            <a:extLst>
              <a:ext uri="{FF2B5EF4-FFF2-40B4-BE49-F238E27FC236}">
                <a16:creationId xmlns="" xmlns:a16="http://schemas.microsoft.com/office/drawing/2014/main" id="{12797CB4-F5BA-44A2-84C7-5F83F160E6C2}"/>
              </a:ext>
            </a:extLst>
          </p:cNvPr>
          <p:cNvSpPr/>
          <p:nvPr/>
        </p:nvSpPr>
        <p:spPr>
          <a:xfrm>
            <a:off x="7418564" y="4838698"/>
            <a:ext cx="1225198" cy="952501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/>
          <p:cNvSpPr/>
          <p:nvPr/>
        </p:nvSpPr>
        <p:spPr>
          <a:xfrm>
            <a:off x="7415928" y="4219381"/>
            <a:ext cx="1225685" cy="590548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중괄호 33">
            <a:extLst>
              <a:ext uri="{FF2B5EF4-FFF2-40B4-BE49-F238E27FC236}">
                <a16:creationId xmlns="" xmlns:a16="http://schemas.microsoft.com/office/drawing/2014/main" id="{EED46B05-E63D-4629-A2AD-FC182835B08E}"/>
              </a:ext>
            </a:extLst>
          </p:cNvPr>
          <p:cNvSpPr/>
          <p:nvPr/>
        </p:nvSpPr>
        <p:spPr>
          <a:xfrm>
            <a:off x="7424326" y="6223825"/>
            <a:ext cx="1225198" cy="349221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86310" y="2142147"/>
            <a:ext cx="1481327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빈칸을 채워주세요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!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오른쪽 중괄호 24"/>
          <p:cNvSpPr/>
          <p:nvPr/>
        </p:nvSpPr>
        <p:spPr>
          <a:xfrm>
            <a:off x="7409359" y="2782706"/>
            <a:ext cx="1225685" cy="1398770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766114" y="3275880"/>
            <a:ext cx="2425023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smtClean="0"/>
              <a:t>Prepare DESeq2 dataset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3594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0" name="내용 개체 틀 1">
            <a:extLst>
              <a:ext uri="{FF2B5EF4-FFF2-40B4-BE49-F238E27FC236}">
                <a16:creationId xmlns="" xmlns:a16="http://schemas.microsoft.com/office/drawing/2014/main" id="{F64DB2F0-0A18-4CE1-9734-3B587EE8E81B}"/>
              </a:ext>
            </a:extLst>
          </p:cNvPr>
          <p:cNvSpPr txBox="1">
            <a:spLocks/>
          </p:cNvSpPr>
          <p:nvPr/>
        </p:nvSpPr>
        <p:spPr>
          <a:xfrm>
            <a:off x="186599" y="120371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* package </a:t>
            </a:r>
            <a:r>
              <a:rPr lang="ko-KR" altLang="en-US" sz="1600" b="1" dirty="0">
                <a:solidFill>
                  <a:srgbClr val="FF0000"/>
                </a:solidFill>
              </a:rPr>
              <a:t>및 </a:t>
            </a:r>
            <a:r>
              <a:rPr lang="en-US" altLang="ko-KR" sz="1600" b="1" dirty="0">
                <a:solidFill>
                  <a:srgbClr val="FF0000"/>
                </a:solidFill>
              </a:rPr>
              <a:t>input data </a:t>
            </a:r>
            <a:r>
              <a:rPr lang="ko-KR" altLang="en-US" sz="1600" b="1" dirty="0">
                <a:solidFill>
                  <a:srgbClr val="FF0000"/>
                </a:solidFill>
              </a:rPr>
              <a:t>불러오는 코드 먼저 실행 후 진행해주세요</a:t>
            </a:r>
            <a:r>
              <a:rPr lang="en-US" altLang="ko-KR" sz="1600" b="1" dirty="0">
                <a:solidFill>
                  <a:srgbClr val="FF0000"/>
                </a:solidFill>
              </a:rPr>
              <a:t> 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96035E7-3CA4-4C37-8196-8CE49D5A7C8F}"/>
              </a:ext>
            </a:extLst>
          </p:cNvPr>
          <p:cNvSpPr txBox="1"/>
          <p:nvPr/>
        </p:nvSpPr>
        <p:spPr>
          <a:xfrm>
            <a:off x="186599" y="2146417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9ED6C723-5108-4686-AAAC-C2C5E5083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13" y="2540075"/>
            <a:ext cx="7019938" cy="178041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2FF4327-490E-4FDA-BFFD-224AC1B5433B}"/>
              </a:ext>
            </a:extLst>
          </p:cNvPr>
          <p:cNvSpPr txBox="1"/>
          <p:nvPr/>
        </p:nvSpPr>
        <p:spPr>
          <a:xfrm>
            <a:off x="1057220" y="2146417"/>
            <a:ext cx="2426115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err="1"/>
              <a:t>sig_gene</a:t>
            </a:r>
            <a:r>
              <a:rPr lang="en-US" altLang="ko-KR" sz="1600" dirty="0"/>
              <a:t>[[1]]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2069EB48-536B-4489-B6EB-2AA7403FFA27}"/>
              </a:ext>
            </a:extLst>
          </p:cNvPr>
          <p:cNvSpPr txBox="1"/>
          <p:nvPr/>
        </p:nvSpPr>
        <p:spPr>
          <a:xfrm>
            <a:off x="1057220" y="4337062"/>
            <a:ext cx="2426115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err="1"/>
              <a:t>sig_gene_bypadj</a:t>
            </a:r>
            <a:r>
              <a:rPr lang="en-US" altLang="ko-KR" sz="1600" dirty="0"/>
              <a:t>[[1]]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239531" y="4755575"/>
            <a:ext cx="7185905" cy="2089075"/>
            <a:chOff x="3129294" y="4456211"/>
            <a:chExt cx="8224506" cy="2391016"/>
          </a:xfrm>
        </p:grpSpPr>
        <p:pic>
          <p:nvPicPr>
            <p:cNvPr id="12" name="그림 11">
              <a:extLst>
                <a:ext uri="{FF2B5EF4-FFF2-40B4-BE49-F238E27FC236}">
                  <a16:creationId xmlns="" xmlns:a16="http://schemas.microsoft.com/office/drawing/2014/main" id="{CD71B739-4E00-4FF1-A197-035D81685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9294" y="4456211"/>
              <a:ext cx="8224506" cy="204154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D4816F92-722E-4FCA-A35A-C4A15513CEA2}"/>
                </a:ext>
              </a:extLst>
            </p:cNvPr>
            <p:cNvSpPr txBox="1"/>
            <p:nvPr/>
          </p:nvSpPr>
          <p:spPr>
            <a:xfrm>
              <a:off x="7838464" y="6570228"/>
              <a:ext cx="1162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accent2"/>
                  </a:solidFill>
                </a:rPr>
                <a:t>오름차순 정렬</a:t>
              </a:r>
            </a:p>
          </p:txBody>
        </p:sp>
        <p:sp>
          <p:nvSpPr>
            <p:cNvPr id="2" name="화살표: 아래쪽 1">
              <a:extLst>
                <a:ext uri="{FF2B5EF4-FFF2-40B4-BE49-F238E27FC236}">
                  <a16:creationId xmlns="" xmlns:a16="http://schemas.microsoft.com/office/drawing/2014/main" id="{B99038DA-ECD6-4D11-8880-10E49A9A220D}"/>
                </a:ext>
              </a:extLst>
            </p:cNvPr>
            <p:cNvSpPr/>
            <p:nvPr/>
          </p:nvSpPr>
          <p:spPr>
            <a:xfrm>
              <a:off x="7838464" y="4575360"/>
              <a:ext cx="1162498" cy="2014219"/>
            </a:xfrm>
            <a:prstGeom prst="downArrow">
              <a:avLst>
                <a:gd name="adj1" fmla="val 81852"/>
                <a:gd name="adj2" fmla="val 13668"/>
              </a:avLst>
            </a:prstGeom>
            <a:solidFill>
              <a:schemeClr val="accent2">
                <a:alpha val="3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7742C6C-1726-654D-8215-AB2C2688D3C8}"/>
              </a:ext>
            </a:extLst>
          </p:cNvPr>
          <p:cNvSpPr txBox="1"/>
          <p:nvPr/>
        </p:nvSpPr>
        <p:spPr>
          <a:xfrm>
            <a:off x="2524113" y="2166254"/>
            <a:ext cx="2308645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 smtClean="0"/>
              <a:t>(Day8</a:t>
            </a:r>
            <a:r>
              <a:rPr lang="ko-KR" altLang="en-US" sz="1200" dirty="0" smtClean="0"/>
              <a:t>에서의 </a:t>
            </a:r>
            <a:r>
              <a:rPr lang="en-US" altLang="ko-KR" sz="1200" dirty="0" smtClean="0"/>
              <a:t>significant gene)</a:t>
            </a:r>
            <a:endParaRPr lang="en-US" altLang="ko-KR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7742C6C-1726-654D-8215-AB2C2688D3C8}"/>
              </a:ext>
            </a:extLst>
          </p:cNvPr>
          <p:cNvSpPr txBox="1"/>
          <p:nvPr/>
        </p:nvSpPr>
        <p:spPr>
          <a:xfrm>
            <a:off x="3239531" y="4353082"/>
            <a:ext cx="5071132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 smtClean="0"/>
              <a:t>(Day8</a:t>
            </a:r>
            <a:r>
              <a:rPr lang="ko-KR" altLang="en-US" sz="1200" dirty="0" smtClean="0"/>
              <a:t>에서의 </a:t>
            </a:r>
            <a:r>
              <a:rPr lang="en-US" altLang="ko-KR" sz="1200" dirty="0" smtClean="0"/>
              <a:t>significant gene</a:t>
            </a:r>
            <a:r>
              <a:rPr lang="ko-KR" altLang="en-US" sz="1200" dirty="0" smtClean="0"/>
              <a:t>을 </a:t>
            </a:r>
            <a:r>
              <a:rPr lang="en-US" altLang="ko-KR" sz="1200" dirty="0" smtClean="0"/>
              <a:t>adjusted p value </a:t>
            </a:r>
            <a:r>
              <a:rPr lang="ko-KR" altLang="en-US" sz="1200" dirty="0" smtClean="0"/>
              <a:t>기준 오름차순 정렬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47884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Input data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7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&gt;Input data</a:t>
            </a:r>
            <a:r>
              <a:rPr lang="ko-KR" altLang="en-US" sz="1800" b="1" dirty="0"/>
              <a:t> </a:t>
            </a:r>
            <a:r>
              <a:rPr lang="en-US" altLang="ko-KR" sz="1800" b="1" dirty="0" smtClean="0"/>
              <a:t>Preprocessing &amp; Overview</a:t>
            </a:r>
            <a:endParaRPr lang="en-US" altLang="ko-KR" sz="1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290452" y="2119813"/>
            <a:ext cx="4458593" cy="105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Preprocess 1. </a:t>
            </a:r>
            <a:r>
              <a:rPr lang="en-US" altLang="ko-KR" sz="1600" dirty="0" err="1" smtClean="0"/>
              <a:t>cts</a:t>
            </a:r>
            <a:r>
              <a:rPr lang="en-US" altLang="ko-KR" sz="1600" dirty="0" smtClean="0"/>
              <a:t> </a:t>
            </a:r>
          </a:p>
          <a:p>
            <a:pPr>
              <a:lnSpc>
                <a:spcPct val="130000"/>
              </a:lnSpc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     - counts: Raw count table</a:t>
            </a:r>
          </a:p>
          <a:p>
            <a:pPr>
              <a:lnSpc>
                <a:spcPct val="130000"/>
              </a:lnSpc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     - </a:t>
            </a:r>
            <a:r>
              <a:rPr lang="en-US" altLang="ko-KR" sz="1600" dirty="0" err="1" smtClean="0"/>
              <a:t>featuredata</a:t>
            </a:r>
            <a:r>
              <a:rPr lang="en-US" altLang="ko-KR" sz="1600" dirty="0" smtClean="0"/>
              <a:t>: Gene ID / symbol</a:t>
            </a:r>
            <a:endParaRPr lang="en-US" altLang="ko-KR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7290452" y="3409942"/>
            <a:ext cx="2238754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Preprocess 2. </a:t>
            </a:r>
            <a:r>
              <a:rPr lang="en-US" altLang="ko-KR" sz="1600" dirty="0" err="1"/>
              <a:t>coldata</a:t>
            </a:r>
            <a:endParaRPr lang="en-US" altLang="ko-KR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C272A49-C224-48B5-B713-8706FA2575D4}"/>
              </a:ext>
            </a:extLst>
          </p:cNvPr>
          <p:cNvSpPr txBox="1"/>
          <p:nvPr/>
        </p:nvSpPr>
        <p:spPr>
          <a:xfrm>
            <a:off x="286310" y="4447385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44810605-476E-44E7-B91D-FD2C1D17C0AB}"/>
              </a:ext>
            </a:extLst>
          </p:cNvPr>
          <p:cNvSpPr txBox="1"/>
          <p:nvPr/>
        </p:nvSpPr>
        <p:spPr>
          <a:xfrm>
            <a:off x="1166170" y="4447385"/>
            <a:ext cx="2426115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1. counts (count table)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F1C8DEA7-C173-4B9F-9C99-AAF914F713A9}"/>
              </a:ext>
            </a:extLst>
          </p:cNvPr>
          <p:cNvSpPr txBox="1"/>
          <p:nvPr/>
        </p:nvSpPr>
        <p:spPr>
          <a:xfrm>
            <a:off x="6085411" y="4447385"/>
            <a:ext cx="2426115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2. </a:t>
            </a:r>
            <a:r>
              <a:rPr lang="en-US" altLang="ko-KR" sz="1600" dirty="0" err="1"/>
              <a:t>coldata</a:t>
            </a:r>
            <a:r>
              <a:rPr lang="en-US" altLang="ko-KR" sz="1600" dirty="0"/>
              <a:t> (metadata)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34" y="4877172"/>
            <a:ext cx="4674793" cy="16925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694" y="4877172"/>
            <a:ext cx="5322289" cy="16938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392"/>
          <a:stretch/>
        </p:blipFill>
        <p:spPr>
          <a:xfrm>
            <a:off x="307910" y="1841049"/>
            <a:ext cx="5486568" cy="2449854"/>
          </a:xfrm>
          <a:prstGeom prst="rect">
            <a:avLst/>
          </a:prstGeom>
        </p:spPr>
      </p:pic>
      <p:sp>
        <p:nvSpPr>
          <p:cNvPr id="10" name="오른쪽 중괄호 9"/>
          <p:cNvSpPr/>
          <p:nvPr/>
        </p:nvSpPr>
        <p:spPr>
          <a:xfrm>
            <a:off x="5924352" y="1841049"/>
            <a:ext cx="1225685" cy="978351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/>
          <p:cNvSpPr/>
          <p:nvPr/>
        </p:nvSpPr>
        <p:spPr>
          <a:xfrm>
            <a:off x="5929866" y="2990771"/>
            <a:ext cx="1225198" cy="1279842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72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800" dirty="0" smtClean="0"/>
              <a:t>같은 조건을 가진 </a:t>
            </a:r>
            <a:r>
              <a:rPr lang="en-US" altLang="ko-KR" sz="1800" dirty="0" smtClean="0"/>
              <a:t>Sample</a:t>
            </a:r>
            <a:r>
              <a:rPr lang="ko-KR" altLang="en-US" sz="1800" dirty="0" smtClean="0"/>
              <a:t>은 유사한 </a:t>
            </a:r>
            <a:r>
              <a:rPr lang="en-US" altLang="ko-KR" sz="1800" dirty="0" smtClean="0"/>
              <a:t>Gene expression </a:t>
            </a:r>
            <a:r>
              <a:rPr lang="ko-KR" altLang="en-US" sz="1800" dirty="0" smtClean="0"/>
              <a:t>을 가질 것으로 예상할 수 있음</a:t>
            </a:r>
            <a:endParaRPr lang="en-US" altLang="ko-KR" sz="1800" dirty="0" smtClean="0"/>
          </a:p>
          <a:p>
            <a:pPr>
              <a:lnSpc>
                <a:spcPct val="130000"/>
              </a:lnSpc>
            </a:pPr>
            <a:r>
              <a:rPr lang="en-US" altLang="ko-KR" sz="1800" dirty="0" smtClean="0"/>
              <a:t>Sample </a:t>
            </a:r>
            <a:r>
              <a:rPr lang="ko-KR" altLang="en-US" sz="1800" dirty="0" smtClean="0"/>
              <a:t>간 유사한 정도를 시각화하여 확인하는 두 가지 방법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b="1" dirty="0" smtClean="0"/>
              <a:t>1) PCA </a:t>
            </a:r>
            <a:r>
              <a:rPr lang="ko-KR" altLang="en-US" sz="1800" b="1" dirty="0" smtClean="0"/>
              <a:t>분석 </a:t>
            </a:r>
            <a:r>
              <a:rPr lang="en-US" altLang="ko-KR" sz="1800" b="1" dirty="0" smtClean="0"/>
              <a:t>2) Correlation </a:t>
            </a:r>
            <a:r>
              <a:rPr lang="ko-KR" altLang="en-US" sz="1800" b="1" dirty="0" smtClean="0"/>
              <a:t>분석</a:t>
            </a:r>
            <a:endParaRPr lang="en-US" altLang="ko-KR" sz="1800" b="1" dirty="0" smtClean="0"/>
          </a:p>
          <a:p>
            <a:pPr marL="0" indent="0">
              <a:lnSpc>
                <a:spcPct val="130000"/>
              </a:lnSpc>
              <a:buNone/>
            </a:pPr>
            <a:endParaRPr lang="en-US" altLang="ko-KR" sz="18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11144" b="10472"/>
          <a:stretch/>
        </p:blipFill>
        <p:spPr>
          <a:xfrm>
            <a:off x="1345934" y="3252482"/>
            <a:ext cx="4249150" cy="31752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079" y="3241253"/>
            <a:ext cx="3770217" cy="31864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798690" y="2748471"/>
            <a:ext cx="1343638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 smtClean="0"/>
              <a:t>&lt;</a:t>
            </a:r>
            <a:r>
              <a:rPr lang="en-US" altLang="ko-KR" sz="1600" b="1" dirty="0" smtClean="0"/>
              <a:t>PCA plot</a:t>
            </a:r>
            <a:r>
              <a:rPr lang="en-US" altLang="ko-KR" sz="1600" b="1" dirty="0" smtClean="0"/>
              <a:t>&gt;</a:t>
            </a:r>
            <a:endParaRPr lang="en-US" altLang="ko-KR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738441" y="2730807"/>
            <a:ext cx="2025491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 smtClean="0"/>
              <a:t>&lt;</a:t>
            </a:r>
            <a:r>
              <a:rPr lang="en-US" altLang="ko-KR" sz="1600" b="1" dirty="0" smtClean="0"/>
              <a:t>Correlation plot</a:t>
            </a:r>
            <a:r>
              <a:rPr lang="en-US" altLang="ko-KR" sz="1600" b="1" dirty="0" smtClean="0"/>
              <a:t>&gt;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8497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b="1" dirty="0" smtClean="0"/>
              <a:t>PCA (</a:t>
            </a:r>
            <a:r>
              <a:rPr lang="en-US" altLang="ko-KR" sz="1800" b="1" dirty="0" smtClean="0"/>
              <a:t>Principal Component Analysis</a:t>
            </a:r>
            <a:r>
              <a:rPr lang="en-US" altLang="ko-KR" sz="1800" b="1" dirty="0" smtClean="0"/>
              <a:t>) </a:t>
            </a:r>
            <a:r>
              <a:rPr lang="ko-KR" altLang="en-US" sz="1800" b="1" dirty="0" smtClean="0"/>
              <a:t>분석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- </a:t>
            </a:r>
            <a:r>
              <a:rPr lang="ko-KR" altLang="en-US" sz="1800" dirty="0" smtClean="0"/>
              <a:t>고차원의 데이터를 </a:t>
            </a:r>
            <a:r>
              <a:rPr lang="ko-KR" altLang="en-US" sz="1800" dirty="0" err="1" smtClean="0"/>
              <a:t>저차원으로</a:t>
            </a:r>
            <a:r>
              <a:rPr lang="ko-KR" altLang="en-US" sz="1800" dirty="0" smtClean="0"/>
              <a:t> 변환시키는 </a:t>
            </a:r>
            <a:r>
              <a:rPr lang="ko-KR" altLang="en-US" sz="1800" dirty="0" smtClean="0"/>
              <a:t>기법 중의 하나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-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각 </a:t>
            </a:r>
            <a:r>
              <a:rPr lang="en-US" altLang="ko-KR" sz="1800" dirty="0" smtClean="0"/>
              <a:t>Gene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expression</a:t>
            </a:r>
            <a:r>
              <a:rPr lang="ko-KR" altLang="en-US" sz="1800" dirty="0" smtClean="0"/>
              <a:t>을 하나의 축으로 볼 때</a:t>
            </a:r>
            <a:r>
              <a:rPr lang="en-US" altLang="ko-KR" sz="1800" dirty="0" smtClean="0"/>
              <a:t>, Expression matrix</a:t>
            </a:r>
            <a:r>
              <a:rPr lang="ko-KR" altLang="en-US" sz="1800" dirty="0" smtClean="0"/>
              <a:t>는 매우 고차원의 데이터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- </a:t>
            </a:r>
            <a:r>
              <a:rPr lang="ko-KR" altLang="en-US" sz="1800" dirty="0" err="1" smtClean="0"/>
              <a:t>저차원으로</a:t>
            </a:r>
            <a:r>
              <a:rPr lang="ko-KR" altLang="en-US" sz="1800" dirty="0" smtClean="0"/>
              <a:t> 만든 데이터에서 가장 설명력이 높은 두 개의 축으로 시각화함</a:t>
            </a: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endParaRPr lang="en-US" altLang="ko-KR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1144" b="10472"/>
          <a:stretch/>
        </p:blipFill>
        <p:spPr>
          <a:xfrm>
            <a:off x="655651" y="3091118"/>
            <a:ext cx="4249150" cy="31752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타원 2"/>
          <p:cNvSpPr/>
          <p:nvPr/>
        </p:nvSpPr>
        <p:spPr>
          <a:xfrm rot="21291561">
            <a:off x="1094284" y="3630499"/>
            <a:ext cx="695635" cy="179818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 rot="20121899">
            <a:off x="3114063" y="3064294"/>
            <a:ext cx="955641" cy="1879502"/>
          </a:xfrm>
          <a:prstGeom prst="ellipse">
            <a:avLst/>
          </a:prstGeom>
          <a:solidFill>
            <a:schemeClr val="accent6">
              <a:alpha val="2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64273" y="3091118"/>
            <a:ext cx="64379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&gt; PCA </a:t>
            </a:r>
            <a:r>
              <a:rPr lang="ko-KR" altLang="en-US" sz="1600" b="1" dirty="0" smtClean="0"/>
              <a:t>결과 해석 예시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Day8</a:t>
            </a:r>
            <a:r>
              <a:rPr lang="en-US" altLang="ko-KR" sz="1600" dirty="0" smtClean="0"/>
              <a:t>, </a:t>
            </a:r>
            <a:r>
              <a:rPr lang="en-US" altLang="ko-KR" sz="1600" dirty="0" smtClean="0"/>
              <a:t>12</a:t>
            </a:r>
            <a:br>
              <a:rPr lang="en-US" altLang="ko-KR" sz="1600" dirty="0" smtClean="0"/>
            </a:br>
            <a:r>
              <a:rPr lang="en-US" altLang="ko-KR" sz="1600" dirty="0" smtClean="0"/>
              <a:t>- </a:t>
            </a:r>
            <a:r>
              <a:rPr lang="ko-KR" altLang="en-US" sz="1600" dirty="0" smtClean="0"/>
              <a:t>측정 날짜에 따른 차이가 주요한 차이로 나타남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- </a:t>
            </a:r>
            <a:r>
              <a:rPr lang="ko-KR" altLang="en-US" sz="1600" dirty="0" smtClean="0"/>
              <a:t>같은 날짜 내에서는 </a:t>
            </a:r>
            <a:r>
              <a:rPr lang="en-US" altLang="ko-KR" sz="1600" dirty="0" smtClean="0"/>
              <a:t>cell type</a:t>
            </a:r>
            <a:r>
              <a:rPr lang="ko-KR" altLang="en-US" sz="1600" dirty="0" smtClean="0"/>
              <a:t>의 차이가 보여짐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Day16, 24</a:t>
            </a:r>
            <a:br>
              <a:rPr lang="en-US" altLang="ko-KR" sz="1600" dirty="0" smtClean="0"/>
            </a:br>
            <a:r>
              <a:rPr lang="en-US" altLang="ko-KR" sz="1600" dirty="0" smtClean="0"/>
              <a:t>- </a:t>
            </a:r>
            <a:r>
              <a:rPr lang="ko-KR" altLang="en-US" sz="1600" dirty="0" smtClean="0"/>
              <a:t>측정 날짜보다 </a:t>
            </a:r>
            <a:r>
              <a:rPr lang="en-US" altLang="ko-KR" sz="1600" dirty="0" smtClean="0"/>
              <a:t>cell type</a:t>
            </a:r>
            <a:r>
              <a:rPr lang="ko-KR" altLang="en-US" sz="1600" dirty="0" smtClean="0"/>
              <a:t>이 주요한 차이를 나타내는 요소로 보임</a:t>
            </a:r>
            <a:endParaRPr lang="en-US" altLang="ko-KR" sz="1600" dirty="0"/>
          </a:p>
        </p:txBody>
      </p:sp>
      <p:sp>
        <p:nvSpPr>
          <p:cNvPr id="9" name="타원 8"/>
          <p:cNvSpPr/>
          <p:nvPr/>
        </p:nvSpPr>
        <p:spPr>
          <a:xfrm rot="3886531">
            <a:off x="2116309" y="3993700"/>
            <a:ext cx="1177668" cy="1364925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 rot="3886531">
            <a:off x="2943919" y="4949481"/>
            <a:ext cx="624361" cy="1050297"/>
          </a:xfrm>
          <a:prstGeom prst="ellipse">
            <a:avLst/>
          </a:prstGeom>
          <a:solidFill>
            <a:srgbClr val="002060">
              <a:alpha val="2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8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8" y="1203054"/>
            <a:ext cx="11233673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b="1" dirty="0" smtClean="0"/>
              <a:t>Correlation </a:t>
            </a:r>
            <a:r>
              <a:rPr lang="ko-KR" altLang="en-US" sz="1800" b="1" dirty="0" smtClean="0"/>
              <a:t>분석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- </a:t>
            </a:r>
            <a:r>
              <a:rPr lang="en-US" altLang="ko-KR" sz="1800" dirty="0" err="1" smtClean="0"/>
              <a:t>Heatmap</a:t>
            </a:r>
            <a:r>
              <a:rPr lang="en-US" altLang="ko-KR" sz="1800" dirty="0" smtClean="0"/>
              <a:t> : </a:t>
            </a:r>
            <a:r>
              <a:rPr lang="ko-KR" altLang="en-US" sz="1800" dirty="0" smtClean="0"/>
              <a:t>각 </a:t>
            </a:r>
            <a:r>
              <a:rPr lang="en-US" altLang="ko-KR" sz="1800" dirty="0" smtClean="0"/>
              <a:t>Sample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gene expression </a:t>
            </a:r>
            <a:r>
              <a:rPr lang="ko-KR" altLang="en-US" sz="1800" dirty="0" smtClean="0"/>
              <a:t>을 기반으로 한 </a:t>
            </a:r>
            <a:r>
              <a:rPr lang="en-US" altLang="ko-KR" sz="1800" dirty="0" smtClean="0"/>
              <a:t>correlation</a:t>
            </a:r>
            <a:r>
              <a:rPr lang="ko-KR" altLang="en-US" sz="1800" dirty="0" smtClean="0"/>
              <a:t>을 계산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- </a:t>
            </a:r>
            <a:r>
              <a:rPr lang="en-US" altLang="ko-KR" sz="1800" dirty="0" smtClean="0"/>
              <a:t>Hierarchical clustering : </a:t>
            </a:r>
            <a:r>
              <a:rPr lang="ko-KR" altLang="en-US" sz="1800" dirty="0" smtClean="0"/>
              <a:t>타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sample </a:t>
            </a:r>
            <a:r>
              <a:rPr lang="ko-KR" altLang="en-US" sz="1800" dirty="0" smtClean="0"/>
              <a:t>과의 </a:t>
            </a:r>
            <a:r>
              <a:rPr lang="en-US" altLang="ko-KR" sz="1800" dirty="0" smtClean="0"/>
              <a:t>correlation </a:t>
            </a:r>
            <a:r>
              <a:rPr lang="ko-KR" altLang="en-US" sz="1800" dirty="0" smtClean="0"/>
              <a:t>값을 기반으로 한 </a:t>
            </a:r>
            <a:r>
              <a:rPr lang="en-US" altLang="ko-KR" sz="1800" dirty="0" smtClean="0"/>
              <a:t>clustering </a:t>
            </a:r>
            <a:br>
              <a:rPr lang="en-US" altLang="ko-KR" sz="1800" dirty="0" smtClean="0"/>
            </a:br>
            <a:r>
              <a:rPr lang="en-US" altLang="ko-KR" sz="1800" dirty="0" smtClean="0"/>
              <a:t>-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높은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correlation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= 1</a:t>
            </a:r>
            <a:r>
              <a:rPr lang="ko-KR" altLang="en-US" sz="1800" dirty="0" smtClean="0"/>
              <a:t>에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가까워짐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/ </a:t>
            </a:r>
            <a:r>
              <a:rPr lang="ko-KR" altLang="en-US" sz="1800" b="1" dirty="0" smtClean="0">
                <a:solidFill>
                  <a:srgbClr val="0070C0"/>
                </a:solidFill>
              </a:rPr>
              <a:t>낮은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correlation = 0</a:t>
            </a:r>
            <a:r>
              <a:rPr lang="ko-KR" altLang="en-US" sz="1800" dirty="0" smtClean="0"/>
              <a:t>에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가까워짐</a:t>
            </a:r>
            <a:endParaRPr lang="en-US" altLang="ko-KR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5264273" y="3091118"/>
            <a:ext cx="66255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&gt; Correlation </a:t>
            </a:r>
            <a:r>
              <a:rPr lang="ko-KR" altLang="en-US" sz="1600" b="1" dirty="0" smtClean="0"/>
              <a:t>결과 해석 예시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accent2"/>
                </a:solidFill>
              </a:rPr>
              <a:t>Day8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solidFill>
                  <a:srgbClr val="00B050"/>
                </a:solidFill>
              </a:rPr>
              <a:t>Day12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간에 유사하게 묶이는 것이 보여짐 </a:t>
            </a:r>
            <a:r>
              <a:rPr lang="en-US" altLang="ko-KR" sz="1600" dirty="0" smtClean="0"/>
              <a:t>(PCA </a:t>
            </a:r>
            <a:r>
              <a:rPr lang="ko-KR" altLang="en-US" sz="1600" dirty="0" smtClean="0"/>
              <a:t>결과와 일치</a:t>
            </a:r>
            <a:r>
              <a:rPr lang="en-US" altLang="ko-KR" sz="16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모든 샘플이 </a:t>
            </a:r>
            <a:r>
              <a:rPr lang="en-US" altLang="ko-KR" sz="1600" dirty="0" smtClean="0"/>
              <a:t>0.8 </a:t>
            </a:r>
            <a:r>
              <a:rPr lang="ko-KR" altLang="en-US" sz="1600" dirty="0" smtClean="0"/>
              <a:t>이상의 </a:t>
            </a:r>
            <a:r>
              <a:rPr lang="ko-KR" altLang="en-US" sz="1600" dirty="0" err="1" smtClean="0"/>
              <a:t>유사도를</a:t>
            </a:r>
            <a:r>
              <a:rPr lang="ko-KR" altLang="en-US" sz="1600" dirty="0" smtClean="0"/>
              <a:t> 보이는데</a:t>
            </a:r>
            <a:r>
              <a:rPr lang="en-US" altLang="ko-KR" sz="1600" dirty="0" smtClean="0"/>
              <a:t>,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 smtClean="0"/>
              <a:t>근본적인</a:t>
            </a:r>
            <a:r>
              <a:rPr lang="en-US" altLang="ko-KR" sz="1600" dirty="0" smtClean="0"/>
              <a:t> cell</a:t>
            </a:r>
            <a:r>
              <a:rPr lang="ko-KR" altLang="en-US" sz="1600" dirty="0" smtClean="0"/>
              <a:t>의 기능이 유사하기 때문에 나타나는 것임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너무 적은 </a:t>
            </a:r>
            <a:r>
              <a:rPr lang="ko-KR" altLang="en-US" sz="1600" dirty="0" err="1" smtClean="0"/>
              <a:t>유사도를</a:t>
            </a:r>
            <a:r>
              <a:rPr lang="ko-KR" altLang="en-US" sz="1600" dirty="0" smtClean="0"/>
              <a:t> 보이는 </a:t>
            </a:r>
            <a:r>
              <a:rPr lang="en-US" altLang="ko-KR" sz="1600" dirty="0" smtClean="0"/>
              <a:t>data</a:t>
            </a:r>
            <a:r>
              <a:rPr lang="ko-KR" altLang="en-US" sz="1600" dirty="0" smtClean="0"/>
              <a:t>의 경우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ko-KR" altLang="en-US" sz="1600" dirty="0" smtClean="0"/>
              <a:t>실험 과정 혹은 </a:t>
            </a:r>
            <a:r>
              <a:rPr lang="en-US" altLang="ko-KR" sz="1600" dirty="0" smtClean="0"/>
              <a:t>pre-processing </a:t>
            </a:r>
            <a:r>
              <a:rPr lang="ko-KR" altLang="en-US" sz="1600" dirty="0" smtClean="0"/>
              <a:t>과정의 점검이 필요함</a:t>
            </a:r>
            <a:endParaRPr lang="en-US" altLang="ko-KR" sz="160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59" y="2971106"/>
            <a:ext cx="4245543" cy="35881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3374053" y="2915440"/>
            <a:ext cx="846131" cy="294689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13349" y="2915441"/>
            <a:ext cx="731520" cy="294688"/>
          </a:xfrm>
          <a:prstGeom prst="rect">
            <a:avLst/>
          </a:prstGeom>
          <a:solidFill>
            <a:srgbClr val="00B050">
              <a:alpha val="20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613349" y="6131292"/>
            <a:ext cx="731520" cy="399882"/>
          </a:xfrm>
          <a:prstGeom prst="rect">
            <a:avLst/>
          </a:prstGeom>
          <a:solidFill>
            <a:srgbClr val="00B050">
              <a:alpha val="20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374053" y="6131292"/>
            <a:ext cx="846131" cy="399882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27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&gt;PCA</a:t>
            </a:r>
            <a:r>
              <a:rPr lang="en-US" altLang="ko-KR" sz="1800" dirty="0"/>
              <a:t> (Principal Component Analysis, </a:t>
            </a:r>
            <a:r>
              <a:rPr lang="ko-KR" altLang="en-US" sz="1800" dirty="0"/>
              <a:t>주성분 분석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* package </a:t>
            </a:r>
            <a:r>
              <a:rPr lang="ko-KR" altLang="en-US" sz="1600" b="1" dirty="0">
                <a:solidFill>
                  <a:srgbClr val="FF0000"/>
                </a:solidFill>
              </a:rPr>
              <a:t>및 </a:t>
            </a:r>
            <a:r>
              <a:rPr lang="en-US" altLang="ko-KR" sz="1600" b="1" dirty="0">
                <a:solidFill>
                  <a:srgbClr val="FF0000"/>
                </a:solidFill>
              </a:rPr>
              <a:t>input data </a:t>
            </a:r>
            <a:r>
              <a:rPr lang="ko-KR" altLang="en-US" sz="1600" b="1" dirty="0">
                <a:solidFill>
                  <a:srgbClr val="FF0000"/>
                </a:solidFill>
              </a:rPr>
              <a:t>불러오는 코드 먼저 실행 후 진행해주세요</a:t>
            </a:r>
            <a:r>
              <a:rPr lang="en-US" altLang="ko-KR" sz="1600" b="1" dirty="0">
                <a:solidFill>
                  <a:srgbClr val="FF0000"/>
                </a:solidFill>
              </a:rPr>
              <a:t> *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720" y="4999967"/>
            <a:ext cx="3380972" cy="154370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310" y="2473304"/>
            <a:ext cx="6007486" cy="2317428"/>
          </a:xfrm>
          <a:prstGeom prst="rect">
            <a:avLst/>
          </a:prstGeom>
        </p:spPr>
      </p:pic>
      <p:sp>
        <p:nvSpPr>
          <p:cNvPr id="10" name="오른쪽 중괄호 9"/>
          <p:cNvSpPr/>
          <p:nvPr/>
        </p:nvSpPr>
        <p:spPr>
          <a:xfrm>
            <a:off x="5953327" y="2633945"/>
            <a:ext cx="1225685" cy="374828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중괄호 20"/>
          <p:cNvSpPr/>
          <p:nvPr/>
        </p:nvSpPr>
        <p:spPr>
          <a:xfrm>
            <a:off x="5953814" y="3062057"/>
            <a:ext cx="1225198" cy="1129958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/>
          <p:cNvSpPr/>
          <p:nvPr/>
        </p:nvSpPr>
        <p:spPr>
          <a:xfrm>
            <a:off x="5953327" y="4245299"/>
            <a:ext cx="1225198" cy="437583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302080" y="2631543"/>
            <a:ext cx="1125629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PCA code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98469" y="3430937"/>
            <a:ext cx="2201244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Draw plot by ggplot2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553213" y="2677293"/>
            <a:ext cx="1481327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494510" y="3037957"/>
            <a:ext cx="646384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01188" y="4504999"/>
            <a:ext cx="550145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298469" y="4275544"/>
            <a:ext cx="1053815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Save plot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6310" y="5002958"/>
            <a:ext cx="1803699" cy="341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/>
              <a:t>* ggplot2 </a:t>
            </a:r>
            <a:r>
              <a:rPr lang="ko-KR" altLang="en-US" sz="1400" dirty="0"/>
              <a:t>형식 예시</a:t>
            </a:r>
            <a:endParaRPr lang="en-US" altLang="ko-KR" sz="1400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5"/>
          <a:srcRect t="11144" b="10472"/>
          <a:stretch/>
        </p:blipFill>
        <p:spPr>
          <a:xfrm>
            <a:off x="8930075" y="4355140"/>
            <a:ext cx="3073219" cy="229648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TextBox 31"/>
          <p:cNvSpPr txBox="1"/>
          <p:nvPr/>
        </p:nvSpPr>
        <p:spPr>
          <a:xfrm>
            <a:off x="9974338" y="3895094"/>
            <a:ext cx="780150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286310" y="2142147"/>
            <a:ext cx="1481327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빈칸을 채워주세요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!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43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&gt;Correlation </a:t>
            </a:r>
            <a:r>
              <a:rPr lang="en-US" altLang="ko-KR" sz="1800" b="1" dirty="0"/>
              <a:t>p</a:t>
            </a:r>
            <a:r>
              <a:rPr lang="en-US" altLang="ko-KR" sz="1800" b="1" dirty="0" smtClean="0"/>
              <a:t>lot</a:t>
            </a: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* package </a:t>
            </a:r>
            <a:r>
              <a:rPr lang="ko-KR" altLang="en-US" sz="1600" b="1" dirty="0">
                <a:solidFill>
                  <a:srgbClr val="FF0000"/>
                </a:solidFill>
              </a:rPr>
              <a:t>및 </a:t>
            </a:r>
            <a:r>
              <a:rPr lang="en-US" altLang="ko-KR" sz="1600" b="1" dirty="0">
                <a:solidFill>
                  <a:srgbClr val="FF0000"/>
                </a:solidFill>
              </a:rPr>
              <a:t>input data </a:t>
            </a:r>
            <a:r>
              <a:rPr lang="ko-KR" altLang="en-US" sz="1600" b="1" dirty="0">
                <a:solidFill>
                  <a:srgbClr val="FF0000"/>
                </a:solidFill>
              </a:rPr>
              <a:t>불러오는 코드 먼저 실행 후 진행해주세요</a:t>
            </a:r>
            <a:r>
              <a:rPr lang="en-US" altLang="ko-KR" sz="1600" b="1" dirty="0">
                <a:solidFill>
                  <a:srgbClr val="FF0000"/>
                </a:solidFill>
              </a:rPr>
              <a:t> *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5436" y="4066163"/>
            <a:ext cx="3038592" cy="25681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9988457" y="3675683"/>
            <a:ext cx="780150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73" y="2473055"/>
            <a:ext cx="6160087" cy="2405906"/>
          </a:xfrm>
          <a:prstGeom prst="rect">
            <a:avLst/>
          </a:prstGeom>
        </p:spPr>
      </p:pic>
      <p:sp>
        <p:nvSpPr>
          <p:cNvPr id="31" name="오른쪽 중괄호 30"/>
          <p:cNvSpPr/>
          <p:nvPr/>
        </p:nvSpPr>
        <p:spPr>
          <a:xfrm>
            <a:off x="6336024" y="2628599"/>
            <a:ext cx="1225685" cy="276225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632013" y="2578165"/>
            <a:ext cx="2095638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Calculate correlation</a:t>
            </a:r>
          </a:p>
        </p:txBody>
      </p:sp>
      <p:sp>
        <p:nvSpPr>
          <p:cNvPr id="33" name="오른쪽 중괄호 32"/>
          <p:cNvSpPr/>
          <p:nvPr/>
        </p:nvSpPr>
        <p:spPr>
          <a:xfrm>
            <a:off x="6336024" y="3020547"/>
            <a:ext cx="1225685" cy="1217066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632013" y="3451501"/>
            <a:ext cx="1103187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Draw plot</a:t>
            </a:r>
          </a:p>
        </p:txBody>
      </p:sp>
      <p:sp>
        <p:nvSpPr>
          <p:cNvPr id="35" name="오른쪽 중괄호 34"/>
          <p:cNvSpPr/>
          <p:nvPr/>
        </p:nvSpPr>
        <p:spPr>
          <a:xfrm>
            <a:off x="6336023" y="4295887"/>
            <a:ext cx="1225685" cy="398233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632013" y="4317029"/>
            <a:ext cx="1053815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Save plot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01643" y="2649868"/>
            <a:ext cx="469995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011269" y="2976385"/>
            <a:ext cx="515238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11094" y="4467048"/>
            <a:ext cx="515238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86310" y="2142147"/>
            <a:ext cx="1481327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빈칸을 채워주세요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!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69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 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  <a:p>
            <a:pPr>
              <a:lnSpc>
                <a:spcPct val="130000"/>
              </a:lnSpc>
              <a:buFontTx/>
              <a:buChar char="-"/>
            </a:pPr>
            <a:r>
              <a:rPr lang="ko-KR" altLang="en-US" sz="1800" dirty="0"/>
              <a:t>대조군과 비교군 간 발현 차이가 유의한 유전자 후보군 선발하는 분석</a:t>
            </a:r>
            <a:endParaRPr lang="en-US" altLang="ko-KR" sz="1800" dirty="0"/>
          </a:p>
          <a:p>
            <a:pPr>
              <a:lnSpc>
                <a:spcPct val="130000"/>
              </a:lnSpc>
              <a:buFontTx/>
              <a:buChar char="-"/>
            </a:pPr>
            <a:r>
              <a:rPr lang="ko-KR" altLang="en-US" sz="1800" dirty="0"/>
              <a:t>주로 </a:t>
            </a:r>
            <a:r>
              <a:rPr lang="en-US" altLang="ko-KR" sz="1800" dirty="0"/>
              <a:t>Fold change </a:t>
            </a:r>
            <a:r>
              <a:rPr lang="ko-KR" altLang="en-US" sz="1800" dirty="0"/>
              <a:t>값과 </a:t>
            </a:r>
            <a:r>
              <a:rPr lang="en-US" altLang="ko-KR" sz="1800" dirty="0"/>
              <a:t>p value</a:t>
            </a:r>
            <a:r>
              <a:rPr lang="ko-KR" altLang="en-US" sz="1800" dirty="0"/>
              <a:t>를 이용해 유의미함을 판단함</a:t>
            </a:r>
            <a:endParaRPr lang="en-US" altLang="ko-KR" sz="1800" dirty="0"/>
          </a:p>
          <a:p>
            <a:pPr>
              <a:lnSpc>
                <a:spcPct val="130000"/>
              </a:lnSpc>
              <a:buFontTx/>
              <a:buChar char="-"/>
            </a:pPr>
            <a:r>
              <a:rPr lang="ko-KR" altLang="en-US" sz="1800" dirty="0"/>
              <a:t>대조군 대비 비교군의 </a:t>
            </a:r>
            <a:r>
              <a:rPr lang="en-US" altLang="ko-KR" sz="1800" dirty="0"/>
              <a:t>log2(Fold Change)</a:t>
            </a:r>
            <a:r>
              <a:rPr lang="ko-KR" altLang="en-US" sz="1800" dirty="0"/>
              <a:t> </a:t>
            </a:r>
            <a:r>
              <a:rPr lang="en-US" altLang="ko-KR" sz="1800" dirty="0"/>
              <a:t>= log2(</a:t>
            </a:r>
            <a:r>
              <a:rPr lang="ko-KR" altLang="en-US" sz="1800" dirty="0"/>
              <a:t>비교군 유전자 </a:t>
            </a:r>
            <a:r>
              <a:rPr lang="ko-KR" altLang="en-US" sz="1800" dirty="0" err="1"/>
              <a:t>발현량</a:t>
            </a:r>
            <a:r>
              <a:rPr lang="ko-KR" altLang="en-US" sz="1800" dirty="0"/>
              <a:t> </a:t>
            </a:r>
            <a:r>
              <a:rPr lang="en-US" altLang="ko-KR" sz="1800" dirty="0"/>
              <a:t>/ </a:t>
            </a:r>
            <a:r>
              <a:rPr lang="ko-KR" altLang="en-US" sz="1800" dirty="0"/>
              <a:t>대조군 유전자 </a:t>
            </a:r>
            <a:r>
              <a:rPr lang="ko-KR" altLang="en-US" sz="1800" dirty="0" err="1"/>
              <a:t>발현량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ko-KR" sz="1800" dirty="0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4CF8583E-FD4B-4ACF-B28E-23B9D3C778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379"/>
          <a:stretch/>
        </p:blipFill>
        <p:spPr>
          <a:xfrm>
            <a:off x="276247" y="3616188"/>
            <a:ext cx="11729154" cy="16843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="" xmlns:a16="http://schemas.microsoft.com/office/drawing/2014/main" id="{1BDDA2C1-03DA-41F1-A879-7E20D290242E}"/>
                  </a:ext>
                </a:extLst>
              </p:cNvPr>
              <p:cNvSpPr txBox="1"/>
              <p:nvPr/>
            </p:nvSpPr>
            <p:spPr>
              <a:xfrm>
                <a:off x="3983628" y="5850421"/>
                <a:ext cx="63583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Cdc45</a:t>
                </a:r>
                <a:r>
                  <a:rPr lang="ko-KR" altLang="en-US" sz="1600" dirty="0"/>
                  <a:t>의 </a:t>
                </a:r>
                <a:r>
                  <a:rPr lang="ko-KR" altLang="en-US" sz="1600" dirty="0" err="1"/>
                  <a:t>발현량이</a:t>
                </a:r>
                <a:r>
                  <a:rPr lang="ko-KR" altLang="en-US" sz="1600" dirty="0"/>
                  <a:t> 비교군 대비 대조군에서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−1.31483</m:t>
                        </m:r>
                      </m:sup>
                    </m:sSup>
                  </m:oMath>
                </a14:m>
                <a:r>
                  <a:rPr lang="ko-KR" altLang="en-US" sz="1600" dirty="0"/>
                  <a:t>배 감소하였고 </a:t>
                </a:r>
                <a:endParaRPr lang="en-US" altLang="ko-KR" sz="1600" dirty="0"/>
              </a:p>
              <a:p>
                <a:r>
                  <a:rPr lang="en-US" altLang="ko-KR" sz="1600" dirty="0"/>
                  <a:t>adjusted p value (</a:t>
                </a:r>
                <a:r>
                  <a:rPr lang="en-US" altLang="ko-KR" sz="1600" dirty="0" err="1"/>
                  <a:t>padj</a:t>
                </a:r>
                <a:r>
                  <a:rPr lang="en-US" altLang="ko-KR" sz="1600" dirty="0"/>
                  <a:t>) </a:t>
                </a:r>
                <a:r>
                  <a:rPr lang="ko-KR" altLang="en-US" sz="1600" dirty="0"/>
                  <a:t>가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2.90373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r>
                  <a:rPr lang="ko-KR" altLang="en-US" sz="1600" dirty="0"/>
                  <a:t>로 차이가 유의미하다</a:t>
                </a:r>
                <a:r>
                  <a:rPr lang="en-US" altLang="ko-KR" sz="1600" dirty="0"/>
                  <a:t>.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DDA2C1-03DA-41F1-A879-7E20D2902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628" y="5850421"/>
                <a:ext cx="6358344" cy="584775"/>
              </a:xfrm>
              <a:prstGeom prst="rect">
                <a:avLst/>
              </a:prstGeom>
              <a:blipFill>
                <a:blip r:embed="rId4"/>
                <a:stretch>
                  <a:fillRect l="-479" t="-3125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4EAE6DD-6600-4783-BA14-E6F3368EF3C5}"/>
              </a:ext>
            </a:extLst>
          </p:cNvPr>
          <p:cNvSpPr txBox="1"/>
          <p:nvPr/>
        </p:nvSpPr>
        <p:spPr>
          <a:xfrm>
            <a:off x="2168995" y="5808227"/>
            <a:ext cx="1814633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/>
              <a:t>결과 해석 예시 </a:t>
            </a:r>
            <a:r>
              <a:rPr lang="en-US" altLang="ko-KR" sz="1600" b="1" dirty="0"/>
              <a:t>]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155933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10" name="오른쪽 중괄호 9"/>
          <p:cNvSpPr/>
          <p:nvPr/>
        </p:nvSpPr>
        <p:spPr>
          <a:xfrm>
            <a:off x="5953327" y="2386295"/>
            <a:ext cx="1225685" cy="1238648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/>
          <p:cNvSpPr/>
          <p:nvPr/>
        </p:nvSpPr>
        <p:spPr>
          <a:xfrm>
            <a:off x="5953570" y="3756567"/>
            <a:ext cx="1225198" cy="910639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298469" y="2799772"/>
            <a:ext cx="1468672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Divide by day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98469" y="4027894"/>
            <a:ext cx="2215607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To-do before for loop</a:t>
            </a:r>
          </a:p>
        </p:txBody>
      </p:sp>
      <p:sp>
        <p:nvSpPr>
          <p:cNvPr id="27" name="내용 개체 틀 1">
            <a:extLst>
              <a:ext uri="{FF2B5EF4-FFF2-40B4-BE49-F238E27FC236}">
                <a16:creationId xmlns="" xmlns:a16="http://schemas.microsoft.com/office/drawing/2014/main" id="{11F41BDF-05A9-49F8-909D-4D4DB6ADC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99" y="12037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* package </a:t>
            </a:r>
            <a:r>
              <a:rPr lang="ko-KR" altLang="en-US" sz="1600" b="1" dirty="0">
                <a:solidFill>
                  <a:srgbClr val="FF0000"/>
                </a:solidFill>
              </a:rPr>
              <a:t>및 </a:t>
            </a:r>
            <a:r>
              <a:rPr lang="en-US" altLang="ko-KR" sz="1600" b="1" dirty="0">
                <a:solidFill>
                  <a:srgbClr val="FF0000"/>
                </a:solidFill>
              </a:rPr>
              <a:t>input data </a:t>
            </a:r>
            <a:r>
              <a:rPr lang="ko-KR" altLang="en-US" sz="1600" b="1" dirty="0">
                <a:solidFill>
                  <a:srgbClr val="FF0000"/>
                </a:solidFill>
              </a:rPr>
              <a:t>불러오는 코드 먼저 실행 후 진행해주세요</a:t>
            </a:r>
            <a:r>
              <a:rPr lang="en-US" altLang="ko-KR" sz="1600" b="1" dirty="0">
                <a:solidFill>
                  <a:srgbClr val="FF0000"/>
                </a:solidFill>
              </a:rPr>
              <a:t> 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7742C6C-1726-654D-8215-AB2C2688D3C8}"/>
              </a:ext>
            </a:extLst>
          </p:cNvPr>
          <p:cNvSpPr txBox="1"/>
          <p:nvPr/>
        </p:nvSpPr>
        <p:spPr>
          <a:xfrm>
            <a:off x="7345854" y="3329387"/>
            <a:ext cx="4336444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/>
              <a:t>(</a:t>
            </a:r>
            <a:r>
              <a:rPr lang="ko-KR" altLang="en-US" sz="1200" dirty="0"/>
              <a:t>각 </a:t>
            </a:r>
            <a:r>
              <a:rPr lang="en-US" altLang="ko-KR" sz="1200" dirty="0"/>
              <a:t>Day</a:t>
            </a:r>
            <a:r>
              <a:rPr lang="ko-KR" altLang="en-US" sz="1200" dirty="0"/>
              <a:t>마다 </a:t>
            </a:r>
            <a:r>
              <a:rPr lang="en-US" altLang="ko-KR" sz="1200" dirty="0"/>
              <a:t>DEG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구하기 위해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day8, day12, day16, day24</a:t>
            </a:r>
            <a:r>
              <a:rPr lang="ko-KR" altLang="en-US" sz="1200" dirty="0"/>
              <a:t>로 </a:t>
            </a:r>
            <a:r>
              <a:rPr lang="en-US" altLang="ko-KR" sz="1200" dirty="0"/>
              <a:t>input data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나눠주었습니다</a:t>
            </a:r>
            <a:r>
              <a:rPr lang="en-US" altLang="ko-KR" sz="1200" dirty="0"/>
              <a:t>.)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7742C6C-1726-654D-8215-AB2C2688D3C8}"/>
              </a:ext>
            </a:extLst>
          </p:cNvPr>
          <p:cNvSpPr txBox="1"/>
          <p:nvPr/>
        </p:nvSpPr>
        <p:spPr>
          <a:xfrm>
            <a:off x="7345854" y="4557509"/>
            <a:ext cx="4089581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 smtClean="0"/>
              <a:t>(Day</a:t>
            </a:r>
            <a:r>
              <a:rPr lang="ko-KR" altLang="en-US" sz="1200" dirty="0" smtClean="0"/>
              <a:t>별로 </a:t>
            </a:r>
            <a:r>
              <a:rPr lang="en-US" altLang="ko-KR" sz="1200" dirty="0" smtClean="0"/>
              <a:t>DEG </a:t>
            </a:r>
            <a:r>
              <a:rPr lang="ko-KR" altLang="en-US" sz="1200" dirty="0" smtClean="0"/>
              <a:t>구하는 것을 한 코드로 실행하기 위해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f</a:t>
            </a:r>
            <a:r>
              <a:rPr lang="en-US" altLang="ko-KR" sz="1200" dirty="0" smtClean="0"/>
              <a:t>or</a:t>
            </a:r>
            <a:r>
              <a:rPr lang="ko-KR" altLang="en-US" sz="1200" dirty="0" smtClean="0"/>
              <a:t>문을 사용하는데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그를 위해 필요한 사전 작업입니다</a:t>
            </a:r>
            <a:r>
              <a:rPr lang="en-US" altLang="ko-KR" sz="1200" dirty="0" smtClean="0"/>
              <a:t>.)</a:t>
            </a: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844"/>
          <a:stretch/>
        </p:blipFill>
        <p:spPr>
          <a:xfrm>
            <a:off x="302125" y="2143909"/>
            <a:ext cx="5655870" cy="252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55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2455</TotalTime>
  <Words>559</Words>
  <Application>Microsoft Office PowerPoint</Application>
  <PresentationFormat>와이드스크린</PresentationFormat>
  <Paragraphs>120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Cambria Math</vt:lpstr>
      <vt:lpstr>Office 테마</vt:lpstr>
      <vt:lpstr>Workflow</vt:lpstr>
      <vt:lpstr>Input data </vt:lpstr>
      <vt:lpstr>PCA &amp; Correlation plot</vt:lpstr>
      <vt:lpstr>PCA &amp; Correlation plot</vt:lpstr>
      <vt:lpstr>PCA &amp; Correlation plot</vt:lpstr>
      <vt:lpstr>PCA &amp; Correlation plot</vt:lpstr>
      <vt:lpstr>PCA &amp; Correlation plot</vt:lpstr>
      <vt:lpstr>DEG Analysis</vt:lpstr>
      <vt:lpstr>DEG Analysis</vt:lpstr>
      <vt:lpstr>DEG Analysis</vt:lpstr>
      <vt:lpstr>DEG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</dc:title>
  <dc:creator>Microsoft 계정</dc:creator>
  <cp:lastModifiedBy>Microsoft 계정</cp:lastModifiedBy>
  <cp:revision>30</cp:revision>
  <dcterms:created xsi:type="dcterms:W3CDTF">2022-03-28T08:13:07Z</dcterms:created>
  <dcterms:modified xsi:type="dcterms:W3CDTF">2022-04-06T07:46:28Z</dcterms:modified>
</cp:coreProperties>
</file>