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456E28-0A10-8447-BC15-7A3DDF889C26}" v="55" dt="2022-03-28T10:04:14.8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3DFE4-04C8-0744-AFCF-B42A60BD8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CC5D0F-ECF3-8541-84BB-476242FBC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0E06AA-9F2E-2A40-85DD-168F45BC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3D2B-906A-464E-A98E-EB740B36F52E}" type="datetimeFigureOut">
              <a:rPr kumimoji="1" lang="ko-Kore-KR" altLang="en-US" smtClean="0"/>
              <a:t>2022. 3. 28.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CEEF24-3D75-1D44-B7D6-47ECF1751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CA98BD-65E2-A540-9087-F8164AEB4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CF85-0907-D846-A15E-26CFC03F1F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20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D2A92-7D48-E84C-B72E-29C3CB7D5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A6B11C-9734-514F-AA02-37D84E635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33B47D-E68D-334E-8A8E-DD53FE53B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3D2B-906A-464E-A98E-EB740B36F52E}" type="datetimeFigureOut">
              <a:rPr kumimoji="1" lang="ko-Kore-KR" altLang="en-US" smtClean="0"/>
              <a:t>2022. 3. 28.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CF8BE-A8F5-2040-8BBB-45482253D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33F589-5D3E-BF41-8689-6CCE6E3C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CF85-0907-D846-A15E-26CFC03F1F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2449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4B8FF2-C044-2947-90BF-B195820C36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79E75F-61A9-7244-A1DB-E362B0DDA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33C752-315E-C14D-BEE9-C3DD8ADF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3D2B-906A-464E-A98E-EB740B36F52E}" type="datetimeFigureOut">
              <a:rPr kumimoji="1" lang="ko-Kore-KR" altLang="en-US" smtClean="0"/>
              <a:t>2022. 3. 28.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2D5542-138E-DC49-A9EB-07274D40D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66DB41-8DD8-0A48-B684-61437907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CF85-0907-D846-A15E-26CFC03F1F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3342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39217-0A4F-D440-AFA8-CBE7EAA0C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650DBF-C36A-3643-805A-DE239AEB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45F1C5-206F-A74D-8CFD-96D2001C5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3D2B-906A-464E-A98E-EB740B36F52E}" type="datetimeFigureOut">
              <a:rPr kumimoji="1" lang="ko-Kore-KR" altLang="en-US" smtClean="0"/>
              <a:t>2022. 3. 28.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2FBB92-A466-9C44-942A-43831EC31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05FF3-8CF3-5741-B1E6-9DD1F508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CF85-0907-D846-A15E-26CFC03F1F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849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95B29-E719-A14C-99D4-0048E1E9E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3E29FA-ED55-6745-B0E4-79445D68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90EBFB-272D-5249-93B1-3EF6A17D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3D2B-906A-464E-A98E-EB740B36F52E}" type="datetimeFigureOut">
              <a:rPr kumimoji="1" lang="ko-Kore-KR" altLang="en-US" smtClean="0"/>
              <a:t>2022. 3. 28.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0D1671-90F1-A147-9C13-2720D5455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BC084C-B155-F944-ADE1-23BDF8CC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CF85-0907-D846-A15E-26CFC03F1F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942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FE21A-5D4F-B54B-B6CF-D2F70B037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02D806-DB3C-1244-BECA-0A3B11EE8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565686-6AEF-924F-9C75-065F409B4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F60042-71E3-7040-AD84-81F1F2C3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3D2B-906A-464E-A98E-EB740B36F52E}" type="datetimeFigureOut">
              <a:rPr kumimoji="1" lang="ko-Kore-KR" altLang="en-US" smtClean="0"/>
              <a:t>2022. 3. 28.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AF82FC-5304-EF4D-8D37-DEE59054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4BFD88-30A8-B641-9CC2-D3F7D474C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CF85-0907-D846-A15E-26CFC03F1F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2949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5B2EA-78D8-5A4E-9A14-75B140EDE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E0052E-A48C-5E44-80A4-9D36A9874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2304E2-2FFA-6443-BD62-4F1F2C4D7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279A0B-FAE4-CB4E-9573-FCC57A8C9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61E6AD-1BE9-E749-97AF-78CA89A75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18F8BC-146D-CA48-A97B-FD9E442A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3D2B-906A-464E-A98E-EB740B36F52E}" type="datetimeFigureOut">
              <a:rPr kumimoji="1" lang="ko-Kore-KR" altLang="en-US" smtClean="0"/>
              <a:t>2022. 3. 28.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75DB2A-C421-E547-BCB9-A3E40A842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22218B-EAE3-F040-9814-FF8DFC43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CF85-0907-D846-A15E-26CFC03F1F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7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F439A-29D7-6E42-8203-D95C91AB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CAEE0C-BCA1-0849-86D4-CF116BD5A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3D2B-906A-464E-A98E-EB740B36F52E}" type="datetimeFigureOut">
              <a:rPr kumimoji="1" lang="ko-Kore-KR" altLang="en-US" smtClean="0"/>
              <a:t>2022. 3. 28.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5CE12A-3F93-C44C-B40A-5BD4890C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81E344-4259-3F43-9DD3-0934AA6A6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CF85-0907-D846-A15E-26CFC03F1F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818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6832AB-ACCD-CB4E-B7B5-2AB2B1D5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3D2B-906A-464E-A98E-EB740B36F52E}" type="datetimeFigureOut">
              <a:rPr kumimoji="1" lang="ko-Kore-KR" altLang="en-US" smtClean="0"/>
              <a:t>2022. 3. 28.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9C1FF1-0DFD-9549-AD53-CC1E7964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16B492-220A-1E45-84B5-73E3176D6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CF85-0907-D846-A15E-26CFC03F1F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611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D702B-29C8-EC4A-B33E-6BFD3754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001E22-2354-3244-95C9-DB4DF76E0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7D13D6-61E9-0145-A1BA-75BCB1AED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E8F19F-5F20-B046-A8D1-EC713C108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3D2B-906A-464E-A98E-EB740B36F52E}" type="datetimeFigureOut">
              <a:rPr kumimoji="1" lang="ko-Kore-KR" altLang="en-US" smtClean="0"/>
              <a:t>2022. 3. 28.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5C8812-388A-2D48-8B1A-5ECF1765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9E654B-A2C5-BE43-8C26-E73C6430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CF85-0907-D846-A15E-26CFC03F1F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295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69C75-C9B1-0D49-8C7A-83160B00D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A9822C-20DE-1447-8F11-42E887DB5E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C2DB26-7005-AC45-9B60-FBD57D3D3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3164B7-EAD8-A540-9E2E-0BF51C14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3D2B-906A-464E-A98E-EB740B36F52E}" type="datetimeFigureOut">
              <a:rPr kumimoji="1" lang="ko-Kore-KR" altLang="en-US" smtClean="0"/>
              <a:t>2022. 3. 28.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FA5EA7-60EE-8A40-B368-DCC68712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677747-48DB-9A4B-BA6F-74863A853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CF85-0907-D846-A15E-26CFC03F1F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06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ABB86E-BE9B-4040-B095-B5990322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E74B46-AA62-5C4A-B8B6-3F79C52A4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D47369-3134-4B41-8145-122159EC7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F3D2B-906A-464E-A98E-EB740B36F52E}" type="datetimeFigureOut">
              <a:rPr kumimoji="1" lang="ko-Kore-KR" altLang="en-US" smtClean="0"/>
              <a:t>2022. 3. 28.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8C84DD-B8E9-CA40-9A49-CCF4F9B23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8347F6-1CB1-F74B-B4BD-D6292AD44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FCF85-0907-D846-A15E-26CFC03F1F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084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uctor.org/packages/release/bioc/vignettes/EnhancedVolcano/inst/doc/EnhancedVolcano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jokergoo.github.io/ComplexHeatmap-reference/book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3EA294-63A2-604B-B7B9-D7C9A80F8BFF}"/>
              </a:ext>
            </a:extLst>
          </p:cNvPr>
          <p:cNvSpPr txBox="1"/>
          <p:nvPr/>
        </p:nvSpPr>
        <p:spPr>
          <a:xfrm>
            <a:off x="271463" y="216353"/>
            <a:ext cx="3386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/>
              <a:t>3.</a:t>
            </a:r>
            <a:r>
              <a:rPr kumimoji="1" lang="ko-KR" altLang="en-US" sz="4000" b="1" dirty="0"/>
              <a:t> </a:t>
            </a:r>
            <a:r>
              <a:rPr kumimoji="1" lang="en-US" altLang="ko-KR" sz="4000" b="1" dirty="0"/>
              <a:t>Visualization </a:t>
            </a:r>
            <a:r>
              <a:rPr kumimoji="1" lang="en-US" altLang="ko-KR" sz="3200" b="1" dirty="0"/>
              <a:t>Volcano</a:t>
            </a:r>
            <a:r>
              <a:rPr kumimoji="1" lang="ko-KR" altLang="en-US" sz="3200" b="1" dirty="0"/>
              <a:t> </a:t>
            </a:r>
            <a:r>
              <a:rPr kumimoji="1" lang="en-US" altLang="ko-KR" sz="3200" b="1" dirty="0"/>
              <a:t>plot</a:t>
            </a:r>
            <a:endParaRPr kumimoji="1" lang="ko-Kore-KR" altLang="en-US" sz="4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E28D27-9E04-FC42-9E77-D1693901C0D4}"/>
              </a:ext>
            </a:extLst>
          </p:cNvPr>
          <p:cNvSpPr/>
          <p:nvPr/>
        </p:nvSpPr>
        <p:spPr>
          <a:xfrm>
            <a:off x="4720995" y="2615309"/>
            <a:ext cx="63627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b="1" i="0" dirty="0">
                <a:solidFill>
                  <a:srgbClr val="000000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Volcano plot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이란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두 그룹 사이에서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발현량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차이를 나타내는 유전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)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효과적으로 시각화하는 그래프입니다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.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b="1" i="0" dirty="0">
                <a:solidFill>
                  <a:srgbClr val="000000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Volcano plot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보통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Log-scaled fold-change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X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축으로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,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Log-scaled P-value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축으로 갖는 그래프로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그 모습이 화산 폭발과 비슷하여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Volcano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라는 이름이 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붙었습니다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본 실습에서는 </a:t>
            </a:r>
            <a:r>
              <a:rPr lang="en-US" altLang="ko-KR" b="1" dirty="0" err="1">
                <a:solidFill>
                  <a:srgbClr val="000000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EnhancedVolcano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라는 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R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 패키지를 활용하여 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DESeq2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output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을 시각화 해볼 예정입니다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.</a:t>
            </a:r>
            <a:endParaRPr lang="ko-Kore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079CF8-609C-9747-97E5-A5CB76926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63" y="1416682"/>
            <a:ext cx="3299732" cy="527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43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3EA294-63A2-604B-B7B9-D7C9A80F8BFF}"/>
              </a:ext>
            </a:extLst>
          </p:cNvPr>
          <p:cNvSpPr txBox="1"/>
          <p:nvPr/>
        </p:nvSpPr>
        <p:spPr>
          <a:xfrm>
            <a:off x="271463" y="216353"/>
            <a:ext cx="3386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/>
              <a:t>3.</a:t>
            </a:r>
            <a:r>
              <a:rPr kumimoji="1" lang="ko-KR" altLang="en-US" sz="4000" b="1" dirty="0"/>
              <a:t> </a:t>
            </a:r>
            <a:r>
              <a:rPr kumimoji="1" lang="en-US" altLang="ko-KR" sz="4000" b="1" dirty="0"/>
              <a:t>Visualization </a:t>
            </a:r>
            <a:r>
              <a:rPr kumimoji="1" lang="en-US" altLang="ko-KR" sz="3200" b="1" dirty="0"/>
              <a:t>Volcano</a:t>
            </a:r>
            <a:r>
              <a:rPr kumimoji="1" lang="ko-KR" altLang="en-US" sz="3200" b="1" dirty="0"/>
              <a:t> </a:t>
            </a:r>
            <a:r>
              <a:rPr kumimoji="1" lang="en-US" altLang="ko-KR" sz="3200" b="1" dirty="0"/>
              <a:t>plot</a:t>
            </a:r>
            <a:endParaRPr kumimoji="1" lang="ko-Kore-KR" altLang="en-US" sz="40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12A5E33-1D40-704B-85AB-AD630D945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092" y="2088144"/>
            <a:ext cx="9437914" cy="227620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625D3C-39B1-224A-BCD9-BF976D1A96F0}"/>
              </a:ext>
            </a:extLst>
          </p:cNvPr>
          <p:cNvSpPr/>
          <p:nvPr/>
        </p:nvSpPr>
        <p:spPr>
          <a:xfrm>
            <a:off x="1196747" y="1416682"/>
            <a:ext cx="953860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/>
              <a:t>EnhancedVolcano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vignette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ko-Kore-KR" altLang="en-US" sz="1600" dirty="0">
                <a:hlinkClick r:id="rId3"/>
              </a:rPr>
              <a:t>https://bioconductor.org/packages/release/bioc/vignettes/EnhancedVolcano/inst/doc/EnhancedVolcano.html</a:t>
            </a:r>
            <a:endParaRPr lang="en-US" altLang="ko-Kore-KR" sz="1600" dirty="0"/>
          </a:p>
          <a:p>
            <a:endParaRPr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467AB4-E7FF-6647-8519-157A2ACFD06F}"/>
              </a:ext>
            </a:extLst>
          </p:cNvPr>
          <p:cNvSpPr/>
          <p:nvPr/>
        </p:nvSpPr>
        <p:spPr>
          <a:xfrm>
            <a:off x="1985962" y="4460039"/>
            <a:ext cx="9220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dirty="0" err="1"/>
              <a:t>EnhancedVolcano</a:t>
            </a:r>
            <a:r>
              <a:rPr lang="ko-Kore-KR" altLang="en-US" dirty="0"/>
              <a:t>의</a:t>
            </a:r>
            <a:r>
              <a:rPr lang="ko-KR" altLang="en-US" dirty="0"/>
              <a:t> 가장 기본적인 사용방법은 위와 같습니다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dirty="0"/>
              <a:t>t</a:t>
            </a:r>
            <a:r>
              <a:rPr lang="ko-Kore-KR" altLang="en-US" dirty="0"/>
              <a:t>optable 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시각화하고자 하는 표</a:t>
            </a:r>
            <a:r>
              <a:rPr lang="en-US" altLang="ko-KR" dirty="0"/>
              <a:t>(</a:t>
            </a:r>
            <a:r>
              <a:rPr lang="ko-KR" altLang="en-US" dirty="0"/>
              <a:t>데이터 프레임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altLang="en-US" dirty="0"/>
              <a:t>lab :</a:t>
            </a:r>
            <a:r>
              <a:rPr lang="ko-KR" altLang="en-US" dirty="0"/>
              <a:t> 플롯의 각 점에 붙일 이름</a:t>
            </a:r>
            <a:r>
              <a:rPr lang="en-US" altLang="ko-KR" dirty="0"/>
              <a:t>(</a:t>
            </a:r>
            <a:r>
              <a:rPr lang="ko-KR" altLang="en-US" dirty="0"/>
              <a:t>라벨</a:t>
            </a:r>
            <a:r>
              <a:rPr lang="en-US" altLang="ko-KR" dirty="0"/>
              <a:t>),</a:t>
            </a:r>
            <a:r>
              <a:rPr lang="ko-KR" altLang="en-US" dirty="0"/>
              <a:t> 기본적으로는 데이터 프레임의 </a:t>
            </a:r>
            <a:r>
              <a:rPr lang="en-US" altLang="ko-KR" dirty="0" err="1"/>
              <a:t>rowname</a:t>
            </a:r>
            <a:r>
              <a:rPr lang="ko-KR" altLang="en-US" dirty="0"/>
              <a:t>을 사용함</a:t>
            </a:r>
            <a:endParaRPr lang="ko-Kore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altLang="en-US" dirty="0"/>
              <a:t>x :</a:t>
            </a:r>
            <a:r>
              <a:rPr lang="ko-KR" altLang="en-US" dirty="0"/>
              <a:t> 데이터 프레임에서 </a:t>
            </a:r>
            <a:r>
              <a:rPr lang="en-US" altLang="ko-KR" dirty="0"/>
              <a:t>log2FC</a:t>
            </a:r>
            <a:r>
              <a:rPr lang="ko-KR" altLang="en-US" dirty="0"/>
              <a:t>에 해당하는 열의 이름</a:t>
            </a:r>
            <a:endParaRPr lang="ko-Kore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altLang="en-US" dirty="0"/>
              <a:t>y :</a:t>
            </a:r>
            <a:r>
              <a:rPr lang="ko-KR" altLang="en-US" dirty="0"/>
              <a:t> 데이터 프레임에서 </a:t>
            </a:r>
            <a:r>
              <a:rPr lang="en-US" altLang="ko-KR" dirty="0"/>
              <a:t>p value</a:t>
            </a:r>
            <a:r>
              <a:rPr lang="ko-KR" altLang="en-US" dirty="0"/>
              <a:t>에 해당하는 열의 이름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4177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3EA294-63A2-604B-B7B9-D7C9A80F8BFF}"/>
              </a:ext>
            </a:extLst>
          </p:cNvPr>
          <p:cNvSpPr txBox="1"/>
          <p:nvPr/>
        </p:nvSpPr>
        <p:spPr>
          <a:xfrm>
            <a:off x="271463" y="216353"/>
            <a:ext cx="3386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/>
              <a:t>3.</a:t>
            </a:r>
            <a:r>
              <a:rPr kumimoji="1" lang="ko-KR" altLang="en-US" sz="4000" b="1" dirty="0"/>
              <a:t> </a:t>
            </a:r>
            <a:r>
              <a:rPr kumimoji="1" lang="en-US" altLang="ko-KR" sz="4000" b="1" dirty="0"/>
              <a:t>Visualization </a:t>
            </a:r>
            <a:r>
              <a:rPr kumimoji="1" lang="en-US" altLang="ko-KR" sz="3200" b="1" dirty="0"/>
              <a:t>Volcano</a:t>
            </a:r>
            <a:r>
              <a:rPr kumimoji="1" lang="ko-KR" altLang="en-US" sz="3200" b="1" dirty="0"/>
              <a:t> </a:t>
            </a:r>
            <a:r>
              <a:rPr kumimoji="1" lang="en-US" altLang="ko-KR" sz="3200" b="1" dirty="0"/>
              <a:t>plot</a:t>
            </a:r>
            <a:endParaRPr kumimoji="1" lang="ko-Kore-KR" altLang="en-US" sz="40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93DFA1-602B-A94A-ABD7-946673A8BA4B}"/>
              </a:ext>
            </a:extLst>
          </p:cNvPr>
          <p:cNvSpPr/>
          <p:nvPr/>
        </p:nvSpPr>
        <p:spPr>
          <a:xfrm>
            <a:off x="617079" y="2189822"/>
            <a:ext cx="3657600" cy="212365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ore-KR" altLang="en-US" dirty="0"/>
              <a:t>EnhancedVolcano(</a:t>
            </a:r>
          </a:p>
          <a:p>
            <a:r>
              <a:rPr lang="ko-Kore-KR" altLang="en-US" dirty="0"/>
              <a:t>                </a:t>
            </a:r>
            <a:r>
              <a:rPr lang="ko-Kore-KR" altLang="en-US" sz="2400" b="1" dirty="0">
                <a:solidFill>
                  <a:srgbClr val="FF0000"/>
                </a:solidFill>
              </a:rPr>
              <a:t>toptable = ###,</a:t>
            </a:r>
          </a:p>
          <a:p>
            <a:r>
              <a:rPr lang="ko-Kore-KR" altLang="en-US" sz="2400" b="1" dirty="0">
                <a:solidFill>
                  <a:srgbClr val="FF0000"/>
                </a:solidFill>
              </a:rPr>
              <a:t>            lab = ### ,</a:t>
            </a:r>
          </a:p>
          <a:p>
            <a:r>
              <a:rPr lang="ko-Kore-KR" altLang="en-US" sz="2400" b="1" dirty="0">
                <a:solidFill>
                  <a:srgbClr val="FF0000"/>
                </a:solidFill>
              </a:rPr>
              <a:t>            x = ### ,</a:t>
            </a:r>
          </a:p>
          <a:p>
            <a:r>
              <a:rPr lang="ko-Kore-KR" altLang="en-US" sz="2400" b="1" dirty="0">
                <a:solidFill>
                  <a:srgbClr val="FF0000"/>
                </a:solidFill>
              </a:rPr>
              <a:t>            y = ### ,</a:t>
            </a:r>
            <a:endParaRPr lang="ko-Kore-KR" altLang="en-US" dirty="0"/>
          </a:p>
          <a:p>
            <a:r>
              <a:rPr lang="ko-Kore-KR" altLang="en-US" dirty="0"/>
              <a:t>                </a:t>
            </a:r>
            <a:r>
              <a:rPr lang="en-US" altLang="ko-Kore-KR" dirty="0"/>
              <a:t>…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en-US" altLang="ko-KR" dirty="0" err="1"/>
              <a:t>etc</a:t>
            </a:r>
            <a:r>
              <a:rPr lang="en-US" altLang="ko-KR" dirty="0"/>
              <a:t> … )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19C06E-1729-5C46-BD68-D1302656A25D}"/>
              </a:ext>
            </a:extLst>
          </p:cNvPr>
          <p:cNvSpPr/>
          <p:nvPr/>
        </p:nvSpPr>
        <p:spPr>
          <a:xfrm>
            <a:off x="969650" y="5022212"/>
            <a:ext cx="105917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Q. d</a:t>
            </a:r>
            <a:r>
              <a:rPr lang="en-US" altLang="ko-Kore-KR" sz="2000" b="1" dirty="0"/>
              <a:t>ay8.res </a:t>
            </a:r>
            <a:r>
              <a:rPr lang="ko-KR" altLang="en-US" sz="2000" b="1" dirty="0"/>
              <a:t>데이터프레임으로 </a:t>
            </a:r>
            <a:r>
              <a:rPr lang="en-US" altLang="ko-KR" sz="2000" b="1" dirty="0"/>
              <a:t>Volcano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plot</a:t>
            </a:r>
            <a:r>
              <a:rPr lang="ko-KR" altLang="en-US" sz="2000" b="1" dirty="0"/>
              <a:t>을 그리기 위해서는 </a:t>
            </a:r>
            <a:r>
              <a:rPr lang="en-US" altLang="ko-KR" sz="2000" b="1" dirty="0"/>
              <a:t>###</a:t>
            </a:r>
            <a:r>
              <a:rPr lang="ko-KR" altLang="en-US" sz="2000" b="1" dirty="0"/>
              <a:t>을 어떻게 수정해야 할까요</a:t>
            </a:r>
            <a:r>
              <a:rPr lang="en-US" altLang="ko-KR" sz="2000" b="1" dirty="0"/>
              <a:t>?</a:t>
            </a:r>
            <a:r>
              <a:rPr lang="ko-KR" altLang="en-US" sz="2000" b="1" dirty="0"/>
              <a:t> </a:t>
            </a:r>
            <a:endParaRPr lang="ko-Kore-KR" altLang="en-US" sz="2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C8156B-0345-2243-8135-913E3D25D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665" y="2054175"/>
            <a:ext cx="6873501" cy="22593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AEE411-605A-0040-9DCA-77B21B2145A3}"/>
              </a:ext>
            </a:extLst>
          </p:cNvPr>
          <p:cNvSpPr txBox="1"/>
          <p:nvPr/>
        </p:nvSpPr>
        <p:spPr>
          <a:xfrm>
            <a:off x="617079" y="1815965"/>
            <a:ext cx="92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TODO</a:t>
            </a:r>
            <a:endParaRPr kumimoji="1" lang="ko-Kore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3101A8-F058-B845-9E65-60C300B82FB2}"/>
              </a:ext>
            </a:extLst>
          </p:cNvPr>
          <p:cNvSpPr txBox="1"/>
          <p:nvPr/>
        </p:nvSpPr>
        <p:spPr>
          <a:xfrm>
            <a:off x="4644265" y="1623025"/>
            <a:ext cx="501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참고</a:t>
            </a:r>
            <a:r>
              <a:rPr kumimoji="1" lang="en-US" altLang="ko-Kore-KR" dirty="0"/>
              <a:t>) day8.res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D50A2D-6CA1-FE49-AE7B-6D1F443A39B6}"/>
              </a:ext>
            </a:extLst>
          </p:cNvPr>
          <p:cNvSpPr/>
          <p:nvPr/>
        </p:nvSpPr>
        <p:spPr>
          <a:xfrm>
            <a:off x="0" y="6131054"/>
            <a:ext cx="76438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dirty="0"/>
              <a:t>Tip</a:t>
            </a:r>
            <a:r>
              <a:rPr lang="ko-KR" altLang="en-US" dirty="0"/>
              <a:t> </a:t>
            </a:r>
            <a:r>
              <a:rPr lang="en-US" altLang="ko-KR" dirty="0"/>
              <a:t>1)</a:t>
            </a:r>
            <a:r>
              <a:rPr lang="ko-KR" altLang="en-US" dirty="0"/>
              <a:t> </a:t>
            </a:r>
            <a:r>
              <a:rPr lang="ko-Kore-KR" altLang="en-US" dirty="0"/>
              <a:t>The $ operator can be used to select a column</a:t>
            </a:r>
          </a:p>
          <a:p>
            <a:r>
              <a:rPr lang="en-US" altLang="ko-Kore-KR"/>
              <a:t>Tip 2)</a:t>
            </a:r>
            <a:r>
              <a:rPr lang="ko-Kore-KR" altLang="en-US" dirty="0"/>
              <a:t>You can use "colnames(x)" to see column names in data frame x.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A27CC7-3D83-B743-A27E-2E6ADDC38BBF}"/>
              </a:ext>
            </a:extLst>
          </p:cNvPr>
          <p:cNvSpPr txBox="1"/>
          <p:nvPr/>
        </p:nvSpPr>
        <p:spPr>
          <a:xfrm>
            <a:off x="8217214" y="6488668"/>
            <a:ext cx="3974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400" dirty="0"/>
              <a:t>정답은 </a:t>
            </a:r>
            <a:r>
              <a:rPr kumimoji="1" lang="en-US" altLang="ko-Kore-KR" sz="1400" dirty="0"/>
              <a:t>4.Code/3.Visualization.R</a:t>
            </a:r>
            <a:r>
              <a:rPr kumimoji="1" lang="ko-KR" altLang="en-US" sz="1400" dirty="0"/>
              <a:t> 참고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3150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3EA294-63A2-604B-B7B9-D7C9A80F8BFF}"/>
              </a:ext>
            </a:extLst>
          </p:cNvPr>
          <p:cNvSpPr txBox="1"/>
          <p:nvPr/>
        </p:nvSpPr>
        <p:spPr>
          <a:xfrm>
            <a:off x="271463" y="216353"/>
            <a:ext cx="3386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/>
              <a:t>3.</a:t>
            </a:r>
            <a:r>
              <a:rPr kumimoji="1" lang="ko-KR" altLang="en-US" sz="4000" b="1" dirty="0"/>
              <a:t> </a:t>
            </a:r>
            <a:r>
              <a:rPr kumimoji="1" lang="en-US" altLang="ko-KR" sz="4000" b="1" dirty="0"/>
              <a:t>Visualization </a:t>
            </a:r>
            <a:r>
              <a:rPr kumimoji="1" lang="en-US" altLang="ko-KR" sz="3200" b="1" dirty="0"/>
              <a:t>Heatmap</a:t>
            </a:r>
            <a:r>
              <a:rPr kumimoji="1" lang="ko-KR" altLang="en-US" sz="3200" b="1" dirty="0"/>
              <a:t> </a:t>
            </a:r>
            <a:r>
              <a:rPr kumimoji="1" lang="en-US" altLang="ko-KR" sz="3200" b="1" dirty="0"/>
              <a:t>plot</a:t>
            </a:r>
            <a:endParaRPr kumimoji="1" lang="ko-Kore-KR" altLang="en-US" sz="4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E28D27-9E04-FC42-9E77-D1693901C0D4}"/>
              </a:ext>
            </a:extLst>
          </p:cNvPr>
          <p:cNvSpPr/>
          <p:nvPr/>
        </p:nvSpPr>
        <p:spPr>
          <a:xfrm>
            <a:off x="4612686" y="2715321"/>
            <a:ext cx="70376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b="1" i="0" dirty="0">
                <a:solidFill>
                  <a:srgbClr val="000000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Heatmap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은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X</a:t>
            </a:r>
            <a:r>
              <a:rPr lang="ko-KR" altLang="en-US" dirty="0"/>
              <a:t>축과 </a:t>
            </a:r>
            <a:r>
              <a:rPr lang="en" altLang="ko-Kore-KR" dirty="0"/>
              <a:t>Y</a:t>
            </a:r>
            <a:r>
              <a:rPr lang="ko-KR" altLang="en-US" dirty="0"/>
              <a:t>축으로 클래스를 나누어 집계한 값에 따라 색을 다르게 해서 </a:t>
            </a:r>
            <a:r>
              <a:rPr lang="en-US" altLang="ko-KR" dirty="0"/>
              <a:t>2</a:t>
            </a:r>
            <a:r>
              <a:rPr lang="ko-KR" altLang="en-US" dirty="0"/>
              <a:t>차원으로 자료를 시각화하는</a:t>
            </a:r>
            <a:r>
              <a:rPr lang="en-US" altLang="ko-KR" dirty="0"/>
              <a:t> </a:t>
            </a:r>
            <a:r>
              <a:rPr lang="ko-KR" altLang="en-US" dirty="0"/>
              <a:t>방법입니다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본 실습에서는</a:t>
            </a:r>
            <a:r>
              <a:rPr lang="ko-KR" altLang="en-US" b="1" dirty="0">
                <a:solidFill>
                  <a:srgbClr val="000000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ComplexHeatmap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라는 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R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 패키지를 활용하여 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DESeq2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에서 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normalize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Fold</a:t>
            </a:r>
            <a:r>
              <a:rPr lang="ko-KR" altLang="en-US" b="1" dirty="0">
                <a:solidFill>
                  <a:srgbClr val="000000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change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값을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시각화 해볼 예정입니다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ore-KR" dirty="0">
              <a:solidFill>
                <a:srgbClr val="000000"/>
              </a:solidFill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0EF1989-2113-9D4F-81EE-1CE2EE2F2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541706"/>
            <a:ext cx="3060382" cy="510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30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3EA294-63A2-604B-B7B9-D7C9A80F8BFF}"/>
              </a:ext>
            </a:extLst>
          </p:cNvPr>
          <p:cNvSpPr txBox="1"/>
          <p:nvPr/>
        </p:nvSpPr>
        <p:spPr>
          <a:xfrm>
            <a:off x="271463" y="216353"/>
            <a:ext cx="3386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/>
              <a:t>3.</a:t>
            </a:r>
            <a:r>
              <a:rPr kumimoji="1" lang="ko-KR" altLang="en-US" sz="4000" b="1" dirty="0"/>
              <a:t> </a:t>
            </a:r>
            <a:r>
              <a:rPr kumimoji="1" lang="en-US" altLang="ko-KR" sz="4000" b="1" dirty="0"/>
              <a:t>Visualization </a:t>
            </a:r>
            <a:r>
              <a:rPr kumimoji="1" lang="en-US" altLang="ko-KR" sz="3200" b="1" dirty="0"/>
              <a:t>Heatmap</a:t>
            </a:r>
            <a:r>
              <a:rPr kumimoji="1" lang="ko-KR" altLang="en-US" sz="3200" b="1" dirty="0"/>
              <a:t> </a:t>
            </a:r>
            <a:r>
              <a:rPr kumimoji="1" lang="en-US" altLang="ko-KR" sz="3200" b="1" dirty="0"/>
              <a:t>plot</a:t>
            </a:r>
            <a:endParaRPr kumimoji="1" lang="ko-Kore-KR" altLang="en-US" sz="40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625D3C-39B1-224A-BCD9-BF976D1A96F0}"/>
              </a:ext>
            </a:extLst>
          </p:cNvPr>
          <p:cNvSpPr/>
          <p:nvPr/>
        </p:nvSpPr>
        <p:spPr>
          <a:xfrm>
            <a:off x="925284" y="1602420"/>
            <a:ext cx="95386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/>
              <a:t>ComplexHeatmap</a:t>
            </a:r>
            <a:r>
              <a:rPr lang="en-US" altLang="ko-KR" sz="1600" b="1" dirty="0"/>
              <a:t> vignette : </a:t>
            </a:r>
          </a:p>
          <a:p>
            <a:r>
              <a:rPr lang="en-US" altLang="ko-KR" sz="1600" dirty="0">
                <a:hlinkClick r:id="rId2"/>
              </a:rPr>
              <a:t>https://jokergoo.github.io/ComplexHeatmap-reference/book/</a:t>
            </a:r>
            <a:endParaRPr lang="en-US" altLang="ko-KR" sz="1600" dirty="0"/>
          </a:p>
          <a:p>
            <a:endParaRPr lang="en-US" altLang="ko-KR" sz="1600" dirty="0"/>
          </a:p>
          <a:p>
            <a:endParaRPr lang="ko-Kore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BEB929-576F-C944-94C9-CD173B2D7280}"/>
              </a:ext>
            </a:extLst>
          </p:cNvPr>
          <p:cNvSpPr txBox="1"/>
          <p:nvPr/>
        </p:nvSpPr>
        <p:spPr>
          <a:xfrm>
            <a:off x="1083317" y="4282552"/>
            <a:ext cx="104679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000" dirty="0"/>
              <a:t>Heatmap</a:t>
            </a:r>
            <a:r>
              <a:rPr kumimoji="1" lang="ko-KR" altLang="en-US" sz="2000" dirty="0"/>
              <a:t> 이라는 </a:t>
            </a:r>
            <a:r>
              <a:rPr kumimoji="1" lang="en-US" altLang="ko-KR" sz="2000" dirty="0"/>
              <a:t>function</a:t>
            </a:r>
            <a:r>
              <a:rPr kumimoji="1" lang="ko-KR" altLang="en-US" sz="2000" dirty="0"/>
              <a:t>을 사용하면 </a:t>
            </a:r>
            <a:r>
              <a:rPr kumimoji="1" lang="en-US" altLang="ko-KR" sz="2000" dirty="0"/>
              <a:t>Heatmap</a:t>
            </a:r>
            <a:r>
              <a:rPr kumimoji="1" lang="ko-KR" altLang="en-US" sz="2000" dirty="0"/>
              <a:t>을 그릴 수 있습니다</a:t>
            </a:r>
            <a:r>
              <a:rPr kumimoji="1"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실습 코드에서 </a:t>
            </a:r>
            <a:r>
              <a:rPr kumimoji="1" lang="en-US" altLang="ko-KR" sz="2000" dirty="0"/>
              <a:t>Heatmap</a:t>
            </a:r>
            <a:r>
              <a:rPr kumimoji="1" lang="ko-KR" altLang="en-US" sz="2000" dirty="0"/>
              <a:t>을 그리는 함수는 이미 완성이 되어 있습니다</a:t>
            </a:r>
            <a:r>
              <a:rPr kumimoji="1"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대신 </a:t>
            </a:r>
            <a:r>
              <a:rPr kumimoji="1" lang="en-US" altLang="ko-KR" sz="2000" dirty="0"/>
              <a:t>Heatmap function</a:t>
            </a:r>
            <a:r>
              <a:rPr kumimoji="1" lang="ko-KR" altLang="en-US" sz="2000" dirty="0"/>
              <a:t>을 그리기 위한 </a:t>
            </a:r>
            <a:r>
              <a:rPr kumimoji="1" lang="en-US" altLang="ko-KR" sz="2000" b="1" dirty="0"/>
              <a:t>log2FC</a:t>
            </a:r>
            <a:r>
              <a:rPr kumimoji="1" lang="ko-KR" altLang="en-US" sz="2000" b="1" dirty="0"/>
              <a:t> 값을 담고 있는 </a:t>
            </a:r>
            <a:r>
              <a:rPr kumimoji="1" lang="en-US" altLang="ko-KR" sz="2000" b="1" dirty="0"/>
              <a:t>matrix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만들어야 합니다</a:t>
            </a:r>
            <a:r>
              <a:rPr kumimoji="1" lang="en-US" altLang="ko-KR" sz="2000" dirty="0"/>
              <a:t>.</a:t>
            </a:r>
            <a:endParaRPr kumimoji="1" lang="ko-Kore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916359-9274-0B47-B121-ADD2E5158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2679638"/>
            <a:ext cx="9348788" cy="134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0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1056CCA-F31E-7040-BBF4-F23098455D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363"/>
          <a:stretch/>
        </p:blipFill>
        <p:spPr>
          <a:xfrm>
            <a:off x="470693" y="1876463"/>
            <a:ext cx="6373813" cy="24214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758BA6-F9A1-A149-9C6B-BF87855E5C58}"/>
              </a:ext>
            </a:extLst>
          </p:cNvPr>
          <p:cNvSpPr txBox="1"/>
          <p:nvPr/>
        </p:nvSpPr>
        <p:spPr>
          <a:xfrm>
            <a:off x="271463" y="216353"/>
            <a:ext cx="3386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/>
              <a:t>3.</a:t>
            </a:r>
            <a:r>
              <a:rPr kumimoji="1" lang="ko-KR" altLang="en-US" sz="4000" b="1" dirty="0"/>
              <a:t> </a:t>
            </a:r>
            <a:r>
              <a:rPr kumimoji="1" lang="en-US" altLang="ko-KR" sz="4000" b="1" dirty="0"/>
              <a:t>Visualization </a:t>
            </a:r>
            <a:r>
              <a:rPr kumimoji="1" lang="en-US" altLang="ko-KR" sz="3200" b="1" dirty="0"/>
              <a:t>Heatmap</a:t>
            </a:r>
            <a:r>
              <a:rPr kumimoji="1" lang="ko-KR" altLang="en-US" sz="3200" b="1" dirty="0"/>
              <a:t> </a:t>
            </a:r>
            <a:r>
              <a:rPr kumimoji="1" lang="en-US" altLang="ko-KR" sz="3200" b="1" dirty="0"/>
              <a:t>plot</a:t>
            </a:r>
            <a:endParaRPr kumimoji="1" lang="ko-Kore-KR" alt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BC087-24A2-6F4D-AC52-DD3A42B8BDEF}"/>
              </a:ext>
            </a:extLst>
          </p:cNvPr>
          <p:cNvSpPr txBox="1"/>
          <p:nvPr/>
        </p:nvSpPr>
        <p:spPr>
          <a:xfrm>
            <a:off x="470693" y="5010431"/>
            <a:ext cx="112610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000" dirty="0"/>
              <a:t>TODO </a:t>
            </a:r>
            <a:r>
              <a:rPr kumimoji="1" lang="ko-KR" altLang="en-US" sz="2000" dirty="0"/>
              <a:t>직전까지 코드를 실행하시면 </a:t>
            </a:r>
            <a:r>
              <a:rPr kumimoji="1" lang="en-US" altLang="ko-KR" sz="2000" b="1" dirty="0" err="1"/>
              <a:t>Tfh.related.countData</a:t>
            </a:r>
            <a:r>
              <a:rPr kumimoji="1" lang="ko-KR" altLang="en-US" sz="2000" dirty="0"/>
              <a:t>라는 </a:t>
            </a:r>
            <a:r>
              <a:rPr kumimoji="1" lang="en-US" altLang="ko-KR" sz="2000" dirty="0"/>
              <a:t>matrix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얻을 수 있습니다</a:t>
            </a:r>
            <a:r>
              <a:rPr kumimoji="1"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이 </a:t>
            </a:r>
            <a:r>
              <a:rPr kumimoji="1" lang="en-US" altLang="ko-KR" sz="2000" dirty="0"/>
              <a:t>matrix</a:t>
            </a:r>
            <a:r>
              <a:rPr kumimoji="1" lang="ko-KR" altLang="en-US" sz="2000" dirty="0"/>
              <a:t>는 </a:t>
            </a:r>
            <a:r>
              <a:rPr kumimoji="1" lang="en-US" altLang="ko-KR" sz="2000" dirty="0"/>
              <a:t>DEseq2</a:t>
            </a:r>
            <a:r>
              <a:rPr kumimoji="1" lang="ko-KR" altLang="en-US" sz="2000" dirty="0"/>
              <a:t>을 이용해 </a:t>
            </a:r>
            <a:r>
              <a:rPr kumimoji="1" lang="en-US" altLang="ko-KR" sz="2000" dirty="0"/>
              <a:t>normalized</a:t>
            </a:r>
            <a:r>
              <a:rPr kumimoji="1" lang="ko-KR" altLang="en-US" sz="2000" dirty="0"/>
              <a:t> 된 </a:t>
            </a:r>
            <a:r>
              <a:rPr kumimoji="1" lang="en-US" altLang="ko-KR" sz="2000" dirty="0"/>
              <a:t>count </a:t>
            </a:r>
            <a:r>
              <a:rPr kumimoji="1" lang="ko-KR" altLang="en-US" sz="2000" dirty="0"/>
              <a:t>값을 담고 있는 </a:t>
            </a:r>
            <a:r>
              <a:rPr kumimoji="1" lang="en-US" altLang="ko-KR" sz="2000" dirty="0"/>
              <a:t>matrix</a:t>
            </a:r>
            <a:r>
              <a:rPr kumimoji="1" lang="ko-KR" altLang="en-US" sz="2000" dirty="0"/>
              <a:t>입니다</a:t>
            </a:r>
            <a:r>
              <a:rPr kumimoji="1"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000" dirty="0"/>
              <a:t>Row</a:t>
            </a:r>
            <a:r>
              <a:rPr kumimoji="1" lang="ko-KR" altLang="en-US" sz="2000" dirty="0"/>
              <a:t>는 </a:t>
            </a:r>
            <a:r>
              <a:rPr kumimoji="1" lang="en-US" altLang="ko-KR" sz="2000" dirty="0"/>
              <a:t>gene, Column</a:t>
            </a:r>
            <a:r>
              <a:rPr kumimoji="1" lang="ko-KR" altLang="en-US" sz="2000" dirty="0"/>
              <a:t>은 샘플 이름입니다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</a:t>
            </a:r>
            <a:endParaRPr kumimoji="1" lang="ko-Kore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B3CD32-69C4-BA4C-BDCD-4D2FF2AD1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375" y="885825"/>
            <a:ext cx="4016577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3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3EA294-63A2-604B-B7B9-D7C9A80F8BFF}"/>
              </a:ext>
            </a:extLst>
          </p:cNvPr>
          <p:cNvSpPr txBox="1"/>
          <p:nvPr/>
        </p:nvSpPr>
        <p:spPr>
          <a:xfrm>
            <a:off x="271463" y="216353"/>
            <a:ext cx="3386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/>
              <a:t>3.</a:t>
            </a:r>
            <a:r>
              <a:rPr kumimoji="1" lang="ko-KR" altLang="en-US" sz="4000" b="1" dirty="0"/>
              <a:t> </a:t>
            </a:r>
            <a:r>
              <a:rPr kumimoji="1" lang="en-US" altLang="ko-KR" sz="4000" b="1" dirty="0"/>
              <a:t>Visualization </a:t>
            </a:r>
            <a:r>
              <a:rPr kumimoji="1" lang="en-US" altLang="ko-KR" sz="3200" b="1" dirty="0"/>
              <a:t>Heatmap</a:t>
            </a:r>
            <a:r>
              <a:rPr kumimoji="1" lang="ko-KR" altLang="en-US" sz="3200" b="1" dirty="0"/>
              <a:t> </a:t>
            </a:r>
            <a:r>
              <a:rPr kumimoji="1" lang="en-US" altLang="ko-KR" sz="3200" b="1" dirty="0"/>
              <a:t>plot</a:t>
            </a:r>
            <a:endParaRPr kumimoji="1" lang="ko-Kore-KR" altLang="en-US" sz="40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93DFA1-602B-A94A-ABD7-946673A8BA4B}"/>
              </a:ext>
            </a:extLst>
          </p:cNvPr>
          <p:cNvSpPr/>
          <p:nvPr/>
        </p:nvSpPr>
        <p:spPr>
          <a:xfrm>
            <a:off x="2220611" y="5453951"/>
            <a:ext cx="8098296" cy="58477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ko-Kore-KR" dirty="0"/>
              <a:t>log2FC.data &lt;- log2(</a:t>
            </a:r>
            <a:r>
              <a:rPr lang="en" altLang="ko-Kore-KR" dirty="0" err="1"/>
              <a:t>Tfh.related.countData</a:t>
            </a:r>
            <a:r>
              <a:rPr lang="en" altLang="ko-Kore-KR" dirty="0"/>
              <a:t>[</a:t>
            </a:r>
            <a:r>
              <a:rPr lang="en" altLang="ko-Kore-KR" dirty="0">
                <a:solidFill>
                  <a:srgbClr val="FF0000"/>
                </a:solidFill>
              </a:rPr>
              <a:t> </a:t>
            </a:r>
            <a:r>
              <a:rPr lang="en" altLang="ko-Kore-KR" sz="3200" b="1" dirty="0">
                <a:solidFill>
                  <a:srgbClr val="FF0000"/>
                </a:solidFill>
              </a:rPr>
              <a:t>### </a:t>
            </a:r>
            <a:r>
              <a:rPr lang="en" altLang="ko-Kore-KR" dirty="0"/>
              <a:t>] / </a:t>
            </a:r>
            <a:r>
              <a:rPr lang="en" altLang="ko-Kore-KR" dirty="0" err="1"/>
              <a:t>Tfh.related.countData</a:t>
            </a:r>
            <a:r>
              <a:rPr lang="en" altLang="ko-Kore-KR" b="1" dirty="0"/>
              <a:t>[ </a:t>
            </a:r>
            <a:r>
              <a:rPr lang="en" altLang="ko-Kore-KR" sz="2800" b="1" dirty="0">
                <a:solidFill>
                  <a:srgbClr val="FF0000"/>
                </a:solidFill>
              </a:rPr>
              <a:t>### </a:t>
            </a:r>
            <a:r>
              <a:rPr lang="en" altLang="ko-Kore-KR" dirty="0"/>
              <a:t>])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19C06E-1729-5C46-BD68-D1302656A25D}"/>
              </a:ext>
            </a:extLst>
          </p:cNvPr>
          <p:cNvSpPr/>
          <p:nvPr/>
        </p:nvSpPr>
        <p:spPr>
          <a:xfrm>
            <a:off x="1328738" y="4598577"/>
            <a:ext cx="96297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Q. Fold change Heatmap </a:t>
            </a:r>
            <a:r>
              <a:rPr lang="ko-KR" altLang="en-US" sz="2000" b="1" dirty="0"/>
              <a:t>을 그리기 위해 </a:t>
            </a:r>
            <a:r>
              <a:rPr lang="en-US" altLang="ko-KR" sz="2000" b="1" dirty="0"/>
              <a:t>log2(TFH/</a:t>
            </a:r>
            <a:r>
              <a:rPr lang="en-US" altLang="ko-KR" sz="2000" b="1" dirty="0" err="1"/>
              <a:t>TFHlike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을 계산해야 합니다</a:t>
            </a:r>
            <a:r>
              <a:rPr lang="en-US" altLang="ko-KR" sz="2000" b="1" dirty="0"/>
              <a:t>.</a:t>
            </a:r>
            <a:r>
              <a:rPr lang="ko-KR" altLang="en-US" sz="2000" b="1" dirty="0"/>
              <a:t> </a:t>
            </a:r>
            <a:endParaRPr lang="en-US" altLang="ko-KR" sz="2000" b="1" dirty="0"/>
          </a:p>
          <a:p>
            <a:r>
              <a:rPr lang="ko-KR" altLang="en-US" sz="2000" b="1" dirty="0"/>
              <a:t>      </a:t>
            </a:r>
            <a:r>
              <a:rPr lang="en-US" altLang="ko-KR" sz="2000" b="1" dirty="0"/>
              <a:t>Day,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Replicate</a:t>
            </a:r>
            <a:r>
              <a:rPr lang="ko-KR" altLang="en-US" sz="2000" b="1" dirty="0"/>
              <a:t>별 </a:t>
            </a:r>
            <a:r>
              <a:rPr lang="en-US" altLang="ko-KR" sz="2000" b="1" dirty="0" err="1"/>
              <a:t>logFC</a:t>
            </a:r>
            <a:r>
              <a:rPr lang="ko-KR" altLang="en-US" sz="2000" b="1" dirty="0" err="1"/>
              <a:t>를</a:t>
            </a:r>
            <a:r>
              <a:rPr lang="ko-KR" altLang="en-US" sz="2000" b="1" dirty="0"/>
              <a:t> 계산하기 위해서는 </a:t>
            </a:r>
            <a:r>
              <a:rPr lang="en-US" altLang="ko-KR" sz="2000" b="1" dirty="0"/>
              <a:t>###</a:t>
            </a:r>
            <a:r>
              <a:rPr lang="ko-KR" altLang="en-US" sz="2000" b="1" dirty="0"/>
              <a:t>을 어떻게 수정해야 할까요</a:t>
            </a:r>
            <a:r>
              <a:rPr lang="en-US" altLang="ko-KR" sz="2000" b="1" dirty="0"/>
              <a:t>?</a:t>
            </a:r>
            <a:r>
              <a:rPr lang="ko-KR" altLang="en-US" sz="2000" b="1" dirty="0"/>
              <a:t> </a:t>
            </a:r>
            <a:endParaRPr lang="ko-Kore-KR" alt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A27CC7-3D83-B743-A27E-2E6ADDC38BBF}"/>
              </a:ext>
            </a:extLst>
          </p:cNvPr>
          <p:cNvSpPr txBox="1"/>
          <p:nvPr/>
        </p:nvSpPr>
        <p:spPr>
          <a:xfrm>
            <a:off x="8217214" y="6488668"/>
            <a:ext cx="3974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400" dirty="0"/>
              <a:t>정답은 </a:t>
            </a:r>
            <a:r>
              <a:rPr kumimoji="1" lang="en-US" altLang="ko-Kore-KR" sz="1400" dirty="0"/>
              <a:t>4.Code/3.Visualization.R</a:t>
            </a:r>
            <a:r>
              <a:rPr kumimoji="1" lang="ko-KR" altLang="en-US" sz="1400" dirty="0"/>
              <a:t> 참고</a:t>
            </a:r>
            <a:endParaRPr kumimoji="1" lang="ko-Kore-KR" altLang="en-US" sz="1400" dirty="0"/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FA9621CF-B92D-E849-B585-D881CB4AD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310363"/>
              </p:ext>
            </p:extLst>
          </p:nvPr>
        </p:nvGraphicFramePr>
        <p:xfrm>
          <a:off x="2637630" y="1947280"/>
          <a:ext cx="20399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988">
                  <a:extLst>
                    <a:ext uri="{9D8B030D-6E8A-4147-A177-3AD203B41FA5}">
                      <a16:colId xmlns:a16="http://schemas.microsoft.com/office/drawing/2014/main" val="614080137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4046902893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1043275862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848030171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3016792105"/>
                    </a:ext>
                  </a:extLst>
                </a:gridCol>
              </a:tblGrid>
              <a:tr h="319683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407188"/>
                  </a:ext>
                </a:extLst>
              </a:tr>
              <a:tr h="319683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555348"/>
                  </a:ext>
                </a:extLst>
              </a:tr>
              <a:tr h="319683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46248"/>
                  </a:ext>
                </a:extLst>
              </a:tr>
              <a:tr h="319683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626701"/>
                  </a:ext>
                </a:extLst>
              </a:tr>
              <a:tr h="319683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426774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06A5AB2-4FB6-D945-83C5-10F4309A3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148903"/>
              </p:ext>
            </p:extLst>
          </p:nvPr>
        </p:nvGraphicFramePr>
        <p:xfrm>
          <a:off x="7514430" y="1947280"/>
          <a:ext cx="20399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988">
                  <a:extLst>
                    <a:ext uri="{9D8B030D-6E8A-4147-A177-3AD203B41FA5}">
                      <a16:colId xmlns:a16="http://schemas.microsoft.com/office/drawing/2014/main" val="614080137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4046902893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1043275862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848030171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3016792105"/>
                    </a:ext>
                  </a:extLst>
                </a:gridCol>
              </a:tblGrid>
              <a:tr h="319683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407188"/>
                  </a:ext>
                </a:extLst>
              </a:tr>
              <a:tr h="319683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555348"/>
                  </a:ext>
                </a:extLst>
              </a:tr>
              <a:tr h="319683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46248"/>
                  </a:ext>
                </a:extLst>
              </a:tr>
              <a:tr h="319683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626701"/>
                  </a:ext>
                </a:extLst>
              </a:tr>
              <a:tr h="319683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426774"/>
                  </a:ext>
                </a:extLst>
              </a:tr>
            </a:tbl>
          </a:graphicData>
        </a:graphic>
      </p:graphicFrame>
      <p:sp>
        <p:nvSpPr>
          <p:cNvPr id="15" name="오른쪽 화살표[R] 14">
            <a:extLst>
              <a:ext uri="{FF2B5EF4-FFF2-40B4-BE49-F238E27FC236}">
                <a16:creationId xmlns:a16="http://schemas.microsoft.com/office/drawing/2014/main" id="{676380BF-1D9C-DA4B-A9B8-11F4E3A21727}"/>
              </a:ext>
            </a:extLst>
          </p:cNvPr>
          <p:cNvSpPr/>
          <p:nvPr/>
        </p:nvSpPr>
        <p:spPr>
          <a:xfrm>
            <a:off x="5557838" y="2386814"/>
            <a:ext cx="1171575" cy="1157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00CCEB-9488-D64F-915F-B349BBF5509B}"/>
              </a:ext>
            </a:extLst>
          </p:cNvPr>
          <p:cNvSpPr txBox="1"/>
          <p:nvPr/>
        </p:nvSpPr>
        <p:spPr>
          <a:xfrm>
            <a:off x="7997032" y="3861694"/>
            <a:ext cx="155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log2FC.data</a:t>
            </a:r>
            <a:endParaRPr kumimoji="1" lang="ko-Kore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0699D4-7CEE-C04D-AFE4-5AA50A9C712E}"/>
              </a:ext>
            </a:extLst>
          </p:cNvPr>
          <p:cNvSpPr txBox="1"/>
          <p:nvPr/>
        </p:nvSpPr>
        <p:spPr>
          <a:xfrm>
            <a:off x="2637630" y="3858079"/>
            <a:ext cx="243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Tfh.related.countData</a:t>
            </a:r>
            <a:endParaRPr kumimoji="1" lang="ko-Kore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0ABD31-4E95-A842-B0D8-C0E874B48482}"/>
              </a:ext>
            </a:extLst>
          </p:cNvPr>
          <p:cNvSpPr txBox="1"/>
          <p:nvPr/>
        </p:nvSpPr>
        <p:spPr>
          <a:xfrm rot="16200000">
            <a:off x="1887818" y="2721705"/>
            <a:ext cx="74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gene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7B598D-6EB3-1648-BC47-36D0FCC8B9B7}"/>
              </a:ext>
            </a:extLst>
          </p:cNvPr>
          <p:cNvSpPr txBox="1"/>
          <p:nvPr/>
        </p:nvSpPr>
        <p:spPr>
          <a:xfrm rot="16200000">
            <a:off x="6958595" y="2677014"/>
            <a:ext cx="74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gene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FCD322-4B6B-F540-875E-A11A5B65CFF1}"/>
              </a:ext>
            </a:extLst>
          </p:cNvPr>
          <p:cNvSpPr txBox="1"/>
          <p:nvPr/>
        </p:nvSpPr>
        <p:spPr>
          <a:xfrm>
            <a:off x="2220611" y="1558587"/>
            <a:ext cx="376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dirty="0">
                <a:effectLst/>
              </a:rPr>
              <a:t>X08GCTFH.01 ~ X24TFHlike.03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E13CED-543A-0843-83BA-227E2A4675E5}"/>
              </a:ext>
            </a:extLst>
          </p:cNvPr>
          <p:cNvSpPr txBox="1"/>
          <p:nvPr/>
        </p:nvSpPr>
        <p:spPr>
          <a:xfrm>
            <a:off x="6846246" y="1558587"/>
            <a:ext cx="416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ore-KR" dirty="0"/>
              <a:t>Day, Replicate</a:t>
            </a:r>
            <a:r>
              <a:rPr kumimoji="1" lang="en-US" altLang="ko-KR" dirty="0"/>
              <a:t> </a:t>
            </a:r>
            <a:r>
              <a:rPr kumimoji="1" lang="ko-KR" altLang="en-US" dirty="0"/>
              <a:t>별</a:t>
            </a:r>
            <a:r>
              <a:rPr kumimoji="1" lang="en-US" altLang="ko-KR" dirty="0"/>
              <a:t> log2FC(TFH/</a:t>
            </a:r>
            <a:r>
              <a:rPr kumimoji="1" lang="en-US" altLang="ko-KR" dirty="0" err="1"/>
              <a:t>TFHlike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BAE9EC-35D5-A041-A0AE-BAFA0D8C53B2}"/>
              </a:ext>
            </a:extLst>
          </p:cNvPr>
          <p:cNvSpPr/>
          <p:nvPr/>
        </p:nvSpPr>
        <p:spPr>
          <a:xfrm>
            <a:off x="0" y="646807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ore-KR" altLang="en-US" dirty="0"/>
              <a:t> </a:t>
            </a:r>
            <a:r>
              <a:rPr lang="en-US" altLang="ko-Kore-KR" dirty="0"/>
              <a:t>Tip ) </a:t>
            </a:r>
            <a:r>
              <a:rPr lang="ko-Kore-KR" altLang="en-US" dirty="0"/>
              <a:t>Use "df[a:b, c:d]" to select slice of data frame.</a:t>
            </a:r>
          </a:p>
        </p:txBody>
      </p:sp>
    </p:spTree>
    <p:extLst>
      <p:ext uri="{BB962C8B-B14F-4D97-AF65-F5344CB8AC3E}">
        <p14:creationId xmlns:p14="http://schemas.microsoft.com/office/powerpoint/2010/main" val="1856428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516</Words>
  <Application>Microsoft Macintosh PowerPoint</Application>
  <PresentationFormat>와이드스크린</PresentationFormat>
  <Paragraphs>56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이동주</dc:creator>
  <cp:lastModifiedBy>이동주</cp:lastModifiedBy>
  <cp:revision>1</cp:revision>
  <dcterms:created xsi:type="dcterms:W3CDTF">2022-03-28T07:40:06Z</dcterms:created>
  <dcterms:modified xsi:type="dcterms:W3CDTF">2022-03-28T10:04:53Z</dcterms:modified>
</cp:coreProperties>
</file>