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7" r:id="rId5"/>
    <p:sldId id="268" r:id="rId6"/>
    <p:sldId id="258" r:id="rId7"/>
    <p:sldId id="271" r:id="rId8"/>
    <p:sldId id="259" r:id="rId9"/>
    <p:sldId id="270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</p14:sldIdLst>
        </p14:section>
        <p14:section name="Input data" id="{06832706-D198-4334-86FC-3BBE13300A97}">
          <p14:sldIdLst>
            <p14:sldId id="262"/>
          </p14:sldIdLst>
        </p14:section>
        <p14:section name="PCA &amp; Correlation plot" id="{972E8649-E3F2-4522-B3A4-4F0A1C6FA533}">
          <p14:sldIdLst>
            <p14:sldId id="257"/>
            <p14:sldId id="267"/>
            <p14:sldId id="268"/>
            <p14:sldId id="258"/>
            <p14:sldId id="271"/>
            <p14:sldId id="259"/>
          </p14:sldIdLst>
        </p14:section>
        <p14:section name="DEG Analysis" id="{4F77AA2C-0102-4A80-B521-A02B612C450F}">
          <p14:sldIdLst>
            <p14:sldId id="270"/>
            <p14:sldId id="26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 autoAdjust="0"/>
    <p:restoredTop sz="88320" autoAdjust="0"/>
  </p:normalViewPr>
  <p:slideViewPr>
    <p:cSldViewPr snapToGrid="0">
      <p:cViewPr>
        <p:scale>
          <a:sx n="100" d="100"/>
          <a:sy n="100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gplot2.tidyverse.org/reference/index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83456" y="1235021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3583458" y="2483754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3583457" y="3553237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3583457" y="5279289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7D1D50-C100-4846-B8D3-0AF4330013E4}"/>
              </a:ext>
            </a:extLst>
          </p:cNvPr>
          <p:cNvSpPr txBox="1"/>
          <p:nvPr/>
        </p:nvSpPr>
        <p:spPr>
          <a:xfrm>
            <a:off x="3467343" y="1866746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5F3932-CD6A-EE4C-BEA6-A1830EE377A8}"/>
              </a:ext>
            </a:extLst>
          </p:cNvPr>
          <p:cNvSpPr txBox="1"/>
          <p:nvPr/>
        </p:nvSpPr>
        <p:spPr>
          <a:xfrm>
            <a:off x="3467343" y="4046105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706641"/>
            <a:ext cx="2667311" cy="603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599" y="903953"/>
            <a:ext cx="3232104" cy="113439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2119583"/>
            <a:ext cx="3232104" cy="122780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9" y="3374231"/>
            <a:ext cx="3232104" cy="845344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599" y="4300538"/>
            <a:ext cx="3232104" cy="2450370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1. </a:t>
                </a:r>
                <a:r>
                  <a:rPr lang="en-US" altLang="ko-KR" sz="1800" b="1" u="sng" dirty="0"/>
                  <a:t>Fold change</a:t>
                </a:r>
                <a:r>
                  <a:rPr lang="ko-KR" altLang="en-US" sz="1800" b="1" u="sng" dirty="0"/>
                  <a:t>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배수 차이</a:t>
                </a: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ex. </a:t>
                </a:r>
                <a:r>
                  <a:rPr lang="ko-KR" altLang="en-US" sz="1800" dirty="0"/>
                  <a:t>대조군 대비 비교군의 </a:t>
                </a:r>
                <a:r>
                  <a:rPr lang="en-US" altLang="ko-KR" sz="1800" dirty="0"/>
                  <a:t>log2(Fold Change)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 log2(</a:t>
                </a:r>
                <a:r>
                  <a:rPr lang="ko-KR" altLang="en-US" sz="1800" dirty="0"/>
                  <a:t>비교군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/ </a:t>
                </a:r>
                <a:r>
                  <a:rPr lang="ko-KR" altLang="en-US" sz="1800" dirty="0"/>
                  <a:t>대조군 유전자 </a:t>
                </a:r>
                <a:r>
                  <a:rPr lang="ko-KR" altLang="en-US" sz="1800" dirty="0" err="1"/>
                  <a:t>발현량</a:t>
                </a:r>
                <a:r>
                  <a:rPr lang="en-US" altLang="ko-KR" sz="1800" dirty="0"/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2. </a:t>
                </a:r>
                <a:r>
                  <a:rPr lang="en-US" altLang="ko-KR" sz="1800" b="1" u="sng" dirty="0"/>
                  <a:t>P value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  <a:r>
                  <a:rPr lang="en-US" altLang="ko-KR" sz="1800" b="1" u="sng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집단의 값들이 유의한 차이를 보이는지 검정한 통계량보다 크거나 같은 값을 얻을 수 있는 확률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 p value &lt; 0.05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라는 것은 이보다 차이가 나는 값이 나올 확률이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100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번 중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5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번 이하라는 것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!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3. </a:t>
                </a:r>
                <a:r>
                  <a:rPr lang="en-US" altLang="ko-KR" sz="1800" b="1" u="sng" dirty="0"/>
                  <a:t>Adjusted p value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유의한 유전자를 뽑기 위해 유전자마다 가설 검정 진행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>
                    <a:sym typeface="Wingdings" panose="05000000000000000000" pitchFamily="2" charset="2"/>
                  </a:rPr>
                  <a:t>한 가설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유전자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당 유의미함을 올바르게 판단하지 않을 확률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1-0.05=0.95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 smtClean="0">
                    <a:sym typeface="Wingdings" panose="05000000000000000000" pitchFamily="2" charset="2"/>
                  </a:rPr>
                  <a:t>예를 들어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,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유전자가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3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개만 있어도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0.95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=0.857</m:t>
                    </m:r>
                  </m:oMath>
                </a14:m>
                <a:r>
                  <a:rPr lang="ko-KR" altLang="en-US" sz="1800" dirty="0"/>
                  <a:t>로 확률이 매우 증가하기 때문에 이를 보정해주는 값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  <a:blipFill rotWithShape="0">
                <a:blip r:embed="rId3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5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xmlns="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389" y="4309060"/>
            <a:ext cx="295625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Run DEG analysis by DESeq2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7389" y="6195955"/>
            <a:ext cx="142090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 file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267BF0-69BF-4118-B5E7-BB1D5B46579C}"/>
              </a:ext>
            </a:extLst>
          </p:cNvPr>
          <p:cNvSpPr txBox="1"/>
          <p:nvPr/>
        </p:nvSpPr>
        <p:spPr>
          <a:xfrm>
            <a:off x="8747389" y="5129300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2"/>
          <a:stretch/>
        </p:blipFill>
        <p:spPr>
          <a:xfrm>
            <a:off x="304800" y="2441158"/>
            <a:ext cx="7366848" cy="41404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E733A80-DF78-4A25-901B-8D2A2CFEF47B}"/>
              </a:ext>
            </a:extLst>
          </p:cNvPr>
          <p:cNvSpPr/>
          <p:nvPr/>
        </p:nvSpPr>
        <p:spPr>
          <a:xfrm>
            <a:off x="3324225" y="5610147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xmlns="" id="{12797CB4-F5BA-44A2-84C7-5F83F160E6C2}"/>
              </a:ext>
            </a:extLst>
          </p:cNvPr>
          <p:cNvSpPr/>
          <p:nvPr/>
        </p:nvSpPr>
        <p:spPr>
          <a:xfrm>
            <a:off x="7418564" y="4838698"/>
            <a:ext cx="1225198" cy="95250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5928" y="4219381"/>
            <a:ext cx="1225685" cy="5905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xmlns="" id="{EED46B05-E63D-4629-A2AD-FC182835B08E}"/>
              </a:ext>
            </a:extLst>
          </p:cNvPr>
          <p:cNvSpPr/>
          <p:nvPr/>
        </p:nvSpPr>
        <p:spPr>
          <a:xfrm>
            <a:off x="7424326" y="6223825"/>
            <a:ext cx="1225198" cy="349221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09359" y="2782706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66114" y="3275880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xmlns="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0452" y="1943194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 smtClean="0"/>
              <a:t>cts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- </a:t>
            </a:r>
            <a:r>
              <a:rPr lang="en-US" altLang="ko-KR" sz="1600" dirty="0" err="1" smtClean="0"/>
              <a:t>featuredata</a:t>
            </a:r>
            <a:r>
              <a:rPr lang="en-US" altLang="ko-KR" sz="1600" dirty="0" smtClean="0"/>
              <a:t>: Gene ID / symbol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280994" y="3159276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61533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1166170" y="4615338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859853" y="4615338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354" b="405"/>
          <a:stretch/>
        </p:blipFill>
        <p:spPr>
          <a:xfrm>
            <a:off x="340943" y="1704334"/>
            <a:ext cx="5103456" cy="28106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2850"/>
            <a:ext cx="6666329" cy="13459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018" y="5098918"/>
            <a:ext cx="5218376" cy="817415"/>
          </a:xfrm>
          <a:prstGeom prst="rect">
            <a:avLst/>
          </a:prstGeom>
        </p:spPr>
      </p:pic>
      <p:sp>
        <p:nvSpPr>
          <p:cNvPr id="26" name="오른쪽 중괄호 25"/>
          <p:cNvSpPr/>
          <p:nvPr/>
        </p:nvSpPr>
        <p:spPr>
          <a:xfrm>
            <a:off x="5921485" y="1709966"/>
            <a:ext cx="1225685" cy="90260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22917" y="2739465"/>
            <a:ext cx="1225198" cy="121671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5926485" y="4087290"/>
            <a:ext cx="1225198" cy="427627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90452" y="4085037"/>
            <a:ext cx="11079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/>
              <a:t>View data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같은 조건을 가진 </a:t>
            </a:r>
            <a:r>
              <a:rPr lang="en-US" altLang="ko-KR" sz="1800" dirty="0"/>
              <a:t>Sample</a:t>
            </a:r>
            <a:r>
              <a:rPr lang="ko-KR" altLang="en-US" sz="1800" dirty="0"/>
              <a:t>은 유사한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가질 것으로 예상할 수 있음</a:t>
            </a:r>
            <a:endParaRPr lang="en-US" altLang="ko-KR" sz="18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252482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241253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74847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730807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Hierarchical clustering : </a:t>
            </a:r>
            <a:r>
              <a:rPr lang="ko-KR" altLang="en-US" sz="1800" dirty="0"/>
              <a:t>타</a:t>
            </a:r>
            <a:r>
              <a:rPr lang="en-US" altLang="ko-KR" sz="1800" dirty="0"/>
              <a:t> sample </a:t>
            </a:r>
            <a:r>
              <a:rPr lang="ko-KR" altLang="en-US" sz="1800" dirty="0"/>
              <a:t>과의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샘플이 </a:t>
            </a:r>
            <a:r>
              <a:rPr lang="en-US" altLang="ko-KR" sz="1600" dirty="0"/>
              <a:t>0.8 </a:t>
            </a:r>
            <a:r>
              <a:rPr lang="ko-KR" altLang="en-US" sz="1600" dirty="0"/>
              <a:t>이상의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근본적인</a:t>
            </a:r>
            <a:r>
              <a:rPr lang="en-US" altLang="ko-KR" sz="1600" dirty="0"/>
              <a:t> cell</a:t>
            </a:r>
            <a:r>
              <a:rPr lang="ko-KR" altLang="en-US" sz="1600" dirty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0" y="2473304"/>
            <a:ext cx="6007486" cy="2317428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5953327" y="2633945"/>
            <a:ext cx="1225685" cy="37482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5953814" y="3062057"/>
            <a:ext cx="1225198" cy="112995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327" y="4245299"/>
            <a:ext cx="1225198" cy="43758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02080" y="2631543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8469" y="3430937"/>
            <a:ext cx="220124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53213" y="2677293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94510" y="3037957"/>
            <a:ext cx="646384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1188" y="4504999"/>
            <a:ext cx="55014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8469" y="4275544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30075" y="435514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9974338" y="389509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Packages : ggplot2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1AC576E-377F-1246-A252-1935B16EF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1"/>
          <a:stretch/>
        </p:blipFill>
        <p:spPr>
          <a:xfrm>
            <a:off x="386058" y="1370544"/>
            <a:ext cx="5709942" cy="2566041"/>
          </a:xfr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9B3EEA-8E46-CC45-9B6F-D8A02582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64" y="1370544"/>
            <a:ext cx="5141278" cy="1971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FA6E5D9-817F-614F-909F-A4B75A13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664" y="3575002"/>
            <a:ext cx="4230405" cy="23760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0E45B5C-02E5-A847-89EC-E2E242D4E9FD}"/>
              </a:ext>
            </a:extLst>
          </p:cNvPr>
          <p:cNvSpPr txBox="1"/>
          <p:nvPr/>
        </p:nvSpPr>
        <p:spPr>
          <a:xfrm>
            <a:off x="337180" y="4119012"/>
            <a:ext cx="61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altLang="en-US" dirty="0">
                <a:hlinkClick r:id="rId6"/>
              </a:rPr>
              <a:t>https://ggplot2.tidyverse.org/reference/index.html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9076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6715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대조군과 비교군 간 발현 차이가 유의한 유전자 후보군 선발하는 분석</a:t>
            </a:r>
            <a:endParaRPr lang="en-US" altLang="ko-KR" sz="18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800" dirty="0"/>
              <a:t>주로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F8583E-FD4B-4ACF-B28E-23B9D3C7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79"/>
          <a:stretch/>
        </p:blipFill>
        <p:spPr>
          <a:xfrm>
            <a:off x="186599" y="3576030"/>
            <a:ext cx="11729154" cy="168436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141169" y="5667824"/>
            <a:ext cx="7762431" cy="586380"/>
            <a:chOff x="2168995" y="6007814"/>
            <a:chExt cx="7762431" cy="586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="" id="{1BDDA2C1-03DA-41F1-A879-7E20D290242E}"/>
                    </a:ext>
                  </a:extLst>
                </p:cNvPr>
                <p:cNvSpPr txBox="1"/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Cdc45</a:t>
                  </a:r>
                  <a:r>
                    <a:rPr lang="ko-KR" altLang="en-US" sz="1600" dirty="0"/>
                    <a:t>의 </a:t>
                  </a:r>
                  <a:r>
                    <a:rPr lang="ko-KR" altLang="en-US" sz="1600" dirty="0" err="1"/>
                    <a:t>발현량이</a:t>
                  </a:r>
                  <a:r>
                    <a:rPr lang="ko-KR" altLang="en-US" sz="1600" dirty="0"/>
                    <a:t> 비교군 대비 대조군에서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−1.31483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배 감소하였고 </a:t>
                  </a:r>
                  <a:endParaRPr lang="en-US" altLang="ko-KR" sz="1600" dirty="0"/>
                </a:p>
                <a:p>
                  <a:r>
                    <a:rPr lang="en-US" altLang="ko-KR" sz="1600" dirty="0"/>
                    <a:t>adjusted p value (</a:t>
                  </a:r>
                  <a:r>
                    <a:rPr lang="en-US" altLang="ko-KR" sz="1600" dirty="0" err="1"/>
                    <a:t>padj</a:t>
                  </a:r>
                  <a:r>
                    <a:rPr lang="en-US" altLang="ko-KR" sz="1600" dirty="0"/>
                    <a:t>) </a:t>
                  </a:r>
                  <a:r>
                    <a:rPr lang="ko-KR" altLang="en-US" sz="1600" dirty="0"/>
                    <a:t>가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2.90373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로 차이가 유의미하다</a:t>
                  </a:r>
                  <a:r>
                    <a:rPr lang="en-US" altLang="ko-KR" sz="1600" dirty="0"/>
                    <a:t>.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BDDA2C1-03DA-41F1-A879-7E20D290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" t="-3125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4EAE6DD-6600-4783-BA14-E6F3368EF3C5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64687" y="3778898"/>
            <a:ext cx="1552954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82015" y="3778897"/>
            <a:ext cx="918581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43339" y="3778897"/>
            <a:ext cx="635552" cy="2239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EAE6DD-6600-4783-BA14-E6F3368EF3C5}"/>
              </a:ext>
            </a:extLst>
          </p:cNvPr>
          <p:cNvSpPr txBox="1"/>
          <p:nvPr/>
        </p:nvSpPr>
        <p:spPr>
          <a:xfrm>
            <a:off x="129017" y="3173937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DESeq2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637</Words>
  <Application>Microsoft Office PowerPoint</Application>
  <PresentationFormat>와이드스크린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Workflow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Packages : ggplot2</vt:lpstr>
      <vt:lpstr>PCA &amp; Correlation plot</vt:lpstr>
      <vt:lpstr>DEG Analysis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user</cp:lastModifiedBy>
  <cp:revision>36</cp:revision>
  <dcterms:created xsi:type="dcterms:W3CDTF">2022-03-28T08:13:07Z</dcterms:created>
  <dcterms:modified xsi:type="dcterms:W3CDTF">2022-04-11T05:48:46Z</dcterms:modified>
</cp:coreProperties>
</file>