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73" r:id="rId3"/>
    <p:sldId id="257" r:id="rId4"/>
    <p:sldId id="267" r:id="rId5"/>
    <p:sldId id="268" r:id="rId6"/>
    <p:sldId id="270" r:id="rId7"/>
    <p:sldId id="324" r:id="rId8"/>
    <p:sldId id="325" r:id="rId9"/>
    <p:sldId id="262" r:id="rId10"/>
    <p:sldId id="275" r:id="rId11"/>
    <p:sldId id="276" r:id="rId12"/>
    <p:sldId id="277" r:id="rId13"/>
    <p:sldId id="278" r:id="rId14"/>
    <p:sldId id="279" r:id="rId15"/>
    <p:sldId id="280" r:id="rId16"/>
    <p:sldId id="258" r:id="rId17"/>
    <p:sldId id="282" r:id="rId18"/>
    <p:sldId id="284" r:id="rId19"/>
    <p:sldId id="283" r:id="rId20"/>
    <p:sldId id="285" r:id="rId21"/>
    <p:sldId id="286" r:id="rId22"/>
    <p:sldId id="294" r:id="rId23"/>
    <p:sldId id="295" r:id="rId24"/>
    <p:sldId id="296" r:id="rId25"/>
    <p:sldId id="309" r:id="rId26"/>
    <p:sldId id="287" r:id="rId27"/>
    <p:sldId id="259" r:id="rId28"/>
    <p:sldId id="288" r:id="rId29"/>
    <p:sldId id="289" r:id="rId30"/>
    <p:sldId id="298" r:id="rId31"/>
    <p:sldId id="300" r:id="rId32"/>
    <p:sldId id="305" r:id="rId33"/>
    <p:sldId id="301" r:id="rId34"/>
    <p:sldId id="302" r:id="rId35"/>
    <p:sldId id="304" r:id="rId36"/>
    <p:sldId id="263" r:id="rId37"/>
    <p:sldId id="303" r:id="rId38"/>
    <p:sldId id="306" r:id="rId39"/>
    <p:sldId id="307" r:id="rId40"/>
    <p:sldId id="264" r:id="rId41"/>
    <p:sldId id="311" r:id="rId42"/>
    <p:sldId id="313" r:id="rId43"/>
    <p:sldId id="314" r:id="rId44"/>
    <p:sldId id="317" r:id="rId45"/>
    <p:sldId id="318" r:id="rId46"/>
    <p:sldId id="320" r:id="rId47"/>
    <p:sldId id="321" r:id="rId48"/>
    <p:sldId id="319" r:id="rId49"/>
    <p:sldId id="322" r:id="rId50"/>
    <p:sldId id="265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flow" id="{11122193-3214-4C55-BF5D-8ADE78E5ECC9}">
          <p14:sldIdLst>
            <p14:sldId id="256"/>
            <p14:sldId id="273"/>
          </p14:sldIdLst>
        </p14:section>
        <p14:section name="Theory" id="{C39CE1D8-DABC-4121-8DA7-77E85E248000}">
          <p14:sldIdLst>
            <p14:sldId id="257"/>
            <p14:sldId id="267"/>
            <p14:sldId id="268"/>
            <p14:sldId id="270"/>
            <p14:sldId id="324"/>
            <p14:sldId id="325"/>
          </p14:sldIdLst>
        </p14:section>
        <p14:section name="Exercise" id="{06832706-D198-4334-86FC-3BBE13300A97}">
          <p14:sldIdLst>
            <p14:sldId id="262"/>
            <p14:sldId id="275"/>
            <p14:sldId id="276"/>
            <p14:sldId id="277"/>
            <p14:sldId id="278"/>
            <p14:sldId id="279"/>
            <p14:sldId id="280"/>
            <p14:sldId id="258"/>
            <p14:sldId id="282"/>
            <p14:sldId id="284"/>
            <p14:sldId id="283"/>
            <p14:sldId id="285"/>
            <p14:sldId id="286"/>
            <p14:sldId id="294"/>
            <p14:sldId id="295"/>
            <p14:sldId id="296"/>
            <p14:sldId id="309"/>
            <p14:sldId id="287"/>
            <p14:sldId id="259"/>
            <p14:sldId id="288"/>
            <p14:sldId id="289"/>
            <p14:sldId id="298"/>
            <p14:sldId id="300"/>
            <p14:sldId id="305"/>
            <p14:sldId id="301"/>
            <p14:sldId id="302"/>
            <p14:sldId id="304"/>
            <p14:sldId id="263"/>
            <p14:sldId id="303"/>
            <p14:sldId id="306"/>
            <p14:sldId id="307"/>
            <p14:sldId id="264"/>
            <p14:sldId id="311"/>
            <p14:sldId id="313"/>
            <p14:sldId id="314"/>
            <p14:sldId id="317"/>
            <p14:sldId id="318"/>
            <p14:sldId id="320"/>
            <p14:sldId id="321"/>
            <p14:sldId id="319"/>
            <p14:sldId id="32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4" autoAdjust="0"/>
    <p:restoredTop sz="95680" autoAdjust="0"/>
  </p:normalViewPr>
  <p:slideViewPr>
    <p:cSldViewPr snapToGrid="0">
      <p:cViewPr varScale="1">
        <p:scale>
          <a:sx n="103" d="100"/>
          <a:sy n="103" d="100"/>
        </p:scale>
        <p:origin x="1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1AB03-70E4-4BB8-A505-8BA1517E37CF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94D38-E1FA-4CE4-9394-BB6C6AC6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3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5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38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93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03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5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18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28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1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5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98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7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https://ko.wikipedia.org/wiki/%EC%A3%BC%EC%84%B1%EB%B6%84_%EB%B6%84%EC%84%9D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https://angeloyeo.github.io/2019/07/27/PCA.html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35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94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45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25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37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5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83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51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0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83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7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34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02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742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37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699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92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851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14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1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3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2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74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7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478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646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12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988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098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53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47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6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09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1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3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9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2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7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9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9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5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0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7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15.png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t="192"/>
          <a:stretch/>
        </p:blipFill>
        <p:spPr>
          <a:xfrm>
            <a:off x="186599" y="903953"/>
            <a:ext cx="4130877" cy="581763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34818"/>
            <a:ext cx="10515600" cy="788172"/>
          </a:xfrm>
        </p:spPr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384736" y="1888343"/>
            <a:ext cx="6830415" cy="492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 Packages, Input data </a:t>
            </a:r>
            <a:r>
              <a:rPr lang="ko-KR" altLang="en-US" sz="1800" dirty="0"/>
              <a:t>불러오기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4384736" y="4121390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2. PCA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13" name="내용 개체 틀 4"/>
          <p:cNvSpPr txBox="1">
            <a:spLocks/>
          </p:cNvSpPr>
          <p:nvPr/>
        </p:nvSpPr>
        <p:spPr>
          <a:xfrm>
            <a:off x="4384736" y="5799381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3. Correlation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D1D50-C100-4846-B8D3-0AF4330013E4}"/>
              </a:ext>
            </a:extLst>
          </p:cNvPr>
          <p:cNvSpPr txBox="1"/>
          <p:nvPr/>
        </p:nvSpPr>
        <p:spPr>
          <a:xfrm>
            <a:off x="4317475" y="3412660"/>
            <a:ext cx="5202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Explanatory Analysis &amp; Visualization &gt;</a:t>
            </a:r>
            <a:endParaRPr kumimoji="1"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86599" y="903952"/>
            <a:ext cx="4130876" cy="246165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599" y="3446567"/>
            <a:ext cx="4130876" cy="1842514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6598" y="5370044"/>
            <a:ext cx="4130877" cy="1351543"/>
          </a:xfrm>
          <a:prstGeom prst="rect">
            <a:avLst/>
          </a:prstGeom>
          <a:solidFill>
            <a:schemeClr val="accent4">
              <a:alpha val="2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8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2526" y="2383871"/>
            <a:ext cx="10515600" cy="317118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/>
              <a:t>앞서 만든 </a:t>
            </a:r>
            <a:r>
              <a:rPr lang="en-US" altLang="ko-KR" sz="1600" dirty="0"/>
              <a:t>Gene expression </a:t>
            </a:r>
            <a:r>
              <a:rPr lang="ko-KR" altLang="en-US" sz="1600" dirty="0"/>
              <a:t>데이터를 </a:t>
            </a:r>
            <a:r>
              <a:rPr lang="en-US" altLang="ko-KR" sz="1600" dirty="0" err="1"/>
              <a:t>cts</a:t>
            </a:r>
            <a:r>
              <a:rPr lang="ko-KR" altLang="en-US" sz="1600" dirty="0"/>
              <a:t> 변수에 불러옵니다</a:t>
            </a:r>
            <a:r>
              <a:rPr lang="en-US" altLang="ko-KR" sz="16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372723" y="2948885"/>
            <a:ext cx="99916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5D590-0EEB-47BC-A6CF-039B3E68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90" y="1406408"/>
            <a:ext cx="6655981" cy="932129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523CA19-8235-4BA5-8383-EC73BCE42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38" y="3416644"/>
            <a:ext cx="9413828" cy="267965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7FF0E9-E21C-4F91-829E-A758B6B4A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9E7664-B96D-4843-9D0B-9FBBE042635F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0991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47705" y="2382720"/>
            <a:ext cx="10515600" cy="316238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counts </a:t>
            </a:r>
            <a:r>
              <a:rPr lang="ko-KR" altLang="en-US" sz="1800" dirty="0"/>
              <a:t>변수에 </a:t>
            </a:r>
            <a:r>
              <a:rPr lang="en-US" altLang="ko-KR" sz="1800" dirty="0"/>
              <a:t>expression </a:t>
            </a:r>
            <a:r>
              <a:rPr lang="ko-KR" altLang="en-US" sz="1800" dirty="0"/>
              <a:t>정보만 넣습니다</a:t>
            </a:r>
            <a:r>
              <a:rPr lang="en-US" altLang="ko-KR" sz="18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410535" y="2849496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69F53E-9DD2-4536-879A-B1FF4745B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6" y="1299661"/>
            <a:ext cx="5190165" cy="971019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CAAA0A-AD36-411F-A049-F2092D70C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6" y="3304409"/>
            <a:ext cx="8303741" cy="332375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BDA227-8B9F-43A6-996D-E29FA9C71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CB3D1F-6F8F-42A0-8A91-DDC7972CD460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857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4080" y="2570205"/>
            <a:ext cx="10088118" cy="298484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유전자 정보를 </a:t>
            </a:r>
            <a:r>
              <a:rPr lang="en-US" altLang="ko-KR" sz="1800" dirty="0" err="1"/>
              <a:t>featuredata</a:t>
            </a:r>
            <a:r>
              <a:rPr lang="en-US" altLang="ko-KR" sz="1800" dirty="0"/>
              <a:t> </a:t>
            </a:r>
            <a:r>
              <a:rPr lang="ko-KR" altLang="en-US" sz="1800" dirty="0"/>
              <a:t>변수에 넣어줍니다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546462" y="3288418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338F69-71E7-4C76-80AD-56810C4B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80" y="1361500"/>
            <a:ext cx="6304590" cy="113738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2CDACA-8752-4B5B-9E26-DEF821DA1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37" y="3761197"/>
            <a:ext cx="4048690" cy="202910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4968D1-5AC6-4D6F-B568-97F46C341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643964-8AEE-454C-B7BB-7C5CA4A650E0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0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34883" y="2950949"/>
            <a:ext cx="10515600" cy="241875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샘플 정보를 불러옵니다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459963" y="3806928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155CC4-B85A-4E5B-ACF2-C55F601E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6" y="1701134"/>
            <a:ext cx="8177410" cy="115485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00CF0B-613E-4720-B53E-E3C5582A4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63" y="4295912"/>
            <a:ext cx="9466890" cy="163462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2AB504-2F39-4650-9768-B0B750BB6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674F38-E2BF-4711-978D-C6E1071B6866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6886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1063863F-0C63-7E49-A058-9FBEF0E7A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9" y="4587948"/>
            <a:ext cx="9841522" cy="121858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3840199"/>
            <a:ext cx="10515600" cy="134655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/>
              <a:t>샘플 이름을 샘플 정보의 이름과 일치시켜줍니다</a:t>
            </a:r>
            <a:r>
              <a:rPr lang="en-US" altLang="ko-KR" sz="1600" b="1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865EE4-2462-4645-8FDA-283D698E6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53" y="1175319"/>
            <a:ext cx="4434907" cy="71471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7B3FF5-E186-489F-B44E-58F50F546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-820" r="64" b="820"/>
          <a:stretch/>
        </p:blipFill>
        <p:spPr>
          <a:xfrm>
            <a:off x="410536" y="1796689"/>
            <a:ext cx="9252448" cy="172079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21833C3-771D-47CA-8970-A86B019B7427}"/>
              </a:ext>
            </a:extLst>
          </p:cNvPr>
          <p:cNvSpPr/>
          <p:nvPr/>
        </p:nvSpPr>
        <p:spPr>
          <a:xfrm>
            <a:off x="333053" y="2016125"/>
            <a:ext cx="1371922" cy="160817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9E0C37-359E-43BE-A8F2-340AB5FACCDE}"/>
              </a:ext>
            </a:extLst>
          </p:cNvPr>
          <p:cNvSpPr/>
          <p:nvPr/>
        </p:nvSpPr>
        <p:spPr>
          <a:xfrm>
            <a:off x="270835" y="4583326"/>
            <a:ext cx="9757286" cy="145492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050AF6-4586-4E62-9C9D-E9E25C4BB52D}"/>
              </a:ext>
            </a:extLst>
          </p:cNvPr>
          <p:cNvSpPr/>
          <p:nvPr/>
        </p:nvSpPr>
        <p:spPr>
          <a:xfrm>
            <a:off x="270835" y="5186930"/>
            <a:ext cx="3640765" cy="145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210997-0907-42B4-A0CB-F3BEDAB7C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85E0F7-A622-4BFB-8365-FB9852EF74C5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89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2755899"/>
            <a:ext cx="9935301" cy="27991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/>
              <a:t>샘플 정보의 데이터를 </a:t>
            </a:r>
            <a:r>
              <a:rPr lang="en-US" altLang="ko-KR" sz="1600" b="1" dirty="0"/>
              <a:t>character </a:t>
            </a:r>
            <a:r>
              <a:rPr lang="ko-KR" altLang="en-US" sz="1600" b="1" dirty="0"/>
              <a:t>에서 </a:t>
            </a:r>
            <a:r>
              <a:rPr lang="en-US" altLang="ko-KR" sz="1600" b="1" dirty="0"/>
              <a:t>categorical </a:t>
            </a:r>
            <a:r>
              <a:rPr lang="ko-KR" altLang="en-US" sz="1600" b="1" dirty="0"/>
              <a:t>변수로 만들어줍니다</a:t>
            </a:r>
            <a:r>
              <a:rPr lang="en-US" altLang="ko-KR" sz="1600" b="1" dirty="0"/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410535" y="3273048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F0050F-3AA3-4C67-9562-43A4BD573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5" y="1224793"/>
            <a:ext cx="5194869" cy="138579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C861C1-BFB1-4BBA-8ABE-B0335080A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35" y="3808925"/>
            <a:ext cx="9362115" cy="100836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1E4C74-680A-4E81-A2E9-CA71BF1F9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35" y="5479747"/>
            <a:ext cx="9283066" cy="98504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213FABC-6366-4759-AA4E-24CB3954A89A}"/>
              </a:ext>
            </a:extLst>
          </p:cNvPr>
          <p:cNvSpPr/>
          <p:nvPr/>
        </p:nvSpPr>
        <p:spPr>
          <a:xfrm>
            <a:off x="4671910" y="4944534"/>
            <a:ext cx="760316" cy="4364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BC25C3B-5CC5-4FA8-9337-9EC72FCFD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6EA99F-8FBF-44FD-8548-3B3E2F00C0C8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8239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36"/>
          <a:stretch/>
        </p:blipFill>
        <p:spPr>
          <a:xfrm>
            <a:off x="286311" y="2440615"/>
            <a:ext cx="6021184" cy="325884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320412" y="4060512"/>
            <a:ext cx="1225685" cy="28510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/>
          <p:cNvSpPr/>
          <p:nvPr/>
        </p:nvSpPr>
        <p:spPr>
          <a:xfrm>
            <a:off x="6320144" y="4383185"/>
            <a:ext cx="1225198" cy="100558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6314264" y="5512911"/>
            <a:ext cx="1225198" cy="19239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656806" y="3997294"/>
            <a:ext cx="1125629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PCA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69619" y="4545868"/>
            <a:ext cx="1210588" cy="69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 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by ggplot2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01412" y="4052885"/>
            <a:ext cx="1337052" cy="151341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42762" y="4355140"/>
            <a:ext cx="514638" cy="15708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669619" y="5405981"/>
            <a:ext cx="105381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rcRect t="11144" b="10472"/>
          <a:stretch/>
        </p:blipFill>
        <p:spPr>
          <a:xfrm>
            <a:off x="8985035" y="4433680"/>
            <a:ext cx="3073219" cy="22964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10131746" y="3970764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9654" y="5512910"/>
            <a:ext cx="514638" cy="15708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>
            <a:off x="6315717" y="2467675"/>
            <a:ext cx="1225685" cy="86395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656806" y="2647759"/>
            <a:ext cx="3325206" cy="37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Normalization &amp; Batch correction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7656806" y="2072089"/>
            <a:ext cx="421256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(PCA</a:t>
            </a:r>
            <a:r>
              <a:rPr lang="ko-KR" altLang="en-US" sz="1200" dirty="0"/>
              <a:t>와 </a:t>
            </a:r>
            <a:r>
              <a:rPr lang="en-US" altLang="ko-KR" sz="1200" dirty="0"/>
              <a:t>correlation</a:t>
            </a:r>
            <a:r>
              <a:rPr lang="ko-KR" altLang="en-US" sz="1200" dirty="0"/>
              <a:t> 수행 전</a:t>
            </a:r>
            <a:r>
              <a:rPr lang="en-US" altLang="ko-KR" sz="1200" dirty="0"/>
              <a:t>,</a:t>
            </a:r>
            <a:r>
              <a:rPr lang="ko-KR" altLang="en-US" sz="1200" dirty="0"/>
              <a:t> 전체 </a:t>
            </a:r>
            <a:r>
              <a:rPr lang="en-US" altLang="ko-KR" sz="1200" dirty="0"/>
              <a:t>sample</a:t>
            </a:r>
            <a:r>
              <a:rPr lang="ko-KR" altLang="en-US" sz="1200" dirty="0"/>
              <a:t>에 대한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normalization</a:t>
            </a:r>
            <a:r>
              <a:rPr lang="ko-KR" altLang="en-US" sz="1200" dirty="0"/>
              <a:t>과 </a:t>
            </a:r>
            <a:r>
              <a:rPr lang="en-US" altLang="ko-KR" sz="1200" dirty="0"/>
              <a:t>batch correction</a:t>
            </a:r>
            <a:r>
              <a:rPr lang="ko-KR" altLang="en-US" sz="1200" dirty="0"/>
              <a:t>을 선행하는 작업입니다</a:t>
            </a:r>
            <a:r>
              <a:rPr lang="en-US" altLang="ko-KR" sz="1200" dirty="0"/>
              <a:t>.)</a:t>
            </a:r>
          </a:p>
        </p:txBody>
      </p:sp>
      <p:sp>
        <p:nvSpPr>
          <p:cNvPr id="34" name="오른쪽 중괄호 33"/>
          <p:cNvSpPr/>
          <p:nvPr/>
        </p:nvSpPr>
        <p:spPr>
          <a:xfrm>
            <a:off x="6317439" y="3388836"/>
            <a:ext cx="1225198" cy="19239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672794" y="3281906"/>
            <a:ext cx="106984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RDS</a:t>
            </a:r>
          </a:p>
        </p:txBody>
      </p:sp>
    </p:spTree>
    <p:extLst>
      <p:ext uri="{BB962C8B-B14F-4D97-AF65-F5344CB8AC3E}">
        <p14:creationId xmlns:p14="http://schemas.microsoft.com/office/powerpoint/2010/main" val="113243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0099" y="3155879"/>
            <a:ext cx="78398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DESeq</a:t>
            </a:r>
            <a:r>
              <a:rPr lang="en-US" altLang="ko-KR" sz="1600" dirty="0"/>
              <a:t> </a:t>
            </a:r>
            <a:r>
              <a:rPr lang="ko-KR" altLang="en-US" sz="1600" dirty="0"/>
              <a:t>함수가 이해할 수 있는 형태로 데이터를 변환시켜줍니다</a:t>
            </a:r>
            <a:r>
              <a:rPr lang="en-US" altLang="ko-KR" sz="1600" dirty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F81124B-3F74-40DB-9B42-898198D1A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01"/>
          <a:stretch/>
        </p:blipFill>
        <p:spPr>
          <a:xfrm>
            <a:off x="292154" y="1529818"/>
            <a:ext cx="9756721" cy="138381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935DA58-D2D2-44DE-B56B-7166E944846B}"/>
              </a:ext>
            </a:extLst>
          </p:cNvPr>
          <p:cNvSpPr txBox="1"/>
          <p:nvPr/>
        </p:nvSpPr>
        <p:spPr>
          <a:xfrm>
            <a:off x="292154" y="383325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D9FF43C-0F51-4E94-8E31-1EE75202A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54" y="4337080"/>
            <a:ext cx="10118670" cy="125643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5A01C97-40BE-4FAA-8CE7-D6693D453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1D6BE4-B97B-4A89-9D76-B1883D93CB61}"/>
              </a:ext>
            </a:extLst>
          </p:cNvPr>
          <p:cNvSpPr/>
          <p:nvPr/>
        </p:nvSpPr>
        <p:spPr>
          <a:xfrm>
            <a:off x="10231633" y="1571302"/>
            <a:ext cx="1949057" cy="195294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5234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40599" y="2493236"/>
            <a:ext cx="9122501" cy="55172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DESeq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이용하여 </a:t>
            </a:r>
            <a:r>
              <a:rPr lang="en-US" altLang="ko-KR" sz="1600" dirty="0"/>
              <a:t>normalization </a:t>
            </a:r>
            <a:r>
              <a:rPr lang="ko-KR" altLang="en-US" sz="1600" dirty="0"/>
              <a:t>및 </a:t>
            </a:r>
            <a:r>
              <a:rPr lang="en-US" altLang="ko-KR" sz="1600" dirty="0"/>
              <a:t>batch effect removal </a:t>
            </a:r>
            <a:r>
              <a:rPr lang="ko-KR" altLang="en-US" sz="1600" dirty="0"/>
              <a:t>을 진행합니다</a:t>
            </a:r>
            <a:r>
              <a:rPr lang="en-US" altLang="ko-KR" sz="16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DF8A85-4408-4FF7-BE1D-D53420E9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16" y="1559850"/>
            <a:ext cx="2117671" cy="39541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A210C1-4E2C-4254-8457-E65C0B421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16" y="3873556"/>
            <a:ext cx="3934567" cy="180334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15076C-9994-48AF-9645-B8E337D79A94}"/>
              </a:ext>
            </a:extLst>
          </p:cNvPr>
          <p:cNvSpPr txBox="1"/>
          <p:nvPr/>
        </p:nvSpPr>
        <p:spPr>
          <a:xfrm>
            <a:off x="480516" y="3432079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810A7C-C573-49A1-B7D3-B7E70C35B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16" y="1978334"/>
            <a:ext cx="5885359" cy="38988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B566B6-9A75-4490-9EB8-726648C4E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F29B4A-6841-4609-8112-E63892925F27}"/>
              </a:ext>
            </a:extLst>
          </p:cNvPr>
          <p:cNvSpPr/>
          <p:nvPr/>
        </p:nvSpPr>
        <p:spPr>
          <a:xfrm>
            <a:off x="10231633" y="1571302"/>
            <a:ext cx="1949057" cy="195294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4393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1025" y="2326668"/>
            <a:ext cx="78906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plotPCA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이용하여 데이터를 </a:t>
            </a:r>
            <a:r>
              <a:rPr lang="ko-KR" altLang="en-US" sz="1600" dirty="0" err="1"/>
              <a:t>저차원으로</a:t>
            </a:r>
            <a:r>
              <a:rPr lang="ko-KR" altLang="en-US" sz="1600" dirty="0"/>
              <a:t> 만들어줍니다</a:t>
            </a:r>
            <a:r>
              <a:rPr lang="en-US" altLang="ko-KR" sz="16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225A96-AC7B-4E4D-B8B3-DC30BA685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244539"/>
            <a:ext cx="9286875" cy="91655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7B08B2-6ACE-4768-B81D-BE77147FC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022" y="2937011"/>
            <a:ext cx="5339328" cy="372686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F51638-5680-474D-AD8F-D0408775F719}"/>
              </a:ext>
            </a:extLst>
          </p:cNvPr>
          <p:cNvSpPr txBox="1"/>
          <p:nvPr/>
        </p:nvSpPr>
        <p:spPr>
          <a:xfrm>
            <a:off x="581025" y="2937011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FEE0486-BB52-4622-AFCD-9EB5691B5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C33420-2D9A-4A05-9B7E-E2F673C163E3}"/>
              </a:ext>
            </a:extLst>
          </p:cNvPr>
          <p:cNvSpPr/>
          <p:nvPr/>
        </p:nvSpPr>
        <p:spPr>
          <a:xfrm>
            <a:off x="10231633" y="1571302"/>
            <a:ext cx="1949057" cy="195294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D1372-6BD3-8340-8C35-9763D3E807BB}"/>
              </a:ext>
            </a:extLst>
          </p:cNvPr>
          <p:cNvSpPr/>
          <p:nvPr/>
        </p:nvSpPr>
        <p:spPr>
          <a:xfrm>
            <a:off x="1524944" y="1410932"/>
            <a:ext cx="2574269" cy="199659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5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3" r="-1"/>
          <a:stretch/>
        </p:blipFill>
        <p:spPr>
          <a:xfrm>
            <a:off x="186599" y="857225"/>
            <a:ext cx="3361173" cy="539202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34818"/>
            <a:ext cx="10515600" cy="788172"/>
          </a:xfrm>
        </p:spPr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4" name="내용 개체 틀 4"/>
          <p:cNvSpPr txBox="1">
            <a:spLocks/>
          </p:cNvSpPr>
          <p:nvPr/>
        </p:nvSpPr>
        <p:spPr>
          <a:xfrm>
            <a:off x="4384736" y="3306802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4. DEG </a:t>
            </a:r>
            <a:r>
              <a:rPr lang="ko-KR" altLang="en-US" sz="1800" dirty="0"/>
              <a:t>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F3932-CD6A-EE4C-BEA6-A1830EE377A8}"/>
              </a:ext>
            </a:extLst>
          </p:cNvPr>
          <p:cNvSpPr txBox="1"/>
          <p:nvPr/>
        </p:nvSpPr>
        <p:spPr>
          <a:xfrm>
            <a:off x="4317475" y="822990"/>
            <a:ext cx="285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Statistical Testing &gt;</a:t>
            </a:r>
            <a:endParaRPr kumimoji="1"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86599" y="866244"/>
            <a:ext cx="4130876" cy="5383004"/>
          </a:xfrm>
          <a:prstGeom prst="rect">
            <a:avLst/>
          </a:prstGeom>
          <a:solidFill>
            <a:schemeClr val="accent6">
              <a:alpha val="2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264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7009" y="2547880"/>
            <a:ext cx="83605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/>
              <a:t>원 데이터를 가장 잘 나타내는 두 개의 축의 설명력을 계산합니다</a:t>
            </a:r>
            <a:r>
              <a:rPr lang="en-US" altLang="ko-KR" sz="16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F51638-5680-474D-AD8F-D0408775F719}"/>
              </a:ext>
            </a:extLst>
          </p:cNvPr>
          <p:cNvSpPr txBox="1"/>
          <p:nvPr/>
        </p:nvSpPr>
        <p:spPr>
          <a:xfrm>
            <a:off x="371478" y="3350698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C24566-31A0-4191-BCBA-ADC4AC5E4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8" y="3911600"/>
            <a:ext cx="1810003" cy="41915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EBD1FE-9C56-4366-AA6E-0FE57587C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09" y="1632361"/>
            <a:ext cx="9832907" cy="85747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9163DB-9996-412A-AEDA-ACE6A628C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71B0B2-30F9-44F0-B299-659891BCE707}"/>
              </a:ext>
            </a:extLst>
          </p:cNvPr>
          <p:cNvSpPr/>
          <p:nvPr/>
        </p:nvSpPr>
        <p:spPr>
          <a:xfrm>
            <a:off x="10231633" y="1571302"/>
            <a:ext cx="1949057" cy="195294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34841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42199" y="1266554"/>
            <a:ext cx="5461726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데이터를 불러오고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dot plot </a:t>
            </a:r>
            <a:r>
              <a:rPr lang="ko-KR" altLang="en-US" sz="1800" dirty="0"/>
              <a:t>을 그려줍니다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49F7B-771A-42BE-9D23-4D7E938BF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963"/>
          <a:stretch/>
        </p:blipFill>
        <p:spPr>
          <a:xfrm>
            <a:off x="581025" y="1901659"/>
            <a:ext cx="8154538" cy="6796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0B38AD-1474-BF4D-A4E3-77C0BFBA7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03" y="2771608"/>
            <a:ext cx="4940301" cy="37052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46716B2-BB1C-564B-AEF6-40C9A953B1E8}"/>
              </a:ext>
            </a:extLst>
          </p:cNvPr>
          <p:cNvSpPr/>
          <p:nvPr/>
        </p:nvSpPr>
        <p:spPr>
          <a:xfrm>
            <a:off x="2547708" y="1901660"/>
            <a:ext cx="788276" cy="27004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5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1025" y="1323673"/>
            <a:ext cx="5461726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두 축의 이름을 바꿔줍니다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49F7B-771A-42BE-9D23-4D7E938BF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98"/>
          <a:stretch/>
        </p:blipFill>
        <p:spPr>
          <a:xfrm>
            <a:off x="581025" y="1901660"/>
            <a:ext cx="8154538" cy="13495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9C305F-236C-1946-AE9E-CD2A31B24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86" y="3606801"/>
            <a:ext cx="5354918" cy="2844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8982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1025" y="1355289"/>
            <a:ext cx="5461726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가로 세로 비율을 고정시켜줍니다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49F7B-771A-42BE-9D23-4D7E938BF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242"/>
          <a:stretch/>
        </p:blipFill>
        <p:spPr>
          <a:xfrm>
            <a:off x="581025" y="1901660"/>
            <a:ext cx="8154538" cy="17686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4CDDF0-26D9-9648-9585-3BDBEA79FE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7" r="13750"/>
          <a:stretch/>
        </p:blipFill>
        <p:spPr>
          <a:xfrm>
            <a:off x="7391400" y="3289300"/>
            <a:ext cx="4441100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3604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1025" y="1305900"/>
            <a:ext cx="5461726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plot</a:t>
            </a:r>
            <a:r>
              <a:rPr lang="ko-KR" altLang="en-US" sz="1800" dirty="0"/>
              <a:t>의 테마를 바꿔줍니다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49F7B-771A-42BE-9D23-4D7E938BF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901660"/>
            <a:ext cx="8154538" cy="26102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E2E568-CDEB-E740-BF10-2FF75207BA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3" r="14909"/>
          <a:stretch/>
        </p:blipFill>
        <p:spPr>
          <a:xfrm>
            <a:off x="7454899" y="3321050"/>
            <a:ext cx="4314099" cy="323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859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546172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1800" b="1" dirty="0">
                <a:solidFill>
                  <a:srgbClr val="0070C0"/>
                </a:solidFill>
              </a:rPr>
              <a:t>짜잔</a:t>
            </a:r>
            <a:r>
              <a:rPr lang="en-US" altLang="ko-KR" sz="1800" b="1" dirty="0">
                <a:solidFill>
                  <a:srgbClr val="0070C0"/>
                </a:solidFill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49F7B-771A-42BE-9D23-4D7E938BF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901660"/>
            <a:ext cx="8154538" cy="26102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F51638-5680-474D-AD8F-D0408775F719}"/>
              </a:ext>
            </a:extLst>
          </p:cNvPr>
          <p:cNvSpPr txBox="1"/>
          <p:nvPr/>
        </p:nvSpPr>
        <p:spPr>
          <a:xfrm>
            <a:off x="5781675" y="4134783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0A16FB-D4FC-418B-BACB-D1E63496F06C}"/>
              </a:ext>
            </a:extLst>
          </p:cNvPr>
          <p:cNvSpPr/>
          <p:nvPr/>
        </p:nvSpPr>
        <p:spPr>
          <a:xfrm>
            <a:off x="186599" y="1714500"/>
            <a:ext cx="11795851" cy="4982453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3ECC7A-1D09-45CE-8E65-007C98261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44" b="10472"/>
          <a:stretch/>
        </p:blipFill>
        <p:spPr>
          <a:xfrm>
            <a:off x="2500930" y="1853808"/>
            <a:ext cx="6294789" cy="47038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6AF533-AE9C-4449-9570-40B9A9C53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69" y="1834985"/>
            <a:ext cx="1384131" cy="7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09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5461726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만든 </a:t>
            </a:r>
            <a:r>
              <a:rPr lang="en-US" altLang="ko-KR" sz="1800" dirty="0"/>
              <a:t>plot</a:t>
            </a:r>
            <a:r>
              <a:rPr lang="ko-KR" altLang="en-US" sz="1800" dirty="0"/>
              <a:t>을 저장합니다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517D8D-97F4-45E2-9FCD-56626FBA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062417"/>
            <a:ext cx="8154538" cy="37152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7EF9C5-F6DE-4B2A-8904-7CCB1A0C88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44" b="10472"/>
          <a:stretch/>
        </p:blipFill>
        <p:spPr>
          <a:xfrm>
            <a:off x="6830174" y="2947432"/>
            <a:ext cx="4866525" cy="36365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28B50C-E943-4ABD-B584-6230D1F06ED9}"/>
              </a:ext>
            </a:extLst>
          </p:cNvPr>
          <p:cNvSpPr/>
          <p:nvPr/>
        </p:nvSpPr>
        <p:spPr>
          <a:xfrm>
            <a:off x="7496174" y="2062416"/>
            <a:ext cx="1229863" cy="371527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7CFDA6-85FE-2848-95E9-A33589AAFA4C}"/>
              </a:ext>
            </a:extLst>
          </p:cNvPr>
          <p:cNvSpPr/>
          <p:nvPr/>
        </p:nvSpPr>
        <p:spPr>
          <a:xfrm>
            <a:off x="1341208" y="2062415"/>
            <a:ext cx="788276" cy="371527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321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436" y="4066163"/>
            <a:ext cx="3038592" cy="256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9988457" y="3675683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73" y="2473055"/>
            <a:ext cx="6160087" cy="2405906"/>
          </a:xfrm>
          <a:prstGeom prst="rect">
            <a:avLst/>
          </a:prstGeom>
        </p:spPr>
      </p:pic>
      <p:sp>
        <p:nvSpPr>
          <p:cNvPr id="31" name="오른쪽 중괄호 30"/>
          <p:cNvSpPr/>
          <p:nvPr/>
        </p:nvSpPr>
        <p:spPr>
          <a:xfrm>
            <a:off x="6336024" y="2628599"/>
            <a:ext cx="1225685" cy="27622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632013" y="2578165"/>
            <a:ext cx="2095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Calculate correlation</a:t>
            </a:r>
          </a:p>
        </p:txBody>
      </p:sp>
      <p:sp>
        <p:nvSpPr>
          <p:cNvPr id="33" name="오른쪽 중괄호 32"/>
          <p:cNvSpPr/>
          <p:nvPr/>
        </p:nvSpPr>
        <p:spPr>
          <a:xfrm>
            <a:off x="6336024" y="3020547"/>
            <a:ext cx="1225685" cy="121706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32013" y="3451501"/>
            <a:ext cx="110318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</a:t>
            </a:r>
          </a:p>
        </p:txBody>
      </p:sp>
      <p:sp>
        <p:nvSpPr>
          <p:cNvPr id="35" name="오른쪽 중괄호 34"/>
          <p:cNvSpPr/>
          <p:nvPr/>
        </p:nvSpPr>
        <p:spPr>
          <a:xfrm>
            <a:off x="6336023" y="4295887"/>
            <a:ext cx="1225685" cy="39823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632013" y="4317029"/>
            <a:ext cx="1053815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01643" y="2649868"/>
            <a:ext cx="469995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011269" y="2976385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11094" y="4467048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92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2560706"/>
            <a:ext cx="59094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correlation </a:t>
            </a:r>
            <a:r>
              <a:rPr lang="ko-KR" altLang="en-US" sz="1800" dirty="0"/>
              <a:t>을 먼저 계산해줍니다</a:t>
            </a:r>
            <a:r>
              <a:rPr lang="en-US" altLang="ko-KR" sz="18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927C1D-99C6-44DA-B856-87D074E4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99" y="1319079"/>
            <a:ext cx="9639822" cy="11217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4E7A0C-0DCC-45B8-AEB5-C7DB9455C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47" y="3852523"/>
            <a:ext cx="9633053" cy="19925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8AE4D0-8724-4B82-8BC5-17AC770A7AA0}"/>
              </a:ext>
            </a:extLst>
          </p:cNvPr>
          <p:cNvSpPr txBox="1"/>
          <p:nvPr/>
        </p:nvSpPr>
        <p:spPr>
          <a:xfrm>
            <a:off x="311047" y="3320705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BF4C699-7FBB-406A-9FB1-AB2EC8660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E2BB56-BC1D-46F3-B37F-4B64161EFDF9}"/>
              </a:ext>
            </a:extLst>
          </p:cNvPr>
          <p:cNvSpPr/>
          <p:nvPr/>
        </p:nvSpPr>
        <p:spPr>
          <a:xfrm>
            <a:off x="10231633" y="1571301"/>
            <a:ext cx="1949057" cy="2152973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2CC8A-1CD8-DE45-8DE9-DFF7FAC22A13}"/>
              </a:ext>
            </a:extLst>
          </p:cNvPr>
          <p:cNvSpPr/>
          <p:nvPr/>
        </p:nvSpPr>
        <p:spPr>
          <a:xfrm>
            <a:off x="1442808" y="1661245"/>
            <a:ext cx="578093" cy="27004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000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196646"/>
            <a:ext cx="54649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Heatmap </a:t>
            </a:r>
            <a:r>
              <a:rPr lang="ko-KR" altLang="en-US" sz="1800" dirty="0"/>
              <a:t>을 먼저 그려주고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369" b="84939"/>
          <a:stretch/>
        </p:blipFill>
        <p:spPr>
          <a:xfrm>
            <a:off x="432733" y="1952422"/>
            <a:ext cx="5815667" cy="44477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980B00-5910-4F34-8D05-1013B7B3A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6C792A-5F61-4414-A39E-6D35D239F5AD}"/>
              </a:ext>
            </a:extLst>
          </p:cNvPr>
          <p:cNvSpPr/>
          <p:nvPr/>
        </p:nvSpPr>
        <p:spPr>
          <a:xfrm>
            <a:off x="10231633" y="1571302"/>
            <a:ext cx="1949057" cy="214344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4B1E88-CC67-3644-855C-740D42A9F627}"/>
              </a:ext>
            </a:extLst>
          </p:cNvPr>
          <p:cNvSpPr/>
          <p:nvPr/>
        </p:nvSpPr>
        <p:spPr>
          <a:xfrm>
            <a:off x="3369142" y="2127153"/>
            <a:ext cx="788276" cy="27004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3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1738308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실험 조건에 의해서 달라지는 효과를 분석하는 것이 </a:t>
            </a:r>
            <a:r>
              <a:rPr lang="en-US" altLang="ko-KR" sz="1800" dirty="0"/>
              <a:t>DEG </a:t>
            </a:r>
            <a:r>
              <a:rPr lang="ko-KR" altLang="en-US" sz="1800" dirty="0"/>
              <a:t>분석의 목적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&gt; </a:t>
            </a:r>
            <a:r>
              <a:rPr lang="ko-KR" altLang="en-US" sz="1800" dirty="0"/>
              <a:t>실험 이외 다른 조건에 의한 효과는 제외시켜주기 위해 </a:t>
            </a:r>
            <a:r>
              <a:rPr lang="en-US" altLang="ko-KR" sz="1800" dirty="0"/>
              <a:t>outlier sample</a:t>
            </a:r>
            <a:r>
              <a:rPr lang="ko-KR" altLang="en-US" sz="1800" dirty="0"/>
              <a:t>을 제거하는 과정이 선행되어야 함</a:t>
            </a:r>
            <a:r>
              <a:rPr lang="en-US" altLang="ko-KR" sz="18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Sample </a:t>
            </a:r>
            <a:r>
              <a:rPr lang="ko-KR" altLang="en-US" sz="1800" dirty="0"/>
              <a:t>간 유사한 정도를 시각화하여 확인하는 두 가지 방법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1) PCA </a:t>
            </a:r>
            <a:r>
              <a:rPr lang="ko-KR" altLang="en-US" sz="1800" b="1" dirty="0"/>
              <a:t>분석 </a:t>
            </a:r>
            <a:r>
              <a:rPr lang="en-US" altLang="ko-KR" sz="1800" b="1" dirty="0"/>
              <a:t>2) Correlation </a:t>
            </a:r>
            <a:r>
              <a:rPr lang="ko-KR" altLang="en-US" sz="1800" b="1" dirty="0"/>
              <a:t>분석</a:t>
            </a:r>
            <a:endParaRPr lang="en-US" altLang="ko-KR" sz="1800" b="1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1667838" y="3619315"/>
            <a:ext cx="3909630" cy="29215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080" y="3619314"/>
            <a:ext cx="3456742" cy="29215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854520" y="3165831"/>
            <a:ext cx="1343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&lt;PCA plot&gt;</a:t>
            </a:r>
            <a:endParaRPr lang="en-US" altLang="ko-K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581705" y="3206893"/>
            <a:ext cx="2025491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&lt;Correlation plot&gt;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84971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8" y="1203054"/>
            <a:ext cx="62396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각 칸에 </a:t>
            </a:r>
            <a:r>
              <a:rPr lang="en-US" altLang="ko-KR" sz="1800" dirty="0"/>
              <a:t>correlation </a:t>
            </a:r>
            <a:r>
              <a:rPr lang="ko-KR" altLang="en-US" sz="1800" dirty="0"/>
              <a:t>값을 보여주게 합니다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119"/>
          <a:stretch/>
        </p:blipFill>
        <p:spPr>
          <a:xfrm>
            <a:off x="432733" y="1952421"/>
            <a:ext cx="10269466" cy="1679779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0676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8" y="1203054"/>
            <a:ext cx="65698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cluster annotation</a:t>
            </a:r>
            <a:r>
              <a:rPr lang="ko-KR" altLang="en-US" sz="1800" dirty="0"/>
              <a:t>을 붙여줍니다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928"/>
          <a:stretch/>
        </p:blipFill>
        <p:spPr>
          <a:xfrm>
            <a:off x="432733" y="1952421"/>
            <a:ext cx="10269466" cy="2098879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450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8" y="1203054"/>
            <a:ext cx="43473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legend </a:t>
            </a:r>
            <a:r>
              <a:rPr lang="ko-KR" altLang="en-US" sz="1800" dirty="0"/>
              <a:t>의 이름을 바꿔줍니다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596"/>
          <a:stretch/>
        </p:blipFill>
        <p:spPr>
          <a:xfrm>
            <a:off x="432733" y="1952421"/>
            <a:ext cx="10269466" cy="2492579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436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8" y="1203054"/>
            <a:ext cx="60237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각 칸의 테두리를 넣어줍니다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3" y="1952421"/>
            <a:ext cx="10269466" cy="29531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816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212797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3" y="1952421"/>
            <a:ext cx="10269466" cy="295315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8726672-4470-4467-8C8B-82AFB3B2F012}"/>
              </a:ext>
            </a:extLst>
          </p:cNvPr>
          <p:cNvSpPr/>
          <p:nvPr/>
        </p:nvSpPr>
        <p:spPr>
          <a:xfrm>
            <a:off x="186599" y="1714500"/>
            <a:ext cx="11795851" cy="4982453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BDBF9C-3FC6-482A-BB35-F92D7D9C8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879" y="1867571"/>
            <a:ext cx="5533039" cy="46763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938E01-B8BC-41CD-880E-A317372CE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51" y="1952421"/>
            <a:ext cx="2176553" cy="3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8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06399" y="2570530"/>
            <a:ext cx="54903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correlation plot</a:t>
            </a:r>
            <a:r>
              <a:rPr lang="ko-KR" altLang="en-US" sz="1800" dirty="0"/>
              <a:t>을 저장합니다</a:t>
            </a:r>
            <a:r>
              <a:rPr lang="en-US" altLang="ko-KR" sz="18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2FFEE9-183D-4142-8B05-EFBD1BC7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0" y="3008074"/>
            <a:ext cx="4172318" cy="35262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C39E44-420C-DF44-A13F-C30D444DD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1532476"/>
            <a:ext cx="9410131" cy="89234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5C5F19-821D-AD4C-A6BE-0F4CEADB785D}"/>
              </a:ext>
            </a:extLst>
          </p:cNvPr>
          <p:cNvSpPr/>
          <p:nvPr/>
        </p:nvSpPr>
        <p:spPr>
          <a:xfrm>
            <a:off x="961795" y="1978646"/>
            <a:ext cx="788276" cy="27004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37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5953327" y="2386295"/>
            <a:ext cx="1225685" cy="123864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3570" y="3756567"/>
            <a:ext cx="1225198" cy="910639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298469" y="2799772"/>
            <a:ext cx="1468672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Divide by day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8469" y="4027894"/>
            <a:ext cx="221560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To-do before for loop</a:t>
            </a:r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11F41BDF-05A9-49F8-909D-4D4DB6A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7345854" y="3329387"/>
            <a:ext cx="4336444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각 </a:t>
            </a:r>
            <a:r>
              <a:rPr lang="en-US" altLang="ko-KR" sz="1200" dirty="0"/>
              <a:t>Day</a:t>
            </a:r>
            <a:r>
              <a:rPr lang="ko-KR" altLang="en-US" sz="1200" dirty="0"/>
              <a:t>마다 </a:t>
            </a:r>
            <a:r>
              <a:rPr lang="en-US" altLang="ko-KR" sz="1200" dirty="0"/>
              <a:t>DEG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구하기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day8, day12, day16, day24</a:t>
            </a:r>
            <a:r>
              <a:rPr lang="ko-KR" altLang="en-US" sz="1200" dirty="0"/>
              <a:t>로 </a:t>
            </a:r>
            <a:r>
              <a:rPr lang="en-US" altLang="ko-KR" sz="1200" dirty="0"/>
              <a:t>input data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나눠주었습니다</a:t>
            </a:r>
            <a:r>
              <a:rPr lang="en-US" altLang="ko-KR" sz="1200" dirty="0"/>
              <a:t>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7345854" y="4557509"/>
            <a:ext cx="4089581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</a:t>
            </a:r>
            <a:r>
              <a:rPr lang="ko-KR" altLang="en-US" sz="1200" dirty="0"/>
              <a:t>별로 </a:t>
            </a:r>
            <a:r>
              <a:rPr lang="en-US" altLang="ko-KR" sz="1200" dirty="0"/>
              <a:t>DEG </a:t>
            </a:r>
            <a:r>
              <a:rPr lang="ko-KR" altLang="en-US" sz="1200" dirty="0"/>
              <a:t>구하는 것을 한 코드로 실행하기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for</a:t>
            </a:r>
            <a:r>
              <a:rPr lang="ko-KR" altLang="en-US" sz="1200" dirty="0"/>
              <a:t>문을 사용하는데</a:t>
            </a:r>
            <a:r>
              <a:rPr lang="en-US" altLang="ko-KR" sz="1200" dirty="0"/>
              <a:t>, </a:t>
            </a:r>
            <a:r>
              <a:rPr lang="ko-KR" altLang="en-US" sz="1200" dirty="0"/>
              <a:t>그를 위해 필요한 사전 작업입니다</a:t>
            </a:r>
            <a:r>
              <a:rPr lang="en-US" altLang="ko-KR" sz="1200" dirty="0"/>
              <a:t>.)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44"/>
          <a:stretch/>
        </p:blipFill>
        <p:spPr>
          <a:xfrm>
            <a:off x="302125" y="2207409"/>
            <a:ext cx="5655870" cy="252329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4255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11F41BDF-05A9-49F8-909D-4D4DB6A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36" y="3040518"/>
            <a:ext cx="6461851" cy="42505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count </a:t>
            </a:r>
            <a:r>
              <a:rPr lang="ko-KR" altLang="en-US" sz="1800" dirty="0"/>
              <a:t>데이터를 샘플 측정 </a:t>
            </a:r>
            <a:r>
              <a:rPr lang="ko-KR" altLang="en-US" sz="1800" dirty="0" err="1"/>
              <a:t>날짜별로</a:t>
            </a:r>
            <a:r>
              <a:rPr lang="ko-KR" altLang="en-US" sz="1800" dirty="0"/>
              <a:t> 나눠줍니다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B8B95F-5005-40B7-AA28-6A2EBC57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2A9600-A85B-4018-A407-FD794ED75B76}"/>
              </a:ext>
            </a:extLst>
          </p:cNvPr>
          <p:cNvSpPr/>
          <p:nvPr/>
        </p:nvSpPr>
        <p:spPr>
          <a:xfrm>
            <a:off x="10231633" y="3770077"/>
            <a:ext cx="1949057" cy="71619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C9EE73A-7B28-4176-93D2-6222710EA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36" y="1392496"/>
            <a:ext cx="9743237" cy="154572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2CDAA08-368A-493F-8673-385845EE2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36" y="4321263"/>
            <a:ext cx="8210364" cy="1913329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D6521BB-188D-41CC-8D60-4F7CC7633A75}"/>
              </a:ext>
            </a:extLst>
          </p:cNvPr>
          <p:cNvSpPr txBox="1"/>
          <p:nvPr/>
        </p:nvSpPr>
        <p:spPr>
          <a:xfrm>
            <a:off x="362136" y="3851381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94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11F41BDF-05A9-49F8-909D-4D4DB6A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9" y="2780536"/>
            <a:ext cx="6461851" cy="42505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샘플 정보도 샘플 측정 </a:t>
            </a:r>
            <a:r>
              <a:rPr lang="ko-KR" altLang="en-US" sz="1800" dirty="0" err="1"/>
              <a:t>날짜별로</a:t>
            </a:r>
            <a:r>
              <a:rPr lang="ko-KR" altLang="en-US" sz="1800" dirty="0"/>
              <a:t> 나눠줍니다</a:t>
            </a:r>
            <a:r>
              <a:rPr lang="en-US" altLang="ko-KR" sz="1800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B8B95F-5005-40B7-AA28-6A2EBC57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2A9600-A85B-4018-A407-FD794ED75B76}"/>
              </a:ext>
            </a:extLst>
          </p:cNvPr>
          <p:cNvSpPr/>
          <p:nvPr/>
        </p:nvSpPr>
        <p:spPr>
          <a:xfrm>
            <a:off x="10231633" y="3770077"/>
            <a:ext cx="1949057" cy="71619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E206FFF-A040-4A9D-B9B7-28094959A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07" y="1372660"/>
            <a:ext cx="10033726" cy="126845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CC69D5-DC58-4C9E-9FE0-CB2BC92D4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4" y="4128176"/>
            <a:ext cx="9634562" cy="174188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3739F-D8B8-4987-9EBE-AC85E45579BD}"/>
              </a:ext>
            </a:extLst>
          </p:cNvPr>
          <p:cNvSpPr txBox="1"/>
          <p:nvPr/>
        </p:nvSpPr>
        <p:spPr>
          <a:xfrm>
            <a:off x="295274" y="3576769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74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B8B95F-5005-40B7-AA28-6A2EBC57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2A9600-A85B-4018-A407-FD794ED75B76}"/>
              </a:ext>
            </a:extLst>
          </p:cNvPr>
          <p:cNvSpPr/>
          <p:nvPr/>
        </p:nvSpPr>
        <p:spPr>
          <a:xfrm>
            <a:off x="10231633" y="3770077"/>
            <a:ext cx="1949057" cy="71619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FA484D-1E9C-454D-AA99-8F4B7877E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99" y="2169654"/>
            <a:ext cx="4991797" cy="160042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E1FC04-1D93-4612-AEEB-BF40958330E8}"/>
              </a:ext>
            </a:extLst>
          </p:cNvPr>
          <p:cNvSpPr/>
          <p:nvPr/>
        </p:nvSpPr>
        <p:spPr>
          <a:xfrm>
            <a:off x="720800" y="1511935"/>
            <a:ext cx="6861100" cy="4127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이후 진행할 </a:t>
            </a:r>
            <a:r>
              <a:rPr lang="en-US" altLang="ko-KR" sz="1800" dirty="0"/>
              <a:t>for </a:t>
            </a:r>
            <a:r>
              <a:rPr lang="ko-KR" altLang="en-US" dirty="0"/>
              <a:t>문에서 사용할 변수를 만들어 놓겠습니다</a:t>
            </a:r>
            <a:r>
              <a:rPr lang="en-US" altLang="ko-KR" dirty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5725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/>
              <a:t>PCA (Principal Component Analysis) </a:t>
            </a:r>
            <a:r>
              <a:rPr lang="ko-KR" altLang="en-US" sz="1800" b="1" dirty="0"/>
              <a:t>분석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고차원의 데이터를 </a:t>
            </a:r>
            <a:r>
              <a:rPr lang="ko-KR" altLang="en-US" sz="1800" dirty="0" err="1"/>
              <a:t>저차원으로</a:t>
            </a:r>
            <a:r>
              <a:rPr lang="ko-KR" altLang="en-US" sz="1800" dirty="0"/>
              <a:t> 변환시키는 기법 중의 하나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각 </a:t>
            </a:r>
            <a:r>
              <a:rPr lang="en-US" altLang="ko-KR" sz="1800" dirty="0"/>
              <a:t>Gene</a:t>
            </a:r>
            <a:r>
              <a:rPr lang="ko-KR" altLang="en-US" sz="1800" dirty="0"/>
              <a:t> 의 </a:t>
            </a:r>
            <a:r>
              <a:rPr lang="en-US" altLang="ko-KR" sz="1800" dirty="0"/>
              <a:t>expression</a:t>
            </a:r>
            <a:r>
              <a:rPr lang="ko-KR" altLang="en-US" sz="1800" dirty="0"/>
              <a:t>을 하나의 축으로 볼 때</a:t>
            </a:r>
            <a:r>
              <a:rPr lang="en-US" altLang="ko-KR" sz="1800" dirty="0"/>
              <a:t>, Expression matrix</a:t>
            </a:r>
            <a:r>
              <a:rPr lang="ko-KR" altLang="en-US" sz="1800" dirty="0"/>
              <a:t>는 매우 고차원의 데이터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 err="1"/>
              <a:t>저차원으로</a:t>
            </a:r>
            <a:r>
              <a:rPr lang="ko-KR" altLang="en-US" sz="1800" dirty="0"/>
              <a:t> 만든 데이터에서 가장 설명력이 높은 두 개의 축으로 시각화함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655651" y="3091118"/>
            <a:ext cx="4249150" cy="3175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타원 2"/>
          <p:cNvSpPr/>
          <p:nvPr/>
        </p:nvSpPr>
        <p:spPr>
          <a:xfrm rot="21291561">
            <a:off x="1094284" y="3630499"/>
            <a:ext cx="695635" cy="179818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20121899">
            <a:off x="3114063" y="3064294"/>
            <a:ext cx="955641" cy="1879502"/>
          </a:xfrm>
          <a:prstGeom prst="ellipse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437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&gt; PCA </a:t>
            </a:r>
            <a:r>
              <a:rPr lang="ko-KR" altLang="en-US" sz="1600" b="1" dirty="0"/>
              <a:t>결과 해석 예시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Day8, 12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측정 날짜에 따른 차이가 주요한 차이로 나타남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같은 날짜 내에서는 </a:t>
            </a:r>
            <a:r>
              <a:rPr lang="en-US" altLang="ko-KR" sz="1600" dirty="0"/>
              <a:t>cell type</a:t>
            </a:r>
            <a:r>
              <a:rPr lang="ko-KR" altLang="en-US" sz="1600" dirty="0"/>
              <a:t>의 차이가 보여짐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Day16, 24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측정 날짜보다 </a:t>
            </a:r>
            <a:r>
              <a:rPr lang="en-US" altLang="ko-KR" sz="1600" dirty="0"/>
              <a:t>cell type</a:t>
            </a:r>
            <a:r>
              <a:rPr lang="ko-KR" altLang="en-US" sz="1600" dirty="0"/>
              <a:t>이 주요한 차이를 나타내는 요소로 보임</a:t>
            </a:r>
            <a:endParaRPr lang="en-US" altLang="ko-KR" sz="1600" dirty="0"/>
          </a:p>
        </p:txBody>
      </p:sp>
      <p:sp>
        <p:nvSpPr>
          <p:cNvPr id="9" name="타원 8"/>
          <p:cNvSpPr/>
          <p:nvPr/>
        </p:nvSpPr>
        <p:spPr>
          <a:xfrm rot="3886531">
            <a:off x="2116309" y="3993700"/>
            <a:ext cx="1177668" cy="1364925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3886531">
            <a:off x="2943919" y="4949481"/>
            <a:ext cx="624361" cy="1050297"/>
          </a:xfrm>
          <a:prstGeom prst="ellipse">
            <a:avLst/>
          </a:prstGeom>
          <a:solidFill>
            <a:srgbClr val="00206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80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98"/>
          <a:stretch/>
        </p:blipFill>
        <p:spPr>
          <a:xfrm>
            <a:off x="373224" y="2574450"/>
            <a:ext cx="7397384" cy="327120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46098" y="4132776"/>
            <a:ext cx="3325206" cy="37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Normalization &amp; Batch correction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267BF0-69BF-4118-B5E7-BB1D5B46579C}"/>
              </a:ext>
            </a:extLst>
          </p:cNvPr>
          <p:cNvSpPr txBox="1"/>
          <p:nvPr/>
        </p:nvSpPr>
        <p:spPr>
          <a:xfrm>
            <a:off x="8746098" y="4678938"/>
            <a:ext cx="3001976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Extract significant genes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(Criteria : |FC|≥2, adjusted p value&lt;0.01)</a:t>
            </a:r>
            <a:endParaRPr lang="en-US" altLang="ko-KR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8448E0-BF06-4638-95D8-94BA51B62AB6}"/>
              </a:ext>
            </a:extLst>
          </p:cNvPr>
          <p:cNvSpPr/>
          <p:nvPr/>
        </p:nvSpPr>
        <p:spPr>
          <a:xfrm>
            <a:off x="3829965" y="3077980"/>
            <a:ext cx="969026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03803D-B15C-4391-AA0A-1D58055E475B}"/>
              </a:ext>
            </a:extLst>
          </p:cNvPr>
          <p:cNvSpPr/>
          <p:nvPr/>
        </p:nvSpPr>
        <p:spPr>
          <a:xfrm>
            <a:off x="3969750" y="2925000"/>
            <a:ext cx="909295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733A80-DF78-4A25-901B-8D2A2CFEF47B}"/>
              </a:ext>
            </a:extLst>
          </p:cNvPr>
          <p:cNvSpPr/>
          <p:nvPr/>
        </p:nvSpPr>
        <p:spPr>
          <a:xfrm>
            <a:off x="3314894" y="5647471"/>
            <a:ext cx="1968500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12797CB4-F5BA-44A2-84C7-5F83F160E6C2}"/>
              </a:ext>
            </a:extLst>
          </p:cNvPr>
          <p:cNvSpPr/>
          <p:nvPr/>
        </p:nvSpPr>
        <p:spPr>
          <a:xfrm>
            <a:off x="7415073" y="4562933"/>
            <a:ext cx="1225198" cy="62600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7412943" y="4216085"/>
            <a:ext cx="1225685" cy="31859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오른쪽 중괄호 24"/>
          <p:cNvSpPr/>
          <p:nvPr/>
        </p:nvSpPr>
        <p:spPr>
          <a:xfrm>
            <a:off x="7415617" y="2782705"/>
            <a:ext cx="1225685" cy="1398770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47389" y="3255028"/>
            <a:ext cx="242502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Prepare DESeq2 dataset</a:t>
            </a:r>
          </a:p>
        </p:txBody>
      </p:sp>
      <p:sp>
        <p:nvSpPr>
          <p:cNvPr id="16" name="오른쪽 중괄호 34">
            <a:extLst>
              <a:ext uri="{FF2B5EF4-FFF2-40B4-BE49-F238E27FC236}">
                <a16:creationId xmlns:a16="http://schemas.microsoft.com/office/drawing/2014/main" id="{718EAC1E-F5FF-AC46-9605-1EF4BFE80AE7}"/>
              </a:ext>
            </a:extLst>
          </p:cNvPr>
          <p:cNvSpPr/>
          <p:nvPr/>
        </p:nvSpPr>
        <p:spPr>
          <a:xfrm>
            <a:off x="7410172" y="5233772"/>
            <a:ext cx="1225198" cy="55800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14D02-EE89-7144-B4A4-0C56736927E4}"/>
              </a:ext>
            </a:extLst>
          </p:cNvPr>
          <p:cNvSpPr txBox="1"/>
          <p:nvPr/>
        </p:nvSpPr>
        <p:spPr>
          <a:xfrm>
            <a:off x="8746098" y="5309011"/>
            <a:ext cx="2536592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Order by specific column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ex) by FC / by adjusted p value</a:t>
            </a:r>
          </a:p>
        </p:txBody>
      </p:sp>
    </p:spTree>
    <p:extLst>
      <p:ext uri="{BB962C8B-B14F-4D97-AF65-F5344CB8AC3E}">
        <p14:creationId xmlns:p14="http://schemas.microsoft.com/office/powerpoint/2010/main" val="2435942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267561" y="2647449"/>
            <a:ext cx="9401902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 dirty="0"/>
              <a:t>날짜 별 쪼갠 데이터를 </a:t>
            </a:r>
            <a:r>
              <a:rPr lang="en-US" altLang="ko-KR" sz="1800" dirty="0" err="1"/>
              <a:t>DESeq</a:t>
            </a:r>
            <a:r>
              <a:rPr lang="ko-KR" altLang="en-US" sz="1800" dirty="0"/>
              <a:t> 함수를 위한 포맷으로 바꿔줍니다</a:t>
            </a:r>
            <a:r>
              <a:rPr lang="en-US" altLang="ko-KR" sz="18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9312AF-E8E1-450B-9C45-A26C9F3E3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99" y="5182978"/>
            <a:ext cx="6416101" cy="136157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F77750-7534-4CA9-B3AE-C037C3464F8D}"/>
              </a:ext>
            </a:extLst>
          </p:cNvPr>
          <p:cNvSpPr txBox="1"/>
          <p:nvPr/>
        </p:nvSpPr>
        <p:spPr>
          <a:xfrm>
            <a:off x="340299" y="326398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423A42-EBA0-5148-A6ED-6B62F9FDB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99" y="3720777"/>
            <a:ext cx="8727501" cy="139039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D106E52-1D27-734A-B3C3-965A88BE69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9" y="1389884"/>
            <a:ext cx="9401902" cy="105349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26BE26-FD39-2D4F-9874-FD03CE752187}"/>
              </a:ext>
            </a:extLst>
          </p:cNvPr>
          <p:cNvSpPr/>
          <p:nvPr/>
        </p:nvSpPr>
        <p:spPr>
          <a:xfrm>
            <a:off x="4072788" y="1848087"/>
            <a:ext cx="963520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C47E7E-EB4A-5F41-9806-8CE07D65F1AF}"/>
              </a:ext>
            </a:extLst>
          </p:cNvPr>
          <p:cNvSpPr/>
          <p:nvPr/>
        </p:nvSpPr>
        <p:spPr>
          <a:xfrm>
            <a:off x="3928625" y="2003400"/>
            <a:ext cx="1014077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10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2017" y="1963671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 dirty="0"/>
              <a:t>분석한 데이터의 </a:t>
            </a:r>
            <a:r>
              <a:rPr lang="en-US" altLang="ko-KR" sz="1800" dirty="0"/>
              <a:t>metadata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만들어줍니다</a:t>
            </a:r>
            <a:r>
              <a:rPr lang="en-US" altLang="ko-KR" sz="18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ACC77B-51FA-4AA9-B098-903919BC6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17" y="1260407"/>
            <a:ext cx="9829800" cy="60524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255A84-F437-4AE3-B104-D36C40D66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99" y="3819526"/>
            <a:ext cx="3846180" cy="202600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D6A7BB-667E-4B6E-B3BD-97CA58C76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99" y="3165399"/>
            <a:ext cx="3846180" cy="35945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C0AF28-C74E-43EE-A9A7-23D36D923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3154" y="2964087"/>
            <a:ext cx="4303738" cy="321971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51455C7-A132-48E9-9784-F2E0898A5DFE}"/>
              </a:ext>
            </a:extLst>
          </p:cNvPr>
          <p:cNvSpPr/>
          <p:nvPr/>
        </p:nvSpPr>
        <p:spPr>
          <a:xfrm>
            <a:off x="4448175" y="3735964"/>
            <a:ext cx="742950" cy="7503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23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303984" y="2209694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 dirty="0" err="1"/>
              <a:t>비교군과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대조군을</a:t>
            </a:r>
            <a:r>
              <a:rPr lang="ko-KR" altLang="en-US" sz="1800" dirty="0"/>
              <a:t> 설정해줍니다</a:t>
            </a:r>
            <a:r>
              <a:rPr lang="en-US" altLang="ko-KR" sz="18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D21E78-3920-4F5D-B953-608945991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84" y="1647388"/>
            <a:ext cx="9620250" cy="48399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566BA0-3923-4573-9C14-249D9FDA3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4" y="4204198"/>
            <a:ext cx="8230749" cy="79068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42AA386-B872-4C04-9C76-5E83484659A3}"/>
              </a:ext>
            </a:extLst>
          </p:cNvPr>
          <p:cNvSpPr txBox="1"/>
          <p:nvPr/>
        </p:nvSpPr>
        <p:spPr>
          <a:xfrm>
            <a:off x="303984" y="363579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16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374914" y="2203512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 dirty="0"/>
              <a:t>normalization</a:t>
            </a:r>
            <a:r>
              <a:rPr lang="ko-KR" altLang="en-US" sz="1800" dirty="0"/>
              <a:t>과 </a:t>
            </a:r>
            <a:r>
              <a:rPr lang="en-US" altLang="ko-KR" sz="1800" dirty="0"/>
              <a:t>batch correction </a:t>
            </a:r>
            <a:r>
              <a:rPr lang="ko-KR" altLang="en-US" sz="1800" dirty="0"/>
              <a:t>을 진행해줍니다</a:t>
            </a:r>
            <a:r>
              <a:rPr lang="en-US" altLang="ko-KR" sz="18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768324-82B4-408D-960A-21278F990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4" y="1462501"/>
            <a:ext cx="5595076" cy="68494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A9581D-4C03-4605-A2F5-30816A9DB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4" y="3909765"/>
            <a:ext cx="3896269" cy="176237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0B0372-C5FA-4D17-AF73-094641F5C15F}"/>
              </a:ext>
            </a:extLst>
          </p:cNvPr>
          <p:cNvSpPr txBox="1"/>
          <p:nvPr/>
        </p:nvSpPr>
        <p:spPr>
          <a:xfrm>
            <a:off x="374914" y="3337973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80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327477" y="2635057"/>
            <a:ext cx="7471501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 dirty="0"/>
              <a:t>FC</a:t>
            </a:r>
            <a:r>
              <a:rPr lang="ko-KR" altLang="en-US" sz="1800" dirty="0"/>
              <a:t>와 </a:t>
            </a:r>
            <a:r>
              <a:rPr lang="en-US" altLang="ko-KR" sz="1800" dirty="0"/>
              <a:t>P-value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계산해줍니다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B0372-C5FA-4D17-AF73-094641F5C15F}"/>
              </a:ext>
            </a:extLst>
          </p:cNvPr>
          <p:cNvSpPr txBox="1"/>
          <p:nvPr/>
        </p:nvSpPr>
        <p:spPr>
          <a:xfrm>
            <a:off x="336042" y="3678185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08551F-A9FB-478A-B131-409E6DA1F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77" y="1286055"/>
            <a:ext cx="9515023" cy="118483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F66AD9-09AE-4E60-8F92-BFE102951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42" y="4131548"/>
            <a:ext cx="9515023" cy="180819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0850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300899" y="2958303"/>
            <a:ext cx="8017601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 dirty="0"/>
              <a:t>abs(log2(FC)) &gt;= 1, p value &lt; 0.01 </a:t>
            </a:r>
            <a:r>
              <a:rPr lang="ko-KR" altLang="en-US" sz="1800" dirty="0"/>
              <a:t>을 만족하는 </a:t>
            </a:r>
            <a:r>
              <a:rPr lang="en-US" altLang="ko-KR" sz="1800" dirty="0"/>
              <a:t>gene</a:t>
            </a:r>
            <a:r>
              <a:rPr lang="ko-KR" altLang="en-US" sz="1800" dirty="0"/>
              <a:t>을 선택합니다</a:t>
            </a:r>
            <a:r>
              <a:rPr lang="en-US" altLang="ko-KR" sz="18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B0372-C5FA-4D17-AF73-094641F5C15F}"/>
              </a:ext>
            </a:extLst>
          </p:cNvPr>
          <p:cNvSpPr txBox="1"/>
          <p:nvPr/>
        </p:nvSpPr>
        <p:spPr>
          <a:xfrm>
            <a:off x="374914" y="3643614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AFD6DA-DA9F-4A0D-8E0A-75C7BC38F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4" y="1442835"/>
            <a:ext cx="9269037" cy="141846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C1F684-31A6-4F2A-80F2-C4AE8B98A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4" y="4184727"/>
            <a:ext cx="9401175" cy="176440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64703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322508" y="2850194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 dirty="0"/>
              <a:t>이를 </a:t>
            </a:r>
            <a:r>
              <a:rPr lang="en-US" altLang="ko-KR" sz="1800" dirty="0"/>
              <a:t>abs(log2(FC)) </a:t>
            </a:r>
            <a:r>
              <a:rPr lang="ko-KR" altLang="en-US" sz="1800" dirty="0"/>
              <a:t>가 큰 순서로 정렬해줍니다</a:t>
            </a:r>
            <a:r>
              <a:rPr lang="en-US" altLang="ko-KR" sz="18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B0372-C5FA-4D17-AF73-094641F5C15F}"/>
              </a:ext>
            </a:extLst>
          </p:cNvPr>
          <p:cNvSpPr txBox="1"/>
          <p:nvPr/>
        </p:nvSpPr>
        <p:spPr>
          <a:xfrm>
            <a:off x="374914" y="3689886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391E6-84F8-4031-92A8-70325081F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3" y="1477277"/>
            <a:ext cx="9406755" cy="123229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420E93-F32B-4077-9335-D820CA525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4" y="4136827"/>
            <a:ext cx="9406755" cy="173978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548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362213" y="2610089"/>
            <a:ext cx="6963501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 dirty="0"/>
              <a:t>이후 다시 한 번 </a:t>
            </a:r>
            <a:r>
              <a:rPr lang="en-US" altLang="ko-KR" sz="1800" dirty="0"/>
              <a:t>adjusted p value </a:t>
            </a:r>
            <a:r>
              <a:rPr lang="ko-KR" altLang="en-US" sz="1800" dirty="0"/>
              <a:t>가 작은 순서로 정렬해줍니다</a:t>
            </a:r>
            <a:r>
              <a:rPr lang="en-US" altLang="ko-KR" sz="18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B0372-C5FA-4D17-AF73-094641F5C15F}"/>
              </a:ext>
            </a:extLst>
          </p:cNvPr>
          <p:cNvSpPr txBox="1"/>
          <p:nvPr/>
        </p:nvSpPr>
        <p:spPr>
          <a:xfrm>
            <a:off x="374913" y="3570654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605794-1AA6-4A23-AFD9-5729222CB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3" y="1553743"/>
            <a:ext cx="9540611" cy="90863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1DD798-565F-4B13-99B3-5DA843CFC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3" y="4074412"/>
            <a:ext cx="9540611" cy="173227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D4DD2-9AF1-554F-AA24-D827EA572362}"/>
              </a:ext>
            </a:extLst>
          </p:cNvPr>
          <p:cNvSpPr/>
          <p:nvPr/>
        </p:nvSpPr>
        <p:spPr>
          <a:xfrm>
            <a:off x="3758182" y="1891777"/>
            <a:ext cx="2337818" cy="238474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20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374914" y="1456711"/>
            <a:ext cx="7204801" cy="444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 dirty="0"/>
              <a:t>위에서 진행한 과정을 반복해서 돌리기 위해 </a:t>
            </a:r>
            <a:r>
              <a:rPr lang="en-US" altLang="ko-KR" sz="1800" dirty="0"/>
              <a:t>for</a:t>
            </a:r>
            <a:r>
              <a:rPr lang="ko-KR" altLang="en-US" sz="1800" dirty="0"/>
              <a:t> 문을 사용해줍니다</a:t>
            </a:r>
            <a:r>
              <a:rPr lang="en-US" altLang="ko-KR" sz="18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668F8E-0EDA-4044-B97C-B1AC0D489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4" y="2060312"/>
            <a:ext cx="9602039" cy="301300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DCBD4A-CD20-49D3-8448-6CADD302D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4" y="5329683"/>
            <a:ext cx="7597511" cy="68490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637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8" y="1203054"/>
            <a:ext cx="11233673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/>
              <a:t>Correlation </a:t>
            </a:r>
            <a:r>
              <a:rPr lang="ko-KR" altLang="en-US" sz="1800" b="1" dirty="0"/>
              <a:t>분석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en-US" altLang="ko-KR" sz="1800" dirty="0" err="1"/>
              <a:t>Heatmap</a:t>
            </a:r>
            <a:r>
              <a:rPr lang="en-US" altLang="ko-KR" sz="1800" dirty="0"/>
              <a:t> : </a:t>
            </a:r>
            <a:r>
              <a:rPr lang="ko-KR" altLang="en-US" sz="1800" dirty="0"/>
              <a:t>각 </a:t>
            </a:r>
            <a:r>
              <a:rPr lang="en-US" altLang="ko-KR" sz="1800" dirty="0"/>
              <a:t>Sample</a:t>
            </a:r>
            <a:r>
              <a:rPr lang="ko-KR" altLang="en-US" sz="1800" dirty="0"/>
              <a:t>의 </a:t>
            </a:r>
            <a:r>
              <a:rPr lang="en-US" altLang="ko-KR" sz="1800" dirty="0"/>
              <a:t>gene expression </a:t>
            </a:r>
            <a:r>
              <a:rPr lang="ko-KR" altLang="en-US" sz="1800" dirty="0"/>
              <a:t>을 기반으로 한 </a:t>
            </a:r>
            <a:r>
              <a:rPr lang="en-US" altLang="ko-KR" sz="1800" dirty="0"/>
              <a:t>correlation</a:t>
            </a:r>
            <a:r>
              <a:rPr lang="ko-KR" altLang="en-US" sz="1800" dirty="0"/>
              <a:t>을 계산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b="1" dirty="0">
                <a:solidFill>
                  <a:srgbClr val="FF0000"/>
                </a:solidFill>
              </a:rPr>
              <a:t>높은</a:t>
            </a:r>
            <a:r>
              <a:rPr lang="ko-KR" altLang="en-US" sz="1800" dirty="0"/>
              <a:t> </a:t>
            </a:r>
            <a:r>
              <a:rPr lang="en-US" altLang="ko-KR" sz="1800" dirty="0"/>
              <a:t>correlation</a:t>
            </a:r>
            <a:r>
              <a:rPr lang="ko-KR" altLang="en-US" sz="1800" dirty="0"/>
              <a:t> </a:t>
            </a:r>
            <a:r>
              <a:rPr lang="en-US" altLang="ko-KR" sz="1800" dirty="0"/>
              <a:t>= 1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가까워짐</a:t>
            </a:r>
            <a:r>
              <a:rPr lang="en-US" altLang="ko-KR" sz="1800" dirty="0"/>
              <a:t> / </a:t>
            </a:r>
            <a:r>
              <a:rPr lang="ko-KR" altLang="en-US" sz="1800" b="1" dirty="0">
                <a:solidFill>
                  <a:srgbClr val="0070C0"/>
                </a:solidFill>
              </a:rPr>
              <a:t>낮은</a:t>
            </a:r>
            <a:r>
              <a:rPr lang="ko-KR" altLang="en-US" sz="1800" dirty="0"/>
              <a:t> </a:t>
            </a:r>
            <a:r>
              <a:rPr lang="en-US" altLang="ko-KR" sz="1800" dirty="0"/>
              <a:t>correlation = 0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 err="1"/>
              <a:t>가까워짐</a:t>
            </a:r>
            <a:br>
              <a:rPr lang="en-US" altLang="ko-KR" sz="1800" dirty="0"/>
            </a:br>
            <a:r>
              <a:rPr lang="en-US" altLang="ko-KR" sz="1800" dirty="0"/>
              <a:t>- Hierarchical clustering : sample </a:t>
            </a:r>
            <a:r>
              <a:rPr lang="ko-KR" altLang="en-US" sz="1800" dirty="0"/>
              <a:t>간 </a:t>
            </a:r>
            <a:r>
              <a:rPr lang="en-US" altLang="ko-KR" sz="1800" dirty="0"/>
              <a:t>correlation </a:t>
            </a:r>
            <a:r>
              <a:rPr lang="ko-KR" altLang="en-US" sz="1800" dirty="0"/>
              <a:t>값을 기반으로 한 </a:t>
            </a:r>
            <a:r>
              <a:rPr lang="en-US" altLang="ko-KR" sz="1800" dirty="0"/>
              <a:t>clustering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625532" cy="2630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&gt; Correlation </a:t>
            </a:r>
            <a:r>
              <a:rPr lang="ko-KR" altLang="en-US" sz="1600" b="1" dirty="0"/>
              <a:t>결과 해석 예시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</a:rPr>
              <a:t>Day8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B050"/>
                </a:solidFill>
              </a:rPr>
              <a:t>Day12</a:t>
            </a:r>
            <a:r>
              <a:rPr lang="en-US" altLang="ko-KR" sz="1600" dirty="0"/>
              <a:t> </a:t>
            </a:r>
            <a:r>
              <a:rPr lang="ko-KR" altLang="en-US" sz="1600" dirty="0"/>
              <a:t>간에 유사하게 묶이는 것이 보여짐 </a:t>
            </a:r>
            <a:r>
              <a:rPr lang="en-US" altLang="ko-KR" sz="1600" dirty="0"/>
              <a:t>(PCA </a:t>
            </a:r>
            <a:r>
              <a:rPr lang="ko-KR" altLang="en-US" sz="1600" dirty="0"/>
              <a:t>결과와 일치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DEG </a:t>
            </a:r>
            <a:r>
              <a:rPr lang="ko-KR" altLang="en-US" sz="1600" dirty="0"/>
              <a:t>분석 </a:t>
            </a:r>
            <a:r>
              <a:rPr lang="en-US" altLang="ko-KR" sz="1600" dirty="0"/>
              <a:t>:</a:t>
            </a:r>
            <a:r>
              <a:rPr lang="ko-KR" altLang="en-US" sz="1600" dirty="0"/>
              <a:t> 실험 조건에 의해 발현이 달라지는 유전자를 찾는 과정</a:t>
            </a:r>
            <a:br>
              <a:rPr lang="en-US" altLang="ko-KR" sz="1600" dirty="0"/>
            </a:br>
            <a:r>
              <a:rPr lang="en-US" altLang="ko-KR" sz="1600" dirty="0"/>
              <a:t>-&gt;</a:t>
            </a:r>
            <a:r>
              <a:rPr lang="ko-KR" altLang="en-US" sz="1600" dirty="0"/>
              <a:t> 다른 유전자들의 발현은 유사함</a:t>
            </a:r>
            <a:br>
              <a:rPr lang="en-US" altLang="ko-KR" sz="1600" dirty="0"/>
            </a:br>
            <a:r>
              <a:rPr lang="en-US" altLang="ko-KR" sz="1600" dirty="0"/>
              <a:t>=&gt;</a:t>
            </a:r>
            <a:r>
              <a:rPr lang="ko-KR" altLang="en-US" sz="1600" dirty="0"/>
              <a:t> 높은 </a:t>
            </a:r>
            <a:r>
              <a:rPr lang="en-US" altLang="ko-KR" sz="1600" dirty="0"/>
              <a:t>correlation</a:t>
            </a:r>
            <a:r>
              <a:rPr lang="ko-KR" altLang="en-US" sz="1600" dirty="0"/>
              <a:t> 값이 나오는 것이 일반적임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너무 적은 </a:t>
            </a:r>
            <a:r>
              <a:rPr lang="en-US" altLang="ko-KR" sz="1600" dirty="0"/>
              <a:t>correlation</a:t>
            </a:r>
            <a:r>
              <a:rPr lang="ko-KR" altLang="en-US" sz="1600" dirty="0"/>
              <a:t>을 보이는 </a:t>
            </a:r>
            <a:r>
              <a:rPr lang="en-US" altLang="ko-KR" sz="1600" dirty="0"/>
              <a:t>data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실험 과정 혹은 </a:t>
            </a:r>
            <a:r>
              <a:rPr lang="en-US" altLang="ko-KR" sz="1600" dirty="0"/>
              <a:t>pre-processing </a:t>
            </a:r>
            <a:r>
              <a:rPr lang="ko-KR" altLang="en-US" sz="1600" dirty="0"/>
              <a:t>과정의 점검이 필요함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59" y="2971106"/>
            <a:ext cx="4245543" cy="35881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3374053" y="2915440"/>
            <a:ext cx="846131" cy="294689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13349" y="2915441"/>
            <a:ext cx="731520" cy="294688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13349" y="6131292"/>
            <a:ext cx="731520" cy="399882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74053" y="6131292"/>
            <a:ext cx="846131" cy="399882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726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altLang="ko-KR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035E7-3CA4-4C37-8196-8CE49D5A7C8F}"/>
              </a:ext>
            </a:extLst>
          </p:cNvPr>
          <p:cNvSpPr txBox="1"/>
          <p:nvPr/>
        </p:nvSpPr>
        <p:spPr>
          <a:xfrm>
            <a:off x="300899" y="119391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D6C723-5108-4686-AAAC-C2C5E508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13" y="1587575"/>
            <a:ext cx="7019938" cy="17804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2FF4327-490E-4FDA-BFFD-224AC1B5433B}"/>
              </a:ext>
            </a:extLst>
          </p:cNvPr>
          <p:cNvSpPr txBox="1"/>
          <p:nvPr/>
        </p:nvSpPr>
        <p:spPr>
          <a:xfrm>
            <a:off x="1171520" y="1193917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</a:t>
            </a:r>
            <a:r>
              <a:rPr lang="en-US" altLang="ko-KR" sz="1600" dirty="0"/>
              <a:t>[[1]]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9EB48-536B-4489-B6EB-2AA7403FFA27}"/>
              </a:ext>
            </a:extLst>
          </p:cNvPr>
          <p:cNvSpPr txBox="1"/>
          <p:nvPr/>
        </p:nvSpPr>
        <p:spPr>
          <a:xfrm>
            <a:off x="1171520" y="3600462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sig_gene_bypadj</a:t>
            </a:r>
            <a:r>
              <a:rPr lang="en-US" altLang="ko-KR" sz="1600" dirty="0"/>
              <a:t>[[1]]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353831" y="4018975"/>
            <a:ext cx="7185905" cy="2089075"/>
            <a:chOff x="3129294" y="4456211"/>
            <a:chExt cx="8224506" cy="239101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71B739-4E00-4FF1-A197-035D8168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9294" y="4456211"/>
              <a:ext cx="8224506" cy="204154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816F92-722E-4FCA-A35A-C4A15513CEA2}"/>
                </a:ext>
              </a:extLst>
            </p:cNvPr>
            <p:cNvSpPr txBox="1"/>
            <p:nvPr/>
          </p:nvSpPr>
          <p:spPr>
            <a:xfrm>
              <a:off x="7838464" y="6570228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2"/>
                  </a:solidFill>
                </a:rPr>
                <a:t>오름차순 정렬</a:t>
              </a:r>
            </a:p>
          </p:txBody>
        </p:sp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B99038DA-ECD6-4D11-8880-10E49A9A220D}"/>
                </a:ext>
              </a:extLst>
            </p:cNvPr>
            <p:cNvSpPr/>
            <p:nvPr/>
          </p:nvSpPr>
          <p:spPr>
            <a:xfrm>
              <a:off x="7838464" y="4575360"/>
              <a:ext cx="1162498" cy="2014219"/>
            </a:xfrm>
            <a:prstGeom prst="downArrow">
              <a:avLst>
                <a:gd name="adj1" fmla="val 81852"/>
                <a:gd name="adj2" fmla="val 13668"/>
              </a:avLst>
            </a:pr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2638413" y="1213754"/>
            <a:ext cx="2308645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(Day8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significant gene)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3353831" y="3616482"/>
            <a:ext cx="5071132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(Day8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significant gene</a:t>
            </a:r>
            <a:r>
              <a:rPr lang="ko-KR" altLang="en-US" sz="1200" dirty="0"/>
              <a:t>을 </a:t>
            </a:r>
            <a:r>
              <a:rPr lang="en-US" altLang="ko-KR" sz="1200" dirty="0"/>
              <a:t>adjusted p value </a:t>
            </a:r>
            <a:r>
              <a:rPr lang="ko-KR" altLang="en-US" sz="1200" dirty="0"/>
              <a:t>기준 오름차순 정렬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84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3BCCD-EB80-3047-A246-9A61B174ED8A}"/>
              </a:ext>
            </a:extLst>
          </p:cNvPr>
          <p:cNvSpPr/>
          <p:nvPr/>
        </p:nvSpPr>
        <p:spPr>
          <a:xfrm>
            <a:off x="186599" y="1359809"/>
            <a:ext cx="6016493" cy="465109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365371"/>
            <a:ext cx="11671572" cy="5493899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실험 조건에 의해 그룹 간 차이를 보이는 유전자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b="1" dirty="0"/>
              <a:t>Fold change</a:t>
            </a:r>
            <a:r>
              <a:rPr lang="ko-KR" altLang="en-US" sz="1800" dirty="0"/>
              <a:t>와 </a:t>
            </a:r>
            <a:r>
              <a:rPr lang="en-US" altLang="ko-KR" sz="1800" b="1" dirty="0"/>
              <a:t>(adjusted)</a:t>
            </a:r>
            <a:r>
              <a:rPr lang="en-US" altLang="ko-KR" sz="1800" dirty="0"/>
              <a:t> </a:t>
            </a:r>
            <a:r>
              <a:rPr lang="en-US" altLang="ko-KR" sz="1800" b="1" dirty="0"/>
              <a:t>p value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이용 </a:t>
            </a:r>
            <a:r>
              <a:rPr lang="en-US" altLang="ko-KR" sz="1800" dirty="0"/>
              <a:t>DEG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가려냄</a:t>
            </a:r>
            <a:endParaRPr lang="en-US" altLang="ko-KR" sz="10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u="sng" dirty="0"/>
              <a:t>1. </a:t>
            </a:r>
            <a:r>
              <a:rPr lang="en-US" altLang="ko-KR" sz="1800" b="1" u="sng" dirty="0"/>
              <a:t>Fold change</a:t>
            </a:r>
            <a:r>
              <a:rPr lang="ko-KR" altLang="en-US" sz="1800" b="1" u="sng" dirty="0"/>
              <a:t> </a:t>
            </a:r>
            <a:r>
              <a:rPr lang="ko-KR" altLang="en-US" sz="1800" u="sng" dirty="0"/>
              <a:t>란 </a:t>
            </a:r>
            <a:r>
              <a:rPr lang="en-US" altLang="ko-KR" sz="1800" u="sng" dirty="0"/>
              <a:t>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두 그룹 간 유전자 </a:t>
            </a:r>
            <a:r>
              <a:rPr lang="ko-KR" altLang="en-US" sz="1800" dirty="0" err="1"/>
              <a:t>발현량</a:t>
            </a:r>
            <a:r>
              <a:rPr lang="ko-KR" altLang="en-US" sz="1800" dirty="0"/>
              <a:t> 차이를 계산한 값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/>
              <a:t>log2(Fold Change)</a:t>
            </a:r>
            <a:r>
              <a:rPr lang="ko-KR" altLang="en-US" sz="1800" dirty="0"/>
              <a:t> </a:t>
            </a:r>
            <a:r>
              <a:rPr lang="en-US" altLang="ko-KR" sz="1800" dirty="0"/>
              <a:t>= log2(</a:t>
            </a:r>
            <a:r>
              <a:rPr lang="ko-KR" altLang="en-US" sz="1800" dirty="0"/>
              <a:t>비교군 유전자 </a:t>
            </a:r>
            <a:r>
              <a:rPr lang="ko-KR" altLang="en-US" sz="1800" dirty="0" err="1"/>
              <a:t>발현량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/>
              <a:t>대조군 유전자 </a:t>
            </a:r>
            <a:r>
              <a:rPr lang="ko-KR" altLang="en-US" sz="1800" dirty="0" err="1"/>
              <a:t>발현량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ex) log2(FC) = </a:t>
            </a:r>
            <a:r>
              <a:rPr lang="en-US" altLang="ko-KR" sz="1800" b="1" dirty="0">
                <a:solidFill>
                  <a:srgbClr val="0070C0"/>
                </a:solidFill>
              </a:rPr>
              <a:t>-1</a:t>
            </a:r>
            <a:r>
              <a:rPr lang="en-US" altLang="ko-KR" sz="1800" dirty="0"/>
              <a:t> : </a:t>
            </a:r>
            <a:r>
              <a:rPr lang="ko-KR" altLang="en-US" sz="1800" dirty="0"/>
              <a:t>비교군 대비 </a:t>
            </a:r>
            <a:r>
              <a:rPr lang="ko-KR" altLang="en-US" sz="1800" dirty="0" err="1"/>
              <a:t>대조군에서</a:t>
            </a:r>
            <a:r>
              <a:rPr lang="ko-KR" altLang="en-US" sz="1800" dirty="0"/>
              <a:t> 유전자의 발현이 절반으로 감소했다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800" dirty="0"/>
              <a:t>     </a:t>
            </a:r>
            <a:r>
              <a:rPr lang="en-US" altLang="ko-KR" sz="1800" dirty="0"/>
              <a:t>log2(FC) = </a:t>
            </a:r>
            <a:r>
              <a:rPr lang="en-US" altLang="ko-KR" sz="1800" b="1" dirty="0">
                <a:solidFill>
                  <a:srgbClr val="FF0000"/>
                </a:solidFill>
              </a:rPr>
              <a:t>1</a:t>
            </a:r>
            <a:r>
              <a:rPr lang="en-US" altLang="ko-KR" sz="1800" dirty="0"/>
              <a:t> : </a:t>
            </a:r>
            <a:r>
              <a:rPr lang="ko-KR" altLang="en-US" sz="1800" dirty="0"/>
              <a:t>비교군 대비 </a:t>
            </a:r>
            <a:r>
              <a:rPr lang="ko-KR" altLang="en-US" sz="1800" dirty="0" err="1"/>
              <a:t>대조군에서</a:t>
            </a:r>
            <a:r>
              <a:rPr lang="ko-KR" altLang="en-US" sz="1800" dirty="0"/>
              <a:t> 유전자의 발현이 두 배로 증가했다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6145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81430"/>
            <a:ext cx="11671572" cy="5300383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u="sng" dirty="0"/>
              <a:t>2. </a:t>
            </a:r>
            <a:r>
              <a:rPr lang="en-US" altLang="ko-KR" sz="1800" b="1" u="sng" dirty="0"/>
              <a:t>P value </a:t>
            </a:r>
            <a:r>
              <a:rPr lang="ko-KR" altLang="en-US" sz="1800" u="sng" dirty="0"/>
              <a:t>란 </a:t>
            </a:r>
            <a:r>
              <a:rPr lang="en-US" altLang="ko-KR" sz="1800" u="sng" dirty="0"/>
              <a:t>?</a:t>
            </a:r>
            <a:r>
              <a:rPr lang="en-US" altLang="ko-KR" sz="1800" b="1" u="sng" dirty="0"/>
              <a:t>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- </a:t>
            </a:r>
            <a:r>
              <a:rPr lang="ko-KR" altLang="en-US" sz="1800" dirty="0">
                <a:sym typeface="Wingdings" panose="05000000000000000000" pitchFamily="2" charset="2"/>
              </a:rPr>
              <a:t>그룹 간 유전자 발현의 차이가 유의한 지 확인하기 위해 통계적 가설검정을 진행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-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 err="1">
                <a:sym typeface="Wingdings" panose="05000000000000000000" pitchFamily="2" charset="2"/>
              </a:rPr>
              <a:t>귀무가설이</a:t>
            </a:r>
            <a:r>
              <a:rPr lang="ko-KR" altLang="en-US" sz="1800" dirty="0">
                <a:sym typeface="Wingdings" panose="05000000000000000000" pitchFamily="2" charset="2"/>
              </a:rPr>
              <a:t> 참일 때</a:t>
            </a:r>
            <a:r>
              <a:rPr lang="en-US" altLang="ko-KR" sz="1800" dirty="0">
                <a:sym typeface="Wingdings" panose="05000000000000000000" pitchFamily="2" charset="2"/>
              </a:rPr>
              <a:t>,</a:t>
            </a:r>
            <a:r>
              <a:rPr lang="ko-KR" altLang="en-US" sz="1800" dirty="0">
                <a:sym typeface="Wingdings" panose="05000000000000000000" pitchFamily="2" charset="2"/>
              </a:rPr>
              <a:t> 그와 같거나 그보다 더 희귀한 일이 일어날 확률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(</a:t>
            </a:r>
            <a:r>
              <a:rPr lang="ko-KR" altLang="en-US" sz="1800" dirty="0" err="1">
                <a:sym typeface="Wingdings" panose="05000000000000000000" pitchFamily="2" charset="2"/>
              </a:rPr>
              <a:t>귀무가설</a:t>
            </a:r>
            <a:r>
              <a:rPr lang="en-US" altLang="ko-KR" sz="1800" dirty="0">
                <a:sym typeface="Wingdings" panose="05000000000000000000" pitchFamily="2" charset="2"/>
              </a:rPr>
              <a:t>(H0)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:</a:t>
            </a:r>
            <a:r>
              <a:rPr lang="ko-KR" altLang="en-US" sz="1800" dirty="0">
                <a:sym typeface="Wingdings" panose="05000000000000000000" pitchFamily="2" charset="2"/>
              </a:rPr>
              <a:t> 한 유전자의 발현은 그룹 간에 차이가 없다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즉</a:t>
            </a:r>
            <a:r>
              <a:rPr lang="en-US" altLang="ko-KR" sz="1800" dirty="0">
                <a:sym typeface="Wingdings" panose="05000000000000000000" pitchFamily="2" charset="2"/>
              </a:rPr>
              <a:t>, p value &lt; 0.05 </a:t>
            </a:r>
            <a:r>
              <a:rPr lang="ko-KR" altLang="en-US" sz="1800" dirty="0">
                <a:sym typeface="Wingdings" panose="05000000000000000000" pitchFamily="2" charset="2"/>
              </a:rPr>
              <a:t>라는 것은 </a:t>
            </a:r>
            <a:r>
              <a:rPr lang="en-US" altLang="ko-KR" sz="1800" b="1" dirty="0">
                <a:sym typeface="Wingdings" panose="05000000000000000000" pitchFamily="2" charset="2"/>
              </a:rPr>
              <a:t>100</a:t>
            </a:r>
            <a:r>
              <a:rPr lang="ko-KR" altLang="en-US" sz="1800" b="1" dirty="0">
                <a:sym typeface="Wingdings" panose="05000000000000000000" pitchFamily="2" charset="2"/>
              </a:rPr>
              <a:t>번 중에 </a:t>
            </a:r>
            <a:r>
              <a:rPr lang="en-US" altLang="ko-KR" sz="1800" b="1" dirty="0">
                <a:sym typeface="Wingdings" panose="05000000000000000000" pitchFamily="2" charset="2"/>
              </a:rPr>
              <a:t>5</a:t>
            </a:r>
            <a:r>
              <a:rPr lang="ko-KR" altLang="en-US" sz="1800" b="1" dirty="0">
                <a:sym typeface="Wingdings" panose="05000000000000000000" pitchFamily="2" charset="2"/>
              </a:rPr>
              <a:t>번 이하만 </a:t>
            </a:r>
            <a:r>
              <a:rPr lang="ko-KR" altLang="en-US" sz="1800" dirty="0">
                <a:sym typeface="Wingdings" panose="05000000000000000000" pitchFamily="2" charset="2"/>
              </a:rPr>
              <a:t>실제로 차이가 나지 않을 수도 있다는 것 </a:t>
            </a:r>
            <a:r>
              <a:rPr lang="en-US" altLang="ko-KR" sz="1800" dirty="0">
                <a:sym typeface="Wingdings" panose="05000000000000000000" pitchFamily="2" charset="2"/>
              </a:rPr>
              <a:t>!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1800" u="sng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u="sng" dirty="0"/>
              <a:t>3. </a:t>
            </a:r>
            <a:r>
              <a:rPr lang="en-US" altLang="ko-KR" sz="1800" b="1" u="sng" dirty="0"/>
              <a:t>Adjusted p value </a:t>
            </a:r>
            <a:r>
              <a:rPr lang="ko-KR" altLang="en-US" sz="1800" u="sng" dirty="0"/>
              <a:t>란 </a:t>
            </a:r>
            <a:r>
              <a:rPr lang="en-US" altLang="ko-KR" sz="1800" u="sng" dirty="0"/>
              <a:t>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800" dirty="0">
                <a:sym typeface="Wingdings" panose="05000000000000000000" pitchFamily="2" charset="2"/>
              </a:rPr>
              <a:t>실제로 한 유전자의 </a:t>
            </a:r>
            <a:r>
              <a:rPr lang="ko-KR" altLang="en-US" sz="1800" dirty="0" err="1">
                <a:sym typeface="Wingdings" panose="05000000000000000000" pitchFamily="2" charset="2"/>
              </a:rPr>
              <a:t>발현량</a:t>
            </a:r>
            <a:r>
              <a:rPr lang="ko-KR" altLang="en-US" sz="1800" dirty="0">
                <a:sym typeface="Wingdings" panose="05000000000000000000" pitchFamily="2" charset="2"/>
              </a:rPr>
              <a:t> 차이가 나지 않지만 유의미한 차이가 난다고 잘못 결과를 낼 확률 </a:t>
            </a:r>
            <a:r>
              <a:rPr lang="en-US" altLang="ko-KR" sz="1800" dirty="0">
                <a:sym typeface="Wingdings" panose="05000000000000000000" pitchFamily="2" charset="2"/>
              </a:rPr>
              <a:t>= 0.05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lang="ko-KR" altLang="en-US" sz="1800" dirty="0">
                <a:sym typeface="Wingdings" panose="05000000000000000000" pitchFamily="2" charset="2"/>
              </a:rPr>
              <a:t> 유전자마다 결과를 내기 때문에 오류를 범할 확률이 매우 커지는 다중 검정 비교의 문제가 발생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이를 보정하기 위한 방법으로 이 실습에서는 </a:t>
            </a:r>
            <a:r>
              <a:rPr lang="en-US" altLang="ko-KR" sz="1800" dirty="0" err="1"/>
              <a:t>Benjamini</a:t>
            </a:r>
            <a:r>
              <a:rPr lang="en-US" altLang="ko-KR" sz="1800" dirty="0"/>
              <a:t>-Hochberg </a:t>
            </a:r>
            <a:r>
              <a:rPr lang="ko-KR" altLang="en-US" sz="1800" dirty="0"/>
              <a:t>방법을 사용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5097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0532F8-37D1-3045-BD3B-5B18652F305E}"/>
              </a:ext>
            </a:extLst>
          </p:cNvPr>
          <p:cNvGrpSpPr/>
          <p:nvPr/>
        </p:nvGrpSpPr>
        <p:grpSpPr>
          <a:xfrm>
            <a:off x="1812267" y="3988807"/>
            <a:ext cx="8477818" cy="951224"/>
            <a:chOff x="2168995" y="6007814"/>
            <a:chExt cx="8477818" cy="9512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6B0867-5515-EE40-96F0-4B01059F339F}"/>
                </a:ext>
              </a:extLst>
            </p:cNvPr>
            <p:cNvSpPr txBox="1"/>
            <p:nvPr/>
          </p:nvSpPr>
          <p:spPr>
            <a:xfrm>
              <a:off x="3573082" y="6009419"/>
              <a:ext cx="7073731" cy="949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/>
                <a:t>두 경우 모두</a:t>
              </a:r>
              <a:r>
                <a:rPr lang="en-US" altLang="ko-KR" sz="1600" dirty="0"/>
                <a:t>, adjusted p value (</a:t>
              </a:r>
              <a:r>
                <a:rPr lang="en-US" altLang="ko-KR" sz="1600" dirty="0" err="1"/>
                <a:t>padj</a:t>
              </a:r>
              <a:r>
                <a:rPr lang="en-US" altLang="ko-KR" sz="1600" dirty="0"/>
                <a:t>) </a:t>
              </a:r>
              <a:r>
                <a:rPr lang="ko-KR" altLang="en-US" sz="1600" dirty="0"/>
                <a:t>가 </a:t>
              </a:r>
              <a:r>
                <a:rPr lang="en-US" altLang="ko-KR" sz="1600" dirty="0"/>
                <a:t>0.01 </a:t>
              </a:r>
              <a:r>
                <a:rPr lang="ko-KR" altLang="en-US" sz="1600" dirty="0"/>
                <a:t>이하로 차이가 유의미하지만</a:t>
              </a:r>
              <a:r>
                <a:rPr lang="en-US" altLang="ko-KR" sz="1600" dirty="0"/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600" dirty="0">
                  <a:solidFill>
                    <a:srgbClr val="FF0000"/>
                  </a:solidFill>
                </a:rPr>
                <a:t>Cdc45</a:t>
              </a:r>
              <a:r>
                <a:rPr lang="ko-KR" altLang="en-US" sz="1600" dirty="0"/>
                <a:t>은</a:t>
              </a:r>
              <a:r>
                <a:rPr lang="ko-KR" altLang="en-US" sz="1600" dirty="0">
                  <a:solidFill>
                    <a:schemeClr val="tx1"/>
                  </a:solidFill>
                </a:rPr>
                <a:t> 비교군 대비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대조군에서</a:t>
              </a:r>
              <a:r>
                <a:rPr lang="ko-KR" altLang="en-US" sz="1600" dirty="0">
                  <a:solidFill>
                    <a:schemeClr val="tx1"/>
                  </a:solidFill>
                </a:rPr>
                <a:t> 절반 이하로 발현되고 있고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600" dirty="0">
                  <a:solidFill>
                    <a:schemeClr val="accent5"/>
                  </a:solidFill>
                </a:rPr>
                <a:t>Serpinf1</a:t>
              </a:r>
              <a:r>
                <a:rPr lang="ko-KR" altLang="en-US" sz="1600" dirty="0"/>
                <a:t>은 </a:t>
              </a:r>
              <a:r>
                <a:rPr lang="ko-KR" altLang="en-US" sz="1600" dirty="0">
                  <a:solidFill>
                    <a:schemeClr val="tx1"/>
                  </a:solidFill>
                </a:rPr>
                <a:t>비교군 대비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대조군에서</a:t>
              </a:r>
              <a:r>
                <a:rPr lang="ko-KR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</a:rPr>
                <a:t>2</a:t>
              </a:r>
              <a:r>
                <a:rPr lang="ko-KR" altLang="en-US" sz="1600" dirty="0">
                  <a:solidFill>
                    <a:schemeClr val="tx1"/>
                  </a:solidFill>
                </a:rPr>
                <a:t>배 이상 </a:t>
              </a:r>
              <a:r>
                <a:rPr lang="ko-KR" altLang="en-US" sz="1600" dirty="0"/>
                <a:t>발현되고 있다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8418DA-D123-184E-B061-49F5CDE4B770}"/>
                </a:ext>
              </a:extLst>
            </p:cNvPr>
            <p:cNvSpPr txBox="1"/>
            <p:nvPr/>
          </p:nvSpPr>
          <p:spPr>
            <a:xfrm>
              <a:off x="2168995" y="6007814"/>
              <a:ext cx="1814633" cy="35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b="1" dirty="0"/>
                <a:t>결과 해석 </a:t>
              </a:r>
              <a:r>
                <a:rPr lang="en-US" altLang="ko-KR" sz="1600" b="1" dirty="0"/>
                <a:t>]</a:t>
              </a:r>
              <a:endParaRPr lang="en-US" altLang="ko-KR" sz="16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2F8B75-34D9-D948-91E7-10877B2E6C95}"/>
              </a:ext>
            </a:extLst>
          </p:cNvPr>
          <p:cNvGrpSpPr/>
          <p:nvPr/>
        </p:nvGrpSpPr>
        <p:grpSpPr>
          <a:xfrm>
            <a:off x="186599" y="1902345"/>
            <a:ext cx="11729154" cy="1684369"/>
            <a:chOff x="186599" y="3576030"/>
            <a:chExt cx="11729154" cy="168436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2C09933-1EBE-D446-9A04-5100CC1F29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3379"/>
            <a:stretch/>
          </p:blipFill>
          <p:spPr>
            <a:xfrm>
              <a:off x="186599" y="3576030"/>
              <a:ext cx="11729154" cy="168436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E6397B8-4739-AC44-B809-08E8D153E5FF}"/>
                </a:ext>
              </a:extLst>
            </p:cNvPr>
            <p:cNvSpPr/>
            <p:nvPr/>
          </p:nvSpPr>
          <p:spPr>
            <a:xfrm>
              <a:off x="1964687" y="3791961"/>
              <a:ext cx="1552954" cy="223935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28ABDFD-EB1B-2649-882D-AE6F0D9309C3}"/>
                </a:ext>
              </a:extLst>
            </p:cNvPr>
            <p:cNvSpPr/>
            <p:nvPr/>
          </p:nvSpPr>
          <p:spPr>
            <a:xfrm>
              <a:off x="6182015" y="3791960"/>
              <a:ext cx="918581" cy="223935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00DDB19-C502-1A4B-B705-01B6519CFBA3}"/>
                </a:ext>
              </a:extLst>
            </p:cNvPr>
            <p:cNvSpPr/>
            <p:nvPr/>
          </p:nvSpPr>
          <p:spPr>
            <a:xfrm>
              <a:off x="7743339" y="3805023"/>
              <a:ext cx="635552" cy="223935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B8CB13D-7755-A944-BCA3-3239D96F8963}"/>
              </a:ext>
            </a:extLst>
          </p:cNvPr>
          <p:cNvSpPr txBox="1"/>
          <p:nvPr/>
        </p:nvSpPr>
        <p:spPr>
          <a:xfrm>
            <a:off x="129017" y="1500252"/>
            <a:ext cx="238091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 </a:t>
            </a:r>
            <a:r>
              <a:rPr lang="ko-KR" altLang="en-US" sz="1600" b="1" dirty="0"/>
              <a:t>결과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예시 </a:t>
            </a:r>
            <a:r>
              <a:rPr lang="en-US" altLang="ko-KR" sz="1600" b="1" dirty="0"/>
              <a:t>&gt;</a:t>
            </a:r>
            <a:endParaRPr lang="en-US" altLang="ko-KR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BCDD1E-44EA-234B-8C89-67606B25E57D}"/>
              </a:ext>
            </a:extLst>
          </p:cNvPr>
          <p:cNvSpPr/>
          <p:nvPr/>
        </p:nvSpPr>
        <p:spPr>
          <a:xfrm>
            <a:off x="186599" y="2522355"/>
            <a:ext cx="11729154" cy="235670"/>
          </a:xfrm>
          <a:prstGeom prst="rect">
            <a:avLst/>
          </a:prstGeom>
          <a:solidFill>
            <a:srgbClr val="FF0000">
              <a:alpha val="2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38559B-94EE-9F41-9E0C-B995FD289060}"/>
              </a:ext>
            </a:extLst>
          </p:cNvPr>
          <p:cNvSpPr/>
          <p:nvPr/>
        </p:nvSpPr>
        <p:spPr>
          <a:xfrm>
            <a:off x="186599" y="2962148"/>
            <a:ext cx="11729154" cy="235670"/>
          </a:xfrm>
          <a:prstGeom prst="rect">
            <a:avLst/>
          </a:prstGeom>
          <a:solidFill>
            <a:schemeClr val="accent5">
              <a:alpha val="2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9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0307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&gt;Input data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Preprocessing &amp; Overview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07389" y="1794910"/>
            <a:ext cx="4458593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1. </a:t>
            </a:r>
            <a:r>
              <a:rPr lang="en-US" altLang="ko-KR" sz="1600" dirty="0" err="1"/>
              <a:t>cts</a:t>
            </a:r>
            <a:r>
              <a:rPr lang="en-US" altLang="ko-KR" sz="16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     - counts: Raw count table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     - </a:t>
            </a:r>
            <a:r>
              <a:rPr lang="en-US" altLang="ko-KR" sz="1600" dirty="0" err="1"/>
              <a:t>featuredata</a:t>
            </a:r>
            <a:r>
              <a:rPr lang="en-US" altLang="ko-KR" sz="1600" dirty="0"/>
              <a:t>: Gene ID / symbol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97931" y="3010992"/>
            <a:ext cx="22387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2. </a:t>
            </a:r>
            <a:r>
              <a:rPr lang="en-US" altLang="ko-KR" sz="1600" dirty="0" err="1"/>
              <a:t>coldata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286310" y="457826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10605-476E-44E7-B91D-FD2C1D17C0AB}"/>
              </a:ext>
            </a:extLst>
          </p:cNvPr>
          <p:cNvSpPr txBox="1"/>
          <p:nvPr/>
        </p:nvSpPr>
        <p:spPr>
          <a:xfrm>
            <a:off x="23217" y="4910796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1. counts (count table)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C8DEA7-C173-4B9F-9C99-AAF914F713A9}"/>
              </a:ext>
            </a:extLst>
          </p:cNvPr>
          <p:cNvSpPr txBox="1"/>
          <p:nvPr/>
        </p:nvSpPr>
        <p:spPr>
          <a:xfrm>
            <a:off x="6849732" y="4910796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2. </a:t>
            </a:r>
            <a:r>
              <a:rPr lang="en-US" altLang="ko-KR" sz="1600" dirty="0" err="1"/>
              <a:t>coldata</a:t>
            </a:r>
            <a:r>
              <a:rPr lang="en-US" altLang="ko-KR" sz="1600" dirty="0"/>
              <a:t> (metadata)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32354" b="405"/>
          <a:stretch/>
        </p:blipFill>
        <p:spPr>
          <a:xfrm>
            <a:off x="340943" y="1556050"/>
            <a:ext cx="5103456" cy="2810674"/>
          </a:xfrm>
          <a:prstGeom prst="rect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00" y="5377789"/>
            <a:ext cx="6666329" cy="13459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847" y="5377789"/>
            <a:ext cx="5218376" cy="817415"/>
          </a:xfrm>
          <a:prstGeom prst="rect">
            <a:avLst/>
          </a:prstGeom>
        </p:spPr>
      </p:pic>
      <p:sp>
        <p:nvSpPr>
          <p:cNvPr id="26" name="오른쪽 중괄호 25"/>
          <p:cNvSpPr/>
          <p:nvPr/>
        </p:nvSpPr>
        <p:spPr>
          <a:xfrm>
            <a:off x="5538422" y="1561682"/>
            <a:ext cx="1225685" cy="90260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>
            <a:off x="5539854" y="2591181"/>
            <a:ext cx="1225198" cy="121671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/>
          <p:cNvSpPr/>
          <p:nvPr/>
        </p:nvSpPr>
        <p:spPr>
          <a:xfrm>
            <a:off x="5543422" y="3939006"/>
            <a:ext cx="1225198" cy="427627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907389" y="3936753"/>
            <a:ext cx="1107996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View data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0488A22-5E87-7B4A-A2BC-16B87B58B12A}"/>
              </a:ext>
            </a:extLst>
          </p:cNvPr>
          <p:cNvCxnSpPr/>
          <p:nvPr/>
        </p:nvCxnSpPr>
        <p:spPr>
          <a:xfrm>
            <a:off x="6791273" y="4683918"/>
            <a:ext cx="0" cy="2114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7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3707</TotalTime>
  <Words>1609</Words>
  <Application>Microsoft Macintosh PowerPoint</Application>
  <PresentationFormat>와이드스크린</PresentationFormat>
  <Paragraphs>303</Paragraphs>
  <Slides>50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맑은 고딕</vt:lpstr>
      <vt:lpstr>Arial</vt:lpstr>
      <vt:lpstr>Wingdings</vt:lpstr>
      <vt:lpstr>Office 테마</vt:lpstr>
      <vt:lpstr>Workflow</vt:lpstr>
      <vt:lpstr>Workflow</vt:lpstr>
      <vt:lpstr>PCA &amp; Correlation plot</vt:lpstr>
      <vt:lpstr>PCA &amp; Correlation plot</vt:lpstr>
      <vt:lpstr>PCA &amp; Correlation plot</vt:lpstr>
      <vt:lpstr>DEG Analysis</vt:lpstr>
      <vt:lpstr>DEG Analysis</vt:lpstr>
      <vt:lpstr>DEG Analysis</vt:lpstr>
      <vt:lpstr>Input data </vt:lpstr>
      <vt:lpstr>Input data </vt:lpstr>
      <vt:lpstr>Input data </vt:lpstr>
      <vt:lpstr>Input data </vt:lpstr>
      <vt:lpstr>Input data </vt:lpstr>
      <vt:lpstr>Input data </vt:lpstr>
      <vt:lpstr>Input data 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Microsoft 계정</dc:creator>
  <cp:lastModifiedBy>양 선아</cp:lastModifiedBy>
  <cp:revision>52</cp:revision>
  <dcterms:created xsi:type="dcterms:W3CDTF">2022-03-28T08:13:07Z</dcterms:created>
  <dcterms:modified xsi:type="dcterms:W3CDTF">2022-04-14T02:59:25Z</dcterms:modified>
</cp:coreProperties>
</file>