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9" r:id="rId3"/>
    <p:sldId id="270" r:id="rId4"/>
    <p:sldId id="271" r:id="rId5"/>
    <p:sldId id="272" r:id="rId6"/>
    <p:sldId id="278" r:id="rId7"/>
    <p:sldId id="258" r:id="rId8"/>
    <p:sldId id="259" r:id="rId9"/>
    <p:sldId id="257" r:id="rId10"/>
    <p:sldId id="260" r:id="rId11"/>
    <p:sldId id="261" r:id="rId12"/>
    <p:sldId id="264" r:id="rId13"/>
    <p:sldId id="265" r:id="rId14"/>
    <p:sldId id="266"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2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36248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352025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88583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409265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18574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310485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358652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13926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175971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101046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D66DCD3-DF09-4BEE-A62D-65AA52B39037}" type="datetimeFigureOut">
              <a:rPr lang="ko-KR" altLang="en-US" smtClean="0"/>
              <a:t>2022-04-06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42166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6DCD3-DF09-4BEE-A62D-65AA52B39037}" type="datetimeFigureOut">
              <a:rPr lang="ko-KR" altLang="en-US" smtClean="0"/>
              <a:t>2022-04-06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35A18-78D8-4408-8DC1-EF824C03A1F2}" type="slidenum">
              <a:rPr lang="ko-KR" altLang="en-US" smtClean="0"/>
              <a:t>‹#›</a:t>
            </a:fld>
            <a:endParaRPr lang="ko-KR" altLang="en-US"/>
          </a:p>
        </p:txBody>
      </p:sp>
    </p:spTree>
    <p:extLst>
      <p:ext uri="{BB962C8B-B14F-4D97-AF65-F5344CB8AC3E}">
        <p14:creationId xmlns:p14="http://schemas.microsoft.com/office/powerpoint/2010/main" val="280873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vid.ncifcrf.gov/home.j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348866"/>
            <a:ext cx="9144000" cy="2387600"/>
          </a:xfrm>
        </p:spPr>
        <p:txBody>
          <a:bodyPr/>
          <a:lstStyle/>
          <a:p>
            <a:r>
              <a:rPr lang="en-US" altLang="ko-KR" dirty="0">
                <a:latin typeface="Arial" panose="020B0604020202020204" pitchFamily="34" charset="0"/>
                <a:cs typeface="Arial" panose="020B0604020202020204" pitchFamily="34" charset="0"/>
              </a:rPr>
              <a:t>Gene Ontology(GO)</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3338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800" b="1" dirty="0" smtClean="0">
                <a:latin typeface="Arial" panose="020B0604020202020204" pitchFamily="34" charset="0"/>
                <a:cs typeface="Arial" panose="020B0604020202020204" pitchFamily="34" charset="0"/>
              </a:rPr>
              <a:t>David Tutorial</a:t>
            </a:r>
            <a:endParaRPr lang="ko-KR" altLang="en-US" sz="2800" dirty="0">
              <a:latin typeface="Arial" panose="020B0604020202020204" pitchFamily="34" charset="0"/>
              <a:cs typeface="Arial" panose="020B0604020202020204" pitchFamily="34" charset="0"/>
            </a:endParaRPr>
          </a:p>
        </p:txBody>
      </p:sp>
      <p:pic>
        <p:nvPicPr>
          <p:cNvPr id="11" name="내용 개체 틀 10"/>
          <p:cNvPicPr>
            <a:picLocks noGrp="1" noChangeAspect="1"/>
          </p:cNvPicPr>
          <p:nvPr>
            <p:ph idx="1"/>
          </p:nvPr>
        </p:nvPicPr>
        <p:blipFill>
          <a:blip r:embed="rId2"/>
          <a:stretch>
            <a:fillRect/>
          </a:stretch>
        </p:blipFill>
        <p:spPr>
          <a:xfrm>
            <a:off x="2419350" y="2415885"/>
            <a:ext cx="6846462" cy="4176714"/>
          </a:xfrm>
          <a:prstGeom prst="rect">
            <a:avLst/>
          </a:prstGeom>
        </p:spPr>
      </p:pic>
      <p:sp>
        <p:nvSpPr>
          <p:cNvPr id="12" name="아래쪽 화살표 11"/>
          <p:cNvSpPr/>
          <p:nvPr/>
        </p:nvSpPr>
        <p:spPr>
          <a:xfrm rot="10800000">
            <a:off x="2992816" y="2992535"/>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3" name="TextBox 2"/>
          <p:cNvSpPr txBox="1"/>
          <p:nvPr/>
        </p:nvSpPr>
        <p:spPr>
          <a:xfrm>
            <a:off x="913121" y="1761721"/>
            <a:ext cx="10225876" cy="646331"/>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d</a:t>
            </a:r>
            <a:r>
              <a:rPr lang="en-US" altLang="ko-KR" dirty="0" smtClean="0">
                <a:latin typeface="Arial" panose="020B0604020202020204" pitchFamily="34" charset="0"/>
                <a:cs typeface="Arial" panose="020B0604020202020204" pitchFamily="34" charset="0"/>
              </a:rPr>
              <a:t>eseq2 </a:t>
            </a:r>
            <a:r>
              <a:rPr lang="ko-KR" altLang="en-US" dirty="0">
                <a:latin typeface="Arial" panose="020B0604020202020204" pitchFamily="34" charset="0"/>
                <a:cs typeface="Arial" panose="020B0604020202020204" pitchFamily="34" charset="0"/>
              </a:rPr>
              <a:t>결과에서 </a:t>
            </a:r>
            <a:r>
              <a:rPr lang="en-US" altLang="ko-KR" dirty="0">
                <a:latin typeface="Arial" panose="020B0604020202020204" pitchFamily="34" charset="0"/>
                <a:cs typeface="Arial" panose="020B0604020202020204" pitchFamily="34" charset="0"/>
              </a:rPr>
              <a:t>Fold change </a:t>
            </a:r>
            <a:r>
              <a:rPr lang="ko-KR" altLang="en-US" dirty="0" smtClean="0">
                <a:latin typeface="Arial" panose="020B0604020202020204" pitchFamily="34" charset="0"/>
                <a:cs typeface="Arial" panose="020B0604020202020204" pitchFamily="34" charset="0"/>
              </a:rPr>
              <a:t>값이 컸던 </a:t>
            </a:r>
            <a:r>
              <a:rPr lang="en-US" altLang="ko-KR" b="1" dirty="0">
                <a:solidFill>
                  <a:srgbClr val="FF0000"/>
                </a:solidFill>
                <a:latin typeface="Arial" panose="020B0604020202020204" pitchFamily="34" charset="0"/>
                <a:cs typeface="Arial" panose="020B0604020202020204" pitchFamily="34" charset="0"/>
              </a:rPr>
              <a:t>Day 24</a:t>
            </a:r>
            <a:r>
              <a:rPr lang="ko-KR" altLang="en-US" dirty="0">
                <a:latin typeface="Arial" panose="020B0604020202020204" pitchFamily="34" charset="0"/>
                <a:cs typeface="Arial" panose="020B0604020202020204" pitchFamily="34" charset="0"/>
              </a:rPr>
              <a:t>에서 </a:t>
            </a:r>
            <a:r>
              <a:rPr lang="ko-KR" altLang="en-US" dirty="0" smtClean="0">
                <a:latin typeface="Arial" panose="020B0604020202020204" pitchFamily="34" charset="0"/>
                <a:cs typeface="Arial" panose="020B0604020202020204" pitchFamily="34" charset="0"/>
              </a:rPr>
              <a:t>유의미한 </a:t>
            </a:r>
            <a:r>
              <a:rPr lang="en-US" altLang="ko-KR" dirty="0" smtClean="0">
                <a:latin typeface="Arial" panose="020B0604020202020204" pitchFamily="34" charset="0"/>
                <a:cs typeface="Arial" panose="020B0604020202020204" pitchFamily="34" charset="0"/>
              </a:rPr>
              <a:t>gene list</a:t>
            </a:r>
            <a:r>
              <a:rPr lang="ko-KR" altLang="en-US" dirty="0" smtClean="0">
                <a:latin typeface="Arial" panose="020B0604020202020204" pitchFamily="34" charset="0"/>
                <a:cs typeface="Arial" panose="020B0604020202020204" pitchFamily="34" charset="0"/>
              </a:rPr>
              <a:t>로 실습을 진행하</a:t>
            </a:r>
            <a:r>
              <a:rPr lang="ko-KR" altLang="en-US" dirty="0">
                <a:latin typeface="Arial" panose="020B0604020202020204" pitchFamily="34" charset="0"/>
                <a:cs typeface="Arial" panose="020B0604020202020204" pitchFamily="34" charset="0"/>
              </a:rPr>
              <a:t>겠</a:t>
            </a:r>
            <a:r>
              <a:rPr lang="ko-KR" altLang="en-US" dirty="0" smtClean="0">
                <a:latin typeface="Arial" panose="020B0604020202020204" pitchFamily="34" charset="0"/>
                <a:cs typeface="Arial" panose="020B0604020202020204" pitchFamily="34" charset="0"/>
              </a:rPr>
              <a:t>습니다</a:t>
            </a:r>
            <a:r>
              <a:rPr lang="en-US" altLang="ko-KR" dirty="0" smtClean="0">
                <a:latin typeface="Arial" panose="020B0604020202020204" pitchFamily="34" charset="0"/>
                <a:cs typeface="Arial" panose="020B0604020202020204" pitchFamily="34" charset="0"/>
              </a:rPr>
              <a:t>.</a:t>
            </a:r>
          </a:p>
          <a:p>
            <a:r>
              <a:rPr lang="en-US" altLang="ko-KR" dirty="0" smtClean="0">
                <a:latin typeface="Arial" panose="020B0604020202020204" pitchFamily="34" charset="0"/>
                <a:cs typeface="Arial" panose="020B0604020202020204" pitchFamily="34" charset="0"/>
              </a:rPr>
              <a:t>Day 24</a:t>
            </a:r>
            <a:r>
              <a:rPr lang="ko-KR" altLang="en-US" dirty="0" smtClean="0">
                <a:latin typeface="Arial" panose="020B0604020202020204" pitchFamily="34" charset="0"/>
                <a:cs typeface="Arial" panose="020B0604020202020204" pitchFamily="34" charset="0"/>
              </a:rPr>
              <a:t>에서 </a:t>
            </a:r>
            <a:r>
              <a:rPr lang="en-US" altLang="ko-KR" dirty="0" smtClean="0">
                <a:latin typeface="Arial" panose="020B0604020202020204" pitchFamily="34" charset="0"/>
                <a:cs typeface="Arial" panose="020B0604020202020204" pitchFamily="34" charset="0"/>
              </a:rPr>
              <a:t>deseq2 </a:t>
            </a:r>
            <a:r>
              <a:rPr lang="ko-KR" altLang="en-US" dirty="0" smtClean="0">
                <a:latin typeface="Arial" panose="020B0604020202020204" pitchFamily="34" charset="0"/>
                <a:cs typeface="Arial" panose="020B0604020202020204" pitchFamily="34" charset="0"/>
              </a:rPr>
              <a:t>결과 </a:t>
            </a:r>
            <a:r>
              <a:rPr lang="en-US" altLang="ko-KR" dirty="0" smtClean="0">
                <a:latin typeface="Arial" panose="020B0604020202020204" pitchFamily="34" charset="0"/>
                <a:cs typeface="Arial" panose="020B0604020202020204" pitchFamily="34" charset="0"/>
              </a:rPr>
              <a:t>(</a:t>
            </a:r>
            <a:r>
              <a:rPr lang="en-US" altLang="ko-KR" dirty="0" err="1" smtClean="0">
                <a:latin typeface="Arial" panose="020B0604020202020204" pitchFamily="34" charset="0"/>
                <a:cs typeface="Arial" panose="020B0604020202020204" pitchFamily="34" charset="0"/>
              </a:rPr>
              <a:t>padj</a:t>
            </a:r>
            <a:r>
              <a:rPr lang="ko-KR" altLang="en-US" dirty="0" smtClean="0">
                <a:latin typeface="Arial" panose="020B0604020202020204" pitchFamily="34" charset="0"/>
                <a:cs typeface="Arial" panose="020B0604020202020204" pitchFamily="34" charset="0"/>
              </a:rPr>
              <a:t>가 </a:t>
            </a:r>
            <a:r>
              <a:rPr lang="en-US" altLang="ko-KR" dirty="0" smtClean="0">
                <a:latin typeface="Arial" panose="020B0604020202020204" pitchFamily="34" charset="0"/>
                <a:cs typeface="Arial" panose="020B0604020202020204" pitchFamily="34" charset="0"/>
              </a:rPr>
              <a:t>0.05</a:t>
            </a:r>
            <a:r>
              <a:rPr lang="ko-KR" altLang="en-US" dirty="0" smtClean="0">
                <a:latin typeface="Arial" panose="020B0604020202020204" pitchFamily="34" charset="0"/>
                <a:cs typeface="Arial" panose="020B0604020202020204" pitchFamily="34" charset="0"/>
              </a:rPr>
              <a:t>이하</a:t>
            </a:r>
            <a:r>
              <a:rPr lang="en-US" altLang="ko-KR" dirty="0" smtClean="0">
                <a:latin typeface="Arial" panose="020B0604020202020204" pitchFamily="34" charset="0"/>
                <a:cs typeface="Arial" panose="020B0604020202020204" pitchFamily="34" charset="0"/>
              </a:rPr>
              <a:t>)</a:t>
            </a:r>
            <a:r>
              <a:rPr lang="ko-KR" altLang="en-US" dirty="0" smtClean="0">
                <a:latin typeface="Arial" panose="020B0604020202020204" pitchFamily="34" charset="0"/>
                <a:cs typeface="Arial" panose="020B0604020202020204" pitchFamily="34" charset="0"/>
              </a:rPr>
              <a:t>인 유전자들만 추출해서 사용을 하겠습니다</a:t>
            </a:r>
            <a:r>
              <a:rPr lang="en-US" altLang="ko-KR" dirty="0" smtClean="0">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247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D30CFB75-0B46-46D9-90DD-FCF414E4977C}"/>
              </a:ext>
            </a:extLst>
          </p:cNvPr>
          <p:cNvPicPr>
            <a:picLocks noChangeAspect="1"/>
          </p:cNvPicPr>
          <p:nvPr/>
        </p:nvPicPr>
        <p:blipFill>
          <a:blip r:embed="rId2"/>
          <a:stretch>
            <a:fillRect/>
          </a:stretch>
        </p:blipFill>
        <p:spPr>
          <a:xfrm>
            <a:off x="5124708" y="881408"/>
            <a:ext cx="1942584" cy="5641759"/>
          </a:xfrm>
          <a:prstGeom prst="rect">
            <a:avLst/>
          </a:prstGeom>
        </p:spPr>
      </p:pic>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latin typeface="Arial" panose="020B0604020202020204" pitchFamily="34" charset="0"/>
              <a:cs typeface="Arial" panose="020B0604020202020204" pitchFamily="34" charset="0"/>
            </a:endParaRPr>
          </a:p>
        </p:txBody>
      </p:sp>
      <p:sp>
        <p:nvSpPr>
          <p:cNvPr id="12" name="아래쪽 화살표 11"/>
          <p:cNvSpPr/>
          <p:nvPr/>
        </p:nvSpPr>
        <p:spPr>
          <a:xfrm rot="5400000">
            <a:off x="6499490" y="2297857"/>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8" name="아래쪽 화살표 7"/>
          <p:cNvSpPr/>
          <p:nvPr/>
        </p:nvSpPr>
        <p:spPr>
          <a:xfrm rot="3512528">
            <a:off x="5972010" y="6015420"/>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 name="아래쪽 화살표 9"/>
          <p:cNvSpPr/>
          <p:nvPr/>
        </p:nvSpPr>
        <p:spPr>
          <a:xfrm rot="5400000">
            <a:off x="6089563" y="5379291"/>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6" name="직사각형 5"/>
          <p:cNvSpPr/>
          <p:nvPr/>
        </p:nvSpPr>
        <p:spPr>
          <a:xfrm>
            <a:off x="4864613" y="4083036"/>
            <a:ext cx="2334572" cy="4445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47C132BF-04FE-4A0C-BAD5-4874BB3EE044}"/>
              </a:ext>
            </a:extLst>
          </p:cNvPr>
          <p:cNvSpPr txBox="1"/>
          <p:nvPr/>
        </p:nvSpPr>
        <p:spPr>
          <a:xfrm>
            <a:off x="7199184" y="2139518"/>
            <a:ext cx="4154616" cy="923330"/>
          </a:xfrm>
          <a:prstGeom prst="rect">
            <a:avLst/>
          </a:prstGeom>
          <a:noFill/>
        </p:spPr>
        <p:txBody>
          <a:bodyPr wrap="square" rtlCol="0">
            <a:spAutoFit/>
          </a:bodyPr>
          <a:lstStyle/>
          <a:p>
            <a:r>
              <a:rPr lang="en-US" altLang="ko-KR" dirty="0">
                <a:latin typeface="Arial" panose="020B0604020202020204" pitchFamily="34" charset="0"/>
                <a:cs typeface="Arial" panose="020B0604020202020204" pitchFamily="34" charset="0"/>
              </a:rPr>
              <a:t>Paste genes </a:t>
            </a:r>
            <a:r>
              <a:rPr lang="en-US" altLang="ko-KR" b="1" dirty="0">
                <a:solidFill>
                  <a:srgbClr val="FF0000"/>
                </a:solidFill>
                <a:latin typeface="Arial" panose="020B0604020202020204" pitchFamily="34" charset="0"/>
                <a:cs typeface="Arial" panose="020B0604020202020204" pitchFamily="34" charset="0"/>
              </a:rPr>
              <a:t>Day </a:t>
            </a:r>
            <a:r>
              <a:rPr lang="en-US" altLang="ko-KR" b="1" dirty="0" smtClean="0">
                <a:solidFill>
                  <a:srgbClr val="FF0000"/>
                </a:solidFill>
                <a:latin typeface="Arial" panose="020B0604020202020204" pitchFamily="34" charset="0"/>
                <a:cs typeface="Arial" panose="020B0604020202020204" pitchFamily="34" charset="0"/>
              </a:rPr>
              <a:t>24 </a:t>
            </a:r>
            <a:r>
              <a:rPr lang="en-US" altLang="ko-KR" dirty="0" err="1" smtClean="0">
                <a:latin typeface="Arial" panose="020B0604020202020204" pitchFamily="34" charset="0"/>
                <a:cs typeface="Arial" panose="020B0604020202020204" pitchFamily="34" charset="0"/>
              </a:rPr>
              <a:t>padj</a:t>
            </a:r>
            <a:r>
              <a:rPr lang="en-US" altLang="ko-KR" dirty="0" smtClean="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(&lt;0.05</a:t>
            </a:r>
            <a:r>
              <a:rPr lang="en-US" altLang="ko-KR" dirty="0" smtClean="0">
                <a:latin typeface="Arial" panose="020B0604020202020204" pitchFamily="34" charset="0"/>
                <a:cs typeface="Arial" panose="020B0604020202020204" pitchFamily="34" charset="0"/>
              </a:rPr>
              <a:t>)</a:t>
            </a:r>
          </a:p>
          <a:p>
            <a:endParaRPr lang="en-US" altLang="ko-KR" dirty="0" smtClean="0">
              <a:latin typeface="Arial" panose="020B0604020202020204" pitchFamily="34" charset="0"/>
              <a:cs typeface="Arial" panose="020B0604020202020204" pitchFamily="34" charset="0"/>
            </a:endParaRPr>
          </a:p>
          <a:p>
            <a:r>
              <a:rPr lang="en-US" altLang="ko-KR" dirty="0" smtClean="0">
                <a:latin typeface="Arial" panose="020B0604020202020204" pitchFamily="34" charset="0"/>
                <a:cs typeface="Arial" panose="020B0604020202020204" pitchFamily="34" charset="0"/>
              </a:rPr>
              <a:t>(Fold change </a:t>
            </a:r>
            <a:r>
              <a:rPr lang="ko-KR" altLang="en-US" dirty="0" smtClean="0">
                <a:latin typeface="Arial" panose="020B0604020202020204" pitchFamily="34" charset="0"/>
                <a:cs typeface="Arial" panose="020B0604020202020204" pitchFamily="34" charset="0"/>
              </a:rPr>
              <a:t>값이 가장 </a:t>
            </a:r>
            <a:r>
              <a:rPr lang="ko-KR" altLang="en-US" dirty="0" smtClean="0">
                <a:latin typeface="Arial" panose="020B0604020202020204" pitchFamily="34" charset="0"/>
                <a:cs typeface="Arial" panose="020B0604020202020204" pitchFamily="34" charset="0"/>
              </a:rPr>
              <a:t>큼</a:t>
            </a:r>
            <a:r>
              <a:rPr lang="en-US" altLang="ko-KR" dirty="0" smtClean="0">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3325B943-446F-4ACC-9424-5A487B72F510}"/>
              </a:ext>
            </a:extLst>
          </p:cNvPr>
          <p:cNvSpPr txBox="1"/>
          <p:nvPr/>
        </p:nvSpPr>
        <p:spPr>
          <a:xfrm>
            <a:off x="7327387" y="4072152"/>
            <a:ext cx="2734928" cy="369332"/>
          </a:xfrm>
          <a:prstGeom prst="rect">
            <a:avLst/>
          </a:prstGeom>
          <a:noFill/>
        </p:spPr>
        <p:txBody>
          <a:bodyPr wrap="square" rtlCol="0">
            <a:spAutoFit/>
          </a:bodyPr>
          <a:lstStyle/>
          <a:p>
            <a:r>
              <a:rPr lang="en-US" altLang="ko-KR" dirty="0">
                <a:latin typeface="Arial" panose="020B0604020202020204" pitchFamily="34" charset="0"/>
                <a:cs typeface="Arial" panose="020B0604020202020204" pitchFamily="34" charset="0"/>
              </a:rPr>
              <a:t>Select type</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4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p>
        </p:txBody>
      </p:sp>
      <p:pic>
        <p:nvPicPr>
          <p:cNvPr id="11" name="그림 10">
            <a:extLst>
              <a:ext uri="{FF2B5EF4-FFF2-40B4-BE49-F238E27FC236}">
                <a16:creationId xmlns:a16="http://schemas.microsoft.com/office/drawing/2014/main" xmlns="" id="{3156AAA5-7505-491A-B2F5-B0D7B40035E8}"/>
              </a:ext>
            </a:extLst>
          </p:cNvPr>
          <p:cNvPicPr>
            <a:picLocks noChangeAspect="1"/>
          </p:cNvPicPr>
          <p:nvPr/>
        </p:nvPicPr>
        <p:blipFill>
          <a:blip r:embed="rId2"/>
          <a:stretch>
            <a:fillRect/>
          </a:stretch>
        </p:blipFill>
        <p:spPr>
          <a:xfrm>
            <a:off x="1447060" y="1672047"/>
            <a:ext cx="8164543" cy="4820828"/>
          </a:xfrm>
          <a:prstGeom prst="rect">
            <a:avLst/>
          </a:prstGeom>
        </p:spPr>
      </p:pic>
      <p:sp>
        <p:nvSpPr>
          <p:cNvPr id="13" name="직사각형 12">
            <a:extLst>
              <a:ext uri="{FF2B5EF4-FFF2-40B4-BE49-F238E27FC236}">
                <a16:creationId xmlns:a16="http://schemas.microsoft.com/office/drawing/2014/main" xmlns="" id="{0250A97E-66D6-41A7-ACDF-0E685F2CDE28}"/>
              </a:ext>
            </a:extLst>
          </p:cNvPr>
          <p:cNvSpPr/>
          <p:nvPr/>
        </p:nvSpPr>
        <p:spPr>
          <a:xfrm>
            <a:off x="1287262" y="2823099"/>
            <a:ext cx="2254928" cy="15180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아래쪽 화살표 5"/>
          <p:cNvSpPr/>
          <p:nvPr/>
        </p:nvSpPr>
        <p:spPr>
          <a:xfrm>
            <a:off x="3881948" y="4082461"/>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1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p>
        </p:txBody>
      </p:sp>
      <p:sp>
        <p:nvSpPr>
          <p:cNvPr id="3" name="왼쪽 중괄호 2"/>
          <p:cNvSpPr/>
          <p:nvPr/>
        </p:nvSpPr>
        <p:spPr>
          <a:xfrm>
            <a:off x="1777777" y="1889413"/>
            <a:ext cx="327247" cy="425421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rgbClr val="FF0000"/>
              </a:solidFill>
            </a:endParaRPr>
          </a:p>
        </p:txBody>
      </p:sp>
      <p:sp>
        <p:nvSpPr>
          <p:cNvPr id="4" name="TextBox 3"/>
          <p:cNvSpPr txBox="1"/>
          <p:nvPr/>
        </p:nvSpPr>
        <p:spPr>
          <a:xfrm>
            <a:off x="1" y="3150257"/>
            <a:ext cx="2019300" cy="923330"/>
          </a:xfrm>
          <a:prstGeom prst="rect">
            <a:avLst/>
          </a:prstGeom>
          <a:noFill/>
        </p:spPr>
        <p:txBody>
          <a:bodyPr wrap="square" rtlCol="0">
            <a:spAutoFit/>
          </a:bodyPr>
          <a:lstStyle/>
          <a:p>
            <a:r>
              <a:rPr lang="en-US" altLang="ko-KR" dirty="0" smtClean="0"/>
              <a:t>Choose Ontology what you want to see</a:t>
            </a:r>
          </a:p>
        </p:txBody>
      </p:sp>
      <p:pic>
        <p:nvPicPr>
          <p:cNvPr id="10" name="그림 9"/>
          <p:cNvPicPr>
            <a:picLocks noChangeAspect="1"/>
          </p:cNvPicPr>
          <p:nvPr/>
        </p:nvPicPr>
        <p:blipFill>
          <a:blip r:embed="rId2"/>
          <a:stretch>
            <a:fillRect/>
          </a:stretch>
        </p:blipFill>
        <p:spPr>
          <a:xfrm>
            <a:off x="2247900" y="1690688"/>
            <a:ext cx="6248400" cy="4858131"/>
          </a:xfrm>
          <a:prstGeom prst="rect">
            <a:avLst/>
          </a:prstGeom>
        </p:spPr>
      </p:pic>
      <p:pic>
        <p:nvPicPr>
          <p:cNvPr id="8" name="그림 7"/>
          <p:cNvPicPr>
            <a:picLocks noChangeAspect="1"/>
          </p:cNvPicPr>
          <p:nvPr/>
        </p:nvPicPr>
        <p:blipFill>
          <a:blip r:embed="rId3"/>
          <a:stretch>
            <a:fillRect/>
          </a:stretch>
        </p:blipFill>
        <p:spPr>
          <a:xfrm>
            <a:off x="8639176" y="1803109"/>
            <a:ext cx="3292553" cy="895063"/>
          </a:xfrm>
          <a:prstGeom prst="rect">
            <a:avLst/>
          </a:prstGeom>
        </p:spPr>
      </p:pic>
      <p:sp>
        <p:nvSpPr>
          <p:cNvPr id="11" name="아래쪽 화살표 10"/>
          <p:cNvSpPr/>
          <p:nvPr/>
        </p:nvSpPr>
        <p:spPr>
          <a:xfrm rot="5400000">
            <a:off x="11109592" y="2116882"/>
            <a:ext cx="354227" cy="46955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62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그림 22"/>
          <p:cNvPicPr>
            <a:picLocks noChangeAspect="1"/>
          </p:cNvPicPr>
          <p:nvPr/>
        </p:nvPicPr>
        <p:blipFill>
          <a:blip r:embed="rId2"/>
          <a:stretch>
            <a:fillRect/>
          </a:stretch>
        </p:blipFill>
        <p:spPr>
          <a:xfrm>
            <a:off x="1906158" y="1720029"/>
            <a:ext cx="9324975" cy="4184284"/>
          </a:xfrm>
          <a:prstGeom prst="rect">
            <a:avLst/>
          </a:prstGeom>
        </p:spPr>
      </p:pic>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dirty="0"/>
          </a:p>
        </p:txBody>
      </p:sp>
      <p:cxnSp>
        <p:nvCxnSpPr>
          <p:cNvPr id="8" name="직선 화살표 연결선 7"/>
          <p:cNvCxnSpPr/>
          <p:nvPr/>
        </p:nvCxnSpPr>
        <p:spPr>
          <a:xfrm flipH="1" flipV="1">
            <a:off x="5353565" y="4407243"/>
            <a:ext cx="189470" cy="50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641889" y="2792218"/>
            <a:ext cx="4051873" cy="369332"/>
          </a:xfrm>
          <a:prstGeom prst="rect">
            <a:avLst/>
          </a:prstGeom>
          <a:noFill/>
        </p:spPr>
        <p:txBody>
          <a:bodyPr wrap="square" rtlCol="0">
            <a:spAutoFit/>
          </a:bodyPr>
          <a:lstStyle/>
          <a:p>
            <a:r>
              <a:rPr lang="en-US" altLang="ko-KR" dirty="0" smtClean="0">
                <a:solidFill>
                  <a:srgbClr val="FF0000"/>
                </a:solidFill>
                <a:latin typeface="Arial" panose="020B0604020202020204" pitchFamily="34" charset="0"/>
                <a:cs typeface="Arial" panose="020B0604020202020204" pitchFamily="34" charset="0"/>
              </a:rPr>
              <a:t>All genes involved in this cluster</a:t>
            </a:r>
            <a:endParaRPr lang="ko-KR" altLang="en-US"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9090497" y="2135957"/>
            <a:ext cx="1932709" cy="646331"/>
          </a:xfrm>
          <a:prstGeom prst="rect">
            <a:avLst/>
          </a:prstGeom>
          <a:noFill/>
        </p:spPr>
        <p:txBody>
          <a:bodyPr wrap="square" rtlCol="0">
            <a:spAutoFit/>
          </a:bodyPr>
          <a:lstStyle/>
          <a:p>
            <a:r>
              <a:rPr lang="en-US" altLang="ko-KR" dirty="0" smtClean="0">
                <a:solidFill>
                  <a:srgbClr val="FF0000"/>
                </a:solidFill>
                <a:latin typeface="Arial" panose="020B0604020202020204" pitchFamily="34" charset="0"/>
                <a:cs typeface="Arial" panose="020B0604020202020204" pitchFamily="34" charset="0"/>
              </a:rPr>
              <a:t>Genes involved in individual term</a:t>
            </a:r>
            <a:endParaRPr lang="ko-KR" altLang="en-US" dirty="0">
              <a:solidFill>
                <a:srgbClr val="FF0000"/>
              </a:solidFill>
              <a:latin typeface="Arial" panose="020B0604020202020204" pitchFamily="34" charset="0"/>
              <a:cs typeface="Arial" panose="020B0604020202020204" pitchFamily="34" charset="0"/>
            </a:endParaRPr>
          </a:p>
        </p:txBody>
      </p:sp>
      <p:sp>
        <p:nvSpPr>
          <p:cNvPr id="12" name="TextBox 11"/>
          <p:cNvSpPr txBox="1"/>
          <p:nvPr/>
        </p:nvSpPr>
        <p:spPr>
          <a:xfrm>
            <a:off x="4376415" y="1936418"/>
            <a:ext cx="4714082" cy="369332"/>
          </a:xfrm>
          <a:prstGeom prst="rect">
            <a:avLst/>
          </a:prstGeom>
          <a:noFill/>
        </p:spPr>
        <p:txBody>
          <a:bodyPr wrap="square" rtlCol="0">
            <a:spAutoFit/>
          </a:bodyPr>
          <a:lstStyle/>
          <a:p>
            <a:r>
              <a:rPr lang="en-US" altLang="ko-KR" dirty="0" smtClean="0">
                <a:solidFill>
                  <a:srgbClr val="FF0000"/>
                </a:solidFill>
                <a:latin typeface="Arial" panose="020B0604020202020204" pitchFamily="34" charset="0"/>
                <a:cs typeface="Arial" panose="020B0604020202020204" pitchFamily="34" charset="0"/>
              </a:rPr>
              <a:t>Sum of –log(p-value) in Annotation Cluster</a:t>
            </a:r>
            <a:endParaRPr lang="ko-KR" altLang="en-US" dirty="0">
              <a:solidFill>
                <a:srgbClr val="FF0000"/>
              </a:solidFill>
              <a:latin typeface="Arial" panose="020B0604020202020204" pitchFamily="34" charset="0"/>
              <a:cs typeface="Arial" panose="020B0604020202020204" pitchFamily="34" charset="0"/>
            </a:endParaRPr>
          </a:p>
        </p:txBody>
      </p:sp>
      <p:cxnSp>
        <p:nvCxnSpPr>
          <p:cNvPr id="5" name="직선 화살표 연결선 4"/>
          <p:cNvCxnSpPr>
            <a:stCxn id="3" idx="2"/>
          </p:cNvCxnSpPr>
          <p:nvPr/>
        </p:nvCxnSpPr>
        <p:spPr>
          <a:xfrm flipH="1">
            <a:off x="6819900" y="3161550"/>
            <a:ext cx="847926" cy="348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11" idx="2"/>
          </p:cNvCxnSpPr>
          <p:nvPr/>
        </p:nvCxnSpPr>
        <p:spPr>
          <a:xfrm flipH="1">
            <a:off x="7489922" y="2782288"/>
            <a:ext cx="2566930" cy="1056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a:off x="4914900" y="2315603"/>
            <a:ext cx="1025999" cy="1133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40899" y="6026726"/>
            <a:ext cx="4051873" cy="369332"/>
          </a:xfrm>
          <a:prstGeom prst="rect">
            <a:avLst/>
          </a:prstGeom>
          <a:noFill/>
        </p:spPr>
        <p:txBody>
          <a:bodyPr wrap="square" rtlCol="0">
            <a:spAutoFit/>
          </a:bodyPr>
          <a:lstStyle/>
          <a:p>
            <a:r>
              <a:rPr lang="en-US" altLang="ko-KR" dirty="0" smtClean="0">
                <a:solidFill>
                  <a:srgbClr val="FF0000"/>
                </a:solidFill>
                <a:latin typeface="Arial" panose="020B0604020202020204" pitchFamily="34" charset="0"/>
                <a:cs typeface="Arial" panose="020B0604020202020204" pitchFamily="34" charset="0"/>
              </a:rPr>
              <a:t>Related Term</a:t>
            </a:r>
            <a:endParaRPr lang="ko-KR" altLang="en-US" dirty="0">
              <a:solidFill>
                <a:srgbClr val="FF0000"/>
              </a:solidFill>
              <a:latin typeface="Arial" panose="020B0604020202020204" pitchFamily="34" charset="0"/>
              <a:cs typeface="Arial" panose="020B0604020202020204" pitchFamily="34" charset="0"/>
            </a:endParaRPr>
          </a:p>
        </p:txBody>
      </p:sp>
      <p:cxnSp>
        <p:nvCxnSpPr>
          <p:cNvPr id="21" name="직선 화살표 연결선 20"/>
          <p:cNvCxnSpPr/>
          <p:nvPr/>
        </p:nvCxnSpPr>
        <p:spPr>
          <a:xfrm flipV="1">
            <a:off x="6568646" y="5781899"/>
            <a:ext cx="0" cy="317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9693762" y="2807775"/>
            <a:ext cx="363090" cy="943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왼쪽 중괄호 28"/>
          <p:cNvSpPr/>
          <p:nvPr/>
        </p:nvSpPr>
        <p:spPr>
          <a:xfrm>
            <a:off x="1906158" y="3751700"/>
            <a:ext cx="45719" cy="65554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0" name="TextBox 29"/>
          <p:cNvSpPr txBox="1"/>
          <p:nvPr/>
        </p:nvSpPr>
        <p:spPr>
          <a:xfrm>
            <a:off x="182069" y="3448761"/>
            <a:ext cx="1809750" cy="1200329"/>
          </a:xfrm>
          <a:prstGeom prst="rect">
            <a:avLst/>
          </a:prstGeom>
          <a:noFill/>
        </p:spPr>
        <p:txBody>
          <a:bodyPr wrap="square" rtlCol="0">
            <a:spAutoFit/>
          </a:bodyPr>
          <a:lstStyle/>
          <a:p>
            <a:r>
              <a:rPr lang="en-US" altLang="ko-KR" dirty="0" smtClean="0">
                <a:solidFill>
                  <a:srgbClr val="FF0000"/>
                </a:solidFill>
              </a:rPr>
              <a:t>Group of terms having similar biological meaning </a:t>
            </a:r>
            <a:endParaRPr lang="ko-KR" altLang="en-US" dirty="0">
              <a:solidFill>
                <a:srgbClr val="FF0000"/>
              </a:solidFill>
            </a:endParaRPr>
          </a:p>
        </p:txBody>
      </p:sp>
    </p:spTree>
    <p:extLst>
      <p:ext uri="{BB962C8B-B14F-4D97-AF65-F5344CB8AC3E}">
        <p14:creationId xmlns:p14="http://schemas.microsoft.com/office/powerpoint/2010/main" val="108055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400" b="1" dirty="0" smtClean="0">
                <a:latin typeface="Arial" panose="020B0604020202020204" pitchFamily="34" charset="0"/>
                <a:cs typeface="Arial" panose="020B0604020202020204" pitchFamily="34" charset="0"/>
              </a:rPr>
              <a:t>GO Term</a:t>
            </a:r>
            <a:endParaRPr lang="ko-KR" altLang="en-US" sz="2400" dirty="0">
              <a:latin typeface="Arial" panose="020B0604020202020204" pitchFamily="34" charset="0"/>
              <a:cs typeface="Arial" panose="020B0604020202020204" pitchFamily="34" charset="0"/>
            </a:endParaRPr>
          </a:p>
        </p:txBody>
      </p:sp>
      <p:pic>
        <p:nvPicPr>
          <p:cNvPr id="1026" name="Picture 2" descr="Gene Ontology analysis of Mtb glycoproteins. The gene ontology analysis showed that the majority of the glycoproteins identified were localized in the cell wall and plasma membrane while lipid homeostasis, fatty acid metabolism, and response to the host immune system were among the enriched biological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116" y="1585913"/>
            <a:ext cx="4756509" cy="5041900"/>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a:spLocks noGrp="1"/>
          </p:cNvSpPr>
          <p:nvPr>
            <p:ph idx="1"/>
          </p:nvPr>
        </p:nvSpPr>
        <p:spPr>
          <a:xfrm>
            <a:off x="6048376" y="1825625"/>
            <a:ext cx="5562599" cy="4351338"/>
          </a:xfrm>
        </p:spPr>
        <p:txBody>
          <a:bodyPr>
            <a:normAutofit/>
          </a:bodyPr>
          <a:lstStyle/>
          <a:p>
            <a:r>
              <a:rPr lang="en-US" altLang="ko-KR" sz="2400" dirty="0" smtClean="0">
                <a:latin typeface="Arial" panose="020B0604020202020204" pitchFamily="34" charset="0"/>
                <a:cs typeface="Arial" panose="020B0604020202020204" pitchFamily="34" charset="0"/>
              </a:rPr>
              <a:t>GO </a:t>
            </a:r>
            <a:r>
              <a:rPr lang="ko-KR" altLang="en-US" sz="2400" dirty="0" smtClean="0">
                <a:latin typeface="Arial" panose="020B0604020202020204" pitchFamily="34" charset="0"/>
                <a:cs typeface="Arial" panose="020B0604020202020204" pitchFamily="34" charset="0"/>
              </a:rPr>
              <a:t>분석이란</a:t>
            </a:r>
            <a:r>
              <a:rPr lang="en-US" altLang="ko-KR" sz="2400" dirty="0" smtClean="0">
                <a:latin typeface="Arial" panose="020B0604020202020204" pitchFamily="34" charset="0"/>
                <a:cs typeface="Arial" panose="020B0604020202020204" pitchFamily="34" charset="0"/>
              </a:rPr>
              <a:t>, </a:t>
            </a:r>
            <a:r>
              <a:rPr lang="ko-KR" altLang="en-US" sz="2400" dirty="0" smtClean="0">
                <a:latin typeface="Arial" panose="020B0604020202020204" pitchFamily="34" charset="0"/>
                <a:cs typeface="Arial" panose="020B0604020202020204" pitchFamily="34" charset="0"/>
              </a:rPr>
              <a:t>유의미한 </a:t>
            </a:r>
            <a:r>
              <a:rPr lang="en-US" altLang="ko-KR" sz="2400" dirty="0" smtClean="0">
                <a:latin typeface="Arial" panose="020B0604020202020204" pitchFamily="34" charset="0"/>
                <a:cs typeface="Arial" panose="020B0604020202020204" pitchFamily="34" charset="0"/>
              </a:rPr>
              <a:t>gene </a:t>
            </a:r>
            <a:r>
              <a:rPr lang="en-US" altLang="ko-KR" sz="2400" dirty="0">
                <a:latin typeface="Arial" panose="020B0604020202020204" pitchFamily="34" charset="0"/>
                <a:cs typeface="Arial" panose="020B0604020202020204" pitchFamily="34" charset="0"/>
              </a:rPr>
              <a:t>list</a:t>
            </a:r>
            <a:r>
              <a:rPr lang="ko-KR" altLang="en-US" sz="2400" dirty="0">
                <a:latin typeface="Arial" panose="020B0604020202020204" pitchFamily="34" charset="0"/>
                <a:cs typeface="Arial" panose="020B0604020202020204" pitchFamily="34" charset="0"/>
              </a:rPr>
              <a:t>에 대한 특정 </a:t>
            </a:r>
            <a:r>
              <a:rPr lang="en-US" altLang="ko-KR" sz="2400" b="1" dirty="0">
                <a:latin typeface="Arial" panose="020B0604020202020204" pitchFamily="34" charset="0"/>
                <a:cs typeface="Arial" panose="020B0604020202020204" pitchFamily="34" charset="0"/>
              </a:rPr>
              <a:t>biological pathway</a:t>
            </a:r>
            <a:r>
              <a:rPr lang="ko-KR" altLang="en-US" sz="2400" dirty="0">
                <a:latin typeface="Arial" panose="020B0604020202020204" pitchFamily="34" charset="0"/>
                <a:cs typeface="Arial" panose="020B0604020202020204" pitchFamily="34" charset="0"/>
              </a:rPr>
              <a:t>와의 </a:t>
            </a:r>
            <a:r>
              <a:rPr lang="ko-KR" altLang="en-US" sz="2400" b="1" dirty="0">
                <a:latin typeface="Arial" panose="020B0604020202020204" pitchFamily="34" charset="0"/>
                <a:cs typeface="Arial" panose="020B0604020202020204" pitchFamily="34" charset="0"/>
              </a:rPr>
              <a:t>연관성</a:t>
            </a:r>
            <a:r>
              <a:rPr lang="ko-KR" altLang="en-US" sz="2400" dirty="0">
                <a:latin typeface="Arial" panose="020B0604020202020204" pitchFamily="34" charset="0"/>
                <a:cs typeface="Arial" panose="020B0604020202020204" pitchFamily="34" charset="0"/>
              </a:rPr>
              <a:t>을 보는 </a:t>
            </a:r>
            <a:r>
              <a:rPr lang="ko-KR" altLang="en-US" sz="2400" dirty="0" smtClean="0">
                <a:latin typeface="Arial" panose="020B0604020202020204" pitchFamily="34" charset="0"/>
                <a:cs typeface="Arial" panose="020B0604020202020204" pitchFamily="34" charset="0"/>
              </a:rPr>
              <a:t>것</a:t>
            </a:r>
            <a:endParaRPr lang="en-US" altLang="ko-KR" sz="2400" dirty="0" smtClean="0">
              <a:latin typeface="Arial" panose="020B0604020202020204" pitchFamily="34" charset="0"/>
              <a:cs typeface="Arial" panose="020B0604020202020204" pitchFamily="34" charset="0"/>
            </a:endParaRPr>
          </a:p>
          <a:p>
            <a:endParaRPr lang="en-US" altLang="ko-KR" sz="2400" dirty="0">
              <a:latin typeface="Arial" panose="020B0604020202020204" pitchFamily="34" charset="0"/>
              <a:cs typeface="Arial" panose="020B0604020202020204" pitchFamily="34" charset="0"/>
            </a:endParaRPr>
          </a:p>
          <a:p>
            <a:r>
              <a:rPr lang="ko-KR" altLang="en-US" sz="2400" dirty="0" smtClean="0">
                <a:latin typeface="Arial" panose="020B0604020202020204" pitchFamily="34" charset="0"/>
                <a:cs typeface="Arial" panose="020B0604020202020204" pitchFamily="34" charset="0"/>
              </a:rPr>
              <a:t>본 실습에서는 </a:t>
            </a:r>
            <a:r>
              <a:rPr lang="en-US" altLang="ko-KR" sz="2400" b="1" dirty="0" smtClean="0">
                <a:latin typeface="Arial" panose="020B0604020202020204" pitchFamily="34" charset="0"/>
                <a:cs typeface="Arial" panose="020B0604020202020204" pitchFamily="34" charset="0"/>
              </a:rPr>
              <a:t>Gene Ontology(GO)</a:t>
            </a:r>
            <a:r>
              <a:rPr lang="ko-KR" altLang="en-US" sz="2400" dirty="0" smtClean="0">
                <a:latin typeface="Arial" panose="020B0604020202020204" pitchFamily="34" charset="0"/>
                <a:cs typeface="Arial" panose="020B0604020202020204" pitchFamily="34" charset="0"/>
              </a:rPr>
              <a:t>에 대한 개념 설명과 </a:t>
            </a:r>
            <a:r>
              <a:rPr lang="en-US" altLang="ko-KR" sz="2400" b="1" dirty="0" smtClean="0">
                <a:latin typeface="Arial" panose="020B0604020202020204" pitchFamily="34" charset="0"/>
                <a:cs typeface="Arial" panose="020B0604020202020204" pitchFamily="34" charset="0"/>
              </a:rPr>
              <a:t>DAVID</a:t>
            </a:r>
            <a:r>
              <a:rPr lang="en-US" altLang="ko-KR" sz="2400" dirty="0" smtClean="0">
                <a:latin typeface="Arial" panose="020B0604020202020204" pitchFamily="34" charset="0"/>
                <a:cs typeface="Arial" panose="020B0604020202020204" pitchFamily="34" charset="0"/>
              </a:rPr>
              <a:t> </a:t>
            </a:r>
            <a:r>
              <a:rPr lang="ko-KR" altLang="en-US" sz="2400" dirty="0" smtClean="0">
                <a:latin typeface="Arial" panose="020B0604020202020204" pitchFamily="34" charset="0"/>
                <a:cs typeface="Arial" panose="020B0604020202020204" pitchFamily="34" charset="0"/>
              </a:rPr>
              <a:t>라는 </a:t>
            </a:r>
            <a:r>
              <a:rPr lang="en-US" altLang="ko-KR" sz="2400" dirty="0" smtClean="0">
                <a:latin typeface="Arial" panose="020B0604020202020204" pitchFamily="34" charset="0"/>
                <a:cs typeface="Arial" panose="020B0604020202020204" pitchFamily="34" charset="0"/>
              </a:rPr>
              <a:t>GO </a:t>
            </a:r>
            <a:r>
              <a:rPr lang="ko-KR" altLang="en-US" sz="2400" dirty="0" smtClean="0">
                <a:latin typeface="Arial" panose="020B0604020202020204" pitchFamily="34" charset="0"/>
                <a:cs typeface="Arial" panose="020B0604020202020204" pitchFamily="34" charset="0"/>
              </a:rPr>
              <a:t>분석 툴 사용법을 소개하겠습니다</a:t>
            </a:r>
            <a:r>
              <a:rPr lang="en-US" altLang="ko-KR" sz="2400" dirty="0" smtClean="0">
                <a:latin typeface="Arial" panose="020B0604020202020204" pitchFamily="34" charset="0"/>
                <a:cs typeface="Arial" panose="020B0604020202020204" pitchFamily="34" charset="0"/>
              </a:rPr>
              <a:t>.</a:t>
            </a:r>
            <a:endParaRPr lang="en-US" altLang="ko-K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1431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400" b="1" dirty="0" smtClean="0">
                <a:latin typeface="Arial" panose="020B0604020202020204" pitchFamily="34" charset="0"/>
                <a:cs typeface="Arial" panose="020B0604020202020204" pitchFamily="34" charset="0"/>
              </a:rPr>
              <a:t>GO Term</a:t>
            </a:r>
            <a:endParaRPr lang="ko-KR" altLang="en-US" sz="2400" dirty="0">
              <a:latin typeface="Arial" panose="020B0604020202020204" pitchFamily="34" charset="0"/>
              <a:cs typeface="Arial" panose="020B0604020202020204" pitchFamily="34" charset="0"/>
            </a:endParaRPr>
          </a:p>
        </p:txBody>
      </p:sp>
      <p:sp>
        <p:nvSpPr>
          <p:cNvPr id="3" name="내용 개체 틀 2"/>
          <p:cNvSpPr>
            <a:spLocks noGrp="1"/>
          </p:cNvSpPr>
          <p:nvPr>
            <p:ph idx="1"/>
          </p:nvPr>
        </p:nvSpPr>
        <p:spPr/>
        <p:txBody>
          <a:bodyPr/>
          <a:lstStyle/>
          <a:p>
            <a:r>
              <a:rPr lang="en-US" altLang="ko-KR" dirty="0">
                <a:latin typeface="Arial" panose="020B0604020202020204" pitchFamily="34" charset="0"/>
                <a:cs typeface="Arial" panose="020B0604020202020204" pitchFamily="34" charset="0"/>
              </a:rPr>
              <a:t>Ontology</a:t>
            </a:r>
          </a:p>
          <a:p>
            <a:pPr marL="0" indent="0">
              <a:buNone/>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특정 영역에서 모두가 합의된 지식을 개념적으로 표현한 모델로 </a:t>
            </a:r>
            <a:r>
              <a:rPr lang="ko-KR" altLang="en-US" b="1" dirty="0">
                <a:latin typeface="Arial" panose="020B0604020202020204" pitchFamily="34" charset="0"/>
                <a:cs typeface="Arial" panose="020B0604020202020204" pitchFamily="34" charset="0"/>
              </a:rPr>
              <a:t>개념</a:t>
            </a:r>
            <a:r>
              <a:rPr lang="en-US" altLang="ko-KR" b="1" dirty="0">
                <a:latin typeface="Arial" panose="020B0604020202020204" pitchFamily="34" charset="0"/>
                <a:cs typeface="Arial" panose="020B0604020202020204" pitchFamily="34" charset="0"/>
              </a:rPr>
              <a:t>(Concept)</a:t>
            </a:r>
            <a:r>
              <a:rPr lang="ko-KR" altLang="en-US" dirty="0">
                <a:latin typeface="Arial" panose="020B0604020202020204" pitchFamily="34" charset="0"/>
                <a:cs typeface="Arial" panose="020B0604020202020204" pitchFamily="34" charset="0"/>
              </a:rPr>
              <a:t>과 </a:t>
            </a:r>
            <a:r>
              <a:rPr lang="ko-KR" altLang="en-US" b="1" dirty="0">
                <a:latin typeface="Arial" panose="020B0604020202020204" pitchFamily="34" charset="0"/>
                <a:cs typeface="Arial" panose="020B0604020202020204" pitchFamily="34" charset="0"/>
              </a:rPr>
              <a:t>관계</a:t>
            </a:r>
            <a:r>
              <a:rPr lang="en-US" altLang="ko-KR" b="1" dirty="0">
                <a:latin typeface="Arial" panose="020B0604020202020204" pitchFamily="34" charset="0"/>
                <a:cs typeface="Arial" panose="020B0604020202020204" pitchFamily="34" charset="0"/>
              </a:rPr>
              <a:t>(Relationship)</a:t>
            </a:r>
            <a:r>
              <a:rPr lang="ko-KR" altLang="en-US" dirty="0">
                <a:latin typeface="Arial" panose="020B0604020202020204" pitchFamily="34" charset="0"/>
                <a:cs typeface="Arial" panose="020B0604020202020204" pitchFamily="34" charset="0"/>
              </a:rPr>
              <a:t>으로 </a:t>
            </a:r>
            <a:r>
              <a:rPr lang="ko-KR" altLang="en-US" dirty="0" smtClean="0">
                <a:latin typeface="Arial" panose="020B0604020202020204" pitchFamily="34" charset="0"/>
                <a:cs typeface="Arial" panose="020B0604020202020204" pitchFamily="34" charset="0"/>
              </a:rPr>
              <a:t>이루어</a:t>
            </a:r>
            <a:r>
              <a:rPr lang="ko-KR" altLang="en-US" dirty="0" smtClean="0">
                <a:latin typeface="Arial" panose="020B0604020202020204" pitchFamily="34" charset="0"/>
                <a:cs typeface="Arial" panose="020B0604020202020204" pitchFamily="34" charset="0"/>
              </a:rPr>
              <a:t>집니다</a:t>
            </a:r>
            <a:endParaRPr lang="en-US" altLang="ko-KR" dirty="0">
              <a:latin typeface="Arial" panose="020B0604020202020204" pitchFamily="34" charset="0"/>
              <a:cs typeface="Arial" panose="020B0604020202020204" pitchFamily="34" charset="0"/>
            </a:endParaRPr>
          </a:p>
          <a:p>
            <a:pPr marL="0" indent="0">
              <a:buNone/>
            </a:pPr>
            <a:endParaRPr lang="en-US" altLang="ko-KR" dirty="0">
              <a:latin typeface="Arial" panose="020B0604020202020204" pitchFamily="34" charset="0"/>
              <a:cs typeface="Arial" panose="020B0604020202020204" pitchFamily="34" charset="0"/>
            </a:endParaRPr>
          </a:p>
          <a:p>
            <a:endParaRPr lang="en-US" altLang="ko-KR" dirty="0">
              <a:latin typeface="Arial" panose="020B0604020202020204" pitchFamily="34" charset="0"/>
              <a:cs typeface="Arial" panose="020B0604020202020204" pitchFamily="34" charset="0"/>
            </a:endParaRPr>
          </a:p>
        </p:txBody>
      </p:sp>
      <p:pic>
        <p:nvPicPr>
          <p:cNvPr id="4" name="그림 3"/>
          <p:cNvPicPr>
            <a:picLocks noChangeAspect="1"/>
          </p:cNvPicPr>
          <p:nvPr/>
        </p:nvPicPr>
        <p:blipFill>
          <a:blip r:embed="rId2"/>
          <a:stretch>
            <a:fillRect/>
          </a:stretch>
        </p:blipFill>
        <p:spPr>
          <a:xfrm>
            <a:off x="7152889" y="3640019"/>
            <a:ext cx="3679867" cy="2536944"/>
          </a:xfrm>
          <a:prstGeom prst="rect">
            <a:avLst/>
          </a:prstGeom>
        </p:spPr>
      </p:pic>
    </p:spTree>
    <p:extLst>
      <p:ext uri="{BB962C8B-B14F-4D97-AF65-F5344CB8AC3E}">
        <p14:creationId xmlns:p14="http://schemas.microsoft.com/office/powerpoint/2010/main" val="285089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400" b="1" dirty="0">
                <a:latin typeface="Arial" panose="020B0604020202020204" pitchFamily="34" charset="0"/>
                <a:cs typeface="Arial" panose="020B0604020202020204" pitchFamily="34" charset="0"/>
              </a:rPr>
              <a:t>GO Term</a:t>
            </a:r>
            <a:endParaRPr lang="ko-KR" altLang="en-US" sz="2400" dirty="0">
              <a:latin typeface="Arial" panose="020B0604020202020204" pitchFamily="34" charset="0"/>
              <a:cs typeface="Arial" panose="020B0604020202020204" pitchFamily="34" charset="0"/>
            </a:endParaRPr>
          </a:p>
        </p:txBody>
      </p:sp>
      <p:pic>
        <p:nvPicPr>
          <p:cNvPr id="5" name="그림 4"/>
          <p:cNvPicPr>
            <a:picLocks noChangeAspect="1"/>
          </p:cNvPicPr>
          <p:nvPr/>
        </p:nvPicPr>
        <p:blipFill>
          <a:blip r:embed="rId2"/>
          <a:stretch>
            <a:fillRect/>
          </a:stretch>
        </p:blipFill>
        <p:spPr>
          <a:xfrm>
            <a:off x="838200" y="2451097"/>
            <a:ext cx="3113014" cy="3223405"/>
          </a:xfrm>
          <a:prstGeom prst="rect">
            <a:avLst/>
          </a:prstGeom>
        </p:spPr>
      </p:pic>
      <p:sp>
        <p:nvSpPr>
          <p:cNvPr id="8" name="TextBox 7"/>
          <p:cNvSpPr txBox="1"/>
          <p:nvPr/>
        </p:nvSpPr>
        <p:spPr>
          <a:xfrm>
            <a:off x="4226558" y="1881304"/>
            <a:ext cx="7642655" cy="32778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ko-KR" altLang="en-US" sz="2400" dirty="0">
                <a:latin typeface="Arial" panose="020B0604020202020204" pitchFamily="34" charset="0"/>
                <a:cs typeface="Arial" panose="020B0604020202020204" pitchFamily="34" charset="0"/>
              </a:rPr>
              <a:t>모든 유전자를 크게 </a:t>
            </a:r>
            <a:r>
              <a:rPr lang="en-US" altLang="ko-KR" sz="2400" dirty="0">
                <a:latin typeface="Arial" panose="020B0604020202020204" pitchFamily="34" charset="0"/>
                <a:cs typeface="Arial" panose="020B0604020202020204" pitchFamily="34" charset="0"/>
              </a:rPr>
              <a:t>3</a:t>
            </a:r>
            <a:r>
              <a:rPr lang="ko-KR" altLang="en-US" sz="2400" dirty="0">
                <a:latin typeface="Arial" panose="020B0604020202020204" pitchFamily="34" charset="0"/>
                <a:cs typeface="Arial" panose="020B0604020202020204" pitchFamily="34" charset="0"/>
              </a:rPr>
              <a:t>가지 카테고리화</a:t>
            </a:r>
            <a:endParaRPr lang="en-US" altLang="ko-KR" sz="2400" dirty="0">
              <a:latin typeface="Arial" panose="020B0604020202020204" pitchFamily="34" charset="0"/>
              <a:cs typeface="Arial" panose="020B0604020202020204" pitchFamily="34" charset="0"/>
            </a:endParaRPr>
          </a:p>
          <a:p>
            <a:pPr marL="457200" indent="-457200">
              <a:lnSpc>
                <a:spcPct val="150000"/>
              </a:lnSpc>
              <a:buAutoNum type="arabicParenR"/>
            </a:pPr>
            <a:r>
              <a:rPr lang="en-US" altLang="ko-KR" sz="2000" b="1" dirty="0" smtClean="0">
                <a:latin typeface="Arial" panose="020B0604020202020204" pitchFamily="34" charset="0"/>
                <a:cs typeface="Arial" panose="020B0604020202020204" pitchFamily="34" charset="0"/>
              </a:rPr>
              <a:t>Cellular </a:t>
            </a:r>
            <a:r>
              <a:rPr lang="en-US" altLang="ko-KR" sz="2000" b="1" dirty="0">
                <a:latin typeface="Arial" panose="020B0604020202020204" pitchFamily="34" charset="0"/>
                <a:cs typeface="Arial" panose="020B0604020202020204" pitchFamily="34" charset="0"/>
              </a:rPr>
              <a:t>component(</a:t>
            </a:r>
            <a:r>
              <a:rPr lang="ko-KR" altLang="en-US" sz="2000" b="1" dirty="0">
                <a:latin typeface="Arial" panose="020B0604020202020204" pitchFamily="34" charset="0"/>
                <a:cs typeface="Arial" panose="020B0604020202020204" pitchFamily="34" charset="0"/>
              </a:rPr>
              <a:t>세포 구성 요소</a:t>
            </a:r>
            <a:r>
              <a:rPr lang="en-US" altLang="ko-KR" sz="2000" b="1" dirty="0">
                <a:latin typeface="Arial" panose="020B0604020202020204" pitchFamily="34" charset="0"/>
                <a:cs typeface="Arial" panose="020B0604020202020204" pitchFamily="34" charset="0"/>
              </a:rPr>
              <a:t>)</a:t>
            </a:r>
          </a:p>
          <a:p>
            <a:pPr lvl="1">
              <a:lnSpc>
                <a:spcPct val="150000"/>
              </a:lnSpc>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세포 내 존재 위치에 따라 구분</a:t>
            </a:r>
            <a:endParaRPr lang="en-US" altLang="ko-KR" dirty="0">
              <a:latin typeface="Arial" panose="020B0604020202020204" pitchFamily="34" charset="0"/>
              <a:cs typeface="Arial" panose="020B0604020202020204" pitchFamily="34" charset="0"/>
            </a:endParaRPr>
          </a:p>
          <a:p>
            <a:pPr marL="457200" indent="-457200">
              <a:lnSpc>
                <a:spcPct val="150000"/>
              </a:lnSpc>
              <a:buAutoNum type="arabicParenR"/>
            </a:pPr>
            <a:r>
              <a:rPr lang="en-US" altLang="ko-KR" sz="2000" b="1" dirty="0">
                <a:latin typeface="Arial" panose="020B0604020202020204" pitchFamily="34" charset="0"/>
                <a:cs typeface="Arial" panose="020B0604020202020204" pitchFamily="34" charset="0"/>
              </a:rPr>
              <a:t>Molecular function(</a:t>
            </a:r>
            <a:r>
              <a:rPr lang="ko-KR" altLang="en-US" sz="2000" b="1" dirty="0">
                <a:latin typeface="Arial" panose="020B0604020202020204" pitchFamily="34" charset="0"/>
                <a:cs typeface="Arial" panose="020B0604020202020204" pitchFamily="34" charset="0"/>
              </a:rPr>
              <a:t>분자 수준에서의 기능</a:t>
            </a:r>
            <a:r>
              <a:rPr lang="en-US" altLang="ko-KR" sz="2000" b="1" dirty="0">
                <a:latin typeface="Arial" panose="020B0604020202020204" pitchFamily="34" charset="0"/>
                <a:cs typeface="Arial" panose="020B0604020202020204" pitchFamily="34" charset="0"/>
              </a:rPr>
              <a:t>) </a:t>
            </a:r>
          </a:p>
          <a:p>
            <a:pPr lvl="1">
              <a:lnSpc>
                <a:spcPct val="150000"/>
              </a:lnSpc>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생화학적 수준에서 생산물에 따라 구분</a:t>
            </a:r>
            <a:endParaRPr lang="en-US" altLang="ko-KR" dirty="0">
              <a:latin typeface="Arial" panose="020B0604020202020204" pitchFamily="34" charset="0"/>
              <a:cs typeface="Arial" panose="020B0604020202020204" pitchFamily="34" charset="0"/>
            </a:endParaRPr>
          </a:p>
          <a:p>
            <a:pPr marL="457200" indent="-457200">
              <a:lnSpc>
                <a:spcPct val="150000"/>
              </a:lnSpc>
              <a:buAutoNum type="arabicParenR"/>
            </a:pPr>
            <a:r>
              <a:rPr lang="en-US" altLang="ko-KR" sz="2000" b="1" dirty="0">
                <a:latin typeface="Arial" panose="020B0604020202020204" pitchFamily="34" charset="0"/>
                <a:cs typeface="Arial" panose="020B0604020202020204" pitchFamily="34" charset="0"/>
              </a:rPr>
              <a:t>B</a:t>
            </a:r>
            <a:r>
              <a:rPr lang="en-US" altLang="ko-KR" sz="2000" b="1" dirty="0" smtClean="0">
                <a:latin typeface="Arial" panose="020B0604020202020204" pitchFamily="34" charset="0"/>
                <a:cs typeface="Arial" panose="020B0604020202020204" pitchFamily="34" charset="0"/>
              </a:rPr>
              <a:t>iological </a:t>
            </a:r>
            <a:r>
              <a:rPr lang="en-US" altLang="ko-KR" sz="2000" b="1" dirty="0">
                <a:latin typeface="Arial" panose="020B0604020202020204" pitchFamily="34" charset="0"/>
                <a:cs typeface="Arial" panose="020B0604020202020204" pitchFamily="34" charset="0"/>
              </a:rPr>
              <a:t>process(</a:t>
            </a:r>
            <a:r>
              <a:rPr lang="ko-KR" altLang="en-US" sz="2000" b="1" dirty="0">
                <a:latin typeface="Arial" panose="020B0604020202020204" pitchFamily="34" charset="0"/>
                <a:cs typeface="Arial" panose="020B0604020202020204" pitchFamily="34" charset="0"/>
              </a:rPr>
              <a:t>생명 대사</a:t>
            </a:r>
            <a:r>
              <a:rPr lang="en-US" altLang="ko-KR" sz="2000" b="1" dirty="0">
                <a:latin typeface="Arial" panose="020B0604020202020204" pitchFamily="34" charset="0"/>
                <a:cs typeface="Arial" panose="020B0604020202020204" pitchFamily="34" charset="0"/>
              </a:rPr>
              <a:t>)</a:t>
            </a:r>
          </a:p>
          <a:p>
            <a:pPr lvl="1">
              <a:lnSpc>
                <a:spcPct val="150000"/>
              </a:lnSpc>
            </a:pPr>
            <a:r>
              <a:rPr lang="en-US" altLang="ko-KR" dirty="0">
                <a:latin typeface="Arial" panose="020B0604020202020204" pitchFamily="34" charset="0"/>
                <a:cs typeface="Arial" panose="020B0604020202020204" pitchFamily="34" charset="0"/>
              </a:rPr>
              <a:t>: </a:t>
            </a:r>
            <a:r>
              <a:rPr lang="ko-KR" altLang="en-US" dirty="0">
                <a:latin typeface="Arial" panose="020B0604020202020204" pitchFamily="34" charset="0"/>
                <a:cs typeface="Arial" panose="020B0604020202020204" pitchFamily="34" charset="0"/>
              </a:rPr>
              <a:t>생물학적 대사 과정에서의 역할에 따라 구분</a:t>
            </a:r>
            <a:endParaRPr lang="en-US" altLang="ko-KR"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FF2A3478-961F-42C5-B078-29EEC751970C}"/>
              </a:ext>
            </a:extLst>
          </p:cNvPr>
          <p:cNvSpPr txBox="1"/>
          <p:nvPr/>
        </p:nvSpPr>
        <p:spPr>
          <a:xfrm>
            <a:off x="4226558" y="5385732"/>
            <a:ext cx="7441035" cy="738664"/>
          </a:xfrm>
          <a:prstGeom prst="rect">
            <a:avLst/>
          </a:prstGeom>
          <a:noFill/>
        </p:spPr>
        <p:txBody>
          <a:bodyPr wrap="square" rtlCol="0">
            <a:spAutoFit/>
          </a:bodyPr>
          <a:lstStyle/>
          <a:p>
            <a:pPr marL="285750" indent="-285750">
              <a:buFont typeface="Wingdings" panose="05000000000000000000" pitchFamily="2" charset="2"/>
              <a:buChar char="Ø"/>
            </a:pPr>
            <a:r>
              <a:rPr lang="ko-KR" altLang="en-US" sz="2400" dirty="0">
                <a:latin typeface="Arial" panose="020B0604020202020204" pitchFamily="34" charset="0"/>
                <a:cs typeface="Arial" panose="020B0604020202020204" pitchFamily="34" charset="0"/>
              </a:rPr>
              <a:t>각 유전자마다 코드를 설정하고 그들의 관계를 정의</a:t>
            </a:r>
            <a:endParaRPr lang="en-US" altLang="ko-KR" sz="2400" dirty="0">
              <a:latin typeface="Arial" panose="020B0604020202020204" pitchFamily="34" charset="0"/>
              <a:cs typeface="Arial" panose="020B0604020202020204" pitchFamily="34" charset="0"/>
            </a:endParaRPr>
          </a:p>
          <a:p>
            <a:endParaRPr lang="ko-KR" altLang="en-US" dirty="0"/>
          </a:p>
        </p:txBody>
      </p:sp>
    </p:spTree>
    <p:extLst>
      <p:ext uri="{BB962C8B-B14F-4D97-AF65-F5344CB8AC3E}">
        <p14:creationId xmlns:p14="http://schemas.microsoft.com/office/powerpoint/2010/main" val="2521440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400" b="1" dirty="0">
                <a:latin typeface="Arial" panose="020B0604020202020204" pitchFamily="34" charset="0"/>
                <a:cs typeface="Arial" panose="020B0604020202020204" pitchFamily="34" charset="0"/>
              </a:rPr>
              <a:t>GO Term</a:t>
            </a:r>
            <a:endParaRPr lang="ko-KR" altLang="en-US" dirty="0">
              <a:latin typeface="Arial" panose="020B0604020202020204" pitchFamily="34" charset="0"/>
              <a:cs typeface="Arial" panose="020B0604020202020204" pitchFamily="34" charset="0"/>
            </a:endParaRPr>
          </a:p>
        </p:txBody>
      </p:sp>
      <p:pic>
        <p:nvPicPr>
          <p:cNvPr id="5" name="그림 4"/>
          <p:cNvPicPr>
            <a:picLocks noChangeAspect="1"/>
          </p:cNvPicPr>
          <p:nvPr/>
        </p:nvPicPr>
        <p:blipFill>
          <a:blip r:embed="rId2"/>
          <a:stretch>
            <a:fillRect/>
          </a:stretch>
        </p:blipFill>
        <p:spPr>
          <a:xfrm>
            <a:off x="5683206" y="1424888"/>
            <a:ext cx="5765168" cy="4844106"/>
          </a:xfrm>
          <a:prstGeom prst="rect">
            <a:avLst/>
          </a:prstGeom>
        </p:spPr>
      </p:pic>
      <p:sp>
        <p:nvSpPr>
          <p:cNvPr id="9" name="TextBox 8"/>
          <p:cNvSpPr txBox="1"/>
          <p:nvPr/>
        </p:nvSpPr>
        <p:spPr>
          <a:xfrm>
            <a:off x="1460465" y="2457426"/>
            <a:ext cx="3058299" cy="584775"/>
          </a:xfrm>
          <a:prstGeom prst="rect">
            <a:avLst/>
          </a:prstGeom>
          <a:noFill/>
        </p:spPr>
        <p:txBody>
          <a:bodyPr wrap="square" rtlCol="0">
            <a:spAutoFit/>
          </a:bodyPr>
          <a:lstStyle/>
          <a:p>
            <a:r>
              <a:rPr lang="en-US" altLang="ko-KR" sz="3200" u="sng" dirty="0">
                <a:latin typeface="Arial" panose="020B0604020202020204" pitchFamily="34" charset="0"/>
                <a:cs typeface="Arial" panose="020B0604020202020204" pitchFamily="34" charset="0"/>
              </a:rPr>
              <a:t>Mitochondrion</a:t>
            </a:r>
            <a:endParaRPr lang="ko-KR" altLang="en-US" sz="3200" u="sng" dirty="0">
              <a:latin typeface="Arial" panose="020B0604020202020204" pitchFamily="34" charset="0"/>
              <a:cs typeface="Arial" panose="020B0604020202020204" pitchFamily="34" charset="0"/>
            </a:endParaRPr>
          </a:p>
        </p:txBody>
      </p:sp>
      <p:pic>
        <p:nvPicPr>
          <p:cNvPr id="2050" name="Picture 2" descr="https://lh3.googleusercontent.com/fife/AAWUweXMhH8HIXr2yuj0_G0IgtdlfwHuXSP9VTEvuhHcMIhG26k3xH0xaSYUk2FIKZ0qM0YPA5a_YWxxDecmRRia6l5hqpybgzxTf_Px-Al8RvqafIWGJ_qhGQorKpIuCebWNqawt7WSBTCyaJ2AAXYtGQ5wfdbssgswm6Ad_YLgjsmbLRoAyyGjLwKwXw88ec4bZ2I3iOOf7DhS5UZ09p2oFmldIOrIosXXoHTiwkn2lG-ZY6blVxQk3rpoQlkd0S41ntn7vLbnVQydA_cS9tn1ufgt5FR-rViY-3hJPhQzGJkIVVLDkGJkxInk7Y3Y2yGrB6QVgzsNJK9UsMiLHjXrb5ucp35o0D-V-lc7z023HgaeQdaR4NmbgLi5DPBotBlKoRWIEf5zMJjrz1JYxZ7GALdTZb7fwIv9yue7EMx91LSx9uThbN_ALMW1yjKz2SCiz6_i4g_t9CRav9jN00iQvGI5I-locsyT6oD3jJ1DR4Lk4R1G4CpJvixd7yqBlJ9RGeqyLHGh6PMuE2vSHg3eBg6dmPaxIZoaKpEHOuZOQg-JRYXiRatuaIl1keA8gP5j4k-sgtHbtp9X_NsN2xFlR_UTPNY04z69FcgueLQvgU1zSS3bN9WKNlhOXzGytve4yoxX87Ja-USVfgnnB3wlASlb_wJeq0J2klNvXSwCgHOVNcR27Ebgb2SsQEmrArvg-SlhS-xQVl_35rst3LGNc8H-xNIPRILzZ2UnNpSUfQTkgnX77tC1V_vI30LxLrMJNwgsGDodXE0RFmo=w547-h153?authuse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3251178"/>
            <a:ext cx="5210175"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88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400" b="1" dirty="0">
                <a:latin typeface="Arial" panose="020B0604020202020204" pitchFamily="34" charset="0"/>
                <a:cs typeface="Arial" panose="020B0604020202020204" pitchFamily="34" charset="0"/>
              </a:rPr>
              <a:t>GO </a:t>
            </a:r>
            <a:r>
              <a:rPr lang="en-US" altLang="ko-KR" sz="2400" b="1" dirty="0" smtClean="0">
                <a:latin typeface="Arial" panose="020B0604020202020204" pitchFamily="34" charset="0"/>
                <a:cs typeface="Arial" panose="020B0604020202020204" pitchFamily="34" charset="0"/>
              </a:rPr>
              <a:t>Analysis</a:t>
            </a:r>
            <a:endParaRPr lang="ko-KR" altLang="en-US" b="1" dirty="0">
              <a:latin typeface="cal"/>
            </a:endParaRPr>
          </a:p>
        </p:txBody>
      </p:sp>
      <p:sp>
        <p:nvSpPr>
          <p:cNvPr id="3" name="내용 개체 틀 2"/>
          <p:cNvSpPr>
            <a:spLocks noGrp="1"/>
          </p:cNvSpPr>
          <p:nvPr>
            <p:ph idx="1"/>
          </p:nvPr>
        </p:nvSpPr>
        <p:spPr>
          <a:xfrm>
            <a:off x="838200" y="1825625"/>
            <a:ext cx="10982325" cy="4351338"/>
          </a:xfrm>
        </p:spPr>
        <p:txBody>
          <a:bodyPr/>
          <a:lstStyle/>
          <a:p>
            <a:r>
              <a:rPr lang="en-US" altLang="ko-KR" dirty="0" smtClean="0">
                <a:latin typeface="Arial" panose="020B0604020202020204" pitchFamily="34" charset="0"/>
                <a:cs typeface="Arial" panose="020B0604020202020204" pitchFamily="34" charset="0"/>
              </a:rPr>
              <a:t>GO </a:t>
            </a:r>
            <a:r>
              <a:rPr lang="ko-KR" altLang="en-US" dirty="0" smtClean="0">
                <a:latin typeface="Arial" panose="020B0604020202020204" pitchFamily="34" charset="0"/>
                <a:cs typeface="Arial" panose="020B0604020202020204" pitchFamily="34" charset="0"/>
              </a:rPr>
              <a:t>분석이란</a:t>
            </a:r>
            <a:endParaRPr lang="en-US" altLang="ko-KR" dirty="0" smtClean="0">
              <a:latin typeface="Arial" panose="020B0604020202020204" pitchFamily="34" charset="0"/>
              <a:cs typeface="Arial" panose="020B0604020202020204" pitchFamily="34" charset="0"/>
            </a:endParaRPr>
          </a:p>
          <a:p>
            <a:pPr lvl="1"/>
            <a:r>
              <a:rPr lang="ko-KR" altLang="en-US" dirty="0" smtClean="0">
                <a:latin typeface="Arial" panose="020B0604020202020204" pitchFamily="34" charset="0"/>
                <a:cs typeface="Arial" panose="020B0604020202020204" pitchFamily="34" charset="0"/>
              </a:rPr>
              <a:t>유의미한 </a:t>
            </a:r>
            <a:r>
              <a:rPr lang="en-US" altLang="ko-KR" dirty="0" smtClean="0">
                <a:latin typeface="Arial" panose="020B0604020202020204" pitchFamily="34" charset="0"/>
                <a:cs typeface="Arial" panose="020B0604020202020204" pitchFamily="34" charset="0"/>
              </a:rPr>
              <a:t>gene list</a:t>
            </a:r>
            <a:r>
              <a:rPr lang="ko-KR" altLang="en-US" dirty="0" smtClean="0">
                <a:latin typeface="Arial" panose="020B0604020202020204" pitchFamily="34" charset="0"/>
                <a:cs typeface="Arial" panose="020B0604020202020204" pitchFamily="34" charset="0"/>
              </a:rPr>
              <a:t>에 대한 특정 </a:t>
            </a:r>
            <a:r>
              <a:rPr lang="en-US" altLang="ko-KR" b="1" dirty="0" smtClean="0">
                <a:latin typeface="Arial" panose="020B0604020202020204" pitchFamily="34" charset="0"/>
                <a:cs typeface="Arial" panose="020B0604020202020204" pitchFamily="34" charset="0"/>
              </a:rPr>
              <a:t>biological pathway</a:t>
            </a:r>
            <a:r>
              <a:rPr lang="ko-KR" altLang="en-US" dirty="0" smtClean="0">
                <a:latin typeface="Arial" panose="020B0604020202020204" pitchFamily="34" charset="0"/>
                <a:cs typeface="Arial" panose="020B0604020202020204" pitchFamily="34" charset="0"/>
              </a:rPr>
              <a:t>와의 </a:t>
            </a:r>
            <a:r>
              <a:rPr lang="ko-KR" altLang="en-US" b="1" dirty="0" smtClean="0">
                <a:latin typeface="Arial" panose="020B0604020202020204" pitchFamily="34" charset="0"/>
                <a:cs typeface="Arial" panose="020B0604020202020204" pitchFamily="34" charset="0"/>
              </a:rPr>
              <a:t>연관성</a:t>
            </a:r>
            <a:r>
              <a:rPr lang="ko-KR" altLang="en-US" dirty="0" smtClean="0">
                <a:latin typeface="Arial" panose="020B0604020202020204" pitchFamily="34" charset="0"/>
                <a:cs typeface="Arial" panose="020B0604020202020204" pitchFamily="34" charset="0"/>
              </a:rPr>
              <a:t>을 보는 것</a:t>
            </a:r>
            <a:endParaRPr lang="en-US" altLang="ko-KR" dirty="0" smtClean="0">
              <a:latin typeface="Arial" panose="020B0604020202020204" pitchFamily="34" charset="0"/>
              <a:cs typeface="Arial" panose="020B0604020202020204" pitchFamily="34" charset="0"/>
            </a:endParaRPr>
          </a:p>
          <a:p>
            <a:pPr lvl="1"/>
            <a:r>
              <a:rPr lang="en-US" altLang="ko-KR" b="1" dirty="0" smtClean="0">
                <a:latin typeface="Arial" panose="020B0604020202020204" pitchFamily="34" charset="0"/>
                <a:cs typeface="Arial" panose="020B0604020202020204" pitchFamily="34" charset="0"/>
              </a:rPr>
              <a:t>Fisher’s exact test</a:t>
            </a:r>
            <a:r>
              <a:rPr lang="ko-KR" altLang="en-US" dirty="0" smtClean="0">
                <a:latin typeface="Arial" panose="020B0604020202020204" pitchFamily="34" charset="0"/>
                <a:cs typeface="Arial" panose="020B0604020202020204" pitchFamily="34" charset="0"/>
              </a:rPr>
              <a:t>를 통해 </a:t>
            </a:r>
            <a:r>
              <a:rPr lang="en-US" altLang="ko-KR" b="1" dirty="0" smtClean="0">
                <a:latin typeface="Arial" panose="020B0604020202020204" pitchFamily="34" charset="0"/>
                <a:cs typeface="Arial" panose="020B0604020202020204" pitchFamily="34" charset="0"/>
              </a:rPr>
              <a:t>p-value</a:t>
            </a:r>
            <a:r>
              <a:rPr lang="ko-KR" altLang="en-US" dirty="0" smtClean="0">
                <a:latin typeface="Arial" panose="020B0604020202020204" pitchFamily="34" charset="0"/>
                <a:cs typeface="Arial" panose="020B0604020202020204" pitchFamily="34" charset="0"/>
              </a:rPr>
              <a:t>를 구함</a:t>
            </a:r>
            <a:endParaRPr lang="en-US" altLang="ko-KR" dirty="0" smtClean="0">
              <a:latin typeface="Arial" panose="020B0604020202020204" pitchFamily="34" charset="0"/>
              <a:cs typeface="Arial" panose="020B0604020202020204" pitchFamily="34" charset="0"/>
            </a:endParaRPr>
          </a:p>
          <a:p>
            <a:endParaRPr lang="en-US" altLang="ko-KR" dirty="0" smtClean="0">
              <a:latin typeface="Arial" panose="020B0604020202020204" pitchFamily="34" charset="0"/>
              <a:cs typeface="Arial" panose="020B0604020202020204" pitchFamily="34" charset="0"/>
            </a:endParaRPr>
          </a:p>
          <a:p>
            <a:r>
              <a:rPr lang="en-US" altLang="ko-KR" dirty="0" smtClean="0">
                <a:latin typeface="Arial" panose="020B0604020202020204" pitchFamily="34" charset="0"/>
                <a:cs typeface="Arial" panose="020B0604020202020204" pitchFamily="34" charset="0"/>
              </a:rPr>
              <a:t>Input &amp; Output</a:t>
            </a:r>
          </a:p>
          <a:p>
            <a:pPr lvl="1"/>
            <a:r>
              <a:rPr lang="en-US" altLang="ko-KR" dirty="0" smtClean="0">
                <a:latin typeface="Arial" panose="020B0604020202020204" pitchFamily="34" charset="0"/>
                <a:cs typeface="Arial" panose="020B0604020202020204" pitchFamily="34" charset="0"/>
              </a:rPr>
              <a:t>Input : Gene list (ex. DEG(&lt;0.05 p-value))</a:t>
            </a:r>
          </a:p>
          <a:p>
            <a:pPr lvl="1"/>
            <a:r>
              <a:rPr lang="en-US" altLang="ko-KR" dirty="0" smtClean="0">
                <a:latin typeface="Arial" panose="020B0604020202020204" pitchFamily="34" charset="0"/>
                <a:cs typeface="Arial" panose="020B0604020202020204" pitchFamily="34" charset="0"/>
              </a:rPr>
              <a:t>Output : Gene list</a:t>
            </a:r>
            <a:r>
              <a:rPr lang="ko-KR" altLang="en-US" dirty="0" smtClean="0">
                <a:latin typeface="Arial" panose="020B0604020202020204" pitchFamily="34" charset="0"/>
                <a:cs typeface="Arial" panose="020B0604020202020204" pitchFamily="34" charset="0"/>
              </a:rPr>
              <a:t>와 연관된 </a:t>
            </a:r>
            <a:r>
              <a:rPr lang="en-US" altLang="ko-KR" dirty="0" smtClean="0">
                <a:latin typeface="Arial" panose="020B0604020202020204" pitchFamily="34" charset="0"/>
                <a:cs typeface="Arial" panose="020B0604020202020204" pitchFamily="34" charset="0"/>
              </a:rPr>
              <a:t>GO (with p-value) </a:t>
            </a:r>
            <a:r>
              <a:rPr lang="ko-KR" altLang="en-US" dirty="0" smtClean="0">
                <a:latin typeface="Arial" panose="020B0604020202020204" pitchFamily="34" charset="0"/>
                <a:cs typeface="Arial" panose="020B0604020202020204" pitchFamily="34" charset="0"/>
              </a:rPr>
              <a:t>출력</a:t>
            </a:r>
            <a:endParaRPr lang="en-US" altLang="ko-K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234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5. Gene ontology </a:t>
            </a:r>
            <a:r>
              <a:rPr lang="en-US" altLang="ko-KR" b="1" dirty="0" smtClean="0">
                <a:latin typeface="Arial" panose="020B0604020202020204" pitchFamily="34" charset="0"/>
                <a:cs typeface="Arial" panose="020B0604020202020204" pitchFamily="34" charset="0"/>
              </a:rPr>
              <a:t>analysis</a:t>
            </a:r>
            <a:br>
              <a:rPr lang="en-US" altLang="ko-KR" b="1" dirty="0" smtClean="0">
                <a:latin typeface="Arial" panose="020B0604020202020204" pitchFamily="34" charset="0"/>
                <a:cs typeface="Arial" panose="020B0604020202020204" pitchFamily="34" charset="0"/>
              </a:rPr>
            </a:br>
            <a:r>
              <a:rPr lang="en-US" altLang="ko-KR" sz="2800" b="1" dirty="0" smtClean="0">
                <a:latin typeface="Arial" panose="020B0604020202020204" pitchFamily="34" charset="0"/>
                <a:cs typeface="Arial" panose="020B0604020202020204" pitchFamily="34" charset="0"/>
              </a:rPr>
              <a:t>p-value(Fisher’s exact test)</a:t>
            </a:r>
            <a:endParaRPr lang="ko-KR" altLang="en-US" sz="2800" dirty="0">
              <a:latin typeface="Arial" panose="020B0604020202020204" pitchFamily="34" charset="0"/>
              <a:cs typeface="Arial" panose="020B0604020202020204" pitchFamily="34" charset="0"/>
            </a:endParaRPr>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70595649"/>
              </p:ext>
            </p:extLst>
          </p:nvPr>
        </p:nvGraphicFramePr>
        <p:xfrm>
          <a:off x="1793789" y="3573408"/>
          <a:ext cx="8042190" cy="2606331"/>
        </p:xfrm>
        <a:graphic>
          <a:graphicData uri="http://schemas.openxmlformats.org/drawingml/2006/table">
            <a:tbl>
              <a:tblPr firstRow="1" bandRow="1">
                <a:tableStyleId>{0505E3EF-67EA-436B-97B2-0124C06EBD24}</a:tableStyleId>
              </a:tblPr>
              <a:tblGrid>
                <a:gridCol w="2680730">
                  <a:extLst>
                    <a:ext uri="{9D8B030D-6E8A-4147-A177-3AD203B41FA5}">
                      <a16:colId xmlns:a16="http://schemas.microsoft.com/office/drawing/2014/main" xmlns="" val="20000"/>
                    </a:ext>
                  </a:extLst>
                </a:gridCol>
                <a:gridCol w="2680730">
                  <a:extLst>
                    <a:ext uri="{9D8B030D-6E8A-4147-A177-3AD203B41FA5}">
                      <a16:colId xmlns:a16="http://schemas.microsoft.com/office/drawing/2014/main" xmlns="" val="20001"/>
                    </a:ext>
                  </a:extLst>
                </a:gridCol>
                <a:gridCol w="2680730">
                  <a:extLst>
                    <a:ext uri="{9D8B030D-6E8A-4147-A177-3AD203B41FA5}">
                      <a16:colId xmlns:a16="http://schemas.microsoft.com/office/drawing/2014/main" xmlns="" val="20002"/>
                    </a:ext>
                  </a:extLst>
                </a:gridCol>
              </a:tblGrid>
              <a:tr h="868777">
                <a:tc>
                  <a:txBody>
                    <a:bodyPr/>
                    <a:lstStyle/>
                    <a:p>
                      <a:pPr latinLnBrk="1"/>
                      <a:r>
                        <a:rPr lang="en-US" altLang="ko-KR" dirty="0"/>
                        <a:t>3</a:t>
                      </a:r>
                      <a:endParaRPr lang="ko-KR" altLang="en-US" dirty="0"/>
                    </a:p>
                  </a:txBody>
                  <a:tcPr anchor="ctr">
                    <a:solidFill>
                      <a:schemeClr val="bg2">
                        <a:lumMod val="90000"/>
                      </a:schemeClr>
                    </a:solidFill>
                  </a:tcPr>
                </a:tc>
                <a:tc>
                  <a:txBody>
                    <a:bodyPr/>
                    <a:lstStyle/>
                    <a:p>
                      <a:pPr latinLnBrk="1"/>
                      <a:r>
                        <a:rPr lang="en-US" altLang="ko-KR" dirty="0"/>
                        <a:t>37</a:t>
                      </a:r>
                      <a:endParaRPr lang="ko-KR" altLang="en-US" dirty="0"/>
                    </a:p>
                  </a:txBody>
                  <a:tcPr anchor="ctr">
                    <a:solidFill>
                      <a:schemeClr val="bg2">
                        <a:lumMod val="90000"/>
                      </a:schemeClr>
                    </a:solidFill>
                  </a:tcPr>
                </a:tc>
                <a:tc>
                  <a:txBody>
                    <a:bodyPr/>
                    <a:lstStyle/>
                    <a:p>
                      <a:pPr latinLnBrk="1"/>
                      <a:r>
                        <a:rPr lang="en-US" altLang="ko-KR" dirty="0"/>
                        <a:t>40</a:t>
                      </a:r>
                      <a:endParaRPr lang="ko-KR" altLang="en-US" dirty="0"/>
                    </a:p>
                  </a:txBody>
                  <a:tcPr anchor="ctr"/>
                </a:tc>
                <a:extLst>
                  <a:ext uri="{0D108BD9-81ED-4DB2-BD59-A6C34878D82A}">
                    <a16:rowId xmlns:a16="http://schemas.microsoft.com/office/drawing/2014/main" xmlns="" val="10000"/>
                  </a:ext>
                </a:extLst>
              </a:tr>
              <a:tr h="868777">
                <a:tc>
                  <a:txBody>
                    <a:bodyPr/>
                    <a:lstStyle/>
                    <a:p>
                      <a:pPr latinLnBrk="1"/>
                      <a:r>
                        <a:rPr lang="en-US" altLang="ko-KR" dirty="0"/>
                        <a:t>297</a:t>
                      </a:r>
                      <a:endParaRPr lang="ko-KR" altLang="en-US" dirty="0"/>
                    </a:p>
                  </a:txBody>
                  <a:tcPr anchor="ctr">
                    <a:solidFill>
                      <a:schemeClr val="bg2">
                        <a:lumMod val="90000"/>
                      </a:schemeClr>
                    </a:solidFill>
                  </a:tcPr>
                </a:tc>
                <a:tc>
                  <a:txBody>
                    <a:bodyPr/>
                    <a:lstStyle/>
                    <a:p>
                      <a:pPr latinLnBrk="1"/>
                      <a:r>
                        <a:rPr lang="en-US" altLang="ko-KR" dirty="0"/>
                        <a:t>29,663</a:t>
                      </a:r>
                      <a:endParaRPr lang="ko-KR" altLang="en-US" dirty="0"/>
                    </a:p>
                  </a:txBody>
                  <a:tcPr anchor="ctr">
                    <a:solidFill>
                      <a:schemeClr val="bg2">
                        <a:lumMod val="90000"/>
                      </a:schemeClr>
                    </a:solidFill>
                  </a:tcPr>
                </a:tc>
                <a:tc>
                  <a:txBody>
                    <a:bodyPr/>
                    <a:lstStyle/>
                    <a:p>
                      <a:pPr latinLnBrk="1"/>
                      <a:r>
                        <a:rPr lang="en-US" altLang="ko-KR" dirty="0"/>
                        <a:t>29,960</a:t>
                      </a:r>
                      <a:endParaRPr lang="ko-KR" altLang="en-US" dirty="0"/>
                    </a:p>
                  </a:txBody>
                  <a:tcPr anchor="ctr"/>
                </a:tc>
                <a:extLst>
                  <a:ext uri="{0D108BD9-81ED-4DB2-BD59-A6C34878D82A}">
                    <a16:rowId xmlns:a16="http://schemas.microsoft.com/office/drawing/2014/main" xmlns="" val="10001"/>
                  </a:ext>
                </a:extLst>
              </a:tr>
              <a:tr h="868777">
                <a:tc>
                  <a:txBody>
                    <a:bodyPr/>
                    <a:lstStyle/>
                    <a:p>
                      <a:pPr latinLnBrk="1"/>
                      <a:r>
                        <a:rPr lang="en-US" altLang="ko-KR" dirty="0"/>
                        <a:t>300</a:t>
                      </a:r>
                      <a:endParaRPr lang="ko-KR" altLang="en-US" dirty="0"/>
                    </a:p>
                  </a:txBody>
                  <a:tcPr anchor="ctr"/>
                </a:tc>
                <a:tc>
                  <a:txBody>
                    <a:bodyPr/>
                    <a:lstStyle/>
                    <a:p>
                      <a:pPr latinLnBrk="1"/>
                      <a:r>
                        <a:rPr lang="en-US" altLang="ko-KR" dirty="0"/>
                        <a:t>29,700</a:t>
                      </a:r>
                      <a:endParaRPr lang="ko-KR" altLang="en-US" dirty="0"/>
                    </a:p>
                  </a:txBody>
                  <a:tcPr anchor="ctr"/>
                </a:tc>
                <a:tc>
                  <a:txBody>
                    <a:bodyPr/>
                    <a:lstStyle/>
                    <a:p>
                      <a:pPr latinLnBrk="1"/>
                      <a:r>
                        <a:rPr lang="en-US" altLang="ko-KR" dirty="0"/>
                        <a:t>30,000</a:t>
                      </a:r>
                      <a:endParaRPr lang="ko-KR" altLang="en-US" dirty="0"/>
                    </a:p>
                  </a:txBody>
                  <a:tcPr anchor="ctr"/>
                </a:tc>
                <a:extLst>
                  <a:ext uri="{0D108BD9-81ED-4DB2-BD59-A6C34878D82A}">
                    <a16:rowId xmlns:a16="http://schemas.microsoft.com/office/drawing/2014/main" xmlns="" val="10002"/>
                  </a:ext>
                </a:extLst>
              </a:tr>
            </a:tbl>
          </a:graphicData>
        </a:graphic>
      </p:graphicFrame>
      <p:sp>
        <p:nvSpPr>
          <p:cNvPr id="5" name="TextBox 4"/>
          <p:cNvSpPr txBox="1"/>
          <p:nvPr/>
        </p:nvSpPr>
        <p:spPr>
          <a:xfrm>
            <a:off x="288324" y="3741339"/>
            <a:ext cx="1408671"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6" name="TextBox 5"/>
          <p:cNvSpPr txBox="1"/>
          <p:nvPr/>
        </p:nvSpPr>
        <p:spPr>
          <a:xfrm>
            <a:off x="288324" y="4547060"/>
            <a:ext cx="1408671" cy="646331"/>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Not </a:t>
            </a:r>
          </a:p>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7" name="TextBox 6"/>
          <p:cNvSpPr txBox="1"/>
          <p:nvPr/>
        </p:nvSpPr>
        <p:spPr>
          <a:xfrm>
            <a:off x="1915297" y="3088659"/>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Your interest genes </a:t>
            </a:r>
            <a:endParaRPr lang="ko-KR" altLang="en-US" dirty="0">
              <a:latin typeface="Arial" panose="020B0604020202020204" pitchFamily="34" charset="0"/>
              <a:cs typeface="Arial" panose="020B0604020202020204" pitchFamily="34" charset="0"/>
            </a:endParaRPr>
          </a:p>
        </p:txBody>
      </p:sp>
      <p:sp>
        <p:nvSpPr>
          <p:cNvPr id="8" name="TextBox 7"/>
          <p:cNvSpPr txBox="1"/>
          <p:nvPr/>
        </p:nvSpPr>
        <p:spPr>
          <a:xfrm>
            <a:off x="4400035" y="3055130"/>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Background</a:t>
            </a:r>
            <a:endParaRPr lang="ko-KR" altLang="en-US" dirty="0">
              <a:latin typeface="Arial" panose="020B0604020202020204" pitchFamily="34" charset="0"/>
              <a:cs typeface="Arial" panose="020B0604020202020204" pitchFamily="34" charset="0"/>
            </a:endParaRPr>
          </a:p>
        </p:txBody>
      </p:sp>
      <p:sp>
        <p:nvSpPr>
          <p:cNvPr id="9" name="내용 개체 틀 2"/>
          <p:cNvSpPr txBox="1">
            <a:spLocks/>
          </p:cNvSpPr>
          <p:nvPr/>
        </p:nvSpPr>
        <p:spPr>
          <a:xfrm>
            <a:off x="838200" y="1763278"/>
            <a:ext cx="10394372"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2000" dirty="0" smtClean="0">
                <a:latin typeface="Arial" panose="020B0604020202020204" pitchFamily="34" charset="0"/>
                <a:cs typeface="Arial" panose="020B0604020202020204" pitchFamily="34" charset="0"/>
              </a:rPr>
              <a:t>유의미하다고 </a:t>
            </a:r>
            <a:r>
              <a:rPr lang="ko-KR" altLang="en-US" sz="2000" dirty="0">
                <a:latin typeface="Arial" panose="020B0604020202020204" pitchFamily="34" charset="0"/>
                <a:cs typeface="Arial" panose="020B0604020202020204" pitchFamily="34" charset="0"/>
              </a:rPr>
              <a:t>판단된 </a:t>
            </a:r>
            <a:r>
              <a:rPr lang="en-US" altLang="ko-KR" sz="2000" dirty="0" smtClean="0">
                <a:latin typeface="Arial" panose="020B0604020202020204" pitchFamily="34" charset="0"/>
                <a:cs typeface="Arial" panose="020B0604020202020204" pitchFamily="34" charset="0"/>
              </a:rPr>
              <a:t>gene list</a:t>
            </a:r>
            <a:r>
              <a:rPr lang="ko-KR" altLang="en-US" sz="2000" dirty="0" smtClean="0">
                <a:latin typeface="Arial" panose="020B0604020202020204" pitchFamily="34" charset="0"/>
                <a:cs typeface="Arial" panose="020B0604020202020204" pitchFamily="34" charset="0"/>
              </a:rPr>
              <a:t>를 </a:t>
            </a:r>
            <a:r>
              <a:rPr lang="ko-KR" altLang="en-US" sz="2000" dirty="0">
                <a:latin typeface="Arial" panose="020B0604020202020204" pitchFamily="34" charset="0"/>
                <a:cs typeface="Arial" panose="020B0604020202020204" pitchFamily="34" charset="0"/>
              </a:rPr>
              <a:t>통해서 </a:t>
            </a:r>
            <a:r>
              <a:rPr lang="en-US" altLang="ko-KR" sz="2000" dirty="0" smtClean="0">
                <a:solidFill>
                  <a:srgbClr val="FF0000"/>
                </a:solidFill>
                <a:latin typeface="Arial" panose="020B0604020202020204" pitchFamily="34" charset="0"/>
                <a:cs typeface="Arial" panose="020B0604020202020204" pitchFamily="34" charset="0"/>
              </a:rPr>
              <a:t>p-value</a:t>
            </a:r>
            <a:r>
              <a:rPr lang="ko-KR" altLang="en-US" sz="2000" dirty="0" smtClean="0">
                <a:latin typeface="Arial" panose="020B0604020202020204" pitchFamily="34" charset="0"/>
                <a:cs typeface="Arial" panose="020B0604020202020204" pitchFamily="34" charset="0"/>
              </a:rPr>
              <a:t>값을 </a:t>
            </a:r>
            <a:r>
              <a:rPr lang="ko-KR" altLang="en-US" sz="2000" dirty="0">
                <a:latin typeface="Arial" panose="020B0604020202020204" pitchFamily="34" charset="0"/>
                <a:cs typeface="Arial" panose="020B0604020202020204" pitchFamily="34" charset="0"/>
              </a:rPr>
              <a:t>계산합니다</a:t>
            </a:r>
            <a:r>
              <a:rPr lang="en-US" altLang="ko-KR" sz="2000" dirty="0" smtClean="0">
                <a:latin typeface="Arial" panose="020B0604020202020204" pitchFamily="34" charset="0"/>
                <a:cs typeface="Arial" panose="020B0604020202020204" pitchFamily="34" charset="0"/>
              </a:rPr>
              <a:t>.</a:t>
            </a:r>
            <a:endParaRPr lang="en-US" altLang="ko-KR" sz="2000" dirty="0">
              <a:latin typeface="Arial" panose="020B0604020202020204" pitchFamily="34" charset="0"/>
              <a:cs typeface="Arial" panose="020B0604020202020204" pitchFamily="34" charset="0"/>
            </a:endParaRPr>
          </a:p>
          <a:p>
            <a:r>
              <a:rPr lang="en-US" altLang="ko-KR" sz="2000" dirty="0">
                <a:latin typeface="Arial" panose="020B0604020202020204" pitchFamily="34" charset="0"/>
                <a:cs typeface="Arial" panose="020B0604020202020204" pitchFamily="34" charset="0"/>
              </a:rPr>
              <a:t>p-value </a:t>
            </a:r>
            <a:r>
              <a:rPr lang="ko-KR" altLang="en-US" sz="2000" dirty="0">
                <a:latin typeface="Arial" panose="020B0604020202020204" pitchFamily="34" charset="0"/>
                <a:cs typeface="Arial" panose="020B0604020202020204" pitchFamily="34" charset="0"/>
              </a:rPr>
              <a:t>값이 낮을 수록 </a:t>
            </a:r>
            <a:r>
              <a:rPr lang="en-US" altLang="ko-KR" sz="2000" dirty="0">
                <a:latin typeface="Arial" panose="020B0604020202020204" pitchFamily="34" charset="0"/>
                <a:cs typeface="Arial" panose="020B0604020202020204" pitchFamily="34" charset="0"/>
              </a:rPr>
              <a:t>gene list</a:t>
            </a:r>
            <a:r>
              <a:rPr lang="ko-KR" altLang="en-US" sz="2000" dirty="0">
                <a:latin typeface="Arial" panose="020B0604020202020204" pitchFamily="34" charset="0"/>
                <a:cs typeface="Arial" panose="020B0604020202020204" pitchFamily="34" charset="0"/>
              </a:rPr>
              <a:t>와 해당 </a:t>
            </a:r>
            <a:r>
              <a:rPr lang="en-US" altLang="ko-KR" sz="2000" dirty="0">
                <a:latin typeface="Arial" panose="020B0604020202020204" pitchFamily="34" charset="0"/>
                <a:cs typeface="Arial" panose="020B0604020202020204" pitchFamily="34" charset="0"/>
              </a:rPr>
              <a:t>GO</a:t>
            </a:r>
            <a:r>
              <a:rPr lang="ko-KR" altLang="en-US" sz="2000" dirty="0">
                <a:latin typeface="Arial" panose="020B0604020202020204" pitchFamily="34" charset="0"/>
                <a:cs typeface="Arial" panose="020B0604020202020204" pitchFamily="34" charset="0"/>
              </a:rPr>
              <a:t>와의 연관이 있다고 판단합니다</a:t>
            </a:r>
            <a:r>
              <a:rPr lang="en-US" altLang="ko-KR" sz="1800" dirty="0">
                <a:latin typeface="Arial" panose="020B0604020202020204" pitchFamily="34" charset="0"/>
                <a:cs typeface="Arial" panose="020B0604020202020204" pitchFamily="34" charset="0"/>
              </a:rPr>
              <a:t>.</a:t>
            </a:r>
            <a:endParaRPr lang="ko-KR"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9699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47369"/>
            <a:ext cx="10515600" cy="1325563"/>
          </a:xfrm>
        </p:spPr>
        <p:txBody>
          <a:bodyPr>
            <a:normAutofit/>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p-value(Fisher’s exact test)</a:t>
            </a:r>
            <a:endParaRPr lang="ko-KR" altLang="en-US" sz="2800" dirty="0">
              <a:latin typeface="Arial" panose="020B0604020202020204" pitchFamily="34" charset="0"/>
              <a:cs typeface="Arial" panose="020B0604020202020204" pitchFamily="34" charset="0"/>
            </a:endParaRPr>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784869160"/>
              </p:ext>
            </p:extLst>
          </p:nvPr>
        </p:nvGraphicFramePr>
        <p:xfrm>
          <a:off x="1793789" y="2508086"/>
          <a:ext cx="8042190" cy="2606331"/>
        </p:xfrm>
        <a:graphic>
          <a:graphicData uri="http://schemas.openxmlformats.org/drawingml/2006/table">
            <a:tbl>
              <a:tblPr firstRow="1" bandRow="1">
                <a:tableStyleId>{0505E3EF-67EA-436B-97B2-0124C06EBD24}</a:tableStyleId>
              </a:tblPr>
              <a:tblGrid>
                <a:gridCol w="2680730">
                  <a:extLst>
                    <a:ext uri="{9D8B030D-6E8A-4147-A177-3AD203B41FA5}">
                      <a16:colId xmlns:a16="http://schemas.microsoft.com/office/drawing/2014/main" xmlns="" val="20000"/>
                    </a:ext>
                  </a:extLst>
                </a:gridCol>
                <a:gridCol w="2680730">
                  <a:extLst>
                    <a:ext uri="{9D8B030D-6E8A-4147-A177-3AD203B41FA5}">
                      <a16:colId xmlns:a16="http://schemas.microsoft.com/office/drawing/2014/main" xmlns="" val="20001"/>
                    </a:ext>
                  </a:extLst>
                </a:gridCol>
                <a:gridCol w="2680730">
                  <a:extLst>
                    <a:ext uri="{9D8B030D-6E8A-4147-A177-3AD203B41FA5}">
                      <a16:colId xmlns:a16="http://schemas.microsoft.com/office/drawing/2014/main" xmlns="" val="20002"/>
                    </a:ext>
                  </a:extLst>
                </a:gridCol>
              </a:tblGrid>
              <a:tr h="868777">
                <a:tc>
                  <a:txBody>
                    <a:bodyPr/>
                    <a:lstStyle/>
                    <a:p>
                      <a:pPr latinLnBrk="1"/>
                      <a:r>
                        <a:rPr lang="en-US" altLang="ko-KR" dirty="0"/>
                        <a:t>3</a:t>
                      </a:r>
                      <a:endParaRPr lang="ko-KR" altLang="en-US" dirty="0"/>
                    </a:p>
                  </a:txBody>
                  <a:tcPr anchor="ctr">
                    <a:solidFill>
                      <a:srgbClr val="FF0000"/>
                    </a:solidFill>
                  </a:tcPr>
                </a:tc>
                <a:tc>
                  <a:txBody>
                    <a:bodyPr/>
                    <a:lstStyle/>
                    <a:p>
                      <a:pPr latinLnBrk="1"/>
                      <a:r>
                        <a:rPr lang="en-US" altLang="ko-KR" dirty="0"/>
                        <a:t>37</a:t>
                      </a:r>
                      <a:endParaRPr lang="ko-KR" altLang="en-US" dirty="0"/>
                    </a:p>
                  </a:txBody>
                  <a:tcPr anchor="ctr">
                    <a:solidFill>
                      <a:schemeClr val="bg2">
                        <a:lumMod val="90000"/>
                      </a:schemeClr>
                    </a:solidFill>
                  </a:tcPr>
                </a:tc>
                <a:tc>
                  <a:txBody>
                    <a:bodyPr/>
                    <a:lstStyle/>
                    <a:p>
                      <a:pPr latinLnBrk="1"/>
                      <a:r>
                        <a:rPr lang="en-US" altLang="ko-KR" dirty="0"/>
                        <a:t>40</a:t>
                      </a:r>
                      <a:endParaRPr lang="ko-KR" altLang="en-US" dirty="0"/>
                    </a:p>
                  </a:txBody>
                  <a:tcPr anchor="ctr"/>
                </a:tc>
                <a:extLst>
                  <a:ext uri="{0D108BD9-81ED-4DB2-BD59-A6C34878D82A}">
                    <a16:rowId xmlns:a16="http://schemas.microsoft.com/office/drawing/2014/main" xmlns="" val="10000"/>
                  </a:ext>
                </a:extLst>
              </a:tr>
              <a:tr h="868777">
                <a:tc>
                  <a:txBody>
                    <a:bodyPr/>
                    <a:lstStyle/>
                    <a:p>
                      <a:pPr latinLnBrk="1"/>
                      <a:r>
                        <a:rPr lang="en-US" altLang="ko-KR" dirty="0"/>
                        <a:t>297</a:t>
                      </a:r>
                      <a:endParaRPr lang="ko-KR" altLang="en-US" dirty="0"/>
                    </a:p>
                  </a:txBody>
                  <a:tcPr anchor="ctr">
                    <a:solidFill>
                      <a:schemeClr val="bg2">
                        <a:lumMod val="90000"/>
                      </a:schemeClr>
                    </a:solidFill>
                  </a:tcPr>
                </a:tc>
                <a:tc>
                  <a:txBody>
                    <a:bodyPr/>
                    <a:lstStyle/>
                    <a:p>
                      <a:pPr latinLnBrk="1"/>
                      <a:r>
                        <a:rPr lang="en-US" altLang="ko-KR" dirty="0"/>
                        <a:t>29,663</a:t>
                      </a:r>
                      <a:endParaRPr lang="ko-KR" altLang="en-US" dirty="0"/>
                    </a:p>
                  </a:txBody>
                  <a:tcPr anchor="ctr">
                    <a:solidFill>
                      <a:schemeClr val="bg2">
                        <a:lumMod val="90000"/>
                      </a:schemeClr>
                    </a:solidFill>
                  </a:tcPr>
                </a:tc>
                <a:tc>
                  <a:txBody>
                    <a:bodyPr/>
                    <a:lstStyle/>
                    <a:p>
                      <a:pPr latinLnBrk="1"/>
                      <a:r>
                        <a:rPr lang="en-US" altLang="ko-KR" dirty="0"/>
                        <a:t>29,960</a:t>
                      </a:r>
                      <a:endParaRPr lang="ko-KR" altLang="en-US" dirty="0"/>
                    </a:p>
                  </a:txBody>
                  <a:tcPr anchor="ctr"/>
                </a:tc>
                <a:extLst>
                  <a:ext uri="{0D108BD9-81ED-4DB2-BD59-A6C34878D82A}">
                    <a16:rowId xmlns:a16="http://schemas.microsoft.com/office/drawing/2014/main" xmlns="" val="10001"/>
                  </a:ext>
                </a:extLst>
              </a:tr>
              <a:tr h="868777">
                <a:tc>
                  <a:txBody>
                    <a:bodyPr/>
                    <a:lstStyle/>
                    <a:p>
                      <a:pPr latinLnBrk="1"/>
                      <a:r>
                        <a:rPr lang="en-US" altLang="ko-KR" dirty="0"/>
                        <a:t>300</a:t>
                      </a:r>
                      <a:endParaRPr lang="ko-KR" altLang="en-US" dirty="0"/>
                    </a:p>
                  </a:txBody>
                  <a:tcPr anchor="ctr"/>
                </a:tc>
                <a:tc>
                  <a:txBody>
                    <a:bodyPr/>
                    <a:lstStyle/>
                    <a:p>
                      <a:pPr latinLnBrk="1"/>
                      <a:r>
                        <a:rPr lang="en-US" altLang="ko-KR" dirty="0"/>
                        <a:t>29,700</a:t>
                      </a:r>
                      <a:endParaRPr lang="ko-KR" altLang="en-US" dirty="0"/>
                    </a:p>
                  </a:txBody>
                  <a:tcPr anchor="ctr"/>
                </a:tc>
                <a:tc>
                  <a:txBody>
                    <a:bodyPr/>
                    <a:lstStyle/>
                    <a:p>
                      <a:pPr latinLnBrk="1"/>
                      <a:r>
                        <a:rPr lang="en-US" altLang="ko-KR" dirty="0"/>
                        <a:t>30,000</a:t>
                      </a:r>
                      <a:endParaRPr lang="ko-KR" altLang="en-US" dirty="0"/>
                    </a:p>
                  </a:txBody>
                  <a:tcPr anchor="ctr"/>
                </a:tc>
                <a:extLst>
                  <a:ext uri="{0D108BD9-81ED-4DB2-BD59-A6C34878D82A}">
                    <a16:rowId xmlns:a16="http://schemas.microsoft.com/office/drawing/2014/main" xmlns="" val="10002"/>
                  </a:ext>
                </a:extLst>
              </a:tr>
            </a:tbl>
          </a:graphicData>
        </a:graphic>
      </p:graphicFrame>
      <p:sp>
        <p:nvSpPr>
          <p:cNvPr id="5" name="TextBox 4"/>
          <p:cNvSpPr txBox="1"/>
          <p:nvPr/>
        </p:nvSpPr>
        <p:spPr>
          <a:xfrm>
            <a:off x="288324" y="2676017"/>
            <a:ext cx="1408671"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6" name="TextBox 5"/>
          <p:cNvSpPr txBox="1"/>
          <p:nvPr/>
        </p:nvSpPr>
        <p:spPr>
          <a:xfrm>
            <a:off x="288324" y="3481738"/>
            <a:ext cx="1408671" cy="646331"/>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Not</a:t>
            </a:r>
          </a:p>
          <a:p>
            <a:pPr algn="ctr"/>
            <a:r>
              <a:rPr lang="en-US" altLang="ko-KR" dirty="0">
                <a:latin typeface="Arial" panose="020B0604020202020204" pitchFamily="34" charset="0"/>
                <a:cs typeface="Arial" panose="020B0604020202020204" pitchFamily="34" charset="0"/>
              </a:rPr>
              <a:t>Gene set</a:t>
            </a:r>
            <a:endParaRPr lang="ko-KR" altLang="en-US" dirty="0">
              <a:latin typeface="Arial" panose="020B0604020202020204" pitchFamily="34" charset="0"/>
              <a:cs typeface="Arial" panose="020B0604020202020204" pitchFamily="34" charset="0"/>
            </a:endParaRPr>
          </a:p>
        </p:txBody>
      </p:sp>
      <p:sp>
        <p:nvSpPr>
          <p:cNvPr id="7" name="TextBox 6"/>
          <p:cNvSpPr txBox="1"/>
          <p:nvPr/>
        </p:nvSpPr>
        <p:spPr>
          <a:xfrm>
            <a:off x="1915297" y="2023337"/>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Your interest genes</a:t>
            </a:r>
            <a:endParaRPr lang="ko-KR" altLang="en-US" dirty="0">
              <a:latin typeface="Arial" panose="020B0604020202020204" pitchFamily="34" charset="0"/>
              <a:cs typeface="Arial" panose="020B0604020202020204" pitchFamily="34" charset="0"/>
            </a:endParaRPr>
          </a:p>
        </p:txBody>
      </p:sp>
      <p:sp>
        <p:nvSpPr>
          <p:cNvPr id="8" name="TextBox 7"/>
          <p:cNvSpPr txBox="1"/>
          <p:nvPr/>
        </p:nvSpPr>
        <p:spPr>
          <a:xfrm>
            <a:off x="4400035" y="1989808"/>
            <a:ext cx="2368379" cy="369332"/>
          </a:xfrm>
          <a:prstGeom prst="rect">
            <a:avLst/>
          </a:prstGeom>
          <a:noFill/>
        </p:spPr>
        <p:txBody>
          <a:bodyPr wrap="square" rtlCol="0">
            <a:spAutoFit/>
          </a:bodyPr>
          <a:lstStyle/>
          <a:p>
            <a:pPr algn="ctr"/>
            <a:r>
              <a:rPr lang="en-US" altLang="ko-KR" dirty="0">
                <a:latin typeface="Arial" panose="020B0604020202020204" pitchFamily="34" charset="0"/>
                <a:cs typeface="Arial" panose="020B0604020202020204" pitchFamily="34" charset="0"/>
              </a:rPr>
              <a:t>Background</a:t>
            </a:r>
            <a:endParaRPr lang="ko-KR" alt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p:cNvSpPr txBox="1"/>
              <p:nvPr/>
            </p:nvSpPr>
            <p:spPr>
              <a:xfrm>
                <a:off x="1793789" y="5336838"/>
                <a:ext cx="2314480" cy="943463"/>
              </a:xfrm>
              <a:prstGeom prst="rect">
                <a:avLst/>
              </a:prstGeom>
              <a:noFill/>
            </p:spPr>
            <p:txBody>
              <a:bodyPr wrap="none" lIns="0" tIns="0" rIns="0" bIns="0" rtlCol="0">
                <a:spAutoFit/>
              </a:bodyPr>
              <a:lstStyle/>
              <a:p>
                <a:r>
                  <a:rPr lang="en-US" altLang="ko-KR" sz="3200" dirty="0">
                    <a:latin typeface="Arial" panose="020B0604020202020204" pitchFamily="34" charset="0"/>
                    <a:cs typeface="Arial" panose="020B0604020202020204" pitchFamily="34" charset="0"/>
                  </a:rPr>
                  <a:t>P=</a:t>
                </a:r>
                <a14:m>
                  <m:oMath xmlns:m="http://schemas.openxmlformats.org/officeDocument/2006/math">
                    <m:r>
                      <a:rPr lang="en-US" altLang="ko-KR" sz="3200" i="1" smtClean="0">
                        <a:latin typeface="Cambria Math" panose="02040503050406030204" pitchFamily="18" charset="0"/>
                      </a:rPr>
                      <m:t> </m:t>
                    </m:r>
                    <m:f>
                      <m:fPr>
                        <m:ctrlPr>
                          <a:rPr lang="en-US" altLang="ko-KR" sz="3200" i="1" smtClean="0">
                            <a:latin typeface="Cambria Math" panose="02040503050406030204" pitchFamily="18" charset="0"/>
                          </a:rPr>
                        </m:ctrlPr>
                      </m:fPr>
                      <m:num>
                        <m:d>
                          <m:dPr>
                            <m:ctrlPr>
                              <a:rPr lang="en-US" altLang="ko-KR" sz="3200" i="1" smtClean="0">
                                <a:latin typeface="Cambria Math" panose="02040503050406030204" pitchFamily="18" charset="0"/>
                              </a:rPr>
                            </m:ctrlPr>
                          </m:dPr>
                          <m:e>
                            <m:f>
                              <m:fPr>
                                <m:type m:val="noBar"/>
                                <m:ctrlPr>
                                  <a:rPr lang="en-US" altLang="ko-KR" sz="3200" i="1" smtClean="0">
                                    <a:latin typeface="Cambria Math" panose="02040503050406030204" pitchFamily="18" charset="0"/>
                                  </a:rPr>
                                </m:ctrlPr>
                              </m:fPr>
                              <m:num>
                                <m:r>
                                  <a:rPr lang="en-US" altLang="ko-KR" sz="3200" b="0" i="1" smtClean="0">
                                    <a:latin typeface="Cambria Math" panose="02040503050406030204" pitchFamily="18" charset="0"/>
                                  </a:rPr>
                                  <m:t>40</m:t>
                                </m:r>
                              </m:num>
                              <m:den>
                                <m:r>
                                  <a:rPr lang="en-US" altLang="ko-KR" sz="3200" b="0" i="1" smtClean="0">
                                    <a:latin typeface="Cambria Math" panose="02040503050406030204" pitchFamily="18" charset="0"/>
                                  </a:rPr>
                                  <m:t>3</m:t>
                                </m:r>
                              </m:den>
                            </m:f>
                          </m:e>
                        </m:d>
                        <m:d>
                          <m:dPr>
                            <m:ctrlPr>
                              <a:rPr lang="en-US" altLang="ko-KR" sz="3200" i="1" smtClean="0">
                                <a:latin typeface="Cambria Math" panose="02040503050406030204" pitchFamily="18" charset="0"/>
                              </a:rPr>
                            </m:ctrlPr>
                          </m:dPr>
                          <m:e>
                            <m:f>
                              <m:fPr>
                                <m:type m:val="noBar"/>
                                <m:ctrlPr>
                                  <a:rPr lang="en-US" altLang="ko-KR" sz="3200" i="1" smtClean="0">
                                    <a:latin typeface="Cambria Math" panose="02040503050406030204" pitchFamily="18" charset="0"/>
                                  </a:rPr>
                                </m:ctrlPr>
                              </m:fPr>
                              <m:num>
                                <m:r>
                                  <a:rPr lang="en-US" altLang="ko-KR" sz="3200" b="0" i="1" smtClean="0">
                                    <a:latin typeface="Cambria Math" panose="02040503050406030204" pitchFamily="18" charset="0"/>
                                  </a:rPr>
                                  <m:t>29960</m:t>
                                </m:r>
                              </m:num>
                              <m:den>
                                <m:r>
                                  <a:rPr lang="en-US" altLang="ko-KR" sz="3200" b="0" i="1" smtClean="0">
                                    <a:latin typeface="Cambria Math" panose="02040503050406030204" pitchFamily="18" charset="0"/>
                                  </a:rPr>
                                  <m:t>297</m:t>
                                </m:r>
                              </m:den>
                            </m:f>
                          </m:e>
                        </m:d>
                      </m:num>
                      <m:den>
                        <m:d>
                          <m:dPr>
                            <m:ctrlPr>
                              <a:rPr lang="en-US" altLang="ko-KR" sz="3200" i="1" smtClean="0">
                                <a:latin typeface="Cambria Math" panose="02040503050406030204" pitchFamily="18" charset="0"/>
                              </a:rPr>
                            </m:ctrlPr>
                          </m:dPr>
                          <m:e>
                            <m:f>
                              <m:fPr>
                                <m:type m:val="noBar"/>
                                <m:ctrlPr>
                                  <a:rPr lang="en-US" altLang="ko-KR" sz="3200" i="1" smtClean="0">
                                    <a:latin typeface="Cambria Math" panose="02040503050406030204" pitchFamily="18" charset="0"/>
                                  </a:rPr>
                                </m:ctrlPr>
                              </m:fPr>
                              <m:num>
                                <m:r>
                                  <a:rPr lang="en-US" altLang="ko-KR" sz="3200" b="0" i="1" smtClean="0">
                                    <a:latin typeface="Cambria Math" panose="02040503050406030204" pitchFamily="18" charset="0"/>
                                  </a:rPr>
                                  <m:t>30000</m:t>
                                </m:r>
                              </m:num>
                              <m:den>
                                <m:r>
                                  <a:rPr lang="en-US" altLang="ko-KR" sz="3200" b="0" i="1" smtClean="0">
                                    <a:latin typeface="Cambria Math" panose="02040503050406030204" pitchFamily="18" charset="0"/>
                                  </a:rPr>
                                  <m:t>300</m:t>
                                </m:r>
                              </m:den>
                            </m:f>
                          </m:e>
                        </m:d>
                      </m:den>
                    </m:f>
                  </m:oMath>
                </a14:m>
                <a:r>
                  <a:rPr lang="en-US" altLang="ko-KR" sz="3200" dirty="0">
                    <a:latin typeface="Arial" panose="020B0604020202020204" pitchFamily="34" charset="0"/>
                    <a:cs typeface="Arial" panose="020B0604020202020204" pitchFamily="34" charset="0"/>
                  </a:rPr>
                  <a:t> </a:t>
                </a:r>
                <a:endParaRPr lang="ko-KR" altLang="en-US" sz="3200" dirty="0">
                  <a:latin typeface="Arial" panose="020B0604020202020204" pitchFamily="34" charset="0"/>
                  <a:cs typeface="Arial"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793789" y="5336838"/>
                <a:ext cx="2314480" cy="943463"/>
              </a:xfrm>
              <a:prstGeom prst="rect">
                <a:avLst/>
              </a:prstGeom>
              <a:blipFill rotWithShape="0">
                <a:blip r:embed="rId2"/>
                <a:stretch>
                  <a:fillRect l="-10526" b="-1290"/>
                </a:stretch>
              </a:blipFill>
            </p:spPr>
            <p:txBody>
              <a:bodyPr/>
              <a:lstStyle/>
              <a:p>
                <a:r>
                  <a:rPr lang="ko-KR" altLang="en-US">
                    <a:noFill/>
                  </a:rPr>
                  <a:t> </a:t>
                </a:r>
              </a:p>
            </p:txBody>
          </p:sp>
        </mc:Fallback>
      </mc:AlternateContent>
      <p:sp>
        <p:nvSpPr>
          <p:cNvPr id="9" name="TextBox 8"/>
          <p:cNvSpPr txBox="1"/>
          <p:nvPr/>
        </p:nvSpPr>
        <p:spPr>
          <a:xfrm>
            <a:off x="4980803" y="5336838"/>
            <a:ext cx="3575222" cy="369332"/>
          </a:xfrm>
          <a:prstGeom prst="rect">
            <a:avLst/>
          </a:prstGeom>
          <a:noFill/>
        </p:spPr>
        <p:txBody>
          <a:bodyPr wrap="square" rtlCol="0">
            <a:spAutoFit/>
          </a:bodyPr>
          <a:lstStyle/>
          <a:p>
            <a:r>
              <a:rPr lang="en-US" altLang="ko-KR" b="1" dirty="0">
                <a:solidFill>
                  <a:srgbClr val="FF0000"/>
                </a:solidFill>
                <a:latin typeface="Arial" panose="020B0604020202020204" pitchFamily="34" charset="0"/>
                <a:cs typeface="Arial" panose="020B0604020202020204" pitchFamily="34" charset="0"/>
              </a:rPr>
              <a:t>P-value = 0.007 (&lt;0.05)</a:t>
            </a:r>
            <a:endParaRPr lang="ko-KR" altLang="en-US" b="1"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4800600" y="5706170"/>
            <a:ext cx="4943475" cy="646331"/>
          </a:xfrm>
          <a:prstGeom prst="rect">
            <a:avLst/>
          </a:prstGeom>
          <a:noFill/>
        </p:spPr>
        <p:txBody>
          <a:bodyPr wrap="square" rtlCol="0">
            <a:spAutoFit/>
          </a:bodyPr>
          <a:lstStyle/>
          <a:p>
            <a:r>
              <a:rPr lang="en-US" altLang="ko-KR" dirty="0" smtClean="0">
                <a:latin typeface="Arial" panose="020B0604020202020204" pitchFamily="34" charset="0"/>
                <a:cs typeface="Arial" panose="020B0604020202020204" pitchFamily="34" charset="0"/>
              </a:rPr>
              <a:t>P-value </a:t>
            </a:r>
            <a:r>
              <a:rPr lang="ko-KR" altLang="en-US" dirty="0" smtClean="0">
                <a:latin typeface="Arial" panose="020B0604020202020204" pitchFamily="34" charset="0"/>
                <a:cs typeface="Arial" panose="020B0604020202020204" pitchFamily="34" charset="0"/>
              </a:rPr>
              <a:t>값이 </a:t>
            </a:r>
            <a:r>
              <a:rPr lang="en-US" altLang="ko-KR" dirty="0" smtClean="0">
                <a:latin typeface="Arial" panose="020B0604020202020204" pitchFamily="34" charset="0"/>
                <a:cs typeface="Arial" panose="020B0604020202020204" pitchFamily="34" charset="0"/>
              </a:rPr>
              <a:t>0.05 </a:t>
            </a:r>
            <a:r>
              <a:rPr lang="ko-KR" altLang="en-US" dirty="0" smtClean="0">
                <a:latin typeface="Arial" panose="020B0604020202020204" pitchFamily="34" charset="0"/>
                <a:cs typeface="Arial" panose="020B0604020202020204" pitchFamily="34" charset="0"/>
              </a:rPr>
              <a:t>이하기 때문에 해당 </a:t>
            </a:r>
            <a:r>
              <a:rPr lang="en-US" altLang="ko-KR" dirty="0" smtClean="0">
                <a:latin typeface="Arial" panose="020B0604020202020204" pitchFamily="34" charset="0"/>
                <a:cs typeface="Arial" panose="020B0604020202020204" pitchFamily="34" charset="0"/>
              </a:rPr>
              <a:t>gene list </a:t>
            </a:r>
            <a:r>
              <a:rPr lang="ko-KR" altLang="en-US" dirty="0" smtClean="0">
                <a:latin typeface="Arial" panose="020B0604020202020204" pitchFamily="34" charset="0"/>
                <a:cs typeface="Arial" panose="020B0604020202020204" pitchFamily="34" charset="0"/>
              </a:rPr>
              <a:t>와 </a:t>
            </a:r>
            <a:r>
              <a:rPr lang="en-US" altLang="ko-KR" dirty="0" smtClean="0">
                <a:latin typeface="Arial" panose="020B0604020202020204" pitchFamily="34" charset="0"/>
                <a:cs typeface="Arial" panose="020B0604020202020204" pitchFamily="34" charset="0"/>
              </a:rPr>
              <a:t>GO</a:t>
            </a:r>
            <a:r>
              <a:rPr lang="ko-KR" altLang="en-US" dirty="0" smtClean="0">
                <a:latin typeface="Arial" panose="020B0604020202020204" pitchFamily="34" charset="0"/>
                <a:cs typeface="Arial" panose="020B0604020202020204" pitchFamily="34" charset="0"/>
              </a:rPr>
              <a:t>는 연관성이 높다고 판단합니다</a:t>
            </a:r>
            <a:r>
              <a:rPr lang="en-US" altLang="ko-KR" dirty="0" smtClean="0">
                <a:latin typeface="Arial" panose="020B0604020202020204" pitchFamily="34" charset="0"/>
                <a:cs typeface="Arial" panose="020B0604020202020204" pitchFamily="34" charset="0"/>
              </a:rPr>
              <a:t>.</a:t>
            </a:r>
            <a:r>
              <a:rPr lang="ko-KR" altLang="en-US" dirty="0" smtClean="0">
                <a:latin typeface="Arial" panose="020B0604020202020204" pitchFamily="34" charset="0"/>
                <a:cs typeface="Arial" panose="020B0604020202020204" pitchFamily="34" charset="0"/>
              </a:rPr>
              <a:t> </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876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latin typeface="Arial" panose="020B0604020202020204" pitchFamily="34" charset="0"/>
                <a:cs typeface="Arial" panose="020B0604020202020204" pitchFamily="34" charset="0"/>
              </a:rPr>
              <a:t>5. Gene ontology analysis</a:t>
            </a:r>
            <a:br>
              <a:rPr lang="en-US" altLang="ko-KR" b="1" dirty="0">
                <a:latin typeface="Arial" panose="020B0604020202020204" pitchFamily="34" charset="0"/>
                <a:cs typeface="Arial" panose="020B0604020202020204" pitchFamily="34" charset="0"/>
              </a:rPr>
            </a:br>
            <a:r>
              <a:rPr lang="en-US" altLang="ko-KR" sz="2800" b="1" dirty="0">
                <a:latin typeface="Arial" panose="020B0604020202020204" pitchFamily="34" charset="0"/>
                <a:cs typeface="Arial" panose="020B0604020202020204" pitchFamily="34" charset="0"/>
              </a:rPr>
              <a:t>David Tutorial</a:t>
            </a:r>
            <a:endParaRPr lang="ko-KR" altLang="en-US" sz="2800" dirty="0">
              <a:latin typeface="Arial" panose="020B0604020202020204" pitchFamily="34" charset="0"/>
              <a:cs typeface="Arial" panose="020B0604020202020204" pitchFamily="34" charset="0"/>
            </a:endParaRPr>
          </a:p>
        </p:txBody>
      </p:sp>
      <p:sp>
        <p:nvSpPr>
          <p:cNvPr id="3" name="내용 개체 틀 2"/>
          <p:cNvSpPr>
            <a:spLocks noGrp="1"/>
          </p:cNvSpPr>
          <p:nvPr>
            <p:ph idx="1"/>
          </p:nvPr>
        </p:nvSpPr>
        <p:spPr/>
        <p:txBody>
          <a:bodyPr/>
          <a:lstStyle/>
          <a:p>
            <a:r>
              <a:rPr lang="en-US" altLang="ko-KR" b="1" dirty="0">
                <a:solidFill>
                  <a:srgbClr val="FF0000"/>
                </a:solidFill>
                <a:latin typeface="Arial" panose="020B0604020202020204" pitchFamily="34" charset="0"/>
                <a:cs typeface="Arial" panose="020B0604020202020204" pitchFamily="34" charset="0"/>
              </a:rPr>
              <a:t>DAVID</a:t>
            </a:r>
            <a:r>
              <a:rPr lang="en-US" altLang="ko-KR" dirty="0">
                <a:latin typeface="Arial" panose="020B0604020202020204" pitchFamily="34" charset="0"/>
                <a:cs typeface="Arial" panose="020B0604020202020204" pitchFamily="34" charset="0"/>
              </a:rPr>
              <a:t> - </a:t>
            </a:r>
            <a:r>
              <a:rPr lang="en-US" altLang="ko-KR" dirty="0">
                <a:latin typeface="Arial" panose="020B0604020202020204" pitchFamily="34" charset="0"/>
                <a:cs typeface="Arial" panose="020B0604020202020204" pitchFamily="34" charset="0"/>
                <a:hlinkClick r:id="rId2"/>
              </a:rPr>
              <a:t>https://david.ncifcrf.gov/home.jsp</a:t>
            </a:r>
            <a:endParaRPr lang="en-US" altLang="ko-KR" dirty="0">
              <a:latin typeface="Arial" panose="020B0604020202020204" pitchFamily="34" charset="0"/>
              <a:cs typeface="Arial" panose="020B0604020202020204" pitchFamily="34" charset="0"/>
            </a:endParaRPr>
          </a:p>
          <a:p>
            <a:endParaRPr lang="en-US" altLang="ko-KR" dirty="0">
              <a:latin typeface="Arial" panose="020B0604020202020204" pitchFamily="34" charset="0"/>
              <a:cs typeface="Arial" panose="020B0604020202020204" pitchFamily="34" charset="0"/>
            </a:endParaRPr>
          </a:p>
          <a:p>
            <a:r>
              <a:rPr lang="en-US" altLang="ko-KR" dirty="0" err="1" smtClean="0">
                <a:latin typeface="Arial" panose="020B0604020202020204" pitchFamily="34" charset="0"/>
                <a:cs typeface="Arial" panose="020B0604020202020204" pitchFamily="34" charset="0"/>
              </a:rPr>
              <a:t>Toppgene</a:t>
            </a:r>
            <a:r>
              <a:rPr lang="en-US" altLang="ko-KR" dirty="0" smtClean="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 https://toppgene.cchmc.org/</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G:profiler - https://biit.cs.ut.ee/gprofiler/gost</a:t>
            </a:r>
          </a:p>
          <a:p>
            <a:endParaRPr lang="en-US" altLang="ko-KR" dirty="0">
              <a:latin typeface="Arial" panose="020B0604020202020204" pitchFamily="34" charset="0"/>
              <a:cs typeface="Arial" panose="020B0604020202020204" pitchFamily="34" charset="0"/>
            </a:endParaRPr>
          </a:p>
          <a:p>
            <a:r>
              <a:rPr lang="en-US" altLang="ko-KR" dirty="0">
                <a:latin typeface="Arial" panose="020B0604020202020204" pitchFamily="34" charset="0"/>
                <a:cs typeface="Arial" panose="020B0604020202020204" pitchFamily="34" charset="0"/>
              </a:rPr>
              <a:t>Panther - http://www.pantherdb.org/</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8397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3451</TotalTime>
  <Words>414</Words>
  <Application>Microsoft Office PowerPoint</Application>
  <PresentationFormat>와이드스크린</PresentationFormat>
  <Paragraphs>87</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cal</vt:lpstr>
      <vt:lpstr>맑은 고딕</vt:lpstr>
      <vt:lpstr>Arial</vt:lpstr>
      <vt:lpstr>Cambria Math</vt:lpstr>
      <vt:lpstr>Wingdings</vt:lpstr>
      <vt:lpstr>Office 테마</vt:lpstr>
      <vt:lpstr>Gene Ontology(GO)</vt:lpstr>
      <vt:lpstr>5. Gene ontology analysis GO Term</vt:lpstr>
      <vt:lpstr>5. Gene ontology analysis GO Term</vt:lpstr>
      <vt:lpstr>5. Gene ontology analysis GO Term</vt:lpstr>
      <vt:lpstr>5. Gene ontology analysis GO Term</vt:lpstr>
      <vt:lpstr>5. Gene ontology analysis GO Analysis</vt:lpstr>
      <vt:lpstr>5. Gene ontology analysis p-value(Fisher’s exact test)</vt:lpstr>
      <vt:lpstr>5. Gene ontology analysis p-value(Fisher’s exact test)</vt:lpstr>
      <vt:lpstr>5. Gene ontology analysis David Tutorial</vt:lpstr>
      <vt:lpstr>5. Gene ontology analysis David Tutorial</vt:lpstr>
      <vt:lpstr>5. Gene ontology analysis David Tutorial</vt:lpstr>
      <vt:lpstr>5. Gene ontology analysis David Tutorial</vt:lpstr>
      <vt:lpstr>5. Gene ontology analysis David Tutorial</vt:lpstr>
      <vt:lpstr>5. Gene ontology analysis David Tutorial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ontology</dc:title>
  <dc:creator>Microsoft 계정</dc:creator>
  <cp:lastModifiedBy>Microsoft 계정</cp:lastModifiedBy>
  <cp:revision>20</cp:revision>
  <dcterms:created xsi:type="dcterms:W3CDTF">2022-03-16T06:30:51Z</dcterms:created>
  <dcterms:modified xsi:type="dcterms:W3CDTF">2022-04-06T08:56:46Z</dcterms:modified>
</cp:coreProperties>
</file>