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67" r:id="rId5"/>
    <p:sldId id="268" r:id="rId6"/>
    <p:sldId id="258" r:id="rId7"/>
    <p:sldId id="259" r:id="rId8"/>
    <p:sldId id="270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Input data" id="{06832706-D198-4334-86FC-3BBE13300A97}">
          <p14:sldIdLst>
            <p14:sldId id="262"/>
          </p14:sldIdLst>
        </p14:section>
        <p14:section name="PCA &amp; Correlation plot" id="{972E8649-E3F2-4522-B3A4-4F0A1C6FA533}">
          <p14:sldIdLst>
            <p14:sldId id="257"/>
            <p14:sldId id="267"/>
            <p14:sldId id="268"/>
            <p14:sldId id="258"/>
            <p14:sldId id="259"/>
          </p14:sldIdLst>
        </p14:section>
        <p14:section name="DEG Analysis" id="{4F77AA2C-0102-4A80-B521-A02B612C450F}">
          <p14:sldIdLst>
            <p14:sldId id="270"/>
            <p14:sldId id="26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88435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/>
              <a:t>https://ggplot2.tidyverse.org/reference/index.html</a:t>
            </a:r>
          </a:p>
          <a:p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smtClean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xmlns="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</a:t>
            </a:r>
            <a:r>
              <a:rPr lang="ko-KR" altLang="en-US" sz="1200" dirty="0" smtClean="0"/>
              <a:t>별로 </a:t>
            </a:r>
            <a:r>
              <a:rPr lang="en-US" altLang="ko-KR" sz="1200" dirty="0" smtClean="0"/>
              <a:t>DEG </a:t>
            </a:r>
            <a:r>
              <a:rPr lang="ko-KR" altLang="en-US" sz="1200" dirty="0" smtClean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문을 사용하는데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그를 위해 필요한 사전 작업입니다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389" y="4309060"/>
            <a:ext cx="295625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DEG analysis by DESeq2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7389" y="6195955"/>
            <a:ext cx="142090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 file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267BF0-69BF-4118-B5E7-BB1D5B46579C}"/>
              </a:ext>
            </a:extLst>
          </p:cNvPr>
          <p:cNvSpPr txBox="1"/>
          <p:nvPr/>
        </p:nvSpPr>
        <p:spPr>
          <a:xfrm>
            <a:off x="8747389" y="5129300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2"/>
          <a:stretch/>
        </p:blipFill>
        <p:spPr>
          <a:xfrm>
            <a:off x="304800" y="2441158"/>
            <a:ext cx="7366848" cy="41404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E733A80-DF78-4A25-901B-8D2A2CFEF47B}"/>
              </a:ext>
            </a:extLst>
          </p:cNvPr>
          <p:cNvSpPr/>
          <p:nvPr/>
        </p:nvSpPr>
        <p:spPr>
          <a:xfrm>
            <a:off x="3324225" y="5610147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xmlns="" id="{12797CB4-F5BA-44A2-84C7-5F83F160E6C2}"/>
              </a:ext>
            </a:extLst>
          </p:cNvPr>
          <p:cNvSpPr/>
          <p:nvPr/>
        </p:nvSpPr>
        <p:spPr>
          <a:xfrm>
            <a:off x="7418564" y="4838698"/>
            <a:ext cx="1225198" cy="95250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5928" y="4219381"/>
            <a:ext cx="1225685" cy="5905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xmlns="" id="{EED46B05-E63D-4629-A2AD-FC182835B08E}"/>
              </a:ext>
            </a:extLst>
          </p:cNvPr>
          <p:cNvSpPr/>
          <p:nvPr/>
        </p:nvSpPr>
        <p:spPr>
          <a:xfrm>
            <a:off x="7424326" y="6223825"/>
            <a:ext cx="1225198" cy="34922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09359" y="2782706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66114" y="3275880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Prepare DESeq2 dataset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xmlns="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gene)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(Day8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significant gene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adjusted p value </a:t>
            </a:r>
            <a:r>
              <a:rPr lang="ko-KR" altLang="en-US" sz="1200" dirty="0" smtClean="0"/>
              <a:t>기준 오름차순 정렬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Preprocessing &amp; Overview</a:t>
            </a:r>
            <a:endParaRPr lang="en-US" altLang="ko-KR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90452" y="2119813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 smtClean="0"/>
              <a:t>cts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featuredata</a:t>
            </a:r>
            <a:r>
              <a:rPr lang="en-US" altLang="ko-KR" sz="1600" dirty="0" smtClean="0"/>
              <a:t>: Gene ID / symbol</a:t>
            </a:r>
            <a:endParaRPr lang="en-US" altLang="ko-KR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290452" y="340994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C272A49-C224-48B5-B713-8706FA2575D4}"/>
              </a:ext>
            </a:extLst>
          </p:cNvPr>
          <p:cNvSpPr txBox="1"/>
          <p:nvPr/>
        </p:nvSpPr>
        <p:spPr>
          <a:xfrm>
            <a:off x="286310" y="44473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4810605-476E-44E7-B91D-FD2C1D17C0AB}"/>
              </a:ext>
            </a:extLst>
          </p:cNvPr>
          <p:cNvSpPr txBox="1"/>
          <p:nvPr/>
        </p:nvSpPr>
        <p:spPr>
          <a:xfrm>
            <a:off x="1166170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C8DEA7-C173-4B9F-9C99-AAF914F713A9}"/>
              </a:ext>
            </a:extLst>
          </p:cNvPr>
          <p:cNvSpPr txBox="1"/>
          <p:nvPr/>
        </p:nvSpPr>
        <p:spPr>
          <a:xfrm>
            <a:off x="6085411" y="4447385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4" y="4877172"/>
            <a:ext cx="4674793" cy="1692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94" y="4877172"/>
            <a:ext cx="5322289" cy="16938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92"/>
          <a:stretch/>
        </p:blipFill>
        <p:spPr>
          <a:xfrm>
            <a:off x="307910" y="1841049"/>
            <a:ext cx="5486568" cy="2449854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24352" y="1841049"/>
            <a:ext cx="1225685" cy="97835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9866" y="2990771"/>
            <a:ext cx="1225198" cy="1279842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smtClean="0"/>
              <a:t>같은 조건을 가진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은 유사한 </a:t>
            </a:r>
            <a:r>
              <a:rPr lang="en-US" altLang="ko-KR" sz="1800" dirty="0" smtClean="0"/>
              <a:t>Gene expression </a:t>
            </a:r>
            <a:r>
              <a:rPr lang="ko-KR" altLang="en-US" sz="1800" dirty="0" smtClean="0"/>
              <a:t>을 가질 것으로 예상할 수 있음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en-US" altLang="ko-KR" sz="1800" dirty="0" smtClean="0"/>
              <a:t>Sample </a:t>
            </a:r>
            <a:r>
              <a:rPr lang="ko-KR" altLang="en-US" sz="1800" dirty="0" smtClean="0"/>
              <a:t>간 유사한 정도를 시각화하여 확인하는 두 가지 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smtClean="0"/>
              <a:t>1) PCA </a:t>
            </a:r>
            <a:r>
              <a:rPr lang="ko-KR" altLang="en-US" sz="1800" b="1" dirty="0" smtClean="0"/>
              <a:t>분석 </a:t>
            </a:r>
            <a:r>
              <a:rPr lang="en-US" altLang="ko-KR" sz="1800" b="1" dirty="0" smtClean="0"/>
              <a:t>2) Correlation </a:t>
            </a:r>
            <a:r>
              <a:rPr lang="ko-KR" altLang="en-US" sz="1800" b="1" dirty="0" smtClean="0"/>
              <a:t>분석</a:t>
            </a:r>
            <a:endParaRPr lang="en-US" altLang="ko-KR" sz="1800" b="1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252482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241253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74847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730807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/>
              <a:t>PCA (Principal Component Analysis) </a:t>
            </a:r>
            <a:r>
              <a:rPr lang="ko-KR" altLang="en-US" sz="1800" b="1" dirty="0" smtClean="0"/>
              <a:t>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고차원의 데이터를 </a:t>
            </a:r>
            <a:r>
              <a:rPr lang="ko-KR" altLang="en-US" sz="1800" dirty="0" err="1" smtClean="0"/>
              <a:t>저차원으로</a:t>
            </a:r>
            <a:r>
              <a:rPr lang="ko-KR" altLang="en-US" sz="1800" dirty="0" smtClean="0"/>
              <a:t> 변환시키는 기법 중의 하나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Gene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expression</a:t>
            </a:r>
            <a:r>
              <a:rPr lang="ko-KR" altLang="en-US" sz="1800" dirty="0" smtClean="0"/>
              <a:t>을 하나의 축으로 볼 때</a:t>
            </a:r>
            <a:r>
              <a:rPr lang="en-US" altLang="ko-KR" sz="1800" dirty="0" smtClean="0"/>
              <a:t>, Expression matrix</a:t>
            </a:r>
            <a:r>
              <a:rPr lang="ko-KR" altLang="en-US" sz="1800" dirty="0" smtClean="0"/>
              <a:t>는 매우 고차원의 데이터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저차원으로</a:t>
            </a:r>
            <a:r>
              <a:rPr lang="ko-KR" altLang="en-US" sz="1800" dirty="0" smtClean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&gt; PCA </a:t>
            </a:r>
            <a:r>
              <a:rPr lang="ko-KR" altLang="en-US" sz="1600" b="1" dirty="0" smtClean="0"/>
              <a:t>결과 해석 예시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Day8, 12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측정 날짜에 따른 차이가 주요한 차이로 나타남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같은 날짜 내에서는 </a:t>
            </a:r>
            <a:r>
              <a:rPr lang="en-US" altLang="ko-KR" sz="1600" dirty="0" smtClean="0"/>
              <a:t>cell type</a:t>
            </a:r>
            <a:r>
              <a:rPr lang="ko-KR" altLang="en-US" sz="1600" dirty="0" smtClean="0"/>
              <a:t>의 차이가 보여짐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Day16, 24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측정 날짜보다 </a:t>
            </a:r>
            <a:r>
              <a:rPr lang="en-US" altLang="ko-KR" sz="1600" dirty="0" smtClean="0"/>
              <a:t>cell type</a:t>
            </a:r>
            <a:r>
              <a:rPr lang="ko-KR" altLang="en-US" sz="1600" dirty="0" smtClean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 smtClean="0"/>
              <a:t>Correlation </a:t>
            </a:r>
            <a:r>
              <a:rPr lang="ko-KR" altLang="en-US" sz="1800" b="1" dirty="0" smtClean="0"/>
              <a:t>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Heatmap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각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gene expression </a:t>
            </a:r>
            <a:r>
              <a:rPr lang="ko-KR" altLang="en-US" sz="1800" dirty="0" smtClean="0"/>
              <a:t>을 기반으로 한 </a:t>
            </a:r>
            <a:r>
              <a:rPr lang="en-US" altLang="ko-KR" sz="1800" dirty="0" smtClean="0"/>
              <a:t>correlation</a:t>
            </a:r>
            <a:r>
              <a:rPr lang="ko-KR" altLang="en-US" sz="1800" dirty="0" smtClean="0"/>
              <a:t>을 계산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Hierarchical clustering : </a:t>
            </a:r>
            <a:r>
              <a:rPr lang="ko-KR" altLang="en-US" sz="1800" dirty="0" smtClean="0"/>
              <a:t>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sample </a:t>
            </a:r>
            <a:r>
              <a:rPr lang="ko-KR" altLang="en-US" sz="1800" dirty="0" smtClean="0"/>
              <a:t>과의 </a:t>
            </a:r>
            <a:r>
              <a:rPr lang="en-US" altLang="ko-KR" sz="1800" dirty="0" smtClean="0"/>
              <a:t>correlation </a:t>
            </a:r>
            <a:r>
              <a:rPr lang="ko-KR" altLang="en-US" sz="1800" dirty="0" smtClean="0"/>
              <a:t>값을 기반으로 한 </a:t>
            </a:r>
            <a:r>
              <a:rPr lang="en-US" altLang="ko-KR" sz="1800" dirty="0" smtClean="0"/>
              <a:t>clustering 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높은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correlation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1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가까워짐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낮은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correlation = 0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&gt; Correlation </a:t>
            </a:r>
            <a:r>
              <a:rPr lang="ko-KR" altLang="en-US" sz="1600" b="1" dirty="0" smtClean="0"/>
              <a:t>결과 해석 예시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</a:rPr>
              <a:t>Day8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B050"/>
                </a:solidFill>
              </a:rPr>
              <a:t>Day12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간에 유사하게 묶이는 것이 보여짐 </a:t>
            </a:r>
            <a:r>
              <a:rPr lang="en-US" altLang="ko-KR" sz="1600" dirty="0" smtClean="0"/>
              <a:t>(PCA </a:t>
            </a:r>
            <a:r>
              <a:rPr lang="ko-KR" altLang="en-US" sz="1600" dirty="0" smtClean="0"/>
              <a:t>결과와 일치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샘플이 </a:t>
            </a:r>
            <a:r>
              <a:rPr lang="en-US" altLang="ko-KR" sz="1600" dirty="0" smtClean="0"/>
              <a:t>0.8 </a:t>
            </a:r>
            <a:r>
              <a:rPr lang="ko-KR" altLang="en-US" sz="1600" dirty="0" smtClean="0"/>
              <a:t>이상의 </a:t>
            </a:r>
            <a:r>
              <a:rPr lang="ko-KR" altLang="en-US" sz="1600" dirty="0" err="1" smtClean="0"/>
              <a:t>유사도를</a:t>
            </a:r>
            <a:r>
              <a:rPr lang="ko-KR" altLang="en-US" sz="1600" dirty="0" smtClean="0"/>
              <a:t> 보이는데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근본적인</a:t>
            </a:r>
            <a:r>
              <a:rPr lang="en-US" altLang="ko-KR" sz="1600" dirty="0" smtClean="0"/>
              <a:t> cell</a:t>
            </a:r>
            <a:r>
              <a:rPr lang="ko-KR" altLang="en-US" sz="1600" dirty="0" smtClean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너무 적은 </a:t>
            </a:r>
            <a:r>
              <a:rPr lang="ko-KR" altLang="en-US" sz="1600" dirty="0" err="1" smtClean="0"/>
              <a:t>유사도를</a:t>
            </a:r>
            <a:r>
              <a:rPr lang="ko-KR" altLang="en-US" sz="1600" dirty="0" smtClean="0"/>
              <a:t> 보이는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실험 과정 혹은 </a:t>
            </a:r>
            <a:r>
              <a:rPr lang="en-US" altLang="ko-KR" sz="1600" dirty="0" smtClean="0"/>
              <a:t>pre-processing </a:t>
            </a:r>
            <a:r>
              <a:rPr lang="ko-KR" altLang="en-US" sz="1600" dirty="0" smtClean="0"/>
              <a:t>과정의 점검이 필요함</a:t>
            </a:r>
            <a:endParaRPr lang="en-US" altLang="ko-KR" sz="16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20" y="4999967"/>
            <a:ext cx="3380972" cy="1543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10" y="2473304"/>
            <a:ext cx="6007486" cy="2317428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53327" y="2633945"/>
            <a:ext cx="1225685" cy="37482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5953814" y="3062057"/>
            <a:ext cx="1225198" cy="112995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327" y="4245299"/>
            <a:ext cx="1225198" cy="43758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2080" y="2631543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8469" y="3430937"/>
            <a:ext cx="220124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53213" y="2677293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94510" y="3037957"/>
            <a:ext cx="646384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188" y="4504999"/>
            <a:ext cx="55014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8469" y="4275544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310" y="5002958"/>
            <a:ext cx="1803699" cy="34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* ggplot2 </a:t>
            </a:r>
            <a:r>
              <a:rPr lang="ko-KR" altLang="en-US" sz="1400" dirty="0"/>
              <a:t>형식 예시</a:t>
            </a:r>
            <a:endParaRPr lang="en-US" altLang="ko-KR" sz="14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144" b="10472"/>
          <a:stretch/>
        </p:blipFill>
        <p:spPr>
          <a:xfrm>
            <a:off x="8930075" y="435514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9974338" y="389509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</a:t>
            </a:r>
            <a:r>
              <a:rPr lang="en-US" altLang="ko-KR" sz="1800" b="1" dirty="0" smtClean="0"/>
              <a:t>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대조군과 비교군 간 발현 차이가 유의한 유전자 후보군 선발하는 분석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주로 </a:t>
            </a:r>
            <a:r>
              <a:rPr lang="en-US" altLang="ko-KR" sz="1800" b="1" dirty="0"/>
              <a:t>Fold </a:t>
            </a:r>
            <a:r>
              <a:rPr lang="en-US" altLang="ko-KR" sz="1800" b="1" dirty="0" smtClean="0"/>
              <a:t>change</a:t>
            </a:r>
            <a:r>
              <a:rPr lang="ko-KR" altLang="en-US" sz="1800" dirty="0" smtClean="0"/>
              <a:t>와 </a:t>
            </a:r>
            <a:r>
              <a:rPr lang="en-US" altLang="ko-KR" sz="1800" b="1" dirty="0" smtClean="0"/>
              <a:t>(adjusted)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p value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이용해 유의미함을 판단함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F8583E-FD4B-4ACF-B28E-23B9D3C7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79"/>
          <a:stretch/>
        </p:blipFill>
        <p:spPr>
          <a:xfrm>
            <a:off x="186599" y="3576030"/>
            <a:ext cx="11729154" cy="16843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141169" y="5667824"/>
            <a:ext cx="7762431" cy="586380"/>
            <a:chOff x="2168995" y="6007814"/>
            <a:chExt cx="7762431" cy="5863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Cdc45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발현량이</a:t>
                  </a:r>
                  <a:r>
                    <a:rPr lang="ko-KR" altLang="en-US" sz="1600" dirty="0"/>
                    <a:t> 비교군 대비 대조군에서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−1.31483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배 감소하였고 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adjusted 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2.90373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로 차이가 유의미하다</a:t>
                  </a:r>
                  <a:r>
                    <a:rPr lang="en-US" altLang="ko-KR" sz="1600" dirty="0"/>
                    <a:t>.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" t="-312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</a:t>
              </a:r>
              <a:r>
                <a:rPr lang="ko-KR" altLang="en-US" sz="1600" b="1" dirty="0" smtClean="0"/>
                <a:t>해석 </a:t>
              </a:r>
              <a:r>
                <a:rPr lang="en-US" altLang="ko-KR" sz="1600" b="1" dirty="0" smtClean="0"/>
                <a:t>]</a:t>
              </a:r>
              <a:endParaRPr lang="en-US" altLang="ko-KR" sz="16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64687" y="3778898"/>
            <a:ext cx="1552954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82015" y="3778897"/>
            <a:ext cx="918581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43339" y="3778897"/>
            <a:ext cx="635552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EAE6DD-6600-4783-BA14-E6F3368EF3C5}"/>
              </a:ext>
            </a:extLst>
          </p:cNvPr>
          <p:cNvSpPr txBox="1"/>
          <p:nvPr/>
        </p:nvSpPr>
        <p:spPr>
          <a:xfrm>
            <a:off x="129017" y="3173937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/>
              <a:t>&lt; DESeq2 </a:t>
            </a:r>
            <a:r>
              <a:rPr lang="ko-KR" altLang="en-US" sz="1600" b="1" dirty="0" smtClean="0"/>
              <a:t>결과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예시 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 smtClean="0"/>
                  <a:t>1. </a:t>
                </a:r>
                <a:r>
                  <a:rPr lang="en-US" altLang="ko-KR" sz="1800" b="1" u="sng" dirty="0" smtClean="0"/>
                  <a:t>Fold change</a:t>
                </a:r>
                <a:r>
                  <a:rPr lang="ko-KR" altLang="en-US" sz="1800" b="1" u="sng" dirty="0"/>
                  <a:t> </a:t>
                </a:r>
                <a:r>
                  <a:rPr lang="ko-KR" altLang="en-US" sz="1800" u="sng" dirty="0" smtClean="0"/>
                  <a:t>란 </a:t>
                </a:r>
                <a:r>
                  <a:rPr lang="en-US" altLang="ko-KR" sz="1800" u="sng" dirty="0" smtClean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배수 </a:t>
                </a:r>
                <a:r>
                  <a:rPr lang="ko-KR" altLang="en-US" sz="1800" dirty="0" smtClean="0"/>
                  <a:t>차이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ex. </a:t>
                </a:r>
                <a:r>
                  <a:rPr lang="ko-KR" altLang="en-US" sz="1800" dirty="0" smtClean="0"/>
                  <a:t>대조군 </a:t>
                </a:r>
                <a:r>
                  <a:rPr lang="ko-KR" altLang="en-US" sz="1800" dirty="0"/>
                  <a:t>대비 비교군의 </a:t>
                </a:r>
                <a:r>
                  <a:rPr lang="en-US" altLang="ko-KR" sz="1800" dirty="0"/>
                  <a:t>log2(Fold Change)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 log2(</a:t>
                </a:r>
                <a:r>
                  <a:rPr lang="ko-KR" altLang="en-US" sz="1800" dirty="0"/>
                  <a:t>비교군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/ </a:t>
                </a:r>
                <a:r>
                  <a:rPr lang="ko-KR" altLang="en-US" sz="1800" dirty="0"/>
                  <a:t>대조군 유전자 </a:t>
                </a:r>
                <a:r>
                  <a:rPr lang="ko-KR" altLang="en-US" sz="1800" dirty="0" err="1"/>
                  <a:t>발현량</a:t>
                </a:r>
                <a:r>
                  <a:rPr lang="en-US" altLang="ko-KR" sz="1800" dirty="0" smtClean="0"/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 smtClean="0"/>
                  <a:t>2. </a:t>
                </a:r>
                <a:r>
                  <a:rPr lang="en-US" altLang="ko-KR" sz="1800" b="1" u="sng" dirty="0" smtClean="0"/>
                  <a:t>P value </a:t>
                </a:r>
                <a:r>
                  <a:rPr lang="ko-KR" altLang="en-US" sz="1800" u="sng" dirty="0" smtClean="0"/>
                  <a:t>란 </a:t>
                </a:r>
                <a:r>
                  <a:rPr lang="en-US" altLang="ko-KR" sz="1800" u="sng" dirty="0" smtClean="0"/>
                  <a:t>?</a:t>
                </a:r>
                <a:r>
                  <a:rPr lang="en-US" altLang="ko-KR" sz="1800" b="1" u="sng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 smtClean="0"/>
                  <a:t>두 집단의 값들이 유의한 차이를 보이는지 </a:t>
                </a:r>
                <a:r>
                  <a:rPr lang="ko-KR" altLang="en-US" sz="1800" dirty="0" smtClean="0"/>
                  <a:t>검정한 통계량보다 크거나 같은 값을 얻을 수 있는 확률</a:t>
                </a:r>
                <a:r>
                  <a:rPr lang="en-US" altLang="ko-KR" sz="1800" dirty="0" smtClean="0"/>
                  <a:t>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p value &lt; 0.05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라는 것은 이보다 차이가 나는 값이 나올 확률이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100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번 중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5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번 이하라는 것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!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 smtClean="0"/>
                  <a:t>3. </a:t>
                </a:r>
                <a:r>
                  <a:rPr lang="en-US" altLang="ko-KR" sz="1800" b="1" u="sng" dirty="0" smtClean="0"/>
                  <a:t>Adjusted p value </a:t>
                </a:r>
                <a:r>
                  <a:rPr lang="ko-KR" altLang="en-US" sz="1800" u="sng" dirty="0" smtClean="0"/>
                  <a:t>란 </a:t>
                </a:r>
                <a:r>
                  <a:rPr lang="en-US" altLang="ko-KR" sz="1800" u="sng" dirty="0" smtClean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 smtClean="0"/>
                  <a:t>두 집단 간 유의한 유전자를 </a:t>
                </a:r>
                <a:r>
                  <a:rPr lang="ko-KR" altLang="en-US" sz="1800" dirty="0" smtClean="0"/>
                  <a:t>뽑기 위해 유전자마다 가설 검정 진행</a:t>
                </a:r>
                <a:endParaRPr lang="en-US" altLang="ko-KR" sz="1800" dirty="0" smtClean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 smtClean="0">
                    <a:sym typeface="Wingdings" panose="05000000000000000000" pitchFamily="2" charset="2"/>
                  </a:rPr>
                  <a:t>한 가설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(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유전자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)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당 유의미함을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올바르게 판단하지 않을 확률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1-0.05=0.95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 smtClean="0">
                    <a:sym typeface="Wingdings" panose="05000000000000000000" pitchFamily="2" charset="2"/>
                  </a:rPr>
                  <a:t>유전자가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3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개만 있어도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0.95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=0.857</m:t>
                    </m:r>
                  </m:oMath>
                </a14:m>
                <a:r>
                  <a:rPr lang="ko-KR" altLang="en-US" sz="1800" dirty="0" smtClean="0"/>
                  <a:t>로 확률이 매우 증가하기 때문에 이를 보정해주는 </a:t>
                </a:r>
                <a:r>
                  <a:rPr lang="ko-KR" altLang="en-US" sz="1800" dirty="0" smtClean="0"/>
                  <a:t>값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  <a:blipFill rotWithShape="0">
                <a:blip r:embed="rId3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664</Words>
  <Application>Microsoft Office PowerPoint</Application>
  <PresentationFormat>와이드스크린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Workflow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user</cp:lastModifiedBy>
  <cp:revision>34</cp:revision>
  <dcterms:created xsi:type="dcterms:W3CDTF">2022-03-28T08:13:07Z</dcterms:created>
  <dcterms:modified xsi:type="dcterms:W3CDTF">2022-04-06T08:51:09Z</dcterms:modified>
</cp:coreProperties>
</file>