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3" r:id="rId3"/>
    <p:sldId id="257" r:id="rId4"/>
    <p:sldId id="267" r:id="rId5"/>
    <p:sldId id="268" r:id="rId6"/>
    <p:sldId id="270" r:id="rId7"/>
    <p:sldId id="269" r:id="rId8"/>
    <p:sldId id="262" r:id="rId9"/>
    <p:sldId id="275" r:id="rId10"/>
    <p:sldId id="276" r:id="rId11"/>
    <p:sldId id="277" r:id="rId12"/>
    <p:sldId id="278" r:id="rId13"/>
    <p:sldId id="279" r:id="rId14"/>
    <p:sldId id="280" r:id="rId15"/>
    <p:sldId id="258" r:id="rId16"/>
    <p:sldId id="282" r:id="rId17"/>
    <p:sldId id="284" r:id="rId18"/>
    <p:sldId id="283" r:id="rId19"/>
    <p:sldId id="285" r:id="rId20"/>
    <p:sldId id="286" r:id="rId21"/>
    <p:sldId id="294" r:id="rId22"/>
    <p:sldId id="295" r:id="rId23"/>
    <p:sldId id="296" r:id="rId24"/>
    <p:sldId id="309" r:id="rId25"/>
    <p:sldId id="287" r:id="rId26"/>
    <p:sldId id="259" r:id="rId27"/>
    <p:sldId id="288" r:id="rId28"/>
    <p:sldId id="289" r:id="rId29"/>
    <p:sldId id="297" r:id="rId30"/>
    <p:sldId id="298" r:id="rId31"/>
    <p:sldId id="300" r:id="rId32"/>
    <p:sldId id="305" r:id="rId33"/>
    <p:sldId id="301" r:id="rId34"/>
    <p:sldId id="302" r:id="rId35"/>
    <p:sldId id="304" r:id="rId36"/>
    <p:sldId id="263" r:id="rId37"/>
    <p:sldId id="303" r:id="rId38"/>
    <p:sldId id="306" r:id="rId39"/>
    <p:sldId id="307" r:id="rId40"/>
    <p:sldId id="264" r:id="rId41"/>
    <p:sldId id="308" r:id="rId42"/>
    <p:sldId id="311" r:id="rId43"/>
    <p:sldId id="310" r:id="rId44"/>
    <p:sldId id="313" r:id="rId45"/>
    <p:sldId id="314" r:id="rId46"/>
    <p:sldId id="317" r:id="rId47"/>
    <p:sldId id="318" r:id="rId48"/>
    <p:sldId id="320" r:id="rId49"/>
    <p:sldId id="321" r:id="rId50"/>
    <p:sldId id="319" r:id="rId51"/>
    <p:sldId id="322" r:id="rId52"/>
    <p:sldId id="271" r:id="rId53"/>
    <p:sldId id="265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  <p14:sldId id="273"/>
          </p14:sldIdLst>
        </p14:section>
        <p14:section name="Theory" id="{C39CE1D8-DABC-4121-8DA7-77E85E248000}">
          <p14:sldIdLst>
            <p14:sldId id="257"/>
            <p14:sldId id="267"/>
            <p14:sldId id="268"/>
            <p14:sldId id="270"/>
            <p14:sldId id="269"/>
          </p14:sldIdLst>
        </p14:section>
        <p14:section name="Exercise" id="{06832706-D198-4334-86FC-3BBE13300A97}">
          <p14:sldIdLst>
            <p14:sldId id="262"/>
            <p14:sldId id="275"/>
            <p14:sldId id="276"/>
            <p14:sldId id="277"/>
            <p14:sldId id="278"/>
            <p14:sldId id="279"/>
            <p14:sldId id="280"/>
            <p14:sldId id="258"/>
            <p14:sldId id="282"/>
            <p14:sldId id="284"/>
            <p14:sldId id="283"/>
            <p14:sldId id="285"/>
            <p14:sldId id="286"/>
            <p14:sldId id="294"/>
            <p14:sldId id="295"/>
            <p14:sldId id="296"/>
            <p14:sldId id="309"/>
            <p14:sldId id="287"/>
            <p14:sldId id="259"/>
            <p14:sldId id="288"/>
            <p14:sldId id="289"/>
            <p14:sldId id="297"/>
            <p14:sldId id="298"/>
            <p14:sldId id="300"/>
            <p14:sldId id="305"/>
            <p14:sldId id="301"/>
            <p14:sldId id="302"/>
            <p14:sldId id="304"/>
            <p14:sldId id="263"/>
            <p14:sldId id="303"/>
            <p14:sldId id="306"/>
            <p14:sldId id="307"/>
            <p14:sldId id="264"/>
            <p14:sldId id="308"/>
            <p14:sldId id="311"/>
            <p14:sldId id="310"/>
            <p14:sldId id="313"/>
            <p14:sldId id="314"/>
            <p14:sldId id="317"/>
            <p14:sldId id="318"/>
            <p14:sldId id="320"/>
            <p14:sldId id="321"/>
            <p14:sldId id="319"/>
            <p14:sldId id="322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7" autoAdjust="0"/>
    <p:restoredTop sz="88299" autoAdjust="0"/>
  </p:normalViewPr>
  <p:slideViewPr>
    <p:cSldViewPr snapToGrid="0">
      <p:cViewPr varScale="1">
        <p:scale>
          <a:sx n="100" d="100"/>
          <a:sy n="100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9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0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5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2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1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5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98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7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9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45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25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7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5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51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0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7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8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7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02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74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3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92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85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1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3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34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74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7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64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12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988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9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102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63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1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3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6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192"/>
          <a:stretch/>
        </p:blipFill>
        <p:spPr>
          <a:xfrm>
            <a:off x="186599" y="903953"/>
            <a:ext cx="4130877" cy="58176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384736" y="1888343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384736" y="4121390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4384736" y="5799381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D1D50-C100-4846-B8D3-0AF4330013E4}"/>
              </a:ext>
            </a:extLst>
          </p:cNvPr>
          <p:cNvSpPr txBox="1"/>
          <p:nvPr/>
        </p:nvSpPr>
        <p:spPr>
          <a:xfrm>
            <a:off x="4317475" y="3412660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86599" y="903952"/>
            <a:ext cx="4130876" cy="246165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3446567"/>
            <a:ext cx="4130876" cy="184251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8" y="5370044"/>
            <a:ext cx="4130877" cy="1351543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27078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9F53E-9DD2-4536-879A-B1FF4745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5" y="1780179"/>
            <a:ext cx="5190165" cy="971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CAAA0A-AD36-411F-A049-F2092D70C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35" y="3041664"/>
            <a:ext cx="9303261" cy="37238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DA227-8B9F-43A6-996D-E29FA9C7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CB3D1F-6F8F-42A0-8A91-DDC7972CD460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857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2757071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338F69-71E7-4C76-80AD-56810C4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6" y="1695686"/>
            <a:ext cx="6304590" cy="11373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2CDACA-8752-4B5B-9E26-DEF821DA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0" y="3328706"/>
            <a:ext cx="4048690" cy="2029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4968D1-5AC6-4D6F-B568-97F46C341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643964-8AEE-454C-B7BB-7C5CA4A650E0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0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2823023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155CC4-B85A-4E5B-ACF2-C55F601E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5" y="1650035"/>
            <a:ext cx="9173855" cy="1295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00CF0B-613E-4720-B53E-E3C5582A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36" y="3379386"/>
            <a:ext cx="9466890" cy="1634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2AB504-2F39-4650-9768-B0B750BB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674F38-E2BF-4711-978D-C6E1071B6866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886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865EE4-2462-4645-8FDA-283D698E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3" y="1759519"/>
            <a:ext cx="4610743" cy="743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7B3FF5-E186-489F-B44E-58F50F546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820" r="64" b="820"/>
          <a:stretch/>
        </p:blipFill>
        <p:spPr>
          <a:xfrm>
            <a:off x="410536" y="2380889"/>
            <a:ext cx="9619290" cy="17890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DA15ED-9CD6-4515-A662-E17227CFA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53" y="4590806"/>
            <a:ext cx="9627136" cy="18728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21833C3-771D-47CA-8970-A86B019B7427}"/>
              </a:ext>
            </a:extLst>
          </p:cNvPr>
          <p:cNvSpPr/>
          <p:nvPr/>
        </p:nvSpPr>
        <p:spPr>
          <a:xfrm>
            <a:off x="333053" y="2600325"/>
            <a:ext cx="1562422" cy="16764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9E0C37-359E-43BE-A8F2-340AB5FACCDE}"/>
              </a:ext>
            </a:extLst>
          </p:cNvPr>
          <p:cNvSpPr/>
          <p:nvPr/>
        </p:nvSpPr>
        <p:spPr>
          <a:xfrm>
            <a:off x="410535" y="4697626"/>
            <a:ext cx="9617586" cy="145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50AF6-4586-4E62-9C9D-E9E25C4BB52D}"/>
              </a:ext>
            </a:extLst>
          </p:cNvPr>
          <p:cNvSpPr/>
          <p:nvPr/>
        </p:nvSpPr>
        <p:spPr>
          <a:xfrm>
            <a:off x="410535" y="5580630"/>
            <a:ext cx="3510859" cy="145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210997-0907-42B4-A0CB-F3BEDAB7C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85E0F7-A622-4BFB-8365-FB9852EF74C5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89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305190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F0050F-3AA3-4C67-9562-43A4BD57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5" y="1633632"/>
            <a:ext cx="5194869" cy="1385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861C1-BFB1-4BBA-8ABE-B0335080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35" y="3576429"/>
            <a:ext cx="9362115" cy="1008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1E4C74-680A-4E81-A2E9-CA71BF1F9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34" y="5288911"/>
            <a:ext cx="9283066" cy="98504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213FABC-6366-4759-AA4E-24CB3954A89A}"/>
              </a:ext>
            </a:extLst>
          </p:cNvPr>
          <p:cNvSpPr/>
          <p:nvPr/>
        </p:nvSpPr>
        <p:spPr>
          <a:xfrm>
            <a:off x="4218084" y="4768841"/>
            <a:ext cx="1042929" cy="436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C25C3B-5CC5-4FA8-9337-9EC72FCFD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6EA99F-8FBF-44FD-8548-3B3E2F00C0C8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239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36"/>
          <a:stretch/>
        </p:blipFill>
        <p:spPr>
          <a:xfrm>
            <a:off x="286311" y="2440615"/>
            <a:ext cx="6021184" cy="32588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117212" y="4060512"/>
            <a:ext cx="1225685" cy="2851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6116944" y="4383185"/>
            <a:ext cx="1225198" cy="100558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6111064" y="5512911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53606" y="3997294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6419" y="4545868"/>
            <a:ext cx="1210588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1412" y="4052885"/>
            <a:ext cx="1337052" cy="151341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42762" y="435514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66419" y="5405981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85035" y="443368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0029298" y="397363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654" y="551291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6112517" y="2467675"/>
            <a:ext cx="1225685" cy="86395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453606" y="2647759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453606" y="2072089"/>
            <a:ext cx="421256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(PCA</a:t>
            </a:r>
            <a:r>
              <a:rPr lang="ko-KR" altLang="en-US" sz="1200" dirty="0"/>
              <a:t>와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 수행 전</a:t>
            </a:r>
            <a:r>
              <a:rPr lang="en-US" altLang="ko-KR" sz="1200" dirty="0"/>
              <a:t>,</a:t>
            </a:r>
            <a:r>
              <a:rPr lang="ko-KR" altLang="en-US" sz="1200" dirty="0"/>
              <a:t> 전체 </a:t>
            </a:r>
            <a:r>
              <a:rPr lang="en-US" altLang="ko-KR" sz="1200" dirty="0"/>
              <a:t>sample</a:t>
            </a:r>
            <a:r>
              <a:rPr lang="ko-KR" altLang="en-US" sz="1200" dirty="0"/>
              <a:t>에 대한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normalization</a:t>
            </a:r>
            <a:r>
              <a:rPr lang="ko-KR" altLang="en-US" sz="1200" dirty="0"/>
              <a:t>과 </a:t>
            </a:r>
            <a:r>
              <a:rPr lang="en-US" altLang="ko-KR" sz="1200" dirty="0"/>
              <a:t>batch correction</a:t>
            </a:r>
            <a:r>
              <a:rPr lang="ko-KR" altLang="en-US" sz="1200" dirty="0"/>
              <a:t>을 선행하는 작업입니다</a:t>
            </a:r>
            <a:r>
              <a:rPr lang="en-US" altLang="ko-KR" sz="1200" dirty="0"/>
              <a:t>.)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6114239" y="3388836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469594" y="3281906"/>
            <a:ext cx="106984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</a:t>
            </a: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F81124B-3F74-40DB-9B42-898198D1A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1"/>
          <a:stretch/>
        </p:blipFill>
        <p:spPr>
          <a:xfrm>
            <a:off x="292154" y="1885418"/>
            <a:ext cx="9756721" cy="138381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50ABDF-CBA2-4029-B337-8E08A6D6F80B}"/>
              </a:ext>
            </a:extLst>
          </p:cNvPr>
          <p:cNvSpPr/>
          <p:nvPr/>
        </p:nvSpPr>
        <p:spPr>
          <a:xfrm>
            <a:off x="3028950" y="2686720"/>
            <a:ext cx="7019926" cy="7092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5DA58-D2D2-44DE-B56B-7166E944846B}"/>
              </a:ext>
            </a:extLst>
          </p:cNvPr>
          <p:cNvSpPr txBox="1"/>
          <p:nvPr/>
        </p:nvSpPr>
        <p:spPr>
          <a:xfrm>
            <a:off x="292154" y="388405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3B4BF5-1351-473D-AF7B-77B4329C29F5}"/>
              </a:ext>
            </a:extLst>
          </p:cNvPr>
          <p:cNvSpPr/>
          <p:nvPr/>
        </p:nvSpPr>
        <p:spPr>
          <a:xfrm>
            <a:off x="4648200" y="2238375"/>
            <a:ext cx="590550" cy="269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D9FF43C-0F51-4E94-8E31-1EE75202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4" y="4387880"/>
            <a:ext cx="10118670" cy="125643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5A01C97-40BE-4FAA-8CE7-D6693D45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1D6BE4-B97B-4A89-9D76-B1883D93CB61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23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DF8A85-4408-4FF7-BE1D-D53420E9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6" y="2042450"/>
            <a:ext cx="2117671" cy="395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210C1-4E2C-4254-8457-E65C0B42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16" y="3683056"/>
            <a:ext cx="3934567" cy="18033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15076C-9994-48AF-9645-B8E337D79A94}"/>
              </a:ext>
            </a:extLst>
          </p:cNvPr>
          <p:cNvSpPr txBox="1"/>
          <p:nvPr/>
        </p:nvSpPr>
        <p:spPr>
          <a:xfrm>
            <a:off x="315416" y="3018290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810A7C-C573-49A1-B7D3-B7E70C35B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16" y="2460934"/>
            <a:ext cx="5885359" cy="3898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B566B6-9A75-4490-9EB8-726648C4E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F29B4A-6841-4609-8112-E63892925F27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393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25A96-AC7B-4E4D-B8B3-DC30BA68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760815"/>
            <a:ext cx="9286875" cy="9165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7B08B2-6ACE-4768-B81D-BE77147FC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22" y="2937011"/>
            <a:ext cx="5339328" cy="3726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581025" y="2937011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EE0486-BB52-4622-AFCD-9EB5691B5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33420-2D9A-4A05-9B7E-E2F673C163E3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455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371478" y="286809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24566-31A0-4191-BCBA-ADC4AC5E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8" y="3429000"/>
            <a:ext cx="1810003" cy="419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EBD1FE-9C56-4366-AA6E-0FE57587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9" y="1765922"/>
            <a:ext cx="9832907" cy="857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9163DB-9996-412A-AEDA-ACE6A628C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1B0B2-30F9-44F0-B299-659891BCE707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48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3" r="-1"/>
          <a:stretch/>
        </p:blipFill>
        <p:spPr>
          <a:xfrm>
            <a:off x="186599" y="857225"/>
            <a:ext cx="3361173" cy="539202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4384736" y="3306802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F3932-CD6A-EE4C-BEA6-A1830EE377A8}"/>
              </a:ext>
            </a:extLst>
          </p:cNvPr>
          <p:cNvSpPr txBox="1"/>
          <p:nvPr/>
        </p:nvSpPr>
        <p:spPr>
          <a:xfrm>
            <a:off x="4317475" y="822990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86599" y="866244"/>
            <a:ext cx="4130876" cy="5383004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BD877-995A-4150-8507-14D7D5E1CBFC}"/>
              </a:ext>
            </a:extLst>
          </p:cNvPr>
          <p:cNvSpPr/>
          <p:nvPr/>
        </p:nvSpPr>
        <p:spPr>
          <a:xfrm>
            <a:off x="581025" y="2581274"/>
            <a:ext cx="6105525" cy="1930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5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BD877-995A-4150-8507-14D7D5E1CBFC}"/>
              </a:ext>
            </a:extLst>
          </p:cNvPr>
          <p:cNvSpPr/>
          <p:nvPr/>
        </p:nvSpPr>
        <p:spPr>
          <a:xfrm>
            <a:off x="581025" y="3209924"/>
            <a:ext cx="6105525" cy="1381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8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BD877-995A-4150-8507-14D7D5E1CBFC}"/>
              </a:ext>
            </a:extLst>
          </p:cNvPr>
          <p:cNvSpPr/>
          <p:nvPr/>
        </p:nvSpPr>
        <p:spPr>
          <a:xfrm>
            <a:off x="581025" y="3629024"/>
            <a:ext cx="6105525" cy="88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0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5781675" y="4134783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0A16FB-D4FC-418B-BACB-D1E63496F06C}"/>
              </a:ext>
            </a:extLst>
          </p:cNvPr>
          <p:cNvSpPr/>
          <p:nvPr/>
        </p:nvSpPr>
        <p:spPr>
          <a:xfrm>
            <a:off x="186599" y="1714500"/>
            <a:ext cx="11795851" cy="498245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3ECC7A-1D09-45CE-8E65-007C9826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2500930" y="1853808"/>
            <a:ext cx="6294789" cy="47038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6AF533-AE9C-4449-9570-40B9A9C5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9" y="1834985"/>
            <a:ext cx="1384131" cy="7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17D8D-97F4-45E2-9FCD-56626FBA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62417"/>
            <a:ext cx="8154538" cy="371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EF9C5-F6DE-4B2A-8904-7CCB1A0C8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6830174" y="2947432"/>
            <a:ext cx="4866525" cy="36365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8B50C-E943-4ABD-B584-6230D1F06ED9}"/>
              </a:ext>
            </a:extLst>
          </p:cNvPr>
          <p:cNvSpPr/>
          <p:nvPr/>
        </p:nvSpPr>
        <p:spPr>
          <a:xfrm>
            <a:off x="7496175" y="2062417"/>
            <a:ext cx="1066800" cy="2902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2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927C1D-99C6-44DA-B856-87D074E4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0" y="1899574"/>
            <a:ext cx="9639822" cy="11217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4E7A0C-0DCC-45B8-AEB5-C7DB9455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47" y="3852523"/>
            <a:ext cx="9633053" cy="19925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8AE4D0-8724-4B82-8BC5-17AC770A7AA0}"/>
              </a:ext>
            </a:extLst>
          </p:cNvPr>
          <p:cNvSpPr txBox="1"/>
          <p:nvPr/>
        </p:nvSpPr>
        <p:spPr>
          <a:xfrm>
            <a:off x="311047" y="332070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BF4C699-7FBB-406A-9FB1-AB2EC8660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2BB56-BC1D-46F3-B37F-4B64161EFDF9}"/>
              </a:ext>
            </a:extLst>
          </p:cNvPr>
          <p:cNvSpPr/>
          <p:nvPr/>
        </p:nvSpPr>
        <p:spPr>
          <a:xfrm>
            <a:off x="10231633" y="1571301"/>
            <a:ext cx="1949057" cy="2152973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400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1BCF5-0562-425D-9DAE-05E99A1618A8}"/>
              </a:ext>
            </a:extLst>
          </p:cNvPr>
          <p:cNvSpPr/>
          <p:nvPr/>
        </p:nvSpPr>
        <p:spPr>
          <a:xfrm>
            <a:off x="2381250" y="2590799"/>
            <a:ext cx="8320949" cy="248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980B00-5910-4F34-8D05-1013B7B3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C792A-5F61-4414-A39E-6D35D239F5AD}"/>
              </a:ext>
            </a:extLst>
          </p:cNvPr>
          <p:cNvSpPr/>
          <p:nvPr/>
        </p:nvSpPr>
        <p:spPr>
          <a:xfrm>
            <a:off x="10231633" y="1571302"/>
            <a:ext cx="1949057" cy="21434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4836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1BCF5-0562-425D-9DAE-05E99A1618A8}"/>
              </a:ext>
            </a:extLst>
          </p:cNvPr>
          <p:cNvSpPr/>
          <p:nvPr/>
        </p:nvSpPr>
        <p:spPr>
          <a:xfrm>
            <a:off x="2381250" y="3000375"/>
            <a:ext cx="8320949" cy="207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6FC1E2-5BC8-4CA9-94C8-FD14E9E44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13A560-112C-42FC-ADD2-2E5AAA398FA2}"/>
              </a:ext>
            </a:extLst>
          </p:cNvPr>
          <p:cNvSpPr/>
          <p:nvPr/>
        </p:nvSpPr>
        <p:spPr>
          <a:xfrm>
            <a:off x="10231633" y="1571302"/>
            <a:ext cx="1949057" cy="21434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73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73830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실험 조건에 의해서 달라지는 효과를 분석하는 것이 </a:t>
            </a:r>
            <a:r>
              <a:rPr lang="en-US" altLang="ko-KR" sz="1800" dirty="0"/>
              <a:t>DEG </a:t>
            </a:r>
            <a:r>
              <a:rPr lang="ko-KR" altLang="en-US" sz="1800" dirty="0"/>
              <a:t>분석의 목적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&gt; </a:t>
            </a:r>
            <a:r>
              <a:rPr lang="ko-KR" altLang="en-US" sz="1800" dirty="0"/>
              <a:t>실험 이외 다른 조건에 의한 효과는 제외시켜주기 위해 </a:t>
            </a:r>
            <a:r>
              <a:rPr lang="en-US" altLang="ko-KR" sz="1800" dirty="0"/>
              <a:t>outlier sample</a:t>
            </a:r>
            <a:r>
              <a:rPr lang="ko-KR" altLang="en-US" sz="1800" dirty="0"/>
              <a:t>을 제거하는 과정이 선행되어야 함</a:t>
            </a:r>
            <a:r>
              <a:rPr lang="en-US" altLang="ko-KR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br>
              <a:rPr lang="en-US" altLang="ko-KR" sz="1800" dirty="0"/>
            </a:b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365606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354377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861595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843931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1BCF5-0562-425D-9DAE-05E99A1618A8}"/>
              </a:ext>
            </a:extLst>
          </p:cNvPr>
          <p:cNvSpPr/>
          <p:nvPr/>
        </p:nvSpPr>
        <p:spPr>
          <a:xfrm>
            <a:off x="2381250" y="3600451"/>
            <a:ext cx="8320949" cy="147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7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1BCF5-0562-425D-9DAE-05E99A1618A8}"/>
              </a:ext>
            </a:extLst>
          </p:cNvPr>
          <p:cNvSpPr/>
          <p:nvPr/>
        </p:nvSpPr>
        <p:spPr>
          <a:xfrm>
            <a:off x="2381250" y="4029075"/>
            <a:ext cx="8320949" cy="104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5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1BCF5-0562-425D-9DAE-05E99A1618A8}"/>
              </a:ext>
            </a:extLst>
          </p:cNvPr>
          <p:cNvSpPr/>
          <p:nvPr/>
        </p:nvSpPr>
        <p:spPr>
          <a:xfrm>
            <a:off x="2381250" y="4457700"/>
            <a:ext cx="8320949" cy="619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3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1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726672-4470-4467-8C8B-82AFB3B2F012}"/>
              </a:ext>
            </a:extLst>
          </p:cNvPr>
          <p:cNvSpPr/>
          <p:nvPr/>
        </p:nvSpPr>
        <p:spPr>
          <a:xfrm>
            <a:off x="186599" y="1714500"/>
            <a:ext cx="11795851" cy="498245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DBF9C-3FC6-482A-BB35-F92D7D9C8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879" y="1867571"/>
            <a:ext cx="5533039" cy="46763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938E01-B8BC-41CD-880E-A317372C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51" y="1952421"/>
            <a:ext cx="2176553" cy="3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508DA-6CE0-46DC-ABAB-C06342F1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8" y="1996910"/>
            <a:ext cx="11050542" cy="543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2FFEE9-183D-4142-8B05-EFBD1BC7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50" y="3008074"/>
            <a:ext cx="4172318" cy="3526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337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6461851" cy="42505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9EE73A-7B28-4176-93D2-6222710E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" y="1883273"/>
            <a:ext cx="9743237" cy="15457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CDAA08-368A-493F-8673-385845EE2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36" y="4074877"/>
            <a:ext cx="9267640" cy="21597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6521BB-188D-41CC-8D60-4F7CC7633A75}"/>
              </a:ext>
            </a:extLst>
          </p:cNvPr>
          <p:cNvSpPr txBox="1"/>
          <p:nvPr/>
        </p:nvSpPr>
        <p:spPr>
          <a:xfrm>
            <a:off x="295274" y="357676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8069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6461851" cy="42505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206FFF-A040-4A9D-B9B7-28094959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7" y="1968546"/>
            <a:ext cx="10033726" cy="12684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CC69D5-DC58-4C9E-9FE0-CB2BC92D4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9" y="4128176"/>
            <a:ext cx="9743237" cy="1761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3739F-D8B8-4987-9EBE-AC85E45579BD}"/>
              </a:ext>
            </a:extLst>
          </p:cNvPr>
          <p:cNvSpPr txBox="1"/>
          <p:nvPr/>
        </p:nvSpPr>
        <p:spPr>
          <a:xfrm>
            <a:off x="295274" y="357676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3374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6461851" cy="42505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A484D-1E9C-454D-AA99-8F4B7877E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2687932"/>
            <a:ext cx="4991797" cy="16004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E1FC04-1D93-4612-AEEB-BF40958330E8}"/>
              </a:ext>
            </a:extLst>
          </p:cNvPr>
          <p:cNvSpPr/>
          <p:nvPr/>
        </p:nvSpPr>
        <p:spPr>
          <a:xfrm>
            <a:off x="581100" y="4706545"/>
            <a:ext cx="6191794" cy="412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800" dirty="0"/>
              <a:t>List </a:t>
            </a:r>
            <a:r>
              <a:rPr lang="ko-KR" altLang="en-US" sz="1800" dirty="0"/>
              <a:t>형태를 이용하여 </a:t>
            </a:r>
            <a:r>
              <a:rPr lang="en-US" altLang="ko-KR" sz="1800" dirty="0"/>
              <a:t>for loop</a:t>
            </a:r>
            <a:r>
              <a:rPr lang="ko-KR" altLang="en-US" sz="1800" dirty="0"/>
              <a:t>을 돌릴 예정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5725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8"/>
          <a:stretch/>
        </p:blipFill>
        <p:spPr>
          <a:xfrm>
            <a:off x="373224" y="2574450"/>
            <a:ext cx="7397384" cy="3271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6098" y="4132776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7BF0-69BF-4118-B5E7-BB1D5B46579C}"/>
              </a:ext>
            </a:extLst>
          </p:cNvPr>
          <p:cNvSpPr txBox="1"/>
          <p:nvPr/>
        </p:nvSpPr>
        <p:spPr>
          <a:xfrm>
            <a:off x="8746098" y="4678938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33A80-DF78-4A25-901B-8D2A2CFEF47B}"/>
              </a:ext>
            </a:extLst>
          </p:cNvPr>
          <p:cNvSpPr/>
          <p:nvPr/>
        </p:nvSpPr>
        <p:spPr>
          <a:xfrm>
            <a:off x="3314894" y="5647471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2797CB4-F5BA-44A2-84C7-5F83F160E6C2}"/>
              </a:ext>
            </a:extLst>
          </p:cNvPr>
          <p:cNvSpPr/>
          <p:nvPr/>
        </p:nvSpPr>
        <p:spPr>
          <a:xfrm>
            <a:off x="7415073" y="4562933"/>
            <a:ext cx="1225198" cy="62600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2943" y="4216085"/>
            <a:ext cx="1225685" cy="31859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15617" y="2782705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7389" y="3255028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sp>
        <p:nvSpPr>
          <p:cNvPr id="16" name="오른쪽 중괄호 34">
            <a:extLst>
              <a:ext uri="{FF2B5EF4-FFF2-40B4-BE49-F238E27FC236}">
                <a16:creationId xmlns:a16="http://schemas.microsoft.com/office/drawing/2014/main" id="{718EAC1E-F5FF-AC46-9605-1EF4BFE80AE7}"/>
              </a:ext>
            </a:extLst>
          </p:cNvPr>
          <p:cNvSpPr/>
          <p:nvPr/>
        </p:nvSpPr>
        <p:spPr>
          <a:xfrm>
            <a:off x="7410172" y="5233772"/>
            <a:ext cx="1225198" cy="5580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14D02-EE89-7144-B4A4-0C56736927E4}"/>
              </a:ext>
            </a:extLst>
          </p:cNvPr>
          <p:cNvSpPr txBox="1"/>
          <p:nvPr/>
        </p:nvSpPr>
        <p:spPr>
          <a:xfrm>
            <a:off x="8746098" y="5309011"/>
            <a:ext cx="2536592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Order by specific column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ex) by FC / by adjusted p value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F1B1C-B355-4718-BE79-EDFDF237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9" y="2147702"/>
            <a:ext cx="9868716" cy="16027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65D6A8-0EEE-4835-8FD4-9EEAA4099D97}"/>
              </a:ext>
            </a:extLst>
          </p:cNvPr>
          <p:cNvSpPr/>
          <p:nvPr/>
        </p:nvSpPr>
        <p:spPr>
          <a:xfrm>
            <a:off x="374914" y="3229440"/>
            <a:ext cx="8950061" cy="5209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27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F1B1C-B355-4718-BE79-EDFDF237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9" y="2147702"/>
            <a:ext cx="9868716" cy="16027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312AF-E8E1-450B-9C45-A26C9F3E3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38" y="4200384"/>
            <a:ext cx="9516803" cy="20195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F77750-7534-4CA9-B3AE-C037C3464F8D}"/>
              </a:ext>
            </a:extLst>
          </p:cNvPr>
          <p:cNvSpPr txBox="1"/>
          <p:nvPr/>
        </p:nvSpPr>
        <p:spPr>
          <a:xfrm>
            <a:off x="256359" y="378684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2910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F1B1C-B355-4718-BE79-EDFDF237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9" y="2147702"/>
            <a:ext cx="9868716" cy="16027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77750-7534-4CA9-B3AE-C037C3464F8D}"/>
              </a:ext>
            </a:extLst>
          </p:cNvPr>
          <p:cNvSpPr txBox="1"/>
          <p:nvPr/>
        </p:nvSpPr>
        <p:spPr>
          <a:xfrm>
            <a:off x="256359" y="378684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EDC0E9-76AB-4303-8327-786159780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9" y="4424073"/>
            <a:ext cx="9868716" cy="15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93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C77B-51FA-4AA9-B098-903919BC6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9" y="2265481"/>
            <a:ext cx="9829800" cy="605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55A84-F437-4AE3-B104-D36C40D66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9" y="3819526"/>
            <a:ext cx="3846180" cy="20260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6A7BB-667E-4B6E-B3BD-97CA58C76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9" y="3165399"/>
            <a:ext cx="3846180" cy="3594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C0AF28-C74E-43EE-A9A7-23D36D923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154" y="2964087"/>
            <a:ext cx="4303738" cy="321971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1455C7-A132-48E9-9784-F2E0898A5DFE}"/>
              </a:ext>
            </a:extLst>
          </p:cNvPr>
          <p:cNvSpPr/>
          <p:nvPr/>
        </p:nvSpPr>
        <p:spPr>
          <a:xfrm>
            <a:off x="4448175" y="3735964"/>
            <a:ext cx="742950" cy="7503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23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21E78-3920-4F5D-B953-608945991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9" y="2169813"/>
            <a:ext cx="9620250" cy="4839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566BA0-3923-4573-9C14-249D9FDA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3808855"/>
            <a:ext cx="8230749" cy="790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2AA386-B872-4C04-9C76-5E83484659A3}"/>
              </a:ext>
            </a:extLst>
          </p:cNvPr>
          <p:cNvSpPr txBox="1"/>
          <p:nvPr/>
        </p:nvSpPr>
        <p:spPr>
          <a:xfrm>
            <a:off x="303984" y="3240454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13416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3325206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68324-82B4-408D-960A-21278F99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186539"/>
            <a:ext cx="5595076" cy="684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9581D-4C03-4605-A2F5-30816A9D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3763781"/>
            <a:ext cx="3896269" cy="1762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1290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380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5374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8551F-A9FB-478A-B131-409E6DA1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135680"/>
            <a:ext cx="9515023" cy="1184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F66AD9-09AE-4E60-8F92-BFE10295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2" y="4131548"/>
            <a:ext cx="9515023" cy="1808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E60AFA-B88D-4EF4-89D8-531C6BCE02FF}"/>
              </a:ext>
            </a:extLst>
          </p:cNvPr>
          <p:cNvSpPr txBox="1"/>
          <p:nvPr/>
        </p:nvSpPr>
        <p:spPr>
          <a:xfrm>
            <a:off x="374914" y="1647825"/>
            <a:ext cx="675931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 </a:t>
            </a:r>
            <a:r>
              <a:rPr lang="en-US" altLang="ko-KR" sz="1400" dirty="0"/>
              <a:t>(Criteria : |FC|≥2, adjusted p value&lt;0.01)</a:t>
            </a:r>
          </a:p>
        </p:txBody>
      </p:sp>
    </p:spTree>
    <p:extLst>
      <p:ext uri="{BB962C8B-B14F-4D97-AF65-F5344CB8AC3E}">
        <p14:creationId xmlns:p14="http://schemas.microsoft.com/office/powerpoint/2010/main" val="1640850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5374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60AFA-B88D-4EF4-89D8-531C6BCE02FF}"/>
              </a:ext>
            </a:extLst>
          </p:cNvPr>
          <p:cNvSpPr txBox="1"/>
          <p:nvPr/>
        </p:nvSpPr>
        <p:spPr>
          <a:xfrm>
            <a:off x="374914" y="1647825"/>
            <a:ext cx="675931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 </a:t>
            </a:r>
            <a:r>
              <a:rPr lang="en-US" altLang="ko-KR" sz="1400" dirty="0"/>
              <a:t>(Criteria : |FC|≥2, adjusted p value&lt;0.01)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FD6DA-DA9F-4A0D-8E0A-75C7BC38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107659"/>
            <a:ext cx="9269037" cy="1418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C1F684-31A6-4F2A-80F2-C4AE8B98A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184727"/>
            <a:ext cx="9401175" cy="17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0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5374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60AFA-B88D-4EF4-89D8-531C6BCE02FF}"/>
              </a:ext>
            </a:extLst>
          </p:cNvPr>
          <p:cNvSpPr txBox="1"/>
          <p:nvPr/>
        </p:nvSpPr>
        <p:spPr>
          <a:xfrm>
            <a:off x="374914" y="1647825"/>
            <a:ext cx="675931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 </a:t>
            </a:r>
            <a:r>
              <a:rPr lang="en-US" altLang="ko-KR" sz="1400" dirty="0"/>
              <a:t>(Criteria : |FC|≥2, adjusted p value&lt;0.01)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391E6-84F8-4031-92A8-70325081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156702"/>
            <a:ext cx="9406755" cy="12322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420E93-F32B-4077-9335-D820CA52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136827"/>
            <a:ext cx="9406755" cy="17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4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br>
              <a:rPr lang="en-US" altLang="ko-KR" sz="1800" dirty="0"/>
            </a:br>
            <a:r>
              <a:rPr lang="en-US" altLang="ko-KR" sz="1800" dirty="0"/>
              <a:t>- Hierarchical clustering : </a:t>
            </a:r>
            <a:r>
              <a:rPr lang="ko-KR" altLang="en-US" sz="1800" dirty="0"/>
              <a:t>타</a:t>
            </a:r>
            <a:r>
              <a:rPr lang="en-US" altLang="ko-KR" sz="1800" dirty="0"/>
              <a:t> sample </a:t>
            </a:r>
            <a:r>
              <a:rPr lang="ko-KR" altLang="en-US" sz="1800" dirty="0"/>
              <a:t>과의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샘플이 </a:t>
            </a:r>
            <a:r>
              <a:rPr lang="en-US" altLang="ko-KR" sz="1600" dirty="0"/>
              <a:t>0.8 </a:t>
            </a:r>
            <a:r>
              <a:rPr lang="ko-KR" altLang="en-US" sz="1600" dirty="0"/>
              <a:t>이상의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근본적인</a:t>
            </a:r>
            <a:r>
              <a:rPr lang="en-US" altLang="ko-KR" sz="1600" dirty="0"/>
              <a:t> cell</a:t>
            </a:r>
            <a:r>
              <a:rPr lang="ko-KR" altLang="en-US" sz="1600" dirty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5721086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Order by specific column </a:t>
            </a:r>
            <a:r>
              <a:rPr lang="en-US" altLang="ko-KR" sz="1200" dirty="0"/>
              <a:t>ex) by FC / by adjusted p value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3" y="3128644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05794-1AA6-4A23-AFD9-5729222C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091934"/>
            <a:ext cx="9540611" cy="908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1DD798-565F-4B13-99B3-5DA843CF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3" y="3744212"/>
            <a:ext cx="9540611" cy="17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0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05C2A-378C-4DAA-A96B-F4FD74ACA915}"/>
              </a:ext>
            </a:extLst>
          </p:cNvPr>
          <p:cNvSpPr txBox="1"/>
          <p:nvPr/>
        </p:nvSpPr>
        <p:spPr>
          <a:xfrm>
            <a:off x="374914" y="1647825"/>
            <a:ext cx="5721086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Run for-loop $ Save </a:t>
            </a:r>
            <a:endParaRPr lang="en-US" altLang="ko-KR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668F8E-0EDA-4044-B97C-B1AC0D48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276212"/>
            <a:ext cx="9602039" cy="3013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DCBD4A-CD20-49D3-8448-6CADD302D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5595892"/>
            <a:ext cx="7597511" cy="6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79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93" y="2385865"/>
            <a:ext cx="9582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6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6715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그룹 간 차이를 보이는 유전자를 선별하기 위해 진행하는 분석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그룹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차이가 나지 않는다는 </a:t>
            </a:r>
            <a:r>
              <a:rPr lang="ko-KR" altLang="en-US" sz="1800" dirty="0" err="1"/>
              <a:t>귀무가설</a:t>
            </a:r>
            <a:r>
              <a:rPr lang="ko-KR" altLang="en-US" sz="1800" dirty="0"/>
              <a:t> 하에 진행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이를 기각하는 유전자를 찾는 과정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주로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812267" y="5554392"/>
            <a:ext cx="8477818" cy="934040"/>
            <a:chOff x="2168995" y="6007814"/>
            <a:chExt cx="8477818" cy="934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DDA2C1-03DA-41F1-A879-7E20D290242E}"/>
                    </a:ext>
                  </a:extLst>
                </p:cNvPr>
                <p:cNvSpPr txBox="1"/>
                <p:nvPr/>
              </p:nvSpPr>
              <p:spPr>
                <a:xfrm>
                  <a:off x="3573082" y="6009419"/>
                  <a:ext cx="7073731" cy="9324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/>
                    <a:t>두 경우 모두</a:t>
                  </a:r>
                  <a:r>
                    <a:rPr lang="en-US" altLang="ko-KR" sz="1600" dirty="0"/>
                    <a:t>, adjusted p value (</a:t>
                  </a:r>
                  <a:r>
                    <a:rPr lang="en-US" altLang="ko-KR" sz="1600" dirty="0" err="1"/>
                    <a:t>padj</a:t>
                  </a:r>
                  <a:r>
                    <a:rPr lang="en-US" altLang="ko-KR" sz="1600" dirty="0"/>
                    <a:t>) </a:t>
                  </a:r>
                  <a:r>
                    <a:rPr lang="ko-KR" altLang="en-US" sz="1600" dirty="0"/>
                    <a:t>가 </a:t>
                  </a:r>
                  <a:r>
                    <a:rPr lang="en-US" altLang="ko-KR" sz="1600" dirty="0"/>
                    <a:t>0.01 </a:t>
                  </a:r>
                  <a:r>
                    <a:rPr lang="ko-KR" altLang="en-US" sz="1600" dirty="0"/>
                    <a:t>이하로 차이가 유의미하지만</a:t>
                  </a:r>
                  <a:r>
                    <a:rPr lang="en-US" altLang="ko-KR" sz="1600" dirty="0"/>
                    <a:t>,</a:t>
                  </a:r>
                </a:p>
                <a:p>
                  <a:r>
                    <a:rPr lang="en-US" altLang="ko-KR" sz="1600" dirty="0">
                      <a:solidFill>
                        <a:srgbClr val="FF0000"/>
                      </a:solidFill>
                    </a:rPr>
                    <a:t>Cdc45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의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발현량이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비교군 대비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대조군에서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배 이하로 감소하였고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r>
                    <a:rPr lang="en-US" altLang="ko-KR" sz="1600" dirty="0">
                      <a:solidFill>
                        <a:schemeClr val="accent5"/>
                      </a:solidFill>
                    </a:rPr>
                    <a:t>Serpinf1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의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발현량은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비교군 대비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대조군에서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배 이상 증가하였다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BDDA2C1-03DA-41F1-A879-7E20D290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082" y="6009419"/>
                  <a:ext cx="7073731" cy="9324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7" t="-1961" b="-7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EAE6DD-6600-4783-BA14-E6F3368EF3C5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6599" y="3705021"/>
            <a:ext cx="11729154" cy="1684369"/>
            <a:chOff x="186599" y="3576030"/>
            <a:chExt cx="11729154" cy="16843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F8583E-FD4B-4ACF-B28E-23B9D3C77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3379"/>
            <a:stretch/>
          </p:blipFill>
          <p:spPr>
            <a:xfrm>
              <a:off x="186599" y="3576030"/>
              <a:ext cx="11729154" cy="168436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964687" y="3778898"/>
              <a:ext cx="1552954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2015" y="3778897"/>
              <a:ext cx="918581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43339" y="3778897"/>
              <a:ext cx="635552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EAE6DD-6600-4783-BA14-E6F3368EF3C5}"/>
              </a:ext>
            </a:extLst>
          </p:cNvPr>
          <p:cNvSpPr txBox="1"/>
          <p:nvPr/>
        </p:nvSpPr>
        <p:spPr>
          <a:xfrm>
            <a:off x="129017" y="3302928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86599" y="4317474"/>
            <a:ext cx="11729154" cy="235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6599" y="4764824"/>
            <a:ext cx="11729154" cy="2356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3"/>
            <a:ext cx="11671572" cy="53003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1. </a:t>
            </a:r>
            <a:r>
              <a:rPr lang="en-US" altLang="ko-KR" sz="1800" b="1" u="sng" dirty="0"/>
              <a:t>Fold change</a:t>
            </a:r>
            <a:r>
              <a:rPr lang="ko-KR" altLang="en-US" sz="1800" b="1" u="sng" dirty="0"/>
              <a:t>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/>
              <a:t>두 집단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배수 차이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ex. </a:t>
            </a:r>
            <a:r>
              <a:rPr lang="ko-KR" altLang="en-US" sz="1800" dirty="0"/>
              <a:t>대조군 대비 비교군의 </a:t>
            </a:r>
            <a:r>
              <a:rPr lang="en-US" altLang="ko-KR" sz="1800" dirty="0"/>
              <a:t>log2(Fold Change)</a:t>
            </a:r>
            <a:r>
              <a:rPr lang="ko-KR" altLang="en-US" sz="1800" dirty="0"/>
              <a:t> </a:t>
            </a:r>
            <a:r>
              <a:rPr lang="en-US" altLang="ko-KR" sz="1800" dirty="0"/>
              <a:t>= log2(</a:t>
            </a:r>
            <a:r>
              <a:rPr lang="ko-KR" altLang="en-US" sz="1800" dirty="0"/>
              <a:t>비교군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대조군 유전자 </a:t>
            </a:r>
            <a:r>
              <a:rPr lang="ko-KR" altLang="en-US" sz="1800" dirty="0" err="1"/>
              <a:t>발현량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2. </a:t>
            </a:r>
            <a:r>
              <a:rPr lang="en-US" altLang="ko-KR" sz="1800" b="1" u="sng" dirty="0"/>
              <a:t>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  <a:r>
              <a:rPr lang="en-US" altLang="ko-KR" sz="1800" b="1" u="sng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특정 유전자의 그룹 간 </a:t>
            </a:r>
            <a:r>
              <a:rPr lang="ko-KR" altLang="en-US" sz="1800" dirty="0" err="1">
                <a:sym typeface="Wingdings" panose="05000000000000000000" pitchFamily="2" charset="2"/>
              </a:rPr>
              <a:t>발현량</a:t>
            </a:r>
            <a:r>
              <a:rPr lang="ko-KR" altLang="en-US" sz="1800" dirty="0">
                <a:sym typeface="Wingdings" panose="05000000000000000000" pitchFamily="2" charset="2"/>
              </a:rPr>
              <a:t> 차이가 나지 않는다는 </a:t>
            </a:r>
            <a:r>
              <a:rPr lang="ko-KR" altLang="en-US" sz="1800" dirty="0" err="1">
                <a:sym typeface="Wingdings" panose="05000000000000000000" pitchFamily="2" charset="2"/>
              </a:rPr>
              <a:t>귀무가설이</a:t>
            </a:r>
            <a:r>
              <a:rPr lang="ko-KR" altLang="en-US" sz="1800" dirty="0">
                <a:sym typeface="Wingdings" panose="05000000000000000000" pitchFamily="2" charset="2"/>
              </a:rPr>
              <a:t> 맞을 확률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p value &lt; 0.05 </a:t>
            </a:r>
            <a:r>
              <a:rPr lang="ko-KR" altLang="en-US" sz="1800" dirty="0">
                <a:sym typeface="Wingdings" panose="05000000000000000000" pitchFamily="2" charset="2"/>
              </a:rPr>
              <a:t>라는 것은 </a:t>
            </a:r>
            <a:r>
              <a:rPr lang="en-US" altLang="ko-KR" sz="1800" b="1" dirty="0">
                <a:sym typeface="Wingdings" panose="05000000000000000000" pitchFamily="2" charset="2"/>
              </a:rPr>
              <a:t>100</a:t>
            </a:r>
            <a:r>
              <a:rPr lang="ko-KR" altLang="en-US" sz="1800" b="1" dirty="0">
                <a:sym typeface="Wingdings" panose="05000000000000000000" pitchFamily="2" charset="2"/>
              </a:rPr>
              <a:t>번 중에 </a:t>
            </a:r>
            <a:r>
              <a:rPr lang="en-US" altLang="ko-KR" sz="1800" b="1" dirty="0">
                <a:sym typeface="Wingdings" panose="05000000000000000000" pitchFamily="2" charset="2"/>
              </a:rPr>
              <a:t>5</a:t>
            </a:r>
            <a:r>
              <a:rPr lang="ko-KR" altLang="en-US" sz="1800" b="1" dirty="0">
                <a:sym typeface="Wingdings" panose="05000000000000000000" pitchFamily="2" charset="2"/>
              </a:rPr>
              <a:t>번 이하만 </a:t>
            </a:r>
            <a:r>
              <a:rPr lang="ko-KR" altLang="en-US" sz="1800" dirty="0">
                <a:sym typeface="Wingdings" panose="05000000000000000000" pitchFamily="2" charset="2"/>
              </a:rPr>
              <a:t>그 유전자가 실제로 차이가 나지 않을 수도 있다는 것 </a:t>
            </a:r>
            <a:r>
              <a:rPr lang="en-US" altLang="ko-KR" sz="1800" dirty="0"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3. </a:t>
            </a:r>
            <a:r>
              <a:rPr lang="en-US" altLang="ko-KR" sz="1800" b="1" u="sng" dirty="0"/>
              <a:t>Adjusted 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실제로 한 유전자의 </a:t>
            </a:r>
            <a:r>
              <a:rPr lang="ko-KR" altLang="en-US" sz="1800" dirty="0" err="1">
                <a:sym typeface="Wingdings" panose="05000000000000000000" pitchFamily="2" charset="2"/>
              </a:rPr>
              <a:t>발현량</a:t>
            </a:r>
            <a:r>
              <a:rPr lang="ko-KR" altLang="en-US" sz="1800" dirty="0">
                <a:sym typeface="Wingdings" panose="05000000000000000000" pitchFamily="2" charset="2"/>
              </a:rPr>
              <a:t> 차이가 나지 않지만 유의미한 차이가 난다고 잘못 결과를 낼 확률 </a:t>
            </a:r>
            <a:r>
              <a:rPr lang="en-US" altLang="ko-KR" sz="1800" dirty="0">
                <a:sym typeface="Wingdings" panose="05000000000000000000" pitchFamily="2" charset="2"/>
              </a:rPr>
              <a:t>= 0.05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 유전자마다 결과를 내기 때문에 오류를 범할 확률이 매우 커지는 다중 검정 비교의 문제가 발생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이를 보정하기 위한 방법으로 이 실습에서는 </a:t>
            </a:r>
            <a:r>
              <a:rPr lang="en-US" altLang="ko-KR" sz="1800" dirty="0" err="1"/>
              <a:t>Benjamini</a:t>
            </a:r>
            <a:r>
              <a:rPr lang="en-US" altLang="ko-KR" sz="1800" dirty="0"/>
              <a:t>-Hochberg </a:t>
            </a:r>
            <a:r>
              <a:rPr lang="ko-KR" altLang="en-US" sz="1800" dirty="0"/>
              <a:t>방법을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635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0452" y="1943194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/>
              <a:t>cts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</a:t>
            </a:r>
            <a:r>
              <a:rPr lang="en-US" altLang="ko-KR" sz="1600" dirty="0" err="1"/>
              <a:t>featuredata</a:t>
            </a:r>
            <a:r>
              <a:rPr lang="en-US" altLang="ko-KR" sz="1600" dirty="0"/>
              <a:t>: Gene ID / symbol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0994" y="3159276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61533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23217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849732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354" b="405"/>
          <a:stretch/>
        </p:blipFill>
        <p:spPr>
          <a:xfrm>
            <a:off x="340943" y="1704334"/>
            <a:ext cx="5103456" cy="28106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00" y="5377789"/>
            <a:ext cx="6666329" cy="13459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47" y="5377789"/>
            <a:ext cx="5218376" cy="817415"/>
          </a:xfrm>
          <a:prstGeom prst="rect">
            <a:avLst/>
          </a:prstGeom>
        </p:spPr>
      </p:pic>
      <p:sp>
        <p:nvSpPr>
          <p:cNvPr id="26" name="오른쪽 중괄호 25"/>
          <p:cNvSpPr/>
          <p:nvPr/>
        </p:nvSpPr>
        <p:spPr>
          <a:xfrm>
            <a:off x="5921485" y="1709966"/>
            <a:ext cx="1225685" cy="90260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22917" y="2739465"/>
            <a:ext cx="1225198" cy="121671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5926485" y="4087290"/>
            <a:ext cx="1225198" cy="427627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90452" y="4085037"/>
            <a:ext cx="11079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View data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0488A22-5E87-7B4A-A2BC-16B87B58B12A}"/>
              </a:ext>
            </a:extLst>
          </p:cNvPr>
          <p:cNvCxnSpPr/>
          <p:nvPr/>
        </p:nvCxnSpPr>
        <p:spPr>
          <a:xfrm>
            <a:off x="6791273" y="4683918"/>
            <a:ext cx="0" cy="211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4" y="2987197"/>
            <a:ext cx="99916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5D590-0EEB-47BC-A6CF-039B3E68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5" y="1851825"/>
            <a:ext cx="6655981" cy="9321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23CA19-8235-4BA5-8383-EC73BCE4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0" y="3429000"/>
            <a:ext cx="9659039" cy="3076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7FF0E9-E21C-4F91-829E-A758B6B4A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9E7664-B96D-4843-9D0B-9FBBE042635F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99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1798</Words>
  <Application>Microsoft Office PowerPoint</Application>
  <PresentationFormat>와이드스크린</PresentationFormat>
  <Paragraphs>328</Paragraphs>
  <Slides>53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Cambria Math</vt:lpstr>
      <vt:lpstr>Wingdings</vt:lpstr>
      <vt:lpstr>Office 테마</vt:lpstr>
      <vt:lpstr>Workflow</vt:lpstr>
      <vt:lpstr>Workflow</vt:lpstr>
      <vt:lpstr>PCA &amp; Correlation plot</vt:lpstr>
      <vt:lpstr>PCA &amp; Correlation plot</vt:lpstr>
      <vt:lpstr>PCA &amp; Correlation plot</vt:lpstr>
      <vt:lpstr>DEG Analysis</vt:lpstr>
      <vt:lpstr>DEG Analysis</vt:lpstr>
      <vt:lpstr>Input data </vt:lpstr>
      <vt:lpstr>Input data </vt:lpstr>
      <vt:lpstr>Input data </vt:lpstr>
      <vt:lpstr>Input data </vt:lpstr>
      <vt:lpstr>Input data </vt:lpstr>
      <vt:lpstr>Input data 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오승윤</cp:lastModifiedBy>
  <cp:revision>50</cp:revision>
  <dcterms:created xsi:type="dcterms:W3CDTF">2022-03-28T08:13:07Z</dcterms:created>
  <dcterms:modified xsi:type="dcterms:W3CDTF">2022-04-13T12:49:53Z</dcterms:modified>
</cp:coreProperties>
</file>