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67" r:id="rId5"/>
    <p:sldId id="268" r:id="rId6"/>
    <p:sldId id="270" r:id="rId7"/>
    <p:sldId id="269" r:id="rId8"/>
    <p:sldId id="262" r:id="rId9"/>
    <p:sldId id="258" r:id="rId10"/>
    <p:sldId id="259" r:id="rId11"/>
    <p:sldId id="263" r:id="rId12"/>
    <p:sldId id="264" r:id="rId13"/>
    <p:sldId id="271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  <p14:sldId id="273"/>
          </p14:sldIdLst>
        </p14:section>
        <p14:section name="Theory" id="{C39CE1D8-DABC-4121-8DA7-77E85E248000}">
          <p14:sldIdLst>
            <p14:sldId id="257"/>
            <p14:sldId id="267"/>
            <p14:sldId id="268"/>
            <p14:sldId id="270"/>
            <p14:sldId id="269"/>
          </p14:sldIdLst>
        </p14:section>
        <p14:section name="Exercise" id="{06832706-D198-4334-86FC-3BBE13300A97}">
          <p14:sldIdLst>
            <p14:sldId id="262"/>
            <p14:sldId id="258"/>
            <p14:sldId id="259"/>
            <p14:sldId id="263"/>
            <p14:sldId id="264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88299" autoAdjust="0"/>
  </p:normalViewPr>
  <p:slideViewPr>
    <p:cSldViewPr snapToGrid="0">
      <p:cViewPr varScale="1">
        <p:scale>
          <a:sx n="102" d="100"/>
          <a:sy n="102" d="100"/>
        </p:scale>
        <p:origin x="8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6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1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192"/>
          <a:stretch/>
        </p:blipFill>
        <p:spPr>
          <a:xfrm>
            <a:off x="186599" y="903953"/>
            <a:ext cx="4130877" cy="58176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384736" y="1888343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384736" y="4121390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4384736" y="5799381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7D1D50-C100-4846-B8D3-0AF4330013E4}"/>
              </a:ext>
            </a:extLst>
          </p:cNvPr>
          <p:cNvSpPr txBox="1"/>
          <p:nvPr/>
        </p:nvSpPr>
        <p:spPr>
          <a:xfrm>
            <a:off x="4317475" y="3412660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86599" y="903952"/>
            <a:ext cx="4130876" cy="246165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3446567"/>
            <a:ext cx="4130876" cy="184251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8" y="5370044"/>
            <a:ext cx="4130877" cy="1351543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xmlns="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</a:t>
            </a:r>
            <a:r>
              <a:rPr lang="ko-KR" altLang="en-US" sz="1200" dirty="0"/>
              <a:t>별로 </a:t>
            </a:r>
            <a:r>
              <a:rPr lang="en-US" altLang="ko-KR" sz="1200" dirty="0"/>
              <a:t>DEG </a:t>
            </a:r>
            <a:r>
              <a:rPr lang="ko-KR" altLang="en-US" sz="1200" dirty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문을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그를 위해 필요한 사전 작업입니다</a:t>
            </a:r>
            <a:r>
              <a:rPr lang="en-US" altLang="ko-KR" sz="1200" dirty="0"/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143909"/>
            <a:ext cx="5655870" cy="25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8"/>
          <a:stretch/>
        </p:blipFill>
        <p:spPr>
          <a:xfrm>
            <a:off x="373224" y="2574450"/>
            <a:ext cx="7397384" cy="32712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6098" y="4132776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267BF0-69BF-4118-B5E7-BB1D5B46579C}"/>
              </a:ext>
            </a:extLst>
          </p:cNvPr>
          <p:cNvSpPr txBox="1"/>
          <p:nvPr/>
        </p:nvSpPr>
        <p:spPr>
          <a:xfrm>
            <a:off x="8746098" y="4678938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E733A80-DF78-4A25-901B-8D2A2CFEF47B}"/>
              </a:ext>
            </a:extLst>
          </p:cNvPr>
          <p:cNvSpPr/>
          <p:nvPr/>
        </p:nvSpPr>
        <p:spPr>
          <a:xfrm>
            <a:off x="3314894" y="5647471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xmlns="" id="{12797CB4-F5BA-44A2-84C7-5F83F160E6C2}"/>
              </a:ext>
            </a:extLst>
          </p:cNvPr>
          <p:cNvSpPr/>
          <p:nvPr/>
        </p:nvSpPr>
        <p:spPr>
          <a:xfrm>
            <a:off x="7415073" y="4562933"/>
            <a:ext cx="1225198" cy="62600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2943" y="4216085"/>
            <a:ext cx="1225685" cy="31859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15617" y="2782705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7389" y="3255028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sp>
        <p:nvSpPr>
          <p:cNvPr id="16" name="오른쪽 중괄호 34">
            <a:extLst>
              <a:ext uri="{FF2B5EF4-FFF2-40B4-BE49-F238E27FC236}">
                <a16:creationId xmlns:a16="http://schemas.microsoft.com/office/drawing/2014/main" xmlns="" id="{718EAC1E-F5FF-AC46-9605-1EF4BFE80AE7}"/>
              </a:ext>
            </a:extLst>
          </p:cNvPr>
          <p:cNvSpPr/>
          <p:nvPr/>
        </p:nvSpPr>
        <p:spPr>
          <a:xfrm>
            <a:off x="7410172" y="5233772"/>
            <a:ext cx="1225198" cy="5580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BA14D02-EE89-7144-B4A4-0C56736927E4}"/>
              </a:ext>
            </a:extLst>
          </p:cNvPr>
          <p:cNvSpPr txBox="1"/>
          <p:nvPr/>
        </p:nvSpPr>
        <p:spPr>
          <a:xfrm>
            <a:off x="8746098" y="5309011"/>
            <a:ext cx="2536592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Order by specific column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ex) by FC / by adjusted p value</a:t>
            </a:r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93" y="2385865"/>
            <a:ext cx="9582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xmlns="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6035E7-3CA4-4C37-8196-8CE49D5A7C8F}"/>
              </a:ext>
            </a:extLst>
          </p:cNvPr>
          <p:cNvSpPr txBox="1"/>
          <p:nvPr/>
        </p:nvSpPr>
        <p:spPr>
          <a:xfrm>
            <a:off x="186599" y="21464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3" y="25400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2FF4327-490E-4FDA-BFFD-224AC1B5433B}"/>
              </a:ext>
            </a:extLst>
          </p:cNvPr>
          <p:cNvSpPr txBox="1"/>
          <p:nvPr/>
        </p:nvSpPr>
        <p:spPr>
          <a:xfrm>
            <a:off x="1057220" y="21464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069EB48-536B-4489-B6EB-2AA7403FFA27}"/>
              </a:ext>
            </a:extLst>
          </p:cNvPr>
          <p:cNvSpPr txBox="1"/>
          <p:nvPr/>
        </p:nvSpPr>
        <p:spPr>
          <a:xfrm>
            <a:off x="1057220" y="43370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239531" y="47555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xmlns="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2524113" y="21662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3239531" y="43530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</a:t>
            </a:r>
            <a:r>
              <a:rPr lang="ko-KR" altLang="en-US" sz="1200" dirty="0"/>
              <a:t>을 </a:t>
            </a:r>
            <a:r>
              <a:rPr lang="en-US" altLang="ko-KR" sz="1200" dirty="0"/>
              <a:t>adjusted p value </a:t>
            </a:r>
            <a:r>
              <a:rPr lang="ko-KR" altLang="en-US" sz="1200" dirty="0"/>
              <a:t>기준 오름차순 정렬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3" r="-1"/>
          <a:stretch/>
        </p:blipFill>
        <p:spPr>
          <a:xfrm>
            <a:off x="186599" y="857225"/>
            <a:ext cx="3361173" cy="539202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4384736" y="3306802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5F3932-CD6A-EE4C-BEA6-A1830EE377A8}"/>
              </a:ext>
            </a:extLst>
          </p:cNvPr>
          <p:cNvSpPr txBox="1"/>
          <p:nvPr/>
        </p:nvSpPr>
        <p:spPr>
          <a:xfrm>
            <a:off x="4317475" y="822990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Statistical Testing &gt;</a:t>
            </a:r>
            <a:endParaRPr kumimoji="1"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86599" y="866244"/>
            <a:ext cx="4130876" cy="5383004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73830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 smtClean="0"/>
              <a:t>실험 조건에 의해서 달라지는 효과를 분석하는 것이 </a:t>
            </a:r>
            <a:r>
              <a:rPr lang="en-US" altLang="ko-KR" sz="1800" dirty="0" smtClean="0"/>
              <a:t>DEG </a:t>
            </a:r>
            <a:r>
              <a:rPr lang="ko-KR" altLang="en-US" sz="1800" dirty="0" smtClean="0"/>
              <a:t>분석의 목적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 smtClean="0"/>
              <a:t>&gt; </a:t>
            </a:r>
            <a:r>
              <a:rPr lang="ko-KR" altLang="en-US" sz="1800" dirty="0" smtClean="0"/>
              <a:t>실험 이외 다른 조건에 의한 효과는 제외시켜주기 위해 </a:t>
            </a:r>
            <a:r>
              <a:rPr lang="en-US" altLang="ko-KR" sz="1800" dirty="0" smtClean="0"/>
              <a:t>outlier sample</a:t>
            </a:r>
            <a:r>
              <a:rPr lang="ko-KR" altLang="en-US" sz="1800" dirty="0" smtClean="0"/>
              <a:t>을 제거하는 과정이 선행되어야 함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3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간 유사한 정도를 시각화하여 확인하는 두 가지 방법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1) PCA </a:t>
            </a:r>
            <a:r>
              <a:rPr lang="ko-KR" altLang="en-US" sz="1800" b="1" dirty="0"/>
              <a:t>분석 </a:t>
            </a:r>
            <a:r>
              <a:rPr lang="en-US" altLang="ko-KR" sz="1800" b="1" dirty="0"/>
              <a:t>2) Correlation </a:t>
            </a:r>
            <a:r>
              <a:rPr lang="ko-KR" altLang="en-US" sz="1800" b="1" dirty="0"/>
              <a:t>분석</a:t>
            </a:r>
            <a:endParaRPr lang="en-US" altLang="ko-KR" sz="18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345934" y="3365606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79" y="3354377"/>
            <a:ext cx="3770217" cy="3186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98690" y="2861595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441" y="2843931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PCA (Principal Component Analysis) </a:t>
            </a:r>
            <a:r>
              <a:rPr lang="ko-KR" altLang="en-US" sz="1800" b="1" dirty="0"/>
              <a:t>분석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변환시키는 기법 중의 하나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 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볼 때</a:t>
            </a:r>
            <a:r>
              <a:rPr lang="en-US" altLang="ko-KR" sz="1800" dirty="0"/>
              <a:t>, Expression matrix</a:t>
            </a:r>
            <a:r>
              <a:rPr lang="ko-KR" altLang="en-US" sz="1800" dirty="0"/>
              <a:t>는 매우 고차원의 데이터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PCA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Day8, 12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날짜에 따른 차이가 주요한 차이로 나타남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같은 날짜 내에서는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의 차이가 보여짐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Day16, 24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날짜보다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Correlation </a:t>
            </a:r>
            <a:r>
              <a:rPr lang="ko-KR" altLang="en-US" sz="1800" b="1" dirty="0"/>
              <a:t>분석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Heatmap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en-US" altLang="ko-KR" sz="1800" dirty="0"/>
              <a:t>Sample</a:t>
            </a:r>
            <a:r>
              <a:rPr lang="ko-KR" altLang="en-US" sz="1800" dirty="0"/>
              <a:t>의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기반으로 한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을 계산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- Hierarchical clustering : </a:t>
            </a:r>
            <a:r>
              <a:rPr lang="ko-KR" altLang="en-US" sz="1800" dirty="0"/>
              <a:t>타</a:t>
            </a:r>
            <a:r>
              <a:rPr lang="en-US" altLang="ko-KR" sz="1800" dirty="0"/>
              <a:t> sample </a:t>
            </a:r>
            <a:r>
              <a:rPr lang="ko-KR" altLang="en-US" sz="1800" dirty="0"/>
              <a:t>과의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기반으로 한 </a:t>
            </a:r>
            <a:r>
              <a:rPr lang="en-US" altLang="ko-KR" sz="1800" dirty="0"/>
              <a:t>clustering 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b="1" dirty="0">
                <a:solidFill>
                  <a:srgbClr val="FF0000"/>
                </a:solidFill>
              </a:rPr>
              <a:t>높은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 </a:t>
            </a:r>
            <a:r>
              <a:rPr lang="en-US" altLang="ko-KR" sz="1800" dirty="0"/>
              <a:t>= 1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r>
              <a:rPr lang="en-US" altLang="ko-KR" sz="1800" dirty="0"/>
              <a:t> / </a:t>
            </a:r>
            <a:r>
              <a:rPr lang="ko-KR" altLang="en-US" sz="1800" b="1" dirty="0">
                <a:solidFill>
                  <a:srgbClr val="0070C0"/>
                </a:solidFill>
              </a:rPr>
              <a:t>낮은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 = 0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Correlation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Day8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Day12</a:t>
            </a:r>
            <a:r>
              <a:rPr lang="en-US" altLang="ko-KR" sz="1600" dirty="0"/>
              <a:t> </a:t>
            </a:r>
            <a:r>
              <a:rPr lang="ko-KR" altLang="en-US" sz="1600" dirty="0"/>
              <a:t>간에 유사하게 묶이는 것이 보여짐 </a:t>
            </a:r>
            <a:r>
              <a:rPr lang="en-US" altLang="ko-KR" sz="1600" dirty="0"/>
              <a:t>(PCA </a:t>
            </a:r>
            <a:r>
              <a:rPr lang="ko-KR" altLang="en-US" sz="1600" dirty="0"/>
              <a:t>결과와 일치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샘플이 </a:t>
            </a:r>
            <a:r>
              <a:rPr lang="en-US" altLang="ko-KR" sz="1600" dirty="0"/>
              <a:t>0.8 </a:t>
            </a:r>
            <a:r>
              <a:rPr lang="ko-KR" altLang="en-US" sz="1600" dirty="0"/>
              <a:t>이상의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근본적인</a:t>
            </a:r>
            <a:r>
              <a:rPr lang="en-US" altLang="ko-KR" sz="1600" dirty="0"/>
              <a:t> cell</a:t>
            </a:r>
            <a:r>
              <a:rPr lang="ko-KR" altLang="en-US" sz="1600" dirty="0"/>
              <a:t>의 기능이 유사하기 때문에 나타나는 것임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적은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보이는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실험 과정 혹은 </a:t>
            </a:r>
            <a:r>
              <a:rPr lang="en-US" altLang="ko-KR" sz="1600" dirty="0"/>
              <a:t>pre-processing </a:t>
            </a:r>
            <a:r>
              <a:rPr lang="ko-KR" altLang="en-US" sz="1600" dirty="0"/>
              <a:t>과정의 점검이 필요함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67157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 smtClean="0"/>
              <a:t>: </a:t>
            </a:r>
            <a:r>
              <a:rPr lang="ko-KR" altLang="en-US" sz="1800" dirty="0" smtClean="0"/>
              <a:t>그룹 </a:t>
            </a:r>
            <a:r>
              <a:rPr lang="ko-KR" altLang="en-US" sz="1800" dirty="0"/>
              <a:t>간 차이를 보이는 유전자를 선별하기 위해 진행하는 분석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그룹 간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차이가 나지 않는다는 </a:t>
            </a:r>
            <a:r>
              <a:rPr lang="ko-KR" altLang="en-US" sz="1800" dirty="0" err="1" smtClean="0"/>
              <a:t>귀무가설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하에 </a:t>
            </a:r>
            <a:r>
              <a:rPr lang="ko-KR" altLang="en-US" sz="1800" dirty="0" smtClean="0"/>
              <a:t>진행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이를 기각하는 유전자를 찾는 과정</a:t>
            </a:r>
            <a:r>
              <a:rPr lang="en-US" altLang="ko-KR" sz="1800" dirty="0" smtClean="0">
                <a:sym typeface="Wingdings" panose="05000000000000000000" pitchFamily="2" charset="2"/>
              </a:rPr>
              <a:t>.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주로 </a:t>
            </a:r>
            <a:r>
              <a:rPr lang="en-US" altLang="ko-KR" sz="1800" b="1" dirty="0"/>
              <a:t>Fold change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(adjusted)</a:t>
            </a:r>
            <a:r>
              <a:rPr lang="en-US" altLang="ko-KR" sz="1800" dirty="0"/>
              <a:t> </a:t>
            </a:r>
            <a:r>
              <a:rPr lang="en-US" altLang="ko-KR" sz="1800" b="1" dirty="0"/>
              <a:t>p value</a:t>
            </a:r>
            <a:r>
              <a:rPr lang="ko-KR" altLang="en-US" sz="1800" dirty="0"/>
              <a:t>를 이용해 유의미함을 판단함</a:t>
            </a:r>
            <a:endParaRPr lang="en-US" altLang="ko-KR" sz="1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812267" y="5554392"/>
            <a:ext cx="8477818" cy="934040"/>
            <a:chOff x="2168995" y="6007814"/>
            <a:chExt cx="8477818" cy="9340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xmlns="" id="{1BDDA2C1-03DA-41F1-A879-7E20D290242E}"/>
                    </a:ext>
                  </a:extLst>
                </p:cNvPr>
                <p:cNvSpPr txBox="1"/>
                <p:nvPr/>
              </p:nvSpPr>
              <p:spPr>
                <a:xfrm>
                  <a:off x="3573082" y="6009419"/>
                  <a:ext cx="7073731" cy="9324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smtClean="0"/>
                    <a:t>두 경우 모두</a:t>
                  </a:r>
                  <a:r>
                    <a:rPr lang="en-US" altLang="ko-KR" sz="1600" dirty="0" smtClean="0"/>
                    <a:t>, adjusted </a:t>
                  </a:r>
                  <a:r>
                    <a:rPr lang="en-US" altLang="ko-KR" sz="1600" dirty="0"/>
                    <a:t>p value (</a:t>
                  </a:r>
                  <a:r>
                    <a:rPr lang="en-US" altLang="ko-KR" sz="1600" dirty="0" err="1"/>
                    <a:t>padj</a:t>
                  </a:r>
                  <a:r>
                    <a:rPr lang="en-US" altLang="ko-KR" sz="1600" dirty="0"/>
                    <a:t>) </a:t>
                  </a:r>
                  <a:r>
                    <a:rPr lang="ko-KR" altLang="en-US" sz="1600" dirty="0"/>
                    <a:t>가 </a:t>
                  </a:r>
                  <a:r>
                    <a:rPr lang="en-US" altLang="ko-KR" sz="1600" dirty="0"/>
                    <a:t>0.01 </a:t>
                  </a:r>
                  <a:r>
                    <a:rPr lang="ko-KR" altLang="en-US" sz="1600" dirty="0"/>
                    <a:t>이하로 차이가 </a:t>
                  </a:r>
                  <a:r>
                    <a:rPr lang="ko-KR" altLang="en-US" sz="1600" dirty="0" smtClean="0"/>
                    <a:t>유의미하지만</a:t>
                  </a:r>
                  <a:r>
                    <a:rPr lang="en-US" altLang="ko-KR" sz="1600" dirty="0" smtClean="0"/>
                    <a:t>,</a:t>
                  </a:r>
                </a:p>
                <a:p>
                  <a:r>
                    <a:rPr lang="en-US" altLang="ko-KR" sz="1600" dirty="0" smtClean="0">
                      <a:solidFill>
                        <a:srgbClr val="FF0000"/>
                      </a:solidFill>
                    </a:rPr>
                    <a:t>Cdc45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의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발현량이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비교군 대비 </a:t>
                  </a:r>
                  <a:r>
                    <a:rPr lang="ko-KR" altLang="en-US" sz="1600" dirty="0" err="1">
                      <a:solidFill>
                        <a:schemeClr val="tx1"/>
                      </a:solidFill>
                    </a:rPr>
                    <a:t>대조군에서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600" dirty="0">
                      <a:solidFill>
                        <a:schemeClr val="tx1"/>
                      </a:solidFill>
                    </a:rPr>
                    <a:t>배 이하로 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감소하였고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r>
                    <a:rPr lang="en-US" altLang="ko-KR" sz="1600" dirty="0" smtClean="0">
                      <a:solidFill>
                        <a:schemeClr val="accent5"/>
                      </a:solidFill>
                    </a:rPr>
                    <a:t>Serpinf1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의 </a:t>
                  </a:r>
                  <a:r>
                    <a:rPr lang="ko-KR" altLang="en-US" sz="1600" dirty="0" err="1" smtClean="0">
                      <a:solidFill>
                        <a:schemeClr val="tx1"/>
                      </a:solidFill>
                    </a:rPr>
                    <a:t>발현량은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 비교군 대비 </a:t>
                  </a:r>
                  <a:r>
                    <a:rPr lang="ko-KR" altLang="en-US" sz="1600" dirty="0" err="1" smtClean="0">
                      <a:solidFill>
                        <a:schemeClr val="tx1"/>
                      </a:solidFill>
                    </a:rPr>
                    <a:t>대조군에서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배 이상 증가하였다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.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BDDA2C1-03DA-41F1-A879-7E20D2902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082" y="6009419"/>
                  <a:ext cx="7073731" cy="9324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7" t="-1961" b="-7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4EAE6DD-6600-4783-BA14-E6F3368EF3C5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b="1" dirty="0"/>
                <a:t>결과 해석 </a:t>
              </a:r>
              <a:r>
                <a:rPr lang="en-US" altLang="ko-KR" sz="1600" b="1" dirty="0"/>
                <a:t>]</a:t>
              </a:r>
              <a:endParaRPr lang="en-US" altLang="ko-KR" sz="16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6599" y="3705021"/>
            <a:ext cx="11729154" cy="1684369"/>
            <a:chOff x="186599" y="3576030"/>
            <a:chExt cx="11729154" cy="16843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4CF8583E-FD4B-4ACF-B28E-23B9D3C77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3379"/>
            <a:stretch/>
          </p:blipFill>
          <p:spPr>
            <a:xfrm>
              <a:off x="186599" y="3576030"/>
              <a:ext cx="11729154" cy="168436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964687" y="3778898"/>
              <a:ext cx="1552954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82015" y="3778897"/>
              <a:ext cx="918581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43339" y="3778897"/>
              <a:ext cx="635552" cy="22393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4EAE6DD-6600-4783-BA14-E6F3368EF3C5}"/>
              </a:ext>
            </a:extLst>
          </p:cNvPr>
          <p:cNvSpPr txBox="1"/>
          <p:nvPr/>
        </p:nvSpPr>
        <p:spPr>
          <a:xfrm>
            <a:off x="129017" y="3302928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 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&gt;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86599" y="4317474"/>
            <a:ext cx="11729154" cy="235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6599" y="4764824"/>
            <a:ext cx="11729154" cy="2356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3"/>
            <a:ext cx="11671572" cy="53003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1. </a:t>
            </a:r>
            <a:r>
              <a:rPr lang="en-US" altLang="ko-KR" sz="1800" b="1" u="sng" dirty="0"/>
              <a:t>Fold change</a:t>
            </a:r>
            <a:r>
              <a:rPr lang="ko-KR" altLang="en-US" sz="1800" b="1" u="sng" dirty="0"/>
              <a:t>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/>
              <a:t>두 집단 간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배수 차이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ex. </a:t>
            </a:r>
            <a:r>
              <a:rPr lang="ko-KR" altLang="en-US" sz="1800" dirty="0"/>
              <a:t>대조군 대비 비교군의 </a:t>
            </a:r>
            <a:r>
              <a:rPr lang="en-US" altLang="ko-KR" sz="1800" dirty="0"/>
              <a:t>log2(Fold Change)</a:t>
            </a:r>
            <a:r>
              <a:rPr lang="ko-KR" altLang="en-US" sz="1800" dirty="0"/>
              <a:t> </a:t>
            </a:r>
            <a:r>
              <a:rPr lang="en-US" altLang="ko-KR" sz="1800" dirty="0"/>
              <a:t>= log2(</a:t>
            </a:r>
            <a:r>
              <a:rPr lang="ko-KR" altLang="en-US" sz="1800" dirty="0"/>
              <a:t>비교군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대조군 유전자 </a:t>
            </a:r>
            <a:r>
              <a:rPr lang="ko-KR" altLang="en-US" sz="1800" dirty="0" err="1"/>
              <a:t>발현량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2. </a:t>
            </a:r>
            <a:r>
              <a:rPr lang="en-US" altLang="ko-KR" sz="1800" b="1" u="sng" dirty="0"/>
              <a:t>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  <a:r>
              <a:rPr lang="en-US" altLang="ko-KR" sz="1800" b="1" u="sng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 smtClean="0">
                <a:sym typeface="Wingdings" panose="05000000000000000000" pitchFamily="2" charset="2"/>
              </a:rPr>
              <a:t>특정 유전자의 그룹 간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발현량</a:t>
            </a:r>
            <a:r>
              <a:rPr lang="ko-KR" altLang="en-US" sz="1800" dirty="0" smtClean="0">
                <a:sym typeface="Wingdings" panose="05000000000000000000" pitchFamily="2" charset="2"/>
              </a:rPr>
              <a:t> 차이가 나지 않는다는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귀무가설이</a:t>
            </a:r>
            <a:r>
              <a:rPr lang="ko-KR" altLang="en-US" sz="1800" dirty="0" smtClean="0">
                <a:sym typeface="Wingdings" panose="05000000000000000000" pitchFamily="2" charset="2"/>
              </a:rPr>
              <a:t> 맞을 확률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즉</a:t>
            </a:r>
            <a:r>
              <a:rPr lang="en-US" altLang="ko-KR" sz="1800" dirty="0">
                <a:sym typeface="Wingdings" panose="05000000000000000000" pitchFamily="2" charset="2"/>
              </a:rPr>
              <a:t>, p value &lt; 0.05 </a:t>
            </a:r>
            <a:r>
              <a:rPr lang="ko-KR" altLang="en-US" sz="1800" dirty="0">
                <a:sym typeface="Wingdings" panose="05000000000000000000" pitchFamily="2" charset="2"/>
              </a:rPr>
              <a:t>라는 </a:t>
            </a:r>
            <a:r>
              <a:rPr lang="ko-KR" altLang="en-US" sz="1800" dirty="0" smtClean="0">
                <a:sym typeface="Wingdings" panose="05000000000000000000" pitchFamily="2" charset="2"/>
              </a:rPr>
              <a:t>것은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100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번 중에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5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번 이하만 </a:t>
            </a:r>
            <a:r>
              <a:rPr lang="ko-KR" altLang="en-US" sz="1800" dirty="0" smtClean="0">
                <a:sym typeface="Wingdings" panose="05000000000000000000" pitchFamily="2" charset="2"/>
              </a:rPr>
              <a:t>그 유전자가 실제로 차이가 나지 않을 수도 있다는 것 </a:t>
            </a:r>
            <a:r>
              <a:rPr lang="en-US" altLang="ko-KR" sz="1800" dirty="0" smtClean="0">
                <a:sym typeface="Wingdings" panose="05000000000000000000" pitchFamily="2" charset="2"/>
              </a:rPr>
              <a:t>!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3. </a:t>
            </a:r>
            <a:r>
              <a:rPr lang="en-US" altLang="ko-KR" sz="1800" b="1" u="sng" dirty="0"/>
              <a:t>Adjusted 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 smtClean="0">
                <a:sym typeface="Wingdings" panose="05000000000000000000" pitchFamily="2" charset="2"/>
              </a:rPr>
              <a:t>실제로 한 유전자의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발현량</a:t>
            </a:r>
            <a:r>
              <a:rPr lang="ko-KR" altLang="en-US" sz="1800" dirty="0" smtClean="0">
                <a:sym typeface="Wingdings" panose="05000000000000000000" pitchFamily="2" charset="2"/>
              </a:rPr>
              <a:t> 차이가 나지 </a:t>
            </a:r>
            <a:r>
              <a:rPr lang="ko-KR" altLang="en-US" sz="1800" dirty="0" smtClean="0">
                <a:sym typeface="Wingdings" panose="05000000000000000000" pitchFamily="2" charset="2"/>
              </a:rPr>
              <a:t>않지만 유의미한 차이가 난다고 잘못 결과를 낼 확률 </a:t>
            </a:r>
            <a:r>
              <a:rPr lang="en-US" altLang="ko-KR" sz="1800" dirty="0" smtClean="0">
                <a:sym typeface="Wingdings" panose="05000000000000000000" pitchFamily="2" charset="2"/>
              </a:rPr>
              <a:t>= 0.05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800" dirty="0" smtClean="0">
                <a:sym typeface="Wingdings" panose="05000000000000000000" pitchFamily="2" charset="2"/>
              </a:rPr>
              <a:t> 유전자마다 결과를 내기 때문에 오류를 범할 확률이 매우 커지는 다중 검정 비교의 문제가 발생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이를 보정하기 위한 방법으로 </a:t>
            </a:r>
            <a:r>
              <a:rPr lang="ko-KR" altLang="en-US" sz="1800" dirty="0" smtClean="0">
                <a:sym typeface="Wingdings" panose="05000000000000000000" pitchFamily="2" charset="2"/>
              </a:rPr>
              <a:t>이 실습에서는 </a:t>
            </a:r>
            <a:r>
              <a:rPr lang="en-US" altLang="ko-KR" sz="1800" dirty="0" err="1" smtClean="0"/>
              <a:t>Benjamini</a:t>
            </a:r>
            <a:r>
              <a:rPr lang="en-US" altLang="ko-KR" sz="1800" dirty="0" smtClean="0"/>
              <a:t>-Hochberg </a:t>
            </a:r>
            <a:r>
              <a:rPr lang="ko-KR" altLang="en-US" sz="1800" dirty="0" smtClean="0"/>
              <a:t>방법을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6355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&amp; 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0452" y="1943194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/>
              <a:t>cts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</a:t>
            </a:r>
            <a:r>
              <a:rPr lang="en-US" altLang="ko-KR" sz="1600" dirty="0" err="1"/>
              <a:t>featuredata</a:t>
            </a:r>
            <a:r>
              <a:rPr lang="en-US" altLang="ko-KR" sz="1600" dirty="0"/>
              <a:t>: Gene ID / symbol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0994" y="3159276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272A49-C224-48B5-B713-8706FA2575D4}"/>
              </a:ext>
            </a:extLst>
          </p:cNvPr>
          <p:cNvSpPr txBox="1"/>
          <p:nvPr/>
        </p:nvSpPr>
        <p:spPr>
          <a:xfrm>
            <a:off x="286310" y="461533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810605-476E-44E7-B91D-FD2C1D17C0AB}"/>
              </a:ext>
            </a:extLst>
          </p:cNvPr>
          <p:cNvSpPr txBox="1"/>
          <p:nvPr/>
        </p:nvSpPr>
        <p:spPr>
          <a:xfrm>
            <a:off x="23217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C8DEA7-C173-4B9F-9C99-AAF914F713A9}"/>
              </a:ext>
            </a:extLst>
          </p:cNvPr>
          <p:cNvSpPr txBox="1"/>
          <p:nvPr/>
        </p:nvSpPr>
        <p:spPr>
          <a:xfrm>
            <a:off x="6849732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2354" b="405"/>
          <a:stretch/>
        </p:blipFill>
        <p:spPr>
          <a:xfrm>
            <a:off x="340943" y="1704334"/>
            <a:ext cx="5103456" cy="28106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00" y="5377789"/>
            <a:ext cx="6666329" cy="13459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47" y="5377789"/>
            <a:ext cx="5218376" cy="817415"/>
          </a:xfrm>
          <a:prstGeom prst="rect">
            <a:avLst/>
          </a:prstGeom>
        </p:spPr>
      </p:pic>
      <p:sp>
        <p:nvSpPr>
          <p:cNvPr id="26" name="오른쪽 중괄호 25"/>
          <p:cNvSpPr/>
          <p:nvPr/>
        </p:nvSpPr>
        <p:spPr>
          <a:xfrm>
            <a:off x="5921485" y="1709966"/>
            <a:ext cx="1225685" cy="90260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922917" y="2739465"/>
            <a:ext cx="1225198" cy="121671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>
            <a:off x="5926485" y="4087290"/>
            <a:ext cx="1225198" cy="427627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90452" y="4085037"/>
            <a:ext cx="1107996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View data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xmlns="" id="{40488A22-5E87-7B4A-A2BC-16B87B58B12A}"/>
              </a:ext>
            </a:extLst>
          </p:cNvPr>
          <p:cNvCxnSpPr/>
          <p:nvPr/>
        </p:nvCxnSpPr>
        <p:spPr>
          <a:xfrm>
            <a:off x="6791273" y="4683918"/>
            <a:ext cx="0" cy="211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36"/>
          <a:stretch/>
        </p:blipFill>
        <p:spPr>
          <a:xfrm>
            <a:off x="286311" y="2440615"/>
            <a:ext cx="6021184" cy="32588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117212" y="4060512"/>
            <a:ext cx="1225685" cy="2851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6116944" y="4383185"/>
            <a:ext cx="1225198" cy="100558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6111064" y="5512911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53606" y="3997294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6419" y="4545868"/>
            <a:ext cx="1210588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01412" y="4052885"/>
            <a:ext cx="1337052" cy="151341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42762" y="435514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66419" y="5405981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8985035" y="443368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0029298" y="397363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654" y="551291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6112517" y="2467675"/>
            <a:ext cx="1225685" cy="86395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453606" y="2647759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7742C6C-1726-654D-8215-AB2C2688D3C8}"/>
              </a:ext>
            </a:extLst>
          </p:cNvPr>
          <p:cNvSpPr txBox="1"/>
          <p:nvPr/>
        </p:nvSpPr>
        <p:spPr>
          <a:xfrm>
            <a:off x="7453606" y="2072089"/>
            <a:ext cx="421256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(PCA</a:t>
            </a:r>
            <a:r>
              <a:rPr lang="ko-KR" altLang="en-US" sz="1200" dirty="0"/>
              <a:t>와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 수행 전</a:t>
            </a:r>
            <a:r>
              <a:rPr lang="en-US" altLang="ko-KR" sz="1200" dirty="0"/>
              <a:t>,</a:t>
            </a:r>
            <a:r>
              <a:rPr lang="ko-KR" altLang="en-US" sz="1200" dirty="0"/>
              <a:t> 전체 </a:t>
            </a:r>
            <a:r>
              <a:rPr lang="en-US" altLang="ko-KR" sz="1200" dirty="0"/>
              <a:t>sample</a:t>
            </a:r>
            <a:r>
              <a:rPr lang="ko-KR" altLang="en-US" sz="1200" dirty="0"/>
              <a:t>에 대한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normalization</a:t>
            </a:r>
            <a:r>
              <a:rPr lang="ko-KR" altLang="en-US" sz="1200" dirty="0"/>
              <a:t>과 </a:t>
            </a:r>
            <a:r>
              <a:rPr lang="en-US" altLang="ko-KR" sz="1200" dirty="0"/>
              <a:t>batch correction</a:t>
            </a:r>
            <a:r>
              <a:rPr lang="ko-KR" altLang="en-US" sz="1200" dirty="0"/>
              <a:t>을 선행하는 작업입니다</a:t>
            </a:r>
            <a:r>
              <a:rPr lang="en-US" altLang="ko-KR" sz="1200" dirty="0"/>
              <a:t>.)</a:t>
            </a:r>
          </a:p>
        </p:txBody>
      </p:sp>
      <p:sp>
        <p:nvSpPr>
          <p:cNvPr id="34" name="오른쪽 중괄호 33"/>
          <p:cNvSpPr/>
          <p:nvPr/>
        </p:nvSpPr>
        <p:spPr>
          <a:xfrm>
            <a:off x="6114239" y="3388836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469594" y="3281906"/>
            <a:ext cx="106984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</a:t>
            </a: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753</Words>
  <Application>Microsoft Office PowerPoint</Application>
  <PresentationFormat>와이드스크린</PresentationFormat>
  <Paragraphs>139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Workflow</vt:lpstr>
      <vt:lpstr>Workflow</vt:lpstr>
      <vt:lpstr>PCA &amp; Correlation plot</vt:lpstr>
      <vt:lpstr>PCA &amp; Correlation plot</vt:lpstr>
      <vt:lpstr>PCA &amp; Correlation plot</vt:lpstr>
      <vt:lpstr>DEG Analysis</vt:lpstr>
      <vt:lpstr>DEG Analysis</vt:lpstr>
      <vt:lpstr>Input data </vt:lpstr>
      <vt:lpstr>PCA &amp; Correlation plot</vt:lpstr>
      <vt:lpstr>PCA &amp; Correlation plot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user</cp:lastModifiedBy>
  <cp:revision>49</cp:revision>
  <dcterms:created xsi:type="dcterms:W3CDTF">2022-03-28T08:13:07Z</dcterms:created>
  <dcterms:modified xsi:type="dcterms:W3CDTF">2022-04-13T08:57:44Z</dcterms:modified>
</cp:coreProperties>
</file>