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</p14:sldIdLst>
        </p14:section>
        <p14:section name="Input data" id="{06832706-D198-4334-86FC-3BBE13300A97}">
          <p14:sldIdLst>
            <p14:sldId id="262"/>
          </p14:sldIdLst>
        </p14:section>
        <p14:section name="PCA &amp; Correlation plot" id="{972E8649-E3F2-4522-B3A4-4F0A1C6FA533}">
          <p14:sldIdLst>
            <p14:sldId id="257"/>
            <p14:sldId id="258"/>
            <p14:sldId id="259"/>
          </p14:sldIdLst>
        </p14:section>
        <p14:section name="DEG Analysis" id="{4F77AA2C-0102-4A80-B521-A02B612C450F}">
          <p14:sldIdLst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88435" autoAdjust="0"/>
  </p:normalViewPr>
  <p:slideViewPr>
    <p:cSldViewPr snapToGrid="0">
      <p:cViewPr>
        <p:scale>
          <a:sx n="100" d="100"/>
          <a:sy n="100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/>
              <a:t>https://ggplot2.tidyverse.org/reference/index.html</a:t>
            </a:r>
          </a:p>
          <a:p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/>
              <a:t>https://ggplot2.tidyverse.org/reference/index.html</a:t>
            </a:r>
          </a:p>
          <a:p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5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83456" y="1235021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3583458" y="2483754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3583457" y="3553237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3583457" y="5279289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7D1D50-C100-4846-B8D3-0AF4330013E4}"/>
              </a:ext>
            </a:extLst>
          </p:cNvPr>
          <p:cNvSpPr txBox="1"/>
          <p:nvPr/>
        </p:nvSpPr>
        <p:spPr>
          <a:xfrm>
            <a:off x="3467343" y="1866746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</a:t>
            </a:r>
            <a:r>
              <a:rPr kumimoji="1" lang="en-US" altLang="ko-KR" sz="2000" b="1" dirty="0"/>
              <a:t>&gt;</a:t>
            </a:r>
            <a:endParaRPr kumimoji="1"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5F3932-CD6A-EE4C-BEA6-A1830EE377A8}"/>
              </a:ext>
            </a:extLst>
          </p:cNvPr>
          <p:cNvSpPr txBox="1"/>
          <p:nvPr/>
        </p:nvSpPr>
        <p:spPr>
          <a:xfrm>
            <a:off x="3467343" y="4046105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smtClean="0"/>
              <a:t>&lt; Statistical Testing &gt;</a:t>
            </a:r>
            <a:endParaRPr kumimoji="1"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" y="706641"/>
            <a:ext cx="2667311" cy="603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599" y="903953"/>
            <a:ext cx="3232104" cy="113439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2119583"/>
            <a:ext cx="3232104" cy="122780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9" y="3374231"/>
            <a:ext cx="3232104" cy="845344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599" y="4300538"/>
            <a:ext cx="3232104" cy="2450370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Preprocessing &amp; </a:t>
            </a:r>
            <a:r>
              <a:rPr lang="en-US" altLang="ko-KR" sz="1800" b="1" dirty="0" smtClean="0"/>
              <a:t>Overview</a:t>
            </a:r>
            <a:endParaRPr lang="en-US" altLang="ko-KR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90452" y="2119813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 smtClean="0"/>
              <a:t>cts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</a:t>
            </a:r>
            <a:r>
              <a:rPr lang="en-US" altLang="ko-KR" sz="1600" dirty="0" err="1" smtClean="0"/>
              <a:t>featuredata</a:t>
            </a:r>
            <a:r>
              <a:rPr lang="en-US" altLang="ko-KR" sz="1600" dirty="0" smtClean="0"/>
              <a:t>: Gene ID / symbol</a:t>
            </a:r>
            <a:endParaRPr lang="en-US" altLang="ko-KR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290452" y="3409942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C272A49-C224-48B5-B713-8706FA2575D4}"/>
              </a:ext>
            </a:extLst>
          </p:cNvPr>
          <p:cNvSpPr txBox="1"/>
          <p:nvPr/>
        </p:nvSpPr>
        <p:spPr>
          <a:xfrm>
            <a:off x="286310" y="444738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4810605-476E-44E7-B91D-FD2C1D17C0AB}"/>
              </a:ext>
            </a:extLst>
          </p:cNvPr>
          <p:cNvSpPr txBox="1"/>
          <p:nvPr/>
        </p:nvSpPr>
        <p:spPr>
          <a:xfrm>
            <a:off x="1166170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1C8DEA7-C173-4B9F-9C99-AAF914F713A9}"/>
              </a:ext>
            </a:extLst>
          </p:cNvPr>
          <p:cNvSpPr txBox="1"/>
          <p:nvPr/>
        </p:nvSpPr>
        <p:spPr>
          <a:xfrm>
            <a:off x="6085411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34" y="4877172"/>
            <a:ext cx="4674793" cy="16925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94" y="4877172"/>
            <a:ext cx="5322289" cy="16938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92"/>
          <a:stretch/>
        </p:blipFill>
        <p:spPr>
          <a:xfrm>
            <a:off x="307910" y="1841049"/>
            <a:ext cx="5486568" cy="2449854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24352" y="1841049"/>
            <a:ext cx="1225685" cy="97835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9866" y="2990771"/>
            <a:ext cx="1225198" cy="1279842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환원시키는 기법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800" dirty="0"/>
              <a:t>sample-gene matrix :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생각 </a:t>
            </a:r>
            <a:r>
              <a:rPr lang="en-US" altLang="ko-KR" sz="1800" dirty="0"/>
              <a:t>=&gt; </a:t>
            </a:r>
            <a:r>
              <a:rPr lang="ko-KR" altLang="en-US" sz="1800" dirty="0"/>
              <a:t>고차원의 데이터</a:t>
            </a:r>
            <a:r>
              <a:rPr lang="en-US" altLang="ko-KR" sz="1800" dirty="0"/>
              <a:t>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만들어</a:t>
            </a:r>
            <a:r>
              <a:rPr lang="en-US" altLang="ko-KR" sz="1800" dirty="0"/>
              <a:t>, sample </a:t>
            </a:r>
            <a:r>
              <a:rPr lang="ko-KR" altLang="en-US" sz="1800" dirty="0"/>
              <a:t>간 </a:t>
            </a:r>
            <a:r>
              <a:rPr lang="ko-KR" altLang="en-US" sz="1800" dirty="0" err="1"/>
              <a:t>유사도를</a:t>
            </a:r>
            <a:r>
              <a:rPr lang="ko-KR" altLang="en-US" sz="1800" dirty="0"/>
              <a:t> 시각화 할 수 있음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559344" y="3579320"/>
            <a:ext cx="3540841" cy="26459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72930" y="3579320"/>
            <a:ext cx="2127505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&lt;= </a:t>
            </a:r>
            <a:r>
              <a:rPr lang="ko-KR" altLang="en-US" sz="1600" b="1" dirty="0"/>
              <a:t>코드 실행 결과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첫 번째 주성분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두 번째 주성분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20" y="4999967"/>
            <a:ext cx="3380972" cy="1543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10" y="2473304"/>
            <a:ext cx="6007486" cy="2317428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53327" y="2633945"/>
            <a:ext cx="1225685" cy="37482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5953814" y="3062057"/>
            <a:ext cx="1225198" cy="112995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327" y="4245299"/>
            <a:ext cx="1225198" cy="43758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02080" y="2631543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8469" y="3430937"/>
            <a:ext cx="220124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53213" y="2677293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94510" y="3037957"/>
            <a:ext cx="646384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1188" y="4504999"/>
            <a:ext cx="55014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8469" y="4275544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6310" y="5002958"/>
            <a:ext cx="1803699" cy="34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* ggplot2 </a:t>
            </a:r>
            <a:r>
              <a:rPr lang="ko-KR" altLang="en-US" sz="1400" dirty="0"/>
              <a:t>형식 예시</a:t>
            </a:r>
            <a:endParaRPr lang="en-US" altLang="ko-KR" sz="14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144" b="10472"/>
          <a:stretch/>
        </p:blipFill>
        <p:spPr>
          <a:xfrm>
            <a:off x="8930075" y="435514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9974338" y="389509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대조군과 비교군 간 발현 차이가 유의한 유전자 후보군 선발하는 분석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주로 </a:t>
            </a:r>
            <a:r>
              <a:rPr lang="en-US" altLang="ko-KR" sz="1800" dirty="0"/>
              <a:t>Fold change </a:t>
            </a:r>
            <a:r>
              <a:rPr lang="ko-KR" altLang="en-US" sz="1800" dirty="0"/>
              <a:t>값과 </a:t>
            </a:r>
            <a:r>
              <a:rPr lang="en-US" altLang="ko-KR" sz="1800" dirty="0"/>
              <a:t>p value</a:t>
            </a:r>
            <a:r>
              <a:rPr lang="ko-KR" altLang="en-US" sz="1800" dirty="0"/>
              <a:t>를 이용해 유의미함을 판단함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대조군 대비 비교군의 </a:t>
            </a:r>
            <a:r>
              <a:rPr lang="en-US" altLang="ko-KR" sz="1800" dirty="0"/>
              <a:t>log2(Fold Change)</a:t>
            </a:r>
            <a:r>
              <a:rPr lang="ko-KR" altLang="en-US" sz="1800" dirty="0"/>
              <a:t> </a:t>
            </a:r>
            <a:r>
              <a:rPr lang="en-US" altLang="ko-KR" sz="1800" dirty="0"/>
              <a:t>= log2(</a:t>
            </a:r>
            <a:r>
              <a:rPr lang="ko-KR" altLang="en-US" sz="1800" dirty="0"/>
              <a:t>비교군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대조군 유전자 </a:t>
            </a:r>
            <a:r>
              <a:rPr lang="ko-KR" altLang="en-US" sz="1800" dirty="0" err="1"/>
              <a:t>발현량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CF8583E-FD4B-4ACF-B28E-23B9D3C7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79"/>
          <a:stretch/>
        </p:blipFill>
        <p:spPr>
          <a:xfrm>
            <a:off x="276247" y="3616188"/>
            <a:ext cx="11729154" cy="1684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1BDDA2C1-03DA-41F1-A879-7E20D290242E}"/>
                  </a:ext>
                </a:extLst>
              </p:cNvPr>
              <p:cNvSpPr txBox="1"/>
              <p:nvPr/>
            </p:nvSpPr>
            <p:spPr>
              <a:xfrm>
                <a:off x="3983628" y="5850421"/>
                <a:ext cx="6358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Cdc45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발현량이</a:t>
                </a:r>
                <a:r>
                  <a:rPr lang="ko-KR" altLang="en-US" sz="1600" dirty="0"/>
                  <a:t> 비교군 대비 대조군에서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−1.31483</m:t>
                        </m:r>
                      </m:sup>
                    </m:sSup>
                  </m:oMath>
                </a14:m>
                <a:r>
                  <a:rPr lang="ko-KR" altLang="en-US" sz="1600" dirty="0"/>
                  <a:t>배 감소하였고 </a:t>
                </a:r>
                <a:endParaRPr lang="en-US" altLang="ko-KR" sz="1600" dirty="0"/>
              </a:p>
              <a:p>
                <a:r>
                  <a:rPr lang="en-US" altLang="ko-KR" sz="1600" dirty="0"/>
                  <a:t>adjusted p value (</a:t>
                </a:r>
                <a:r>
                  <a:rPr lang="en-US" altLang="ko-KR" sz="1600" dirty="0" err="1"/>
                  <a:t>padj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2.90373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ko-KR" altLang="en-US" sz="1600" dirty="0"/>
                  <a:t>로 차이가 유의미하다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DDA2C1-03DA-41F1-A879-7E20D2902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28" y="5850421"/>
                <a:ext cx="6358344" cy="584775"/>
              </a:xfrm>
              <a:prstGeom prst="rect">
                <a:avLst/>
              </a:prstGeom>
              <a:blipFill>
                <a:blip r:embed="rId4"/>
                <a:stretch>
                  <a:fillRect l="-479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EAE6DD-6600-4783-BA14-E6F3368EF3C5}"/>
              </a:ext>
            </a:extLst>
          </p:cNvPr>
          <p:cNvSpPr txBox="1"/>
          <p:nvPr/>
        </p:nvSpPr>
        <p:spPr>
          <a:xfrm>
            <a:off x="2168995" y="5808227"/>
            <a:ext cx="1814633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결과 해석 예시 </a:t>
            </a:r>
            <a:r>
              <a:rPr lang="en-US" altLang="ko-KR" sz="1600" b="1" dirty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5593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xmlns="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</a:t>
            </a:r>
            <a:r>
              <a:rPr lang="ko-KR" altLang="en-US" sz="1200" dirty="0" smtClean="0"/>
              <a:t>별로 </a:t>
            </a:r>
            <a:r>
              <a:rPr lang="en-US" altLang="ko-KR" sz="1200" dirty="0" smtClean="0"/>
              <a:t>DEG </a:t>
            </a:r>
            <a:r>
              <a:rPr lang="ko-KR" altLang="en-US" sz="1200" dirty="0" smtClean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문을 사용하는데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그를 위해 필요한 사전 작업입니다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7389" y="4309060"/>
            <a:ext cx="295625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Run DEG analysis by DESeq2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7389" y="6195955"/>
            <a:ext cx="142090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 file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267BF0-69BF-4118-B5E7-BB1D5B46579C}"/>
              </a:ext>
            </a:extLst>
          </p:cNvPr>
          <p:cNvSpPr txBox="1"/>
          <p:nvPr/>
        </p:nvSpPr>
        <p:spPr>
          <a:xfrm>
            <a:off x="8747389" y="5129300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2"/>
          <a:stretch/>
        </p:blipFill>
        <p:spPr>
          <a:xfrm>
            <a:off x="304800" y="2441158"/>
            <a:ext cx="7366848" cy="41404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E733A80-DF78-4A25-901B-8D2A2CFEF47B}"/>
              </a:ext>
            </a:extLst>
          </p:cNvPr>
          <p:cNvSpPr/>
          <p:nvPr/>
        </p:nvSpPr>
        <p:spPr>
          <a:xfrm>
            <a:off x="3324225" y="5610147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xmlns="" id="{12797CB4-F5BA-44A2-84C7-5F83F160E6C2}"/>
              </a:ext>
            </a:extLst>
          </p:cNvPr>
          <p:cNvSpPr/>
          <p:nvPr/>
        </p:nvSpPr>
        <p:spPr>
          <a:xfrm>
            <a:off x="7418564" y="4838698"/>
            <a:ext cx="1225198" cy="95250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5928" y="4219381"/>
            <a:ext cx="1225685" cy="5905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xmlns="" id="{EED46B05-E63D-4629-A2AD-FC182835B08E}"/>
              </a:ext>
            </a:extLst>
          </p:cNvPr>
          <p:cNvSpPr/>
          <p:nvPr/>
        </p:nvSpPr>
        <p:spPr>
          <a:xfrm>
            <a:off x="7424326" y="6223825"/>
            <a:ext cx="1225198" cy="34922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09359" y="2782706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66114" y="3275880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/>
              <a:t>Prepare DESeq2 dataset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xmlns="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(Day8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significant gene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(Day8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significant gene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adjusted p value </a:t>
            </a:r>
            <a:r>
              <a:rPr lang="ko-KR" altLang="en-US" sz="1200" dirty="0" smtClean="0"/>
              <a:t>기준 오름차순 정렬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499</Words>
  <Application>Microsoft Office PowerPoint</Application>
  <PresentationFormat>와이드스크린</PresentationFormat>
  <Paragraphs>102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Workflow</vt:lpstr>
      <vt:lpstr>Input data 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user</cp:lastModifiedBy>
  <cp:revision>23</cp:revision>
  <dcterms:created xsi:type="dcterms:W3CDTF">2022-03-28T08:13:07Z</dcterms:created>
  <dcterms:modified xsi:type="dcterms:W3CDTF">2022-04-04T07:36:51Z</dcterms:modified>
</cp:coreProperties>
</file>