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79" r:id="rId3"/>
    <p:sldId id="271" r:id="rId4"/>
    <p:sldId id="284" r:id="rId5"/>
    <p:sldId id="285" r:id="rId6"/>
    <p:sldId id="286" r:id="rId7"/>
    <p:sldId id="278" r:id="rId8"/>
    <p:sldId id="258" r:id="rId9"/>
    <p:sldId id="259" r:id="rId10"/>
    <p:sldId id="283" r:id="rId11"/>
    <p:sldId id="280" r:id="rId12"/>
    <p:sldId id="257" r:id="rId13"/>
    <p:sldId id="260" r:id="rId14"/>
    <p:sldId id="261" r:id="rId15"/>
    <p:sldId id="264" r:id="rId16"/>
    <p:sldId id="265" r:id="rId17"/>
    <p:sldId id="266" r:id="rId18"/>
    <p:sldId id="281" r:id="rId19"/>
    <p:sldId id="288" r:id="rId20"/>
    <p:sldId id="282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1f59230693ad4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3FA52-17C9-425B-9126-E852CD83A0A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C754F-1881-4DAA-9F74-65D6B0FC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0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분석을 통해서 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끼리 유의미한 차이가 나는 유전자들을 뽑았습니다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빨간색이 표시가 된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일째 </a:t>
            </a:r>
            <a:r>
              <a:rPr lang="en-US" altLang="ko-KR" dirty="0" err="1" smtClean="0"/>
              <a:t>heatmap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상에서 가장 많은 차이가 나는 것을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논문에서는 이런 유의미한 유전자들을 가지고 </a:t>
            </a:r>
            <a:r>
              <a:rPr lang="en-US" altLang="ko-KR" baseline="0" dirty="0" smtClean="0"/>
              <a:t>gene ontology </a:t>
            </a:r>
            <a:r>
              <a:rPr lang="ko-KR" altLang="en-US" baseline="0" dirty="0" smtClean="0"/>
              <a:t>분석을 하여서 오른쪽 그림과 같이 </a:t>
            </a:r>
            <a:r>
              <a:rPr lang="en-US" altLang="ko-KR" baseline="0" dirty="0" smtClean="0"/>
              <a:t>CD90 like cell</a:t>
            </a:r>
            <a:r>
              <a:rPr lang="ko-KR" altLang="en-US" baseline="0" dirty="0" smtClean="0"/>
              <a:t>이 다른 그룹보다 </a:t>
            </a:r>
            <a:r>
              <a:rPr lang="en-US" altLang="ko-KR" baseline="0" dirty="0" smtClean="0"/>
              <a:t>cell cycle regulation</a:t>
            </a:r>
            <a:r>
              <a:rPr lang="ko-KR" altLang="en-US" baseline="0" dirty="0" smtClean="0"/>
              <a:t>에 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754F-1881-4DAA-9F74-65D6B0FCD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754F-1881-4DAA-9F74-65D6B0FCD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9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Go Term</a:t>
            </a:r>
            <a:r>
              <a:rPr lang="ko-KR" altLang="en-US" dirty="0" smtClean="0"/>
              <a:t>에 속하는지에 따른 유의미한 유전자들과 아니라고 판단된 유전자들의 차이를 알아본다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다시 말하면 정말로 우리가 유의미하다고 판단된 유전자들이 각 </a:t>
            </a:r>
            <a:r>
              <a:rPr lang="en-US" altLang="ko-KR" dirty="0" smtClean="0"/>
              <a:t>GO Term</a:t>
            </a:r>
            <a:r>
              <a:rPr lang="ko-KR" altLang="en-US" smtClean="0"/>
              <a:t>에 속</a:t>
            </a:r>
            <a:r>
              <a:rPr lang="ko-KR" altLang="en-US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754F-1881-4DAA-9F74-65D6B0FCD6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7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8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4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DCD3-DF09-4BEE-A62D-65AA52B3903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3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.ncifcrf.gov/home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4886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Ontology(GO)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p-value(Fisher’s exact test)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02000" y="3036332"/>
                <a:ext cx="4203362" cy="17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P=</a:t>
                </a:r>
                <a14:m>
                  <m:oMath xmlns:m="http://schemas.openxmlformats.org/officeDocument/2006/math">
                    <m:r>
                      <a:rPr lang="en-US" altLang="ko-KR" sz="60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num>
                              <m:den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29960</m:t>
                                </m:r>
                              </m:num>
                              <m:den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297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30000</m:t>
                                </m:r>
                              </m:num>
                              <m:den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ko-KR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3036332"/>
                <a:ext cx="4203362" cy="1769395"/>
              </a:xfrm>
              <a:prstGeom prst="rect">
                <a:avLst/>
              </a:prstGeom>
              <a:blipFill rotWithShape="0">
                <a:blip r:embed="rId3"/>
                <a:stretch>
                  <a:fillRect l="-11030" b="-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79503" y="5501938"/>
            <a:ext cx="35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0.007 (&lt;0.05)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0" y="5871270"/>
            <a:ext cx="607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값이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0.05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이하기 때문에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유의미한 유전자들과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해당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연관성이 높다고 판단합니다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159000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 term </a:t>
            </a:r>
            <a:r>
              <a:rPr lang="ko-KR" altLang="en-US" dirty="0" smtClean="0"/>
              <a:t>속한 유전자 들 중에 유의미한 유전자가 뽑힐 확률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7" idx="2"/>
          </p:cNvCxnSpPr>
          <p:nvPr/>
        </p:nvCxnSpPr>
        <p:spPr>
          <a:xfrm>
            <a:off x="2336800" y="3082330"/>
            <a:ext cx="2222500" cy="308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" idx="2"/>
          </p:cNvCxnSpPr>
          <p:nvPr/>
        </p:nvCxnSpPr>
        <p:spPr>
          <a:xfrm flipH="1">
            <a:off x="3149600" y="4805727"/>
            <a:ext cx="2254081" cy="50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7600" y="5410200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유전자 중에서 유의미한 유전자가 뽑힐 확률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68514" y="2017774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 term </a:t>
            </a:r>
            <a:r>
              <a:rPr lang="ko-KR" altLang="en-US" dirty="0" smtClean="0"/>
              <a:t>속하지 않는 들 중에 유의미한 유전자가 뽑힐 확률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23" idx="1"/>
          </p:cNvCxnSpPr>
          <p:nvPr/>
        </p:nvCxnSpPr>
        <p:spPr>
          <a:xfrm flipH="1">
            <a:off x="6616700" y="2479439"/>
            <a:ext cx="951814" cy="60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EASE score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22637"/>
              </p:ext>
            </p:extLst>
          </p:nvPr>
        </p:nvGraphicFramePr>
        <p:xfrm>
          <a:off x="1793789" y="2508086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3-1</a:t>
                      </a:r>
                      <a:endParaRPr lang="ko-KR" alt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29,663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29,960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 </a:t>
                      </a:r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29,700 </a:t>
                      </a:r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30,000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324" y="2676017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24" y="348173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297" y="2023337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Your interest genes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0035" y="1989808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0803" y="5336838"/>
            <a:ext cx="35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 ( &gt;0.05 )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8646" y="5706170"/>
            <a:ext cx="494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과 연관된 유전자 개수를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개를 제거해서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보수적으로 계산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https://david.ncifcrf.gov/home.jsp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Toppgene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https://toppgene.cchmc.org/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G:profiler - https://biit.cs.ut.ee/gprofiler/gost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Panther - http://www.pantherdb.org/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644485"/>
            <a:ext cx="6846462" cy="4176714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0800000">
            <a:off x="2992816" y="3221135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121" y="1761721"/>
            <a:ext cx="11418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eseq2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Fold change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값이 큰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24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유의미한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로 실습을 진행하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겠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습니다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Day 24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deseq2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결과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이하 이며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logFC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-2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보다 작은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유전자들만 추출해서 사용을 하겠습니다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GCTfh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-like cell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up regulation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되는 유전자들과 연관된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0CFB75-0B46-46D9-90DD-FCF414E4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08" y="1084608"/>
            <a:ext cx="1942584" cy="56417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 rot="5400000">
            <a:off x="7363090" y="2501057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3512528">
            <a:off x="6835610" y="6218620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rot="5400000">
            <a:off x="6953163" y="5582491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8213" y="4286236"/>
            <a:ext cx="2334572" cy="44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C132BF-04FE-4A0C-BAD5-4874BB3EE044}"/>
              </a:ext>
            </a:extLst>
          </p:cNvPr>
          <p:cNvSpPr txBox="1"/>
          <p:nvPr/>
        </p:nvSpPr>
        <p:spPr>
          <a:xfrm>
            <a:off x="7930892" y="2312784"/>
            <a:ext cx="54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Paste genes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 24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(&lt;0.05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 and (log2FC &lt;-2 )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325B943-446F-4ACC-9424-5A487B72F510}"/>
              </a:ext>
            </a:extLst>
          </p:cNvPr>
          <p:cNvSpPr txBox="1"/>
          <p:nvPr/>
        </p:nvSpPr>
        <p:spPr>
          <a:xfrm>
            <a:off x="8190987" y="4275352"/>
            <a:ext cx="273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Select type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1800" y="4441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6760" y="1532995"/>
            <a:ext cx="583044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ENSMUSG00000045273 ENSMUSG00000041219 ENSMUSG00000015880 ENSMUSG00000047534 ENSMUSG00000026700</a:t>
            </a:r>
          </a:p>
          <a:p>
            <a:r>
              <a:rPr lang="en-US" altLang="ko-KR" sz="800" dirty="0"/>
              <a:t>ENSMUSG00000028064 ENSMUSG00000085603 ENSMUSG00000017716 ENSMUSG00000005233 ENSMUSG00000042064</a:t>
            </a:r>
          </a:p>
          <a:p>
            <a:r>
              <a:rPr lang="en-US" altLang="ko-KR" sz="800" dirty="0"/>
              <a:t>ENSMUSG00000027654 ENSMUSG00000072082 ENSMUSG00000022385 ENSMUSG00000026068 ENSMUSG00000030589</a:t>
            </a:r>
          </a:p>
          <a:p>
            <a:r>
              <a:rPr lang="en-US" altLang="ko-KR" sz="800" dirty="0"/>
              <a:t>ENSMUSG00000040703 ENSMUSG00000074673 ENSMUSG00000026669 ENSMUSG00000012443 ENSMUSG00000031262</a:t>
            </a:r>
          </a:p>
          <a:p>
            <a:r>
              <a:rPr lang="en-US" altLang="ko-KR" sz="800" dirty="0"/>
              <a:t>ENSMUSG00000053897 ENSMUSG00000074476 ENSMUSG00000035455 ENSMUSG00000022033 ENSMUSG00000039831</a:t>
            </a:r>
          </a:p>
          <a:p>
            <a:r>
              <a:rPr lang="en-US" altLang="ko-KR" sz="800" dirty="0"/>
              <a:t>ENSMUSG00000022489 ENSMUSG00000002228 ENSMUSG00000057286 ENSMUSG00000038379 ENSMUSG00000035275</a:t>
            </a:r>
          </a:p>
          <a:p>
            <a:r>
              <a:rPr lang="en-US" altLang="ko-KR" sz="800" dirty="0"/>
              <a:t>ENSMUSG00000030677 ENSMUSG00000036223 ENSMUSG00000027469 ENSMUSG00000032113 ENSMUSG00000044258</a:t>
            </a:r>
          </a:p>
          <a:p>
            <a:r>
              <a:rPr lang="en-US" altLang="ko-KR" sz="800" dirty="0"/>
              <a:t>ENSMUSG00000097418 ENSMUSG00000041235 ENSMUSG00000020330 ENSMUSG00000028718 ENSMUSG00000041064</a:t>
            </a:r>
          </a:p>
          <a:p>
            <a:r>
              <a:rPr lang="en-US" altLang="ko-KR" sz="800" dirty="0"/>
              <a:t>ENSMUSG00000020185 ENSMUSG00000033952 ENSMUSG00000039748 ENSMUSG00000040658 ENSMUSG00000009628</a:t>
            </a:r>
          </a:p>
          <a:p>
            <a:r>
              <a:rPr lang="en-US" altLang="ko-KR" sz="800" dirty="0"/>
              <a:t>ENSMUSG00000031391 ENSMUSG00000097993 ENSMUSG00000028885 ENSMUSG00000025574 ENSMUSG00000053977</a:t>
            </a:r>
          </a:p>
          <a:p>
            <a:r>
              <a:rPr lang="en-US" altLang="ko-KR" sz="800" dirty="0"/>
              <a:t>ENSMUSG00000006398 ENSMUSG00000090086 ENSMUSG00000026070 ENSMUSG00000021697 ENSMUSG00000027489</a:t>
            </a:r>
          </a:p>
          <a:p>
            <a:r>
              <a:rPr lang="en-US" altLang="ko-KR" sz="800" dirty="0"/>
              <a:t>ENSMUSG00000037313 ENSMUSG00000023940 ENSMUSG00000037944 ENSMUSG00000001403 ENSMUSG00000087060</a:t>
            </a:r>
          </a:p>
          <a:p>
            <a:r>
              <a:rPr lang="en-US" altLang="ko-KR" sz="800" dirty="0"/>
              <a:t>ENSMUSG00000028587 ENSMUSG00000042385 ENSMUSG00000024056 ENSMUSG00000068101 ENSMUSG00000018341</a:t>
            </a:r>
          </a:p>
          <a:p>
            <a:r>
              <a:rPr lang="en-US" altLang="ko-KR" sz="800" dirty="0"/>
              <a:t>ENSMUSG00000048922 ENSMUSG00000040829 ENSMUSG00000026683 ENSMUSG00000037725 ENSMUSG00000018428</a:t>
            </a:r>
          </a:p>
          <a:p>
            <a:r>
              <a:rPr lang="en-US" altLang="ko-KR" sz="800" dirty="0"/>
              <a:t>ENSMUSG00000025154 ENSMUSG00000022322 ENSMUSG00000030268 ENSMUSG00000028678 ENSMUSG00000038354</a:t>
            </a:r>
          </a:p>
          <a:p>
            <a:r>
              <a:rPr lang="en-US" altLang="ko-KR" sz="800" dirty="0"/>
              <a:t>ENSMUSG00000026715 ENSMUSG00000027496 ENSMUSG00000058945 ENSMUSG00000027379 ENSMUSG00000097838</a:t>
            </a:r>
          </a:p>
          <a:p>
            <a:r>
              <a:rPr lang="en-US" altLang="ko-KR" sz="800" dirty="0"/>
              <a:t>ENSMUSG00000042029 ENSMUSG00000002835 ENSMUSG00000020914 ENSMUSG00000011256 ENSMUSG00000023045</a:t>
            </a:r>
          </a:p>
          <a:p>
            <a:r>
              <a:rPr lang="en-US" altLang="ko-KR" sz="800" dirty="0"/>
              <a:t>ENSMUSG00000026622 ENSMUSG00000028832 ENSMUSG00000004661 ENSMUSG00000046179 ENSMUSG00000097136</a:t>
            </a:r>
          </a:p>
          <a:p>
            <a:r>
              <a:rPr lang="en-US" altLang="ko-KR" sz="800" dirty="0"/>
              <a:t>ENSMUSG00000003779 ENSMUSG00000030867 ENSMUSG00000035683 ENSMUSG00000002055 ENSMUSG00000096991</a:t>
            </a:r>
          </a:p>
          <a:p>
            <a:r>
              <a:rPr lang="en-US" altLang="ko-KR" sz="800" dirty="0"/>
              <a:t>ENSMUSG00000023348 ENSMUSG00000034394 ENSMUSG00000001517 ENSMUSG00000033826 ENSMUSG00000041782</a:t>
            </a:r>
          </a:p>
          <a:p>
            <a:r>
              <a:rPr lang="en-US" altLang="ko-KR" sz="800" dirty="0"/>
              <a:t>ENSMUSG00000028873 ENSMUSG00000031004 ENSMUSG00000027323 ENSMUSG00000032578 ENSMUSG00000054672</a:t>
            </a:r>
          </a:p>
          <a:p>
            <a:r>
              <a:rPr lang="en-US" altLang="ko-KR" sz="800" dirty="0"/>
              <a:t>ENSMUSG00000019214 ENSMUSG00000039395 ENSMUSG00000029516 ENSMUSG00000019992 ENSMUSG00000016024</a:t>
            </a:r>
          </a:p>
          <a:p>
            <a:r>
              <a:rPr lang="en-US" altLang="ko-KR" sz="800" dirty="0"/>
              <a:t>ENSMUSG00000070691 ENSMUSG00000026728 ENSMUSG00000041220 ENSMUSG00000069911 ENSMUSG00000058290</a:t>
            </a:r>
          </a:p>
          <a:p>
            <a:r>
              <a:rPr lang="en-US" altLang="ko-KR" sz="800" dirty="0"/>
              <a:t>ENSMUSG00000027326 ENSMUSG00000034773 ENSMUSG00000079388 ENSMUSG00000078521 ENSMUSG00000050503</a:t>
            </a:r>
          </a:p>
          <a:p>
            <a:r>
              <a:rPr lang="en-US" altLang="ko-KR" sz="800" dirty="0"/>
              <a:t>ENSMUSG00000086324 ENSMUSG00000044201 ENSMUSG00000034206 ENSMUSG00000039396 ENSMUSG00000042489</a:t>
            </a:r>
          </a:p>
          <a:p>
            <a:r>
              <a:rPr lang="en-US" altLang="ko-KR" sz="800" dirty="0"/>
              <a:t>ENSMUSG00000030346 ENSMUSG00000026989 ENSMUSG00000020649 ENSMUSG00000046341 ENSMUSG00000027463</a:t>
            </a:r>
          </a:p>
          <a:p>
            <a:r>
              <a:rPr lang="en-US" altLang="ko-KR" sz="800" dirty="0"/>
              <a:t>ENSMUSG00000098178 ENSMUSG00000097971 ENSMUSG00000034329 ENSMUSG00000072980 ENSMUSG00000026765</a:t>
            </a:r>
          </a:p>
          <a:p>
            <a:r>
              <a:rPr lang="en-US" altLang="ko-KR" sz="800" dirty="0"/>
              <a:t>ENSMUSG00000024989 ENSMUSG00000038943 ENSMUSG00000064179 ENSMUSG00000020897 ENSMUSG00000032373</a:t>
            </a:r>
          </a:p>
          <a:p>
            <a:r>
              <a:rPr lang="en-US" altLang="ko-KR" sz="800" dirty="0"/>
              <a:t>ENSMUSG00000093098 ENSMUSG00000027583 ENSMUSG00000018340 ENSMUSG00000051378 ENSMUSG00000000530</a:t>
            </a:r>
          </a:p>
          <a:p>
            <a:r>
              <a:rPr lang="en-US" altLang="ko-KR" sz="800" dirty="0"/>
              <a:t>ENSMUSG00000001228 ENSMUSG00000026749 ENSMUSG00000017861 ENSMUSG00000007080 ENSMUSG00000085274</a:t>
            </a:r>
          </a:p>
          <a:p>
            <a:r>
              <a:rPr lang="en-US" altLang="ko-KR" sz="800" dirty="0"/>
              <a:t>ENSMUSG00000048327 ENSMUSG00000017499 ENSMUSG00000020808 ENSMUSG00000003418 ENSMUSG00000093668</a:t>
            </a:r>
          </a:p>
          <a:p>
            <a:r>
              <a:rPr lang="en-US" altLang="ko-KR" sz="800" dirty="0"/>
              <a:t>ENSMUSG00000026077 ENSMUSG00000019942 ENSMUSG00000021485 ENSMUSG00000058773 ENSMUSG00000018830</a:t>
            </a:r>
          </a:p>
          <a:p>
            <a:r>
              <a:rPr lang="en-US" altLang="ko-KR" sz="800" dirty="0"/>
              <a:t>ENSMUSG00000087141 ENSMUSG00000022034 ENSMUSG00000021965 ENSMUSG00000032011 ENSMUSG00000097289</a:t>
            </a:r>
          </a:p>
          <a:p>
            <a:r>
              <a:rPr lang="en-US" altLang="ko-KR" sz="800" dirty="0"/>
              <a:t>ENSMUSG00000055044 ENSMUSG00000034883 ENSMUSG00000027306 ENSMUSG00000045328 ENSMUSG00000028150</a:t>
            </a:r>
          </a:p>
          <a:p>
            <a:r>
              <a:rPr lang="en-US" altLang="ko-KR" sz="800" dirty="0"/>
              <a:t>ENSMUSG00000024791 ENSMUSG00000020974 ENSMUSG00000000386 ENSMUSG00000040204 ENSMUSG00000021587</a:t>
            </a:r>
          </a:p>
          <a:p>
            <a:r>
              <a:rPr lang="en-US" altLang="ko-KR" sz="800" dirty="0"/>
              <a:t>ENSMUSG00000033949 ENSMUSG00000014778 ENSMUSG00000026955 ENSMUSG00000027490 ENSMUSG00000087670</a:t>
            </a:r>
          </a:p>
          <a:p>
            <a:r>
              <a:rPr lang="en-US" altLang="ko-KR" sz="800" dirty="0"/>
              <a:t>ENSMUSG00000029581 ENSMUSG00000023505 ENSMUSG00000003534 ENSMUSG00000034156 ENSMUSG00000024084</a:t>
            </a:r>
          </a:p>
          <a:p>
            <a:r>
              <a:rPr lang="en-US" altLang="ko-KR" sz="800" dirty="0"/>
              <a:t>ENSMUSG00000036777 ENSMUSG00000034311 ENSMUSG00000026605 ENSMUSG00000036882 ENSMUSG00000000037</a:t>
            </a:r>
          </a:p>
          <a:p>
            <a:r>
              <a:rPr lang="en-US" altLang="ko-KR" sz="800" dirty="0"/>
              <a:t>ENSMUSG00000032218 ENSMUSG00000027715 ENSMUSG00000028702 ENSMUSG00000053702 ENSMUSG00000046971</a:t>
            </a:r>
          </a:p>
          <a:p>
            <a:r>
              <a:rPr lang="en-US" altLang="ko-KR" sz="800" dirty="0"/>
              <a:t>ENSMUSG00000026603 ENSMUSG00000027720 ENSMUSG00000025366 ENSMUSG00000031802 ENSMUSG00000028332</a:t>
            </a:r>
          </a:p>
          <a:p>
            <a:r>
              <a:rPr lang="en-US" altLang="ko-KR" sz="800" dirty="0"/>
              <a:t>ENSMUSG00000028031</a:t>
            </a:r>
          </a:p>
          <a:p>
            <a:r>
              <a:rPr lang="en-US" altLang="ko-KR" sz="800" dirty="0"/>
              <a:t>ENSMUSG00000094628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4831" y="2087005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30270" y="3648220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0305" y="5440227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3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8412" y="6057933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4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681687"/>
            <a:ext cx="7924800" cy="47735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250A97E-66D6-41A7-ACDF-0E685F2CDE28}"/>
              </a:ext>
            </a:extLst>
          </p:cNvPr>
          <p:cNvSpPr/>
          <p:nvPr/>
        </p:nvSpPr>
        <p:spPr>
          <a:xfrm>
            <a:off x="1553962" y="3187700"/>
            <a:ext cx="1849638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5212486" y="4729648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0076" y="4552873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1777777" y="1889413"/>
            <a:ext cx="327247" cy="425421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3150257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Choose Ontology what you want to see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690688"/>
            <a:ext cx="6248400" cy="48581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6" y="1803109"/>
            <a:ext cx="3292553" cy="895063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5400000">
            <a:off x="11109592" y="2116882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9175" y="3924300"/>
            <a:ext cx="3292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분석에서는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정해진 </a:t>
            </a:r>
            <a:r>
              <a:rPr lang="en-US" altLang="ko-KR" dirty="0" smtClean="0"/>
              <a:t>Gene ontology </a:t>
            </a:r>
            <a:r>
              <a:rPr lang="ko-KR" altLang="en-US" dirty="0" smtClean="0"/>
              <a:t>로 실습을 진행을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6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35515"/>
            <a:ext cx="10125075" cy="448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353565" y="4407243"/>
            <a:ext cx="1894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0497" y="2135957"/>
            <a:ext cx="193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 involved in individual term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6415" y="1936418"/>
            <a:ext cx="471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–log(p-value) in Annotation Cluster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564064" y="2675194"/>
            <a:ext cx="2566930" cy="1056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914900" y="2315603"/>
            <a:ext cx="1025999" cy="1133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3143" y="6389190"/>
            <a:ext cx="40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Term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230890" y="6144363"/>
            <a:ext cx="0" cy="317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9767904" y="2700681"/>
            <a:ext cx="363090" cy="943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중괄호 28"/>
          <p:cNvSpPr/>
          <p:nvPr/>
        </p:nvSpPr>
        <p:spPr>
          <a:xfrm>
            <a:off x="1906158" y="3751700"/>
            <a:ext cx="45719" cy="6555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2069" y="3448761"/>
            <a:ext cx="180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Group of terms having similar biological meaning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5400000">
            <a:off x="4574364" y="3330216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 rot="5400000">
            <a:off x="7874934" y="3308524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611" y="3255560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42242" y="3226434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83" y="1499994"/>
            <a:ext cx="10058400" cy="5124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sp>
        <p:nvSpPr>
          <p:cNvPr id="6" name="왼쪽 중괄호 5"/>
          <p:cNvSpPr/>
          <p:nvPr/>
        </p:nvSpPr>
        <p:spPr>
          <a:xfrm>
            <a:off x="1540476" y="1690688"/>
            <a:ext cx="230659" cy="474306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415888"/>
            <a:ext cx="1885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GO Term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Matched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Interested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83019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28" y="1995488"/>
            <a:ext cx="6370743" cy="435133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4811" y="1843088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 rot="5400000">
            <a:off x="4393389" y="4444642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23" y="1690688"/>
            <a:ext cx="4646352" cy="33442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5190346"/>
            <a:ext cx="5574835" cy="1582708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본 실습에서는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 Ontology(GO)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대한 개념 설명과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분석 툴 사용법을 소개하겠습니다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6AF20EE-763F-E945-AEB9-D7718CB0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576388"/>
            <a:ext cx="3902075" cy="40146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48100" y="1473200"/>
            <a:ext cx="1168400" cy="411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683250" y="3032694"/>
            <a:ext cx="825500" cy="73660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0624" y="3170073"/>
            <a:ext cx="2143125" cy="270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62749" y="4764537"/>
            <a:ext cx="2143125" cy="270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10624" y="519034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Enrichment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3" y="2240692"/>
            <a:ext cx="10472107" cy="3671602"/>
          </a:xfrm>
          <a:prstGeom prst="rect">
            <a:avLst/>
          </a:prstGeom>
        </p:spPr>
      </p:pic>
      <p:sp>
        <p:nvSpPr>
          <p:cNvPr id="8" name="왼쪽 중괄호 7"/>
          <p:cNvSpPr/>
          <p:nvPr/>
        </p:nvSpPr>
        <p:spPr>
          <a:xfrm>
            <a:off x="1153298" y="1704961"/>
            <a:ext cx="230659" cy="474306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22183" y="1596358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of genes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11" y="1843088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70" y="1442297"/>
            <a:ext cx="6731780" cy="52521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37374" y="3192298"/>
            <a:ext cx="2301876" cy="24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52" y="2544763"/>
            <a:ext cx="2447925" cy="32956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206875" y="3455988"/>
            <a:ext cx="825500" cy="73660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2475" y="1838325"/>
            <a:ext cx="432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GCTfh</a:t>
            </a:r>
            <a:r>
              <a:rPr lang="en-US" altLang="ko-KR" dirty="0" smtClean="0"/>
              <a:t>-like cell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upregulation </a:t>
            </a:r>
            <a:r>
              <a:rPr lang="ko-KR" altLang="en-US" dirty="0" smtClean="0"/>
              <a:t>유전자</a:t>
            </a:r>
            <a:endParaRPr lang="en-US" altLang="ko-KR" dirty="0" smtClean="0"/>
          </a:p>
          <a:p>
            <a:r>
              <a:rPr lang="en-US" altLang="ko-KR" dirty="0" smtClean="0"/>
              <a:t>DAVID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097"/>
            <a:ext cx="3113014" cy="32234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6558" y="1881304"/>
            <a:ext cx="764265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크게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에 대해 유전자 분류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Cellular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component(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세포 구성 요소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세포 내 존재 위치에 따라 구분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Molecular function(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분자 수준에서의 기능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생화학적 수준에서 생산물에 따라 구분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iological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process(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생명 대사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생물학적 대사 과정에서의 역할에 따라 구분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2A3478-961F-42C5-B078-29EEC751970C}"/>
              </a:ext>
            </a:extLst>
          </p:cNvPr>
          <p:cNvSpPr txBox="1"/>
          <p:nvPr/>
        </p:nvSpPr>
        <p:spPr>
          <a:xfrm>
            <a:off x="4226558" y="5385732"/>
            <a:ext cx="7441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각 유전자마다 코드를 설정하고 그들의 관계를 정의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4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Term example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009" y="2085627"/>
            <a:ext cx="193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lang="en-US" altLang="ko-KR" sz="3200" u="sng" dirty="0">
                <a:latin typeface="Arial" panose="020B0604020202020204" pitchFamily="34" charset="0"/>
                <a:cs typeface="Arial" panose="020B0604020202020204" pitchFamily="34" charset="0"/>
              </a:rPr>
              <a:t>HLA-A</a:t>
            </a:r>
            <a:endParaRPr lang="ko-KR" alt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2346429-EAD9-4DE6-83BB-9B14DAF3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" y="3036419"/>
            <a:ext cx="5504734" cy="11511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18B18A8-6935-4381-91BD-84A461D8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45" y="13480"/>
            <a:ext cx="6594955" cy="6844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58F7DB-12E5-4A84-803F-25987CF56135}"/>
              </a:ext>
            </a:extLst>
          </p:cNvPr>
          <p:cNvSpPr txBox="1"/>
          <p:nvPr/>
        </p:nvSpPr>
        <p:spPr>
          <a:xfrm>
            <a:off x="214604" y="4526843"/>
            <a:ext cx="53824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HLA-A </a:t>
            </a:r>
            <a:r>
              <a:rPr lang="ko-KR" altLang="en-US" sz="2000" dirty="0"/>
              <a:t>유전자가 직접적으로 해당되는</a:t>
            </a:r>
            <a:r>
              <a:rPr lang="en-US" altLang="ko-KR" sz="2000" dirty="0"/>
              <a:t> GO term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오른쪽과 같이 확인 가능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반대로</a:t>
            </a:r>
            <a:r>
              <a:rPr lang="en-US" altLang="ko-KR" sz="2000" dirty="0"/>
              <a:t>, </a:t>
            </a:r>
            <a:r>
              <a:rPr lang="ko-KR" altLang="en-US" sz="2000" dirty="0"/>
              <a:t>특정 </a:t>
            </a:r>
            <a:r>
              <a:rPr lang="en-US" altLang="ko-KR" sz="2000" dirty="0"/>
              <a:t>GO term</a:t>
            </a:r>
            <a:r>
              <a:rPr lang="ko-KR" altLang="en-US" sz="2000" dirty="0"/>
              <a:t> 하위에 존재하는 유전자들을 원하는 </a:t>
            </a:r>
            <a:r>
              <a:rPr lang="en-US" altLang="ko-KR" sz="2000" dirty="0"/>
              <a:t>filter</a:t>
            </a:r>
            <a:r>
              <a:rPr lang="ko-KR" altLang="en-US" sz="2000" dirty="0"/>
              <a:t>를 씌워 확인 가능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1EBBDD-5DDB-4BE4-8D75-367FF4601D20}"/>
              </a:ext>
            </a:extLst>
          </p:cNvPr>
          <p:cNvSpPr txBox="1"/>
          <p:nvPr/>
        </p:nvSpPr>
        <p:spPr>
          <a:xfrm>
            <a:off x="7372239" y="4157511"/>
            <a:ext cx="152228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Cell Surface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47BE2A-4648-4B89-84C6-1E2EB16E276B}"/>
              </a:ext>
            </a:extLst>
          </p:cNvPr>
          <p:cNvSpPr txBox="1"/>
          <p:nvPr/>
        </p:nvSpPr>
        <p:spPr>
          <a:xfrm>
            <a:off x="7794928" y="1254630"/>
            <a:ext cx="2884257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Immune Response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92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65" y="1893548"/>
            <a:ext cx="390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latin typeface="Arial" panose="020B0604020202020204" pitchFamily="34" charset="0"/>
                <a:cs typeface="Arial" panose="020B0604020202020204" pitchFamily="34" charset="0"/>
              </a:rPr>
              <a:t>Immune Response</a:t>
            </a:r>
            <a:endParaRPr lang="ko-KR" alt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58F7DB-12E5-4A84-803F-25987CF56135}"/>
              </a:ext>
            </a:extLst>
          </p:cNvPr>
          <p:cNvSpPr txBox="1"/>
          <p:nvPr/>
        </p:nvSpPr>
        <p:spPr>
          <a:xfrm>
            <a:off x="139103" y="4620727"/>
            <a:ext cx="492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오른쪽 </a:t>
            </a:r>
            <a:r>
              <a:rPr lang="en-US" altLang="ko-KR" sz="2000" dirty="0"/>
              <a:t>table</a:t>
            </a:r>
            <a:r>
              <a:rPr lang="ko-KR" altLang="en-US" sz="2000" dirty="0"/>
              <a:t>은 </a:t>
            </a:r>
            <a:r>
              <a:rPr lang="en-US" altLang="ko-KR" sz="2000" dirty="0"/>
              <a:t>Immune Response</a:t>
            </a:r>
            <a:r>
              <a:rPr lang="ko-KR" altLang="en-US" sz="2000" dirty="0"/>
              <a:t>와 관련된 유전자 중 </a:t>
            </a:r>
            <a:r>
              <a:rPr lang="en-US" altLang="ko-KR" sz="2000" dirty="0"/>
              <a:t>Homo Sapiens</a:t>
            </a:r>
            <a:r>
              <a:rPr lang="ko-KR" altLang="en-US" sz="2000" dirty="0"/>
              <a:t>에 해당되는 유전자들의 일부를 나타냄  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38D2D40-AF32-4F8D-83E1-7C7673D2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5" y="2768152"/>
            <a:ext cx="4210638" cy="149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A65A47-92DB-4A59-8730-67D4B2867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19" y="0"/>
            <a:ext cx="7190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65" y="1893548"/>
            <a:ext cx="390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latin typeface="Arial" panose="020B0604020202020204" pitchFamily="34" charset="0"/>
                <a:cs typeface="Arial" panose="020B0604020202020204" pitchFamily="34" charset="0"/>
              </a:rPr>
              <a:t>Cell Surface</a:t>
            </a:r>
            <a:endParaRPr lang="ko-KR" alt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58F7DB-12E5-4A84-803F-25987CF56135}"/>
              </a:ext>
            </a:extLst>
          </p:cNvPr>
          <p:cNvSpPr txBox="1"/>
          <p:nvPr/>
        </p:nvSpPr>
        <p:spPr>
          <a:xfrm>
            <a:off x="139103" y="4620727"/>
            <a:ext cx="492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오른쪽 </a:t>
            </a:r>
            <a:r>
              <a:rPr lang="en-US" altLang="ko-KR" sz="2000" dirty="0"/>
              <a:t>table</a:t>
            </a:r>
            <a:r>
              <a:rPr lang="ko-KR" altLang="en-US" sz="2000" dirty="0"/>
              <a:t>은 </a:t>
            </a:r>
            <a:r>
              <a:rPr lang="en-US" altLang="ko-KR" sz="2000" dirty="0"/>
              <a:t>Cell surface</a:t>
            </a:r>
            <a:r>
              <a:rPr lang="ko-KR" altLang="en-US" sz="2000" dirty="0"/>
              <a:t>와 관련된 유전자 중 </a:t>
            </a:r>
            <a:r>
              <a:rPr lang="en-US" altLang="ko-KR" sz="2000" dirty="0"/>
              <a:t>Homo Sapiens</a:t>
            </a:r>
            <a:r>
              <a:rPr lang="ko-KR" altLang="en-US" sz="2000" dirty="0"/>
              <a:t>에 해당되는 유전자들의 일부를 나타냄 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CDCF7B-5527-42A5-AAEF-F30A0B8F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7" y="2681183"/>
            <a:ext cx="4143953" cy="1438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A45623-088C-4BD3-AAEC-1DADBF3D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540" y="0"/>
            <a:ext cx="7122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ko-KR" altLang="en-US" b="1" dirty="0">
              <a:latin typeface="c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2325" cy="435133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분석이란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유의미한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대한 특정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과의 </a:t>
            </a: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연관성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보는 것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Fisher’s exact test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통해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구함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: Gene list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(ex. DEG(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&lt; 0.05)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: Gene list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와 연관된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(with p-value)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p-value(Fisher’s exact test)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66710"/>
              </p:ext>
            </p:extLst>
          </p:nvPr>
        </p:nvGraphicFramePr>
        <p:xfrm>
          <a:off x="3190382" y="3570557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29,663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29,960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2540" y="3712764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속하는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249" y="2849753"/>
            <a:ext cx="23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p-value&lt;0.05)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2907" y="2849752"/>
            <a:ext cx="34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선택되지 않은 유전자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총 유전자수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763278"/>
            <a:ext cx="10394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유의미하다고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판단된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통해서 </a:t>
            </a:r>
            <a:r>
              <a:rPr lang="en-US" altLang="ko-K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값을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계산합니다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값이 낮을 수록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해당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와의 연관이 있다고 판단합니다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9941" y="4657032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속하지 않는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p-value(Fisher’s exact test)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568"/>
              </p:ext>
            </p:extLst>
          </p:nvPr>
        </p:nvGraphicFramePr>
        <p:xfrm>
          <a:off x="3171332" y="2532332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29,663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29,960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09199" y="1811528"/>
            <a:ext cx="23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p-value&lt;0.05)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857" y="1811527"/>
            <a:ext cx="34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선택되지 않은 유전자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총 유전자수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55890" y="2670928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속하는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23291" y="3615196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 속하지 않는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9225" y="578167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선택된 유전자와 선택이 안된 유전자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914</Words>
  <Application>Microsoft Office PowerPoint</Application>
  <PresentationFormat>와이드스크린</PresentationFormat>
  <Paragraphs>194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 Unicode MS</vt:lpstr>
      <vt:lpstr>cal</vt:lpstr>
      <vt:lpstr>맑은 고딕</vt:lpstr>
      <vt:lpstr>Arial</vt:lpstr>
      <vt:lpstr>Cambria Math</vt:lpstr>
      <vt:lpstr>Wingdings</vt:lpstr>
      <vt:lpstr>Office 테마</vt:lpstr>
      <vt:lpstr>Gene Ontology(GO)</vt:lpstr>
      <vt:lpstr>4. Gene ontology analysis preview </vt:lpstr>
      <vt:lpstr>4. Gene ontology analysis GO Term</vt:lpstr>
      <vt:lpstr>4. Gene ontology analysis GO Term example</vt:lpstr>
      <vt:lpstr>4. Gene ontology analysis GO Term</vt:lpstr>
      <vt:lpstr>4. Gene ontology analysis GO Term</vt:lpstr>
      <vt:lpstr>4. Gene ontology analysis GO Analysis</vt:lpstr>
      <vt:lpstr>4. Gene ontology analysis p-value(Fisher’s exact test)</vt:lpstr>
      <vt:lpstr>4. Gene ontology analysis p-value(Fisher’s exact test)</vt:lpstr>
      <vt:lpstr>4. Gene ontology analysis p-value(Fisher’s exact test)</vt:lpstr>
      <vt:lpstr>4. Gene ontology analysis EASE score</vt:lpstr>
      <vt:lpstr>4. Gene ontology analysis David Tutorial</vt:lpstr>
      <vt:lpstr>4. Gene ontology analysis David Tutorial</vt:lpstr>
      <vt:lpstr>4. Gene ontology analysis David Tutorial</vt:lpstr>
      <vt:lpstr>4. Gene ontology analysis David Tutorial</vt:lpstr>
      <vt:lpstr>4. Gene ontology analysis David Tutorial</vt:lpstr>
      <vt:lpstr>4. Gene ontology analysis David Tutorial</vt:lpstr>
      <vt:lpstr>4. Gene ontology analysis GO TERM</vt:lpstr>
      <vt:lpstr>PowerPoint 프레젠테이션</vt:lpstr>
      <vt:lpstr>4. Gene ontology analysis GO TERM</vt:lpstr>
      <vt:lpstr>4. Gene ontology analysis GO TERM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ontology</dc:title>
  <dc:creator>Microsoft 계정</dc:creator>
  <cp:lastModifiedBy>Microsoft 계정</cp:lastModifiedBy>
  <cp:revision>38</cp:revision>
  <dcterms:created xsi:type="dcterms:W3CDTF">2022-03-16T06:30:51Z</dcterms:created>
  <dcterms:modified xsi:type="dcterms:W3CDTF">2022-04-13T01:16:09Z</dcterms:modified>
</cp:coreProperties>
</file>