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70" r:id="rId6"/>
    <p:sldId id="269" r:id="rId7"/>
    <p:sldId id="262" r:id="rId8"/>
    <p:sldId id="258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</p14:sldIdLst>
        </p14:section>
        <p14:section name="Theory" id="{C39CE1D8-DABC-4121-8DA7-77E85E248000}">
          <p14:sldIdLst>
            <p14:sldId id="257"/>
            <p14:sldId id="267"/>
            <p14:sldId id="268"/>
            <p14:sldId id="270"/>
            <p14:sldId id="269"/>
          </p14:sldIdLst>
        </p14:section>
        <p14:section name="Exercise" id="{06832706-D198-4334-86FC-3BBE13300A97}">
          <p14:sldIdLst>
            <p14:sldId id="262"/>
            <p14:sldId id="258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88299" autoAdjust="0"/>
  </p:normalViewPr>
  <p:slideViewPr>
    <p:cSldViewPr snapToGrid="0">
      <p:cViewPr varScale="1">
        <p:scale>
          <a:sx n="112" d="100"/>
          <a:sy n="11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2022. 4. 12.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83456" y="1235021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3583458" y="2483754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3583457" y="3553237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3583457" y="5279289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3467343" y="1866746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3467343" y="4046105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9" y="706641"/>
            <a:ext cx="2667311" cy="603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599" y="903953"/>
            <a:ext cx="3232104" cy="113439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2119583"/>
            <a:ext cx="3232104" cy="122780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9" y="3374231"/>
            <a:ext cx="3232104" cy="845344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599" y="4300538"/>
            <a:ext cx="3232104" cy="2450370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"/>
          <a:stretch/>
        </p:blipFill>
        <p:spPr>
          <a:xfrm>
            <a:off x="373224" y="2574450"/>
            <a:ext cx="7397384" cy="3271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6098" y="4132776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6098" y="4678938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14894" y="5647471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5073" y="4562933"/>
            <a:ext cx="1225198" cy="62600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2943" y="4216085"/>
            <a:ext cx="1225685" cy="31859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15617" y="2782705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389" y="3255028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sp>
        <p:nvSpPr>
          <p:cNvPr id="16" name="오른쪽 중괄호 34">
            <a:extLst>
              <a:ext uri="{FF2B5EF4-FFF2-40B4-BE49-F238E27FC236}">
                <a16:creationId xmlns:a16="http://schemas.microsoft.com/office/drawing/2014/main" id="{718EAC1E-F5FF-AC46-9605-1EF4BFE80AE7}"/>
              </a:ext>
            </a:extLst>
          </p:cNvPr>
          <p:cNvSpPr/>
          <p:nvPr/>
        </p:nvSpPr>
        <p:spPr>
          <a:xfrm>
            <a:off x="7410172" y="5233772"/>
            <a:ext cx="1225198" cy="5580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4D02-EE89-7144-B4A4-0C56736927E4}"/>
              </a:ext>
            </a:extLst>
          </p:cNvPr>
          <p:cNvSpPr txBox="1"/>
          <p:nvPr/>
        </p:nvSpPr>
        <p:spPr>
          <a:xfrm>
            <a:off x="8746098" y="5309011"/>
            <a:ext cx="2536592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ex) by FC / by adjusted p value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같은 조건을 가진 </a:t>
            </a:r>
            <a:r>
              <a:rPr lang="en-US" altLang="ko-KR" sz="1800" dirty="0"/>
              <a:t>Sample</a:t>
            </a:r>
            <a:r>
              <a:rPr lang="ko-KR" altLang="en-US" sz="1800" dirty="0"/>
              <a:t>은 유사한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가질 것으로 예상할 수 있음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br>
              <a:rPr lang="en-US" altLang="ko-KR" sz="1800" dirty="0"/>
            </a:b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252482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241253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74847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730807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br>
              <a:rPr lang="en-US" altLang="ko-KR" sz="1800" dirty="0"/>
            </a:br>
            <a:r>
              <a:rPr lang="en-US" altLang="ko-KR" sz="1800" dirty="0"/>
              <a:t>- Hierarchical clustering : </a:t>
            </a:r>
            <a:r>
              <a:rPr lang="ko-KR" altLang="en-US" sz="1800" dirty="0"/>
              <a:t>타</a:t>
            </a:r>
            <a:r>
              <a:rPr lang="en-US" altLang="ko-KR" sz="1800" dirty="0"/>
              <a:t> sample </a:t>
            </a:r>
            <a:r>
              <a:rPr lang="ko-KR" altLang="en-US" sz="1800" dirty="0"/>
              <a:t>과의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샘플이 </a:t>
            </a:r>
            <a:r>
              <a:rPr lang="en-US" altLang="ko-KR" sz="1600" dirty="0"/>
              <a:t>0.8 </a:t>
            </a:r>
            <a:r>
              <a:rPr lang="ko-KR" altLang="en-US" sz="1600" dirty="0"/>
              <a:t>이상의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근본적인</a:t>
            </a:r>
            <a:r>
              <a:rPr lang="en-US" altLang="ko-KR" sz="1600" dirty="0"/>
              <a:t> cell</a:t>
            </a:r>
            <a:r>
              <a:rPr lang="ko-KR" altLang="en-US" sz="1600" dirty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 Sample</a:t>
            </a:r>
            <a:r>
              <a:rPr lang="ko-KR" altLang="en-US" sz="1800" dirty="0"/>
              <a:t>들의 전체적인 </a:t>
            </a:r>
            <a:r>
              <a:rPr lang="ko-KR" altLang="en-US" sz="1800" dirty="0" err="1"/>
              <a:t>유사도를</a:t>
            </a:r>
            <a:r>
              <a:rPr lang="ko-KR" altLang="en-US" sz="1800" dirty="0"/>
              <a:t> 확인한 후</a:t>
            </a:r>
            <a:r>
              <a:rPr lang="en-US" altLang="ko-KR" sz="1800" dirty="0"/>
              <a:t>,</a:t>
            </a:r>
            <a:r>
              <a:rPr lang="ko-KR" altLang="en-US" sz="1800" dirty="0"/>
              <a:t> 그룹 간 차이를 보이는 유전자를 선별하기 위해 진행하는 분석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&gt;</a:t>
            </a:r>
            <a:r>
              <a:rPr lang="ko-KR" altLang="en-US" sz="1800" dirty="0"/>
              <a:t> 그룹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차이가 나지 않는다는 가정 하에 진행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&gt;</a:t>
            </a:r>
            <a:r>
              <a:rPr lang="ko-KR" altLang="en-US" sz="1800" dirty="0"/>
              <a:t> 주로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141169" y="5957073"/>
            <a:ext cx="7762431" cy="586380"/>
            <a:chOff x="2168995" y="6007814"/>
            <a:chExt cx="7762431" cy="586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Cdc45</a:t>
                  </a:r>
                  <a:r>
                    <a:rPr lang="ko-KR" altLang="en-US" sz="1600" dirty="0"/>
                    <a:t>의 </a:t>
                  </a:r>
                  <a:r>
                    <a:rPr lang="ko-KR" altLang="en-US" sz="1600" dirty="0" err="1"/>
                    <a:t>발현량이</a:t>
                  </a:r>
                  <a:r>
                    <a:rPr lang="ko-KR" altLang="en-US" sz="1600" dirty="0"/>
                    <a:t> 비교군 대비 대조군에서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−1.31483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배 감소하였고 </a:t>
                  </a:r>
                  <a:endParaRPr lang="en-US" altLang="ko-KR" sz="1600" dirty="0"/>
                </a:p>
                <a:p>
                  <a:r>
                    <a:rPr lang="en-US" altLang="ko-KR" sz="1600" dirty="0"/>
                    <a:t>adjusted 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2.90373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로 차이가 유의미하다</a:t>
                  </a:r>
                  <a:r>
                    <a:rPr lang="en-US" altLang="ko-KR" sz="1600" dirty="0"/>
                    <a:t>.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635834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" t="-312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6599" y="3865279"/>
            <a:ext cx="11729154" cy="1684369"/>
            <a:chOff x="186599" y="3576030"/>
            <a:chExt cx="11729154" cy="16843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F8583E-FD4B-4ACF-B28E-23B9D3C77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3379"/>
            <a:stretch/>
          </p:blipFill>
          <p:spPr>
            <a:xfrm>
              <a:off x="186599" y="3576030"/>
              <a:ext cx="11729154" cy="16843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964687" y="3778898"/>
              <a:ext cx="1552954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2015" y="3778897"/>
              <a:ext cx="918581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43339" y="3778897"/>
              <a:ext cx="635552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EAE6DD-6600-4783-BA14-E6F3368EF3C5}"/>
              </a:ext>
            </a:extLst>
          </p:cNvPr>
          <p:cNvSpPr txBox="1"/>
          <p:nvPr/>
        </p:nvSpPr>
        <p:spPr>
          <a:xfrm>
            <a:off x="129017" y="3463186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1. </a:t>
                </a:r>
                <a:r>
                  <a:rPr lang="en-US" altLang="ko-KR" sz="1800" b="1" u="sng" dirty="0"/>
                  <a:t>Fold change</a:t>
                </a:r>
                <a:r>
                  <a:rPr lang="ko-KR" altLang="en-US" sz="1800" b="1" u="sng" dirty="0"/>
                  <a:t>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배수 차이</a:t>
                </a: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ex. </a:t>
                </a:r>
                <a:r>
                  <a:rPr lang="ko-KR" altLang="en-US" sz="1800" dirty="0"/>
                  <a:t>대조군 대비 비교군의 </a:t>
                </a:r>
                <a:r>
                  <a:rPr lang="en-US" altLang="ko-KR" sz="1800" dirty="0"/>
                  <a:t>log2(Fold Change)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 log2(</a:t>
                </a:r>
                <a:r>
                  <a:rPr lang="ko-KR" altLang="en-US" sz="1800" dirty="0"/>
                  <a:t>비교군 유전자 </a:t>
                </a:r>
                <a:r>
                  <a:rPr lang="ko-KR" altLang="en-US" sz="1800" dirty="0" err="1"/>
                  <a:t>발현량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/ </a:t>
                </a:r>
                <a:r>
                  <a:rPr lang="ko-KR" altLang="en-US" sz="1800" dirty="0"/>
                  <a:t>대조군 유전자 </a:t>
                </a:r>
                <a:r>
                  <a:rPr lang="ko-KR" altLang="en-US" sz="1800" dirty="0" err="1"/>
                  <a:t>발현량</a:t>
                </a:r>
                <a:r>
                  <a:rPr lang="en-US" altLang="ko-KR" sz="1800" dirty="0"/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2. </a:t>
                </a:r>
                <a:r>
                  <a:rPr lang="en-US" altLang="ko-KR" sz="1800" b="1" u="sng" dirty="0"/>
                  <a:t>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  <a:r>
                  <a:rPr lang="en-US" altLang="ko-KR" sz="1800" b="1" u="sng" dirty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집단의 값들이 유의한 차이를 보이는지 검정한 통계량보다 크거나 같은 값을 얻을 수 있는 확률</a:t>
                </a:r>
                <a:r>
                  <a:rPr lang="en-US" altLang="ko-KR" sz="1800" dirty="0"/>
                  <a:t>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, p value &lt; 0.05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라는 것은 이 유전자보다 차이가 나는 유전자가 나올 확률이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중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5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번 이하라는 것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!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u="sng" dirty="0"/>
                  <a:t>3. </a:t>
                </a:r>
                <a:r>
                  <a:rPr lang="en-US" altLang="ko-KR" sz="1800" b="1" u="sng" dirty="0"/>
                  <a:t>Adjusted p value </a:t>
                </a:r>
                <a:r>
                  <a:rPr lang="ko-KR" altLang="en-US" sz="1800" u="sng" dirty="0"/>
                  <a:t>란 </a:t>
                </a:r>
                <a:r>
                  <a:rPr lang="en-US" altLang="ko-KR" sz="1800" u="sng" dirty="0"/>
                  <a:t>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ko-KR" altLang="en-US" sz="1800" dirty="0"/>
                  <a:t>두 집단 간 유의한 유전자를 뽑기 위해 유전자마다 가설 검정 진행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한 가설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유전자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)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당 유의미함을 올바르게 판단할 확률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1-0.05=0.95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800" dirty="0">
                    <a:sym typeface="Wingdings" panose="05000000000000000000" pitchFamily="2" charset="2"/>
                  </a:rPr>
                  <a:t>예를 들어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유전자가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3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개만 있어도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0.95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=0.857</m:t>
                    </m:r>
                  </m:oMath>
                </a14:m>
                <a:r>
                  <a:rPr lang="ko-KR" altLang="en-US" sz="1800" dirty="0"/>
                  <a:t>로 확률이 매우 감소하기 때문에 이를 보정해주는 값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99" y="1203053"/>
                <a:ext cx="11671572" cy="5300383"/>
              </a:xfrm>
              <a:blipFill rotWithShape="0">
                <a:blip r:embed="rId3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0452" y="1943194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0994" y="3159276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61533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23217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849732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704334"/>
            <a:ext cx="5103456" cy="28106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0" y="5377789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5377789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921485" y="1709966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22917" y="2739465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926485" y="4087290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90452" y="4085037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View data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0488A22-5E87-7B4A-A2BC-16B87B58B12A}"/>
              </a:ext>
            </a:extLst>
          </p:cNvPr>
          <p:cNvCxnSpPr/>
          <p:nvPr/>
        </p:nvCxnSpPr>
        <p:spPr>
          <a:xfrm>
            <a:off x="6791273" y="4683918"/>
            <a:ext cx="0" cy="211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36"/>
          <a:stretch/>
        </p:blipFill>
        <p:spPr>
          <a:xfrm>
            <a:off x="286311" y="2440615"/>
            <a:ext cx="6021184" cy="32588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117212" y="4060512"/>
            <a:ext cx="1225685" cy="2851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116944" y="4383185"/>
            <a:ext cx="1225198" cy="100558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6111064" y="5512911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53606" y="3997294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419" y="4545868"/>
            <a:ext cx="121058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1412" y="4052885"/>
            <a:ext cx="1337052" cy="151341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42762" y="435514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66419" y="5405981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85035" y="443368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029298" y="397363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654" y="551291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6112517" y="2467675"/>
            <a:ext cx="1225685" cy="86395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606" y="2647759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453606" y="2072089"/>
            <a:ext cx="421256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(PCA</a:t>
            </a:r>
            <a:r>
              <a:rPr lang="ko-KR" altLang="en-US" sz="1200" dirty="0"/>
              <a:t>와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 수행 전</a:t>
            </a:r>
            <a:r>
              <a:rPr lang="en-US" altLang="ko-KR" sz="1200" dirty="0"/>
              <a:t>,</a:t>
            </a:r>
            <a:r>
              <a:rPr lang="ko-KR" altLang="en-US" sz="1200" dirty="0"/>
              <a:t> 전체 </a:t>
            </a:r>
            <a:r>
              <a:rPr lang="en-US" altLang="ko-KR" sz="1200" dirty="0"/>
              <a:t>sample</a:t>
            </a:r>
            <a:r>
              <a:rPr lang="ko-KR" altLang="en-US" sz="1200" dirty="0"/>
              <a:t>에 대한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normalization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batch correction</a:t>
            </a:r>
            <a:r>
              <a:rPr lang="ko-KR" altLang="en-US" sz="1200" dirty="0"/>
              <a:t>을 선행하는 작업입니다</a:t>
            </a:r>
            <a:r>
              <a:rPr lang="en-US" altLang="ko-KR" sz="1200" dirty="0"/>
              <a:t>.)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6114239" y="3388836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469594" y="3281906"/>
            <a:ext cx="106984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</a:t>
            </a: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947</Words>
  <Application>Microsoft Macintosh PowerPoint</Application>
  <PresentationFormat>와이드스크린</PresentationFormat>
  <Paragraphs>130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Workflow</vt:lpstr>
      <vt:lpstr>PCA &amp; Correlation plot</vt:lpstr>
      <vt:lpstr>PCA &amp; Correlation plot</vt:lpstr>
      <vt:lpstr>PCA &amp; Correlation plot</vt:lpstr>
      <vt:lpstr>DEG Analysis</vt:lpstr>
      <vt:lpstr>DEG Analysis</vt:lpstr>
      <vt:lpstr>Input data </vt:lpstr>
      <vt:lpstr>PCA &amp; Correlation plot</vt:lpstr>
      <vt:lpstr>PCA &amp; Correlation plot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권도윤</cp:lastModifiedBy>
  <cp:revision>43</cp:revision>
  <dcterms:created xsi:type="dcterms:W3CDTF">2022-03-28T08:13:07Z</dcterms:created>
  <dcterms:modified xsi:type="dcterms:W3CDTF">2022-04-12T10:51:13Z</dcterms:modified>
</cp:coreProperties>
</file>