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37" r:id="rId5"/>
    <p:sldId id="266" r:id="rId6"/>
    <p:sldId id="328" r:id="rId7"/>
    <p:sldId id="327" r:id="rId8"/>
    <p:sldId id="326" r:id="rId9"/>
    <p:sldId id="325" r:id="rId10"/>
    <p:sldId id="324" r:id="rId11"/>
    <p:sldId id="267" r:id="rId12"/>
    <p:sldId id="392" r:id="rId13"/>
    <p:sldId id="398" r:id="rId14"/>
    <p:sldId id="397" r:id="rId15"/>
    <p:sldId id="396" r:id="rId16"/>
    <p:sldId id="395" r:id="rId17"/>
    <p:sldId id="394" r:id="rId18"/>
    <p:sldId id="393" r:id="rId19"/>
    <p:sldId id="383" r:id="rId20"/>
    <p:sldId id="385" r:id="rId21"/>
    <p:sldId id="346" r:id="rId22"/>
    <p:sldId id="348" r:id="rId23"/>
    <p:sldId id="358" r:id="rId24"/>
    <p:sldId id="371" r:id="rId25"/>
    <p:sldId id="376" r:id="rId26"/>
    <p:sldId id="375" r:id="rId27"/>
    <p:sldId id="374" r:id="rId28"/>
    <p:sldId id="372" r:id="rId29"/>
    <p:sldId id="373" r:id="rId30"/>
    <p:sldId id="360" r:id="rId31"/>
    <p:sldId id="361" r:id="rId32"/>
    <p:sldId id="347" r:id="rId33"/>
    <p:sldId id="359" r:id="rId34"/>
    <p:sldId id="271" r:id="rId35"/>
    <p:sldId id="298" r:id="rId36"/>
    <p:sldId id="305" r:id="rId37"/>
    <p:sldId id="310" r:id="rId38"/>
    <p:sldId id="400" r:id="rId39"/>
    <p:sldId id="268" r:id="rId40"/>
    <p:sldId id="314" r:id="rId41"/>
    <p:sldId id="321" r:id="rId42"/>
    <p:sldId id="345" r:id="rId43"/>
    <p:sldId id="344" r:id="rId44"/>
    <p:sldId id="367" r:id="rId45"/>
    <p:sldId id="351" r:id="rId46"/>
    <p:sldId id="368" r:id="rId47"/>
    <p:sldId id="362" r:id="rId48"/>
    <p:sldId id="365" r:id="rId49"/>
    <p:sldId id="364" r:id="rId50"/>
    <p:sldId id="369" r:id="rId51"/>
    <p:sldId id="366" r:id="rId52"/>
    <p:sldId id="363" r:id="rId53"/>
    <p:sldId id="318" r:id="rId54"/>
    <p:sldId id="315" r:id="rId55"/>
    <p:sldId id="319" r:id="rId56"/>
    <p:sldId id="317" r:id="rId57"/>
    <p:sldId id="354" r:id="rId58"/>
    <p:sldId id="356" r:id="rId59"/>
    <p:sldId id="355" r:id="rId60"/>
    <p:sldId id="352" r:id="rId61"/>
    <p:sldId id="349" r:id="rId6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EZ Christophe" initials="FC" lastIdx="1" clrIdx="0">
    <p:extLst>
      <p:ext uri="{19B8F6BF-5375-455C-9EA6-DF929625EA0E}">
        <p15:presenceInfo xmlns:p15="http://schemas.microsoft.com/office/powerpoint/2012/main" userId="S-1-5-21-851836488-1703413779-4112121939-17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8378" autoAdjust="0"/>
  </p:normalViewPr>
  <p:slideViewPr>
    <p:cSldViewPr>
      <p:cViewPr varScale="1">
        <p:scale>
          <a:sx n="98" d="100"/>
          <a:sy n="98" d="100"/>
        </p:scale>
        <p:origin x="20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</dgm:pt>
    <dgm:pt modelId="{4600F5DE-2B42-4903-93A6-39A271170A05}" type="pres">
      <dgm:prSet presAssocID="{57ACC344-BD55-438B-996C-69AFB3D68341}" presName="sibTrans" presStyleLbl="sibTrans2D1" presStyleIdx="0" presStyleCnt="3"/>
      <dgm:spPr/>
    </dgm:pt>
    <dgm:pt modelId="{637E06BA-20D2-47F3-8017-39EB03393373}" type="pres">
      <dgm:prSet presAssocID="{57ACC344-BD55-438B-996C-69AFB3D68341}" presName="connectorText" presStyleLbl="sibTrans2D1" presStyleIdx="0" presStyleCnt="3"/>
      <dgm:spPr/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</dgm:pt>
    <dgm:pt modelId="{8270325E-AF81-47D4-8DA2-C2EFE45CF733}" type="pres">
      <dgm:prSet presAssocID="{5B1415B7-DC9D-4E40-A0F6-96562BD04124}" presName="sibTrans" presStyleLbl="sibTrans2D1" presStyleIdx="1" presStyleCnt="3"/>
      <dgm:spPr/>
    </dgm:pt>
    <dgm:pt modelId="{80D231C2-134D-48CD-94C8-27B82B6BBBB4}" type="pres">
      <dgm:prSet presAssocID="{5B1415B7-DC9D-4E40-A0F6-96562BD04124}" presName="connectorText" presStyleLbl="sibTrans2D1" presStyleIdx="1" presStyleCnt="3"/>
      <dgm:spPr/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</dgm:pt>
    <dgm:pt modelId="{0C925113-F94F-47DE-938D-1BC1F35F4DBD}" type="pres">
      <dgm:prSet presAssocID="{69F6F009-3BB9-4A3C-B2DE-8AE13433079C}" presName="sibTrans" presStyleLbl="sibTrans2D1" presStyleIdx="2" presStyleCnt="3"/>
      <dgm:spPr/>
    </dgm:pt>
    <dgm:pt modelId="{B2947C39-F2FA-4FB3-9B48-435A342A1D9F}" type="pres">
      <dgm:prSet presAssocID="{69F6F009-3BB9-4A3C-B2DE-8AE13433079C}" presName="connectorText" presStyleLbl="sibTrans2D1" presStyleIdx="2" presStyleCnt="3"/>
      <dgm:spPr/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</dgm:pt>
    <dgm:pt modelId="{4600F5DE-2B42-4903-93A6-39A271170A05}" type="pres">
      <dgm:prSet presAssocID="{57ACC344-BD55-438B-996C-69AFB3D68341}" presName="sibTrans" presStyleLbl="sibTrans2D1" presStyleIdx="0" presStyleCnt="3"/>
      <dgm:spPr/>
    </dgm:pt>
    <dgm:pt modelId="{637E06BA-20D2-47F3-8017-39EB03393373}" type="pres">
      <dgm:prSet presAssocID="{57ACC344-BD55-438B-996C-69AFB3D68341}" presName="connectorText" presStyleLbl="sibTrans2D1" presStyleIdx="0" presStyleCnt="3"/>
      <dgm:spPr/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</dgm:pt>
    <dgm:pt modelId="{8270325E-AF81-47D4-8DA2-C2EFE45CF733}" type="pres">
      <dgm:prSet presAssocID="{5B1415B7-DC9D-4E40-A0F6-96562BD04124}" presName="sibTrans" presStyleLbl="sibTrans2D1" presStyleIdx="1" presStyleCnt="3"/>
      <dgm:spPr/>
    </dgm:pt>
    <dgm:pt modelId="{80D231C2-134D-48CD-94C8-27B82B6BBBB4}" type="pres">
      <dgm:prSet presAssocID="{5B1415B7-DC9D-4E40-A0F6-96562BD04124}" presName="connectorText" presStyleLbl="sibTrans2D1" presStyleIdx="1" presStyleCnt="3"/>
      <dgm:spPr/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</dgm:pt>
    <dgm:pt modelId="{0C925113-F94F-47DE-938D-1BC1F35F4DBD}" type="pres">
      <dgm:prSet presAssocID="{69F6F009-3BB9-4A3C-B2DE-8AE13433079C}" presName="sibTrans" presStyleLbl="sibTrans2D1" presStyleIdx="2" presStyleCnt="3"/>
      <dgm:spPr/>
    </dgm:pt>
    <dgm:pt modelId="{B2947C39-F2FA-4FB3-9B48-435A342A1D9F}" type="pres">
      <dgm:prSet presAssocID="{69F6F009-3BB9-4A3C-B2DE-8AE13433079C}" presName="connectorText" presStyleLbl="sibTrans2D1" presStyleIdx="2" presStyleCnt="3"/>
      <dgm:spPr/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</dgm:pt>
    <dgm:pt modelId="{4600F5DE-2B42-4903-93A6-39A271170A05}" type="pres">
      <dgm:prSet presAssocID="{57ACC344-BD55-438B-996C-69AFB3D68341}" presName="sibTrans" presStyleLbl="sibTrans2D1" presStyleIdx="0" presStyleCnt="3"/>
      <dgm:spPr/>
    </dgm:pt>
    <dgm:pt modelId="{637E06BA-20D2-47F3-8017-39EB03393373}" type="pres">
      <dgm:prSet presAssocID="{57ACC344-BD55-438B-996C-69AFB3D68341}" presName="connectorText" presStyleLbl="sibTrans2D1" presStyleIdx="0" presStyleCnt="3"/>
      <dgm:spPr/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</dgm:pt>
    <dgm:pt modelId="{8270325E-AF81-47D4-8DA2-C2EFE45CF733}" type="pres">
      <dgm:prSet presAssocID="{5B1415B7-DC9D-4E40-A0F6-96562BD04124}" presName="sibTrans" presStyleLbl="sibTrans2D1" presStyleIdx="1" presStyleCnt="3"/>
      <dgm:spPr/>
    </dgm:pt>
    <dgm:pt modelId="{80D231C2-134D-48CD-94C8-27B82B6BBBB4}" type="pres">
      <dgm:prSet presAssocID="{5B1415B7-DC9D-4E40-A0F6-96562BD04124}" presName="connectorText" presStyleLbl="sibTrans2D1" presStyleIdx="1" presStyleCnt="3"/>
      <dgm:spPr/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</dgm:pt>
    <dgm:pt modelId="{0C925113-F94F-47DE-938D-1BC1F35F4DBD}" type="pres">
      <dgm:prSet presAssocID="{69F6F009-3BB9-4A3C-B2DE-8AE13433079C}" presName="sibTrans" presStyleLbl="sibTrans2D1" presStyleIdx="2" presStyleCnt="3"/>
      <dgm:spPr/>
    </dgm:pt>
    <dgm:pt modelId="{B2947C39-F2FA-4FB3-9B48-435A342A1D9F}" type="pres">
      <dgm:prSet presAssocID="{69F6F009-3BB9-4A3C-B2DE-8AE13433079C}" presName="connectorText" presStyleLbl="sibTrans2D1" presStyleIdx="2" presStyleCnt="3"/>
      <dgm:spPr/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</dgm:pt>
    <dgm:pt modelId="{4600F5DE-2B42-4903-93A6-39A271170A05}" type="pres">
      <dgm:prSet presAssocID="{57ACC344-BD55-438B-996C-69AFB3D68341}" presName="sibTrans" presStyleLbl="sibTrans2D1" presStyleIdx="0" presStyleCnt="3"/>
      <dgm:spPr/>
    </dgm:pt>
    <dgm:pt modelId="{637E06BA-20D2-47F3-8017-39EB03393373}" type="pres">
      <dgm:prSet presAssocID="{57ACC344-BD55-438B-996C-69AFB3D68341}" presName="connectorText" presStyleLbl="sibTrans2D1" presStyleIdx="0" presStyleCnt="3"/>
      <dgm:spPr/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</dgm:pt>
    <dgm:pt modelId="{8270325E-AF81-47D4-8DA2-C2EFE45CF733}" type="pres">
      <dgm:prSet presAssocID="{5B1415B7-DC9D-4E40-A0F6-96562BD04124}" presName="sibTrans" presStyleLbl="sibTrans2D1" presStyleIdx="1" presStyleCnt="3"/>
      <dgm:spPr/>
    </dgm:pt>
    <dgm:pt modelId="{80D231C2-134D-48CD-94C8-27B82B6BBBB4}" type="pres">
      <dgm:prSet presAssocID="{5B1415B7-DC9D-4E40-A0F6-96562BD04124}" presName="connectorText" presStyleLbl="sibTrans2D1" presStyleIdx="1" presStyleCnt="3"/>
      <dgm:spPr/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</dgm:pt>
    <dgm:pt modelId="{0C925113-F94F-47DE-938D-1BC1F35F4DBD}" type="pres">
      <dgm:prSet presAssocID="{69F6F009-3BB9-4A3C-B2DE-8AE13433079C}" presName="sibTrans" presStyleLbl="sibTrans2D1" presStyleIdx="2" presStyleCnt="3"/>
      <dgm:spPr/>
    </dgm:pt>
    <dgm:pt modelId="{B2947C39-F2FA-4FB3-9B48-435A342A1D9F}" type="pres">
      <dgm:prSet presAssocID="{69F6F009-3BB9-4A3C-B2DE-8AE13433079C}" presName="connectorText" presStyleLbl="sibTrans2D1" presStyleIdx="2" presStyleCnt="3"/>
      <dgm:spPr/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</dgm:pt>
    <dgm:pt modelId="{4600F5DE-2B42-4903-93A6-39A271170A05}" type="pres">
      <dgm:prSet presAssocID="{57ACC344-BD55-438B-996C-69AFB3D68341}" presName="sibTrans" presStyleLbl="sibTrans2D1" presStyleIdx="0" presStyleCnt="3"/>
      <dgm:spPr/>
    </dgm:pt>
    <dgm:pt modelId="{637E06BA-20D2-47F3-8017-39EB03393373}" type="pres">
      <dgm:prSet presAssocID="{57ACC344-BD55-438B-996C-69AFB3D68341}" presName="connectorText" presStyleLbl="sibTrans2D1" presStyleIdx="0" presStyleCnt="3"/>
      <dgm:spPr/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</dgm:pt>
    <dgm:pt modelId="{8270325E-AF81-47D4-8DA2-C2EFE45CF733}" type="pres">
      <dgm:prSet presAssocID="{5B1415B7-DC9D-4E40-A0F6-96562BD04124}" presName="sibTrans" presStyleLbl="sibTrans2D1" presStyleIdx="1" presStyleCnt="3"/>
      <dgm:spPr/>
    </dgm:pt>
    <dgm:pt modelId="{80D231C2-134D-48CD-94C8-27B82B6BBBB4}" type="pres">
      <dgm:prSet presAssocID="{5B1415B7-DC9D-4E40-A0F6-96562BD04124}" presName="connectorText" presStyleLbl="sibTrans2D1" presStyleIdx="1" presStyleCnt="3"/>
      <dgm:spPr/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</dgm:pt>
    <dgm:pt modelId="{0C925113-F94F-47DE-938D-1BC1F35F4DBD}" type="pres">
      <dgm:prSet presAssocID="{69F6F009-3BB9-4A3C-B2DE-8AE13433079C}" presName="sibTrans" presStyleLbl="sibTrans2D1" presStyleIdx="2" presStyleCnt="3"/>
      <dgm:spPr/>
    </dgm:pt>
    <dgm:pt modelId="{B2947C39-F2FA-4FB3-9B48-435A342A1D9F}" type="pres">
      <dgm:prSet presAssocID="{69F6F009-3BB9-4A3C-B2DE-8AE13433079C}" presName="connectorText" presStyleLbl="sibTrans2D1" presStyleIdx="2" presStyleCnt="3"/>
      <dgm:spPr/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</dgm:pt>
    <dgm:pt modelId="{4600F5DE-2B42-4903-93A6-39A271170A05}" type="pres">
      <dgm:prSet presAssocID="{57ACC344-BD55-438B-996C-69AFB3D68341}" presName="sibTrans" presStyleLbl="sibTrans2D1" presStyleIdx="0" presStyleCnt="3"/>
      <dgm:spPr/>
    </dgm:pt>
    <dgm:pt modelId="{637E06BA-20D2-47F3-8017-39EB03393373}" type="pres">
      <dgm:prSet presAssocID="{57ACC344-BD55-438B-996C-69AFB3D68341}" presName="connectorText" presStyleLbl="sibTrans2D1" presStyleIdx="0" presStyleCnt="3"/>
      <dgm:spPr/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</dgm:pt>
    <dgm:pt modelId="{8270325E-AF81-47D4-8DA2-C2EFE45CF733}" type="pres">
      <dgm:prSet presAssocID="{5B1415B7-DC9D-4E40-A0F6-96562BD04124}" presName="sibTrans" presStyleLbl="sibTrans2D1" presStyleIdx="1" presStyleCnt="3"/>
      <dgm:spPr/>
    </dgm:pt>
    <dgm:pt modelId="{80D231C2-134D-48CD-94C8-27B82B6BBBB4}" type="pres">
      <dgm:prSet presAssocID="{5B1415B7-DC9D-4E40-A0F6-96562BD04124}" presName="connectorText" presStyleLbl="sibTrans2D1" presStyleIdx="1" presStyleCnt="3"/>
      <dgm:spPr/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</dgm:pt>
    <dgm:pt modelId="{0C925113-F94F-47DE-938D-1BC1F35F4DBD}" type="pres">
      <dgm:prSet presAssocID="{69F6F009-3BB9-4A3C-B2DE-8AE13433079C}" presName="sibTrans" presStyleLbl="sibTrans2D1" presStyleIdx="2" presStyleCnt="3"/>
      <dgm:spPr/>
    </dgm:pt>
    <dgm:pt modelId="{B2947C39-F2FA-4FB3-9B48-435A342A1D9F}" type="pres">
      <dgm:prSet presAssocID="{69F6F009-3BB9-4A3C-B2DE-8AE13433079C}" presName="connectorText" presStyleLbl="sibTrans2D1" presStyleIdx="2" presStyleCnt="3"/>
      <dgm:spPr/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</dgm:pt>
    <dgm:pt modelId="{4600F5DE-2B42-4903-93A6-39A271170A05}" type="pres">
      <dgm:prSet presAssocID="{57ACC344-BD55-438B-996C-69AFB3D68341}" presName="sibTrans" presStyleLbl="sibTrans2D1" presStyleIdx="0" presStyleCnt="3"/>
      <dgm:spPr/>
    </dgm:pt>
    <dgm:pt modelId="{637E06BA-20D2-47F3-8017-39EB03393373}" type="pres">
      <dgm:prSet presAssocID="{57ACC344-BD55-438B-996C-69AFB3D68341}" presName="connectorText" presStyleLbl="sibTrans2D1" presStyleIdx="0" presStyleCnt="3"/>
      <dgm:spPr/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</dgm:pt>
    <dgm:pt modelId="{8270325E-AF81-47D4-8DA2-C2EFE45CF733}" type="pres">
      <dgm:prSet presAssocID="{5B1415B7-DC9D-4E40-A0F6-96562BD04124}" presName="sibTrans" presStyleLbl="sibTrans2D1" presStyleIdx="1" presStyleCnt="3"/>
      <dgm:spPr/>
    </dgm:pt>
    <dgm:pt modelId="{80D231C2-134D-48CD-94C8-27B82B6BBBB4}" type="pres">
      <dgm:prSet presAssocID="{5B1415B7-DC9D-4E40-A0F6-96562BD04124}" presName="connectorText" presStyleLbl="sibTrans2D1" presStyleIdx="1" presStyleCnt="3"/>
      <dgm:spPr/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</dgm:pt>
    <dgm:pt modelId="{0C925113-F94F-47DE-938D-1BC1F35F4DBD}" type="pres">
      <dgm:prSet presAssocID="{69F6F009-3BB9-4A3C-B2DE-8AE13433079C}" presName="sibTrans" presStyleLbl="sibTrans2D1" presStyleIdx="2" presStyleCnt="3"/>
      <dgm:spPr/>
    </dgm:pt>
    <dgm:pt modelId="{B2947C39-F2FA-4FB3-9B48-435A342A1D9F}" type="pres">
      <dgm:prSet presAssocID="{69F6F009-3BB9-4A3C-B2DE-8AE13433079C}" presName="connectorText" presStyleLbl="sibTrans2D1" presStyleIdx="2" presStyleCnt="3"/>
      <dgm:spPr/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185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5"/>
          <p:cNvPicPr/>
          <p:nvPr/>
        </p:nvPicPr>
        <p:blipFill>
          <a:blip r:embed="rId2"/>
          <a:stretch/>
        </p:blipFill>
        <p:spPr>
          <a:xfrm>
            <a:off x="494360" y="3106656"/>
            <a:ext cx="3174840" cy="2444760"/>
          </a:xfrm>
          <a:prstGeom prst="rect">
            <a:avLst/>
          </a:prstGeom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B356DD9-DA74-48A1-A0B1-C8049323C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38539">
            <a:off x="2045613" y="5152603"/>
            <a:ext cx="1595251" cy="797626"/>
          </a:xfrm>
          <a:prstGeom prst="rect">
            <a:avLst/>
          </a:prstGeom>
        </p:spPr>
      </p:pic>
      <p:sp>
        <p:nvSpPr>
          <p:cNvPr id="7" name="CustomShape 3">
            <a:extLst>
              <a:ext uri="{FF2B5EF4-FFF2-40B4-BE49-F238E27FC236}">
                <a16:creationId xmlns:a16="http://schemas.microsoft.com/office/drawing/2014/main" id="{F5D53986-38B9-4F94-94B6-79520D4E4069}"/>
              </a:ext>
            </a:extLst>
          </p:cNvPr>
          <p:cNvSpPr/>
          <p:nvPr/>
        </p:nvSpPr>
        <p:spPr>
          <a:xfrm>
            <a:off x="4135544" y="3868992"/>
            <a:ext cx="4642336" cy="244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3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Approfondissement</a:t>
            </a:r>
            <a:br>
              <a:rPr lang="fr-FR" sz="3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</a:br>
            <a:br>
              <a:rPr lang="fr-FR" sz="1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</a:br>
            <a:r>
              <a:rPr lang="fr-FR" sz="24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du TDD avec le</a:t>
            </a:r>
          </a:p>
          <a:p>
            <a:pPr algn="ctr">
              <a:lnSpc>
                <a:spcPct val="100000"/>
              </a:lnSpc>
            </a:pPr>
            <a:endParaRPr lang="fr-FR" sz="1200" b="1" strike="noStrike" spc="-1" dirty="0">
              <a:solidFill>
                <a:srgbClr val="1F497D"/>
              </a:solidFill>
              <a:latin typeface="Arial Black"/>
            </a:endParaRPr>
          </a:p>
          <a:p>
            <a:pPr algn="ctr">
              <a:lnSpc>
                <a:spcPct val="100000"/>
              </a:lnSpc>
            </a:pPr>
            <a:r>
              <a:rPr lang="fr-FR" sz="3200" b="1" spc="-1" dirty="0" err="1">
                <a:solidFill>
                  <a:srgbClr val="1F497D"/>
                </a:solidFill>
                <a:latin typeface="Arial Black"/>
              </a:rPr>
              <a:t>Outside</a:t>
            </a:r>
            <a:r>
              <a:rPr lang="fr-FR" sz="3200" b="1" spc="-1" dirty="0">
                <a:solidFill>
                  <a:srgbClr val="1F497D"/>
                </a:solidFill>
                <a:latin typeface="Arial Black"/>
              </a:rPr>
              <a:t>-In TDD</a:t>
            </a:r>
            <a:endParaRPr lang="fr-FR" sz="3200" b="1" strike="noStrike" spc="-1" dirty="0">
              <a:solidFill>
                <a:srgbClr val="1F497D"/>
              </a:solidFill>
              <a:latin typeface="Arial Black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A1E3104-E0E1-464A-AA92-5A620526F838}"/>
              </a:ext>
            </a:extLst>
          </p:cNvPr>
          <p:cNvSpPr txBox="1"/>
          <p:nvPr/>
        </p:nvSpPr>
        <p:spPr>
          <a:xfrm rot="18864475">
            <a:off x="7344000" y="2646194"/>
            <a:ext cx="159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2</a:t>
            </a:r>
            <a:r>
              <a:rPr lang="fr-FR" baseline="300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ème 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partie</a:t>
            </a: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B5C753CA-24A2-4BF1-AEEA-A06D88999744}"/>
              </a:ext>
            </a:extLst>
          </p:cNvPr>
          <p:cNvSpPr txBox="1"/>
          <p:nvPr/>
        </p:nvSpPr>
        <p:spPr>
          <a:xfrm>
            <a:off x="685800" y="493070"/>
            <a:ext cx="7772040" cy="2314138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800" b="1" spc="-1" dirty="0">
                <a:solidFill>
                  <a:srgbClr val="1F497D"/>
                </a:solidFill>
                <a:latin typeface="Arial Black"/>
              </a:rPr>
              <a:t>Coder à l’envers </a:t>
            </a:r>
            <a:endParaRPr lang="fr-FR" sz="4800" spc="-1" dirty="0"/>
          </a:p>
          <a:p>
            <a:pPr algn="ctr">
              <a:lnSpc>
                <a:spcPct val="100000"/>
              </a:lnSpc>
            </a:pPr>
            <a:r>
              <a:rPr lang="fr-FR" sz="3200" b="1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pour </a:t>
            </a:r>
            <a:endParaRPr lang="fr-FR" sz="3200" spc="-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fr-FR" sz="4800" b="1" spc="-1" dirty="0">
                <a:solidFill>
                  <a:srgbClr val="1F497D"/>
                </a:solidFill>
                <a:latin typeface="Arial Black"/>
              </a:rPr>
              <a:t>penser à l’endroit</a:t>
            </a:r>
            <a:endParaRPr lang="fr-FR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Réaliser le code répondant au test</a:t>
            </a:r>
            <a:endParaRPr lang="fr-F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et à rien d’autre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1F497D"/>
                </a:solidFill>
                <a:latin typeface="Arial"/>
              </a:rPr>
              <a:t>Améliorer la qualité du code</a:t>
            </a:r>
            <a:endParaRPr lang="fr-F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>
                <a:solidFill>
                  <a:srgbClr val="1F497D"/>
                </a:solidFill>
                <a:latin typeface="Arial"/>
              </a:rPr>
              <a:t>et celle du test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337628" y="5202936"/>
            <a:ext cx="2153284" cy="1331928"/>
          </a:xfrm>
          <a:prstGeom prst="cloudCallout">
            <a:avLst>
              <a:gd name="adj1" fmla="val 82621"/>
              <a:gd name="adj2" fmla="val 18588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L’effort </a:t>
            </a:r>
            <a:r>
              <a:rPr lang="fr-FR" spc="-1" dirty="0">
                <a:solidFill>
                  <a:srgbClr val="1F497D"/>
                </a:solidFill>
                <a:latin typeface="Calibri"/>
              </a:rPr>
              <a:t>principal de </a:t>
            </a: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design est ici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Ecrire un test</a:t>
            </a:r>
            <a:br>
              <a:rPr dirty="0"/>
            </a:b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en échec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498024"/>
            <a:ext cx="2084760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Réfléchir</a:t>
            </a:r>
            <a:endParaRPr lang="fr-F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au besoin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451842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Le TDD « </a:t>
            </a:r>
            <a:r>
              <a:rPr lang="fr-FR" dirty="0" err="1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Outside</a:t>
            </a:r>
            <a:r>
              <a:rPr lang="fr-FR" dirty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 In »</a:t>
            </a:r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5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9DD6304-DA9B-4A52-9E03-54655A44068E}"/>
              </a:ext>
            </a:extLst>
          </p:cNvPr>
          <p:cNvSpPr/>
          <p:nvPr/>
        </p:nvSpPr>
        <p:spPr>
          <a:xfrm>
            <a:off x="3528188" y="196542"/>
            <a:ext cx="2099901" cy="2114695"/>
          </a:xfrm>
          <a:custGeom>
            <a:avLst/>
            <a:gdLst>
              <a:gd name="connsiteX0" fmla="*/ 0 w 1980009"/>
              <a:gd name="connsiteY0" fmla="*/ 990005 h 1980009"/>
              <a:gd name="connsiteX1" fmla="*/ 990005 w 1980009"/>
              <a:gd name="connsiteY1" fmla="*/ 0 h 1980009"/>
              <a:gd name="connsiteX2" fmla="*/ 1980010 w 1980009"/>
              <a:gd name="connsiteY2" fmla="*/ 990005 h 1980009"/>
              <a:gd name="connsiteX3" fmla="*/ 990005 w 1980009"/>
              <a:gd name="connsiteY3" fmla="*/ 1980010 h 1980009"/>
              <a:gd name="connsiteX4" fmla="*/ 0 w 1980009"/>
              <a:gd name="connsiteY4" fmla="*/ 990005 h 198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0009" h="1980009">
                <a:moveTo>
                  <a:pt x="0" y="990005"/>
                </a:moveTo>
                <a:cubicBezTo>
                  <a:pt x="0" y="443240"/>
                  <a:pt x="443240" y="0"/>
                  <a:pt x="990005" y="0"/>
                </a:cubicBezTo>
                <a:cubicBezTo>
                  <a:pt x="1536770" y="0"/>
                  <a:pt x="1980010" y="443240"/>
                  <a:pt x="1980010" y="990005"/>
                </a:cubicBezTo>
                <a:cubicBezTo>
                  <a:pt x="1980010" y="1536770"/>
                  <a:pt x="1536770" y="1980010"/>
                  <a:pt x="990005" y="1980010"/>
                </a:cubicBezTo>
                <a:cubicBezTo>
                  <a:pt x="443240" y="1980010"/>
                  <a:pt x="0" y="1536770"/>
                  <a:pt x="0" y="990005"/>
                </a:cubicBez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</a:gra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446" tIns="320446" rIns="320446" bIns="32044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1" kern="1200" dirty="0"/>
              <a:t>RED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5154002" y="3366698"/>
            <a:ext cx="933511" cy="712431"/>
            <a:chOff x="3911022" y="1052736"/>
            <a:chExt cx="1693062" cy="1315199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sp>
        <p:nvSpPr>
          <p:cNvPr id="8" name="Flèche : en arc 7">
            <a:extLst>
              <a:ext uri="{FF2B5EF4-FFF2-40B4-BE49-F238E27FC236}">
                <a16:creationId xmlns:a16="http://schemas.microsoft.com/office/drawing/2014/main" id="{6D79CEF6-AAAB-493A-B2F3-944F932739B1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5479901-9E1A-4821-BCE4-308ECB862EF1}"/>
              </a:ext>
            </a:extLst>
          </p:cNvPr>
          <p:cNvSpPr/>
          <p:nvPr/>
        </p:nvSpPr>
        <p:spPr>
          <a:xfrm>
            <a:off x="899744" y="1520856"/>
            <a:ext cx="1368000" cy="612000"/>
          </a:xfrm>
          <a:prstGeom prst="wedgeRectCallout">
            <a:avLst>
              <a:gd name="adj1" fmla="val 65352"/>
              <a:gd name="adj2" fmla="val 15394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 un test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d’acceptation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échec</a:t>
            </a:r>
          </a:p>
        </p:txBody>
      </p:sp>
    </p:spTree>
    <p:extLst>
      <p:ext uri="{BB962C8B-B14F-4D97-AF65-F5344CB8AC3E}">
        <p14:creationId xmlns:p14="http://schemas.microsoft.com/office/powerpoint/2010/main" val="1507737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èche : en arc 14">
            <a:extLst>
              <a:ext uri="{FF2B5EF4-FFF2-40B4-BE49-F238E27FC236}">
                <a16:creationId xmlns:a16="http://schemas.microsoft.com/office/drawing/2014/main" id="{5BBA0BD9-B4EF-4A5E-B7DB-AC74FEF84788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lèche : en arc 17">
            <a:extLst>
              <a:ext uri="{FF2B5EF4-FFF2-40B4-BE49-F238E27FC236}">
                <a16:creationId xmlns:a16="http://schemas.microsoft.com/office/drawing/2014/main" id="{4F68775A-46A5-446F-8D58-034495A97923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Bulle narrative : ronde 19">
            <a:extLst>
              <a:ext uri="{FF2B5EF4-FFF2-40B4-BE49-F238E27FC236}">
                <a16:creationId xmlns:a16="http://schemas.microsoft.com/office/drawing/2014/main" id="{614E4089-3A3D-4FB6-9D8B-DFD25FBED90F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4B96BE0F-FE95-4C34-8C22-967DA3C701CC}"/>
              </a:ext>
            </a:extLst>
          </p:cNvPr>
          <p:cNvSpPr/>
          <p:nvPr/>
        </p:nvSpPr>
        <p:spPr>
          <a:xfrm>
            <a:off x="899744" y="1520856"/>
            <a:ext cx="1368000" cy="612000"/>
          </a:xfrm>
          <a:prstGeom prst="wedgeRectCallout">
            <a:avLst>
              <a:gd name="adj1" fmla="val 65352"/>
              <a:gd name="adj2" fmla="val 15394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 un test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d’acceptation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échec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9DD6304-DA9B-4A52-9E03-54655A44068E}"/>
              </a:ext>
            </a:extLst>
          </p:cNvPr>
          <p:cNvSpPr/>
          <p:nvPr/>
        </p:nvSpPr>
        <p:spPr>
          <a:xfrm>
            <a:off x="3528188" y="196542"/>
            <a:ext cx="2099901" cy="2114695"/>
          </a:xfrm>
          <a:custGeom>
            <a:avLst/>
            <a:gdLst>
              <a:gd name="connsiteX0" fmla="*/ 0 w 1980009"/>
              <a:gd name="connsiteY0" fmla="*/ 990005 h 1980009"/>
              <a:gd name="connsiteX1" fmla="*/ 990005 w 1980009"/>
              <a:gd name="connsiteY1" fmla="*/ 0 h 1980009"/>
              <a:gd name="connsiteX2" fmla="*/ 1980010 w 1980009"/>
              <a:gd name="connsiteY2" fmla="*/ 990005 h 1980009"/>
              <a:gd name="connsiteX3" fmla="*/ 990005 w 1980009"/>
              <a:gd name="connsiteY3" fmla="*/ 1980010 h 1980009"/>
              <a:gd name="connsiteX4" fmla="*/ 0 w 1980009"/>
              <a:gd name="connsiteY4" fmla="*/ 990005 h 198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0009" h="1980009">
                <a:moveTo>
                  <a:pt x="0" y="990005"/>
                </a:moveTo>
                <a:cubicBezTo>
                  <a:pt x="0" y="443240"/>
                  <a:pt x="443240" y="0"/>
                  <a:pt x="990005" y="0"/>
                </a:cubicBezTo>
                <a:cubicBezTo>
                  <a:pt x="1536770" y="0"/>
                  <a:pt x="1980010" y="443240"/>
                  <a:pt x="1980010" y="990005"/>
                </a:cubicBezTo>
                <a:cubicBezTo>
                  <a:pt x="1980010" y="1536770"/>
                  <a:pt x="1536770" y="1980010"/>
                  <a:pt x="990005" y="1980010"/>
                </a:cubicBezTo>
                <a:cubicBezTo>
                  <a:pt x="443240" y="1980010"/>
                  <a:pt x="0" y="1536770"/>
                  <a:pt x="0" y="990005"/>
                </a:cubicBez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</a:gra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446" tIns="320446" rIns="320446" bIns="32044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1" kern="1200" dirty="0"/>
              <a:t>RED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5154002" y="3366698"/>
            <a:ext cx="933511" cy="712431"/>
            <a:chOff x="3911022" y="1052736"/>
            <a:chExt cx="1693062" cy="1315199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8287B375-771D-449E-8F17-1A18F118AB65}"/>
              </a:ext>
            </a:extLst>
          </p:cNvPr>
          <p:cNvGrpSpPr/>
          <p:nvPr/>
        </p:nvGrpSpPr>
        <p:grpSpPr>
          <a:xfrm>
            <a:off x="4106599" y="2954894"/>
            <a:ext cx="983565" cy="1211019"/>
            <a:chOff x="4106599" y="2954894"/>
            <a:chExt cx="983565" cy="1211019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13D9B755-F6A0-4EF2-B39A-9806CD285707}"/>
                </a:ext>
              </a:extLst>
            </p:cNvPr>
            <p:cNvSpPr/>
            <p:nvPr/>
          </p:nvSpPr>
          <p:spPr>
            <a:xfrm>
              <a:off x="4151916" y="2954894"/>
              <a:ext cx="938248" cy="938248"/>
            </a:xfrm>
            <a:custGeom>
              <a:avLst/>
              <a:gdLst>
                <a:gd name="connsiteX0" fmla="*/ 0 w 938248"/>
                <a:gd name="connsiteY0" fmla="*/ 469124 h 938248"/>
                <a:gd name="connsiteX1" fmla="*/ 469124 w 938248"/>
                <a:gd name="connsiteY1" fmla="*/ 0 h 938248"/>
                <a:gd name="connsiteX2" fmla="*/ 938248 w 938248"/>
                <a:gd name="connsiteY2" fmla="*/ 469124 h 938248"/>
                <a:gd name="connsiteX3" fmla="*/ 469124 w 938248"/>
                <a:gd name="connsiteY3" fmla="*/ 938248 h 938248"/>
                <a:gd name="connsiteX4" fmla="*/ 0 w 938248"/>
                <a:gd name="connsiteY4" fmla="*/ 469124 h 93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248" h="938248">
                  <a:moveTo>
                    <a:pt x="0" y="469124"/>
                  </a:moveTo>
                  <a:cubicBezTo>
                    <a:pt x="0" y="210034"/>
                    <a:pt x="210034" y="0"/>
                    <a:pt x="469124" y="0"/>
                  </a:cubicBezTo>
                  <a:cubicBezTo>
                    <a:pt x="728214" y="0"/>
                    <a:pt x="938248" y="210034"/>
                    <a:pt x="938248" y="469124"/>
                  </a:cubicBezTo>
                  <a:cubicBezTo>
                    <a:pt x="938248" y="728214"/>
                    <a:pt x="728214" y="938248"/>
                    <a:pt x="469124" y="938248"/>
                  </a:cubicBezTo>
                  <a:cubicBezTo>
                    <a:pt x="210034" y="938248"/>
                    <a:pt x="0" y="728214"/>
                    <a:pt x="0" y="469124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1373" tIns="151373" rIns="151373" bIns="15137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b="1" kern="1200" dirty="0"/>
                <a:t>RED</a:t>
              </a: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6D2C380A-3E33-422A-81EA-CF305AB49D35}"/>
                </a:ext>
              </a:extLst>
            </p:cNvPr>
            <p:cNvSpPr/>
            <p:nvPr/>
          </p:nvSpPr>
          <p:spPr>
            <a:xfrm rot="18000000">
              <a:off x="4139837" y="3882494"/>
              <a:ext cx="250181" cy="316658"/>
            </a:xfrm>
            <a:custGeom>
              <a:avLst/>
              <a:gdLst>
                <a:gd name="connsiteX0" fmla="*/ 0 w 250181"/>
                <a:gd name="connsiteY0" fmla="*/ 63332 h 316658"/>
                <a:gd name="connsiteX1" fmla="*/ 125091 w 250181"/>
                <a:gd name="connsiteY1" fmla="*/ 63332 h 316658"/>
                <a:gd name="connsiteX2" fmla="*/ 125091 w 250181"/>
                <a:gd name="connsiteY2" fmla="*/ 0 h 316658"/>
                <a:gd name="connsiteX3" fmla="*/ 250181 w 250181"/>
                <a:gd name="connsiteY3" fmla="*/ 158329 h 316658"/>
                <a:gd name="connsiteX4" fmla="*/ 125091 w 250181"/>
                <a:gd name="connsiteY4" fmla="*/ 316658 h 316658"/>
                <a:gd name="connsiteX5" fmla="*/ 125091 w 250181"/>
                <a:gd name="connsiteY5" fmla="*/ 253326 h 316658"/>
                <a:gd name="connsiteX6" fmla="*/ 0 w 250181"/>
                <a:gd name="connsiteY6" fmla="*/ 253326 h 316658"/>
                <a:gd name="connsiteX7" fmla="*/ 0 w 250181"/>
                <a:gd name="connsiteY7" fmla="*/ 63332 h 31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0181" h="316658">
                  <a:moveTo>
                    <a:pt x="0" y="63332"/>
                  </a:moveTo>
                  <a:lnTo>
                    <a:pt x="125091" y="63332"/>
                  </a:lnTo>
                  <a:lnTo>
                    <a:pt x="125091" y="0"/>
                  </a:lnTo>
                  <a:lnTo>
                    <a:pt x="250181" y="158329"/>
                  </a:lnTo>
                  <a:lnTo>
                    <a:pt x="125091" y="316658"/>
                  </a:lnTo>
                  <a:lnTo>
                    <a:pt x="125091" y="253326"/>
                  </a:lnTo>
                  <a:lnTo>
                    <a:pt x="0" y="253326"/>
                  </a:lnTo>
                  <a:lnTo>
                    <a:pt x="0" y="63332"/>
                  </a:ln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2" rIns="75053" bIns="63331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900" kern="1200"/>
            </a:p>
          </p:txBody>
        </p:sp>
      </p:grpSp>
      <p:sp>
        <p:nvSpPr>
          <p:cNvPr id="23" name="Rectangle 4">
            <a:extLst>
              <a:ext uri="{FF2B5EF4-FFF2-40B4-BE49-F238E27FC236}">
                <a16:creationId xmlns:a16="http://schemas.microsoft.com/office/drawing/2014/main" id="{50FDC00E-748D-40B8-B5D6-977A11858DF4}"/>
              </a:ext>
            </a:extLst>
          </p:cNvPr>
          <p:cNvSpPr/>
          <p:nvPr/>
        </p:nvSpPr>
        <p:spPr>
          <a:xfrm>
            <a:off x="2627784" y="3232568"/>
            <a:ext cx="1368000" cy="612000"/>
          </a:xfrm>
          <a:prstGeom prst="wedgeRectCallout">
            <a:avLst>
              <a:gd name="adj1" fmla="val 67280"/>
              <a:gd name="adj2" fmla="val 8479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 un test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unitaire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échec</a:t>
            </a:r>
          </a:p>
        </p:txBody>
      </p:sp>
    </p:spTree>
    <p:extLst>
      <p:ext uri="{BB962C8B-B14F-4D97-AF65-F5344CB8AC3E}">
        <p14:creationId xmlns:p14="http://schemas.microsoft.com/office/powerpoint/2010/main" val="13963681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èche : en arc 17">
            <a:extLst>
              <a:ext uri="{FF2B5EF4-FFF2-40B4-BE49-F238E27FC236}">
                <a16:creationId xmlns:a16="http://schemas.microsoft.com/office/drawing/2014/main" id="{9C2FC4C3-712B-48E0-8EE8-37BA42F5E8A3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1376A7E8-EECA-4CD1-AC3C-B436360A9596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Bulle narrative : ronde 20">
            <a:extLst>
              <a:ext uri="{FF2B5EF4-FFF2-40B4-BE49-F238E27FC236}">
                <a16:creationId xmlns:a16="http://schemas.microsoft.com/office/drawing/2014/main" id="{08B478A1-764C-4D92-B098-885DA04D5628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D398FFCF-D991-4B81-88BB-751D488D4BB7}"/>
              </a:ext>
            </a:extLst>
          </p:cNvPr>
          <p:cNvSpPr/>
          <p:nvPr/>
        </p:nvSpPr>
        <p:spPr>
          <a:xfrm>
            <a:off x="899744" y="1520856"/>
            <a:ext cx="1368000" cy="612000"/>
          </a:xfrm>
          <a:prstGeom prst="wedgeRectCallout">
            <a:avLst>
              <a:gd name="adj1" fmla="val 65352"/>
              <a:gd name="adj2" fmla="val 15394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 un test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d’acceptation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échec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9DD6304-DA9B-4A52-9E03-54655A44068E}"/>
              </a:ext>
            </a:extLst>
          </p:cNvPr>
          <p:cNvSpPr/>
          <p:nvPr/>
        </p:nvSpPr>
        <p:spPr>
          <a:xfrm>
            <a:off x="3528188" y="196542"/>
            <a:ext cx="2099901" cy="2114695"/>
          </a:xfrm>
          <a:custGeom>
            <a:avLst/>
            <a:gdLst>
              <a:gd name="connsiteX0" fmla="*/ 0 w 1980009"/>
              <a:gd name="connsiteY0" fmla="*/ 990005 h 1980009"/>
              <a:gd name="connsiteX1" fmla="*/ 990005 w 1980009"/>
              <a:gd name="connsiteY1" fmla="*/ 0 h 1980009"/>
              <a:gd name="connsiteX2" fmla="*/ 1980010 w 1980009"/>
              <a:gd name="connsiteY2" fmla="*/ 990005 h 1980009"/>
              <a:gd name="connsiteX3" fmla="*/ 990005 w 1980009"/>
              <a:gd name="connsiteY3" fmla="*/ 1980010 h 1980009"/>
              <a:gd name="connsiteX4" fmla="*/ 0 w 1980009"/>
              <a:gd name="connsiteY4" fmla="*/ 990005 h 198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0009" h="1980009">
                <a:moveTo>
                  <a:pt x="0" y="990005"/>
                </a:moveTo>
                <a:cubicBezTo>
                  <a:pt x="0" y="443240"/>
                  <a:pt x="443240" y="0"/>
                  <a:pt x="990005" y="0"/>
                </a:cubicBezTo>
                <a:cubicBezTo>
                  <a:pt x="1536770" y="0"/>
                  <a:pt x="1980010" y="443240"/>
                  <a:pt x="1980010" y="990005"/>
                </a:cubicBezTo>
                <a:cubicBezTo>
                  <a:pt x="1980010" y="1536770"/>
                  <a:pt x="1536770" y="1980010"/>
                  <a:pt x="990005" y="1980010"/>
                </a:cubicBezTo>
                <a:cubicBezTo>
                  <a:pt x="443240" y="1980010"/>
                  <a:pt x="0" y="1536770"/>
                  <a:pt x="0" y="990005"/>
                </a:cubicBez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</a:gra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446" tIns="320446" rIns="320446" bIns="32044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1" kern="1200" dirty="0"/>
              <a:t>RED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5154002" y="3366698"/>
            <a:ext cx="933511" cy="712431"/>
            <a:chOff x="3911022" y="1052736"/>
            <a:chExt cx="1693062" cy="1315199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8287B375-771D-449E-8F17-1A18F118AB65}"/>
              </a:ext>
            </a:extLst>
          </p:cNvPr>
          <p:cNvGrpSpPr/>
          <p:nvPr/>
        </p:nvGrpSpPr>
        <p:grpSpPr>
          <a:xfrm>
            <a:off x="4106599" y="2954894"/>
            <a:ext cx="1688710" cy="2159595"/>
            <a:chOff x="4106599" y="2954894"/>
            <a:chExt cx="1688710" cy="2159595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13D9B755-F6A0-4EF2-B39A-9806CD285707}"/>
                </a:ext>
              </a:extLst>
            </p:cNvPr>
            <p:cNvSpPr/>
            <p:nvPr/>
          </p:nvSpPr>
          <p:spPr>
            <a:xfrm>
              <a:off x="4151916" y="2954894"/>
              <a:ext cx="938248" cy="938248"/>
            </a:xfrm>
            <a:custGeom>
              <a:avLst/>
              <a:gdLst>
                <a:gd name="connsiteX0" fmla="*/ 0 w 938248"/>
                <a:gd name="connsiteY0" fmla="*/ 469124 h 938248"/>
                <a:gd name="connsiteX1" fmla="*/ 469124 w 938248"/>
                <a:gd name="connsiteY1" fmla="*/ 0 h 938248"/>
                <a:gd name="connsiteX2" fmla="*/ 938248 w 938248"/>
                <a:gd name="connsiteY2" fmla="*/ 469124 h 938248"/>
                <a:gd name="connsiteX3" fmla="*/ 469124 w 938248"/>
                <a:gd name="connsiteY3" fmla="*/ 938248 h 938248"/>
                <a:gd name="connsiteX4" fmla="*/ 0 w 938248"/>
                <a:gd name="connsiteY4" fmla="*/ 469124 h 93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248" h="938248">
                  <a:moveTo>
                    <a:pt x="0" y="469124"/>
                  </a:moveTo>
                  <a:cubicBezTo>
                    <a:pt x="0" y="210034"/>
                    <a:pt x="210034" y="0"/>
                    <a:pt x="469124" y="0"/>
                  </a:cubicBezTo>
                  <a:cubicBezTo>
                    <a:pt x="728214" y="0"/>
                    <a:pt x="938248" y="210034"/>
                    <a:pt x="938248" y="469124"/>
                  </a:cubicBezTo>
                  <a:cubicBezTo>
                    <a:pt x="938248" y="728214"/>
                    <a:pt x="728214" y="938248"/>
                    <a:pt x="469124" y="938248"/>
                  </a:cubicBezTo>
                  <a:cubicBezTo>
                    <a:pt x="210034" y="938248"/>
                    <a:pt x="0" y="728214"/>
                    <a:pt x="0" y="469124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1373" tIns="151373" rIns="151373" bIns="15137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b="1" kern="1200" dirty="0"/>
                <a:t>RED</a:t>
              </a: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30460255-20DB-43DA-9003-C6A4D87D8842}"/>
                </a:ext>
              </a:extLst>
            </p:cNvPr>
            <p:cNvSpPr/>
            <p:nvPr/>
          </p:nvSpPr>
          <p:spPr>
            <a:xfrm rot="3600000">
              <a:off x="4844982" y="3870230"/>
              <a:ext cx="250181" cy="316658"/>
            </a:xfrm>
            <a:custGeom>
              <a:avLst/>
              <a:gdLst>
                <a:gd name="connsiteX0" fmla="*/ 0 w 250181"/>
                <a:gd name="connsiteY0" fmla="*/ 63332 h 316658"/>
                <a:gd name="connsiteX1" fmla="*/ 125091 w 250181"/>
                <a:gd name="connsiteY1" fmla="*/ 63332 h 316658"/>
                <a:gd name="connsiteX2" fmla="*/ 125091 w 250181"/>
                <a:gd name="connsiteY2" fmla="*/ 0 h 316658"/>
                <a:gd name="connsiteX3" fmla="*/ 250181 w 250181"/>
                <a:gd name="connsiteY3" fmla="*/ 158329 h 316658"/>
                <a:gd name="connsiteX4" fmla="*/ 125091 w 250181"/>
                <a:gd name="connsiteY4" fmla="*/ 316658 h 316658"/>
                <a:gd name="connsiteX5" fmla="*/ 125091 w 250181"/>
                <a:gd name="connsiteY5" fmla="*/ 253326 h 316658"/>
                <a:gd name="connsiteX6" fmla="*/ 0 w 250181"/>
                <a:gd name="connsiteY6" fmla="*/ 253326 h 316658"/>
                <a:gd name="connsiteX7" fmla="*/ 0 w 250181"/>
                <a:gd name="connsiteY7" fmla="*/ 63332 h 31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0181" h="316658">
                  <a:moveTo>
                    <a:pt x="0" y="63332"/>
                  </a:moveTo>
                  <a:lnTo>
                    <a:pt x="125091" y="63332"/>
                  </a:lnTo>
                  <a:lnTo>
                    <a:pt x="125091" y="0"/>
                  </a:lnTo>
                  <a:lnTo>
                    <a:pt x="250181" y="158329"/>
                  </a:lnTo>
                  <a:lnTo>
                    <a:pt x="125091" y="316658"/>
                  </a:lnTo>
                  <a:lnTo>
                    <a:pt x="125091" y="253326"/>
                  </a:lnTo>
                  <a:lnTo>
                    <a:pt x="0" y="253326"/>
                  </a:lnTo>
                  <a:lnTo>
                    <a:pt x="0" y="6333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1" rIns="75053" bIns="63332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900" kern="1200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545B9A9D-E5E3-4795-9ABF-DA725CD3A35E}"/>
                </a:ext>
              </a:extLst>
            </p:cNvPr>
            <p:cNvSpPr/>
            <p:nvPr/>
          </p:nvSpPr>
          <p:spPr>
            <a:xfrm>
              <a:off x="4857061" y="4176241"/>
              <a:ext cx="938248" cy="938248"/>
            </a:xfrm>
            <a:custGeom>
              <a:avLst/>
              <a:gdLst>
                <a:gd name="connsiteX0" fmla="*/ 0 w 938248"/>
                <a:gd name="connsiteY0" fmla="*/ 469124 h 938248"/>
                <a:gd name="connsiteX1" fmla="*/ 469124 w 938248"/>
                <a:gd name="connsiteY1" fmla="*/ 0 h 938248"/>
                <a:gd name="connsiteX2" fmla="*/ 938248 w 938248"/>
                <a:gd name="connsiteY2" fmla="*/ 469124 h 938248"/>
                <a:gd name="connsiteX3" fmla="*/ 469124 w 938248"/>
                <a:gd name="connsiteY3" fmla="*/ 938248 h 938248"/>
                <a:gd name="connsiteX4" fmla="*/ 0 w 938248"/>
                <a:gd name="connsiteY4" fmla="*/ 469124 h 93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248" h="938248">
                  <a:moveTo>
                    <a:pt x="0" y="469124"/>
                  </a:moveTo>
                  <a:cubicBezTo>
                    <a:pt x="0" y="210034"/>
                    <a:pt x="210034" y="0"/>
                    <a:pt x="469124" y="0"/>
                  </a:cubicBezTo>
                  <a:cubicBezTo>
                    <a:pt x="728214" y="0"/>
                    <a:pt x="938248" y="210034"/>
                    <a:pt x="938248" y="469124"/>
                  </a:cubicBezTo>
                  <a:cubicBezTo>
                    <a:pt x="938248" y="728214"/>
                    <a:pt x="728214" y="938248"/>
                    <a:pt x="469124" y="938248"/>
                  </a:cubicBezTo>
                  <a:cubicBezTo>
                    <a:pt x="210034" y="938248"/>
                    <a:pt x="0" y="728214"/>
                    <a:pt x="0" y="4691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1373" tIns="151373" rIns="151373" bIns="15137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b="1" kern="1200" dirty="0"/>
                <a:t>GREEN</a:t>
              </a: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6D2C380A-3E33-422A-81EA-CF305AB49D35}"/>
                </a:ext>
              </a:extLst>
            </p:cNvPr>
            <p:cNvSpPr/>
            <p:nvPr/>
          </p:nvSpPr>
          <p:spPr>
            <a:xfrm rot="18000000">
              <a:off x="4139837" y="3882494"/>
              <a:ext cx="250181" cy="316658"/>
            </a:xfrm>
            <a:custGeom>
              <a:avLst/>
              <a:gdLst>
                <a:gd name="connsiteX0" fmla="*/ 0 w 250181"/>
                <a:gd name="connsiteY0" fmla="*/ 63332 h 316658"/>
                <a:gd name="connsiteX1" fmla="*/ 125091 w 250181"/>
                <a:gd name="connsiteY1" fmla="*/ 63332 h 316658"/>
                <a:gd name="connsiteX2" fmla="*/ 125091 w 250181"/>
                <a:gd name="connsiteY2" fmla="*/ 0 h 316658"/>
                <a:gd name="connsiteX3" fmla="*/ 250181 w 250181"/>
                <a:gd name="connsiteY3" fmla="*/ 158329 h 316658"/>
                <a:gd name="connsiteX4" fmla="*/ 125091 w 250181"/>
                <a:gd name="connsiteY4" fmla="*/ 316658 h 316658"/>
                <a:gd name="connsiteX5" fmla="*/ 125091 w 250181"/>
                <a:gd name="connsiteY5" fmla="*/ 253326 h 316658"/>
                <a:gd name="connsiteX6" fmla="*/ 0 w 250181"/>
                <a:gd name="connsiteY6" fmla="*/ 253326 h 316658"/>
                <a:gd name="connsiteX7" fmla="*/ 0 w 250181"/>
                <a:gd name="connsiteY7" fmla="*/ 63332 h 31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0181" h="316658">
                  <a:moveTo>
                    <a:pt x="0" y="63332"/>
                  </a:moveTo>
                  <a:lnTo>
                    <a:pt x="125091" y="63332"/>
                  </a:lnTo>
                  <a:lnTo>
                    <a:pt x="125091" y="0"/>
                  </a:lnTo>
                  <a:lnTo>
                    <a:pt x="250181" y="158329"/>
                  </a:lnTo>
                  <a:lnTo>
                    <a:pt x="125091" y="316658"/>
                  </a:lnTo>
                  <a:lnTo>
                    <a:pt x="125091" y="253326"/>
                  </a:lnTo>
                  <a:lnTo>
                    <a:pt x="0" y="253326"/>
                  </a:lnTo>
                  <a:lnTo>
                    <a:pt x="0" y="63332"/>
                  </a:ln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2" rIns="75053" bIns="63331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900" kern="1200"/>
            </a:p>
          </p:txBody>
        </p:sp>
      </p:grpSp>
      <p:sp>
        <p:nvSpPr>
          <p:cNvPr id="24" name="Rectangle 5">
            <a:extLst>
              <a:ext uri="{FF2B5EF4-FFF2-40B4-BE49-F238E27FC236}">
                <a16:creationId xmlns:a16="http://schemas.microsoft.com/office/drawing/2014/main" id="{890CBDD3-AB73-48CE-999B-3F759BE19F3F}"/>
              </a:ext>
            </a:extLst>
          </p:cNvPr>
          <p:cNvSpPr/>
          <p:nvPr/>
        </p:nvSpPr>
        <p:spPr>
          <a:xfrm>
            <a:off x="5267367" y="3177040"/>
            <a:ext cx="1368000" cy="612000"/>
          </a:xfrm>
          <a:prstGeom prst="wedgeRectCallout">
            <a:avLst>
              <a:gd name="adj1" fmla="val -72460"/>
              <a:gd name="adj2" fmla="val 8807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Réaliser le code répondant au test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à rien d’autre</a:t>
            </a:r>
          </a:p>
        </p:txBody>
      </p:sp>
    </p:spTree>
    <p:extLst>
      <p:ext uri="{BB962C8B-B14F-4D97-AF65-F5344CB8AC3E}">
        <p14:creationId xmlns:p14="http://schemas.microsoft.com/office/powerpoint/2010/main" val="3099084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èche : en arc 11">
            <a:extLst>
              <a:ext uri="{FF2B5EF4-FFF2-40B4-BE49-F238E27FC236}">
                <a16:creationId xmlns:a16="http://schemas.microsoft.com/office/drawing/2014/main" id="{381CFB37-0878-43B5-9287-29CA0A3F53BB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Bulle narrative : ronde 13">
            <a:extLst>
              <a:ext uri="{FF2B5EF4-FFF2-40B4-BE49-F238E27FC236}">
                <a16:creationId xmlns:a16="http://schemas.microsoft.com/office/drawing/2014/main" id="{97986E5F-D546-461B-ABE2-BE159D05EFB3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9DD6304-DA9B-4A52-9E03-54655A44068E}"/>
              </a:ext>
            </a:extLst>
          </p:cNvPr>
          <p:cNvSpPr/>
          <p:nvPr/>
        </p:nvSpPr>
        <p:spPr>
          <a:xfrm>
            <a:off x="3528188" y="196542"/>
            <a:ext cx="2099901" cy="2114695"/>
          </a:xfrm>
          <a:custGeom>
            <a:avLst/>
            <a:gdLst>
              <a:gd name="connsiteX0" fmla="*/ 0 w 1980009"/>
              <a:gd name="connsiteY0" fmla="*/ 990005 h 1980009"/>
              <a:gd name="connsiteX1" fmla="*/ 990005 w 1980009"/>
              <a:gd name="connsiteY1" fmla="*/ 0 h 1980009"/>
              <a:gd name="connsiteX2" fmla="*/ 1980010 w 1980009"/>
              <a:gd name="connsiteY2" fmla="*/ 990005 h 1980009"/>
              <a:gd name="connsiteX3" fmla="*/ 990005 w 1980009"/>
              <a:gd name="connsiteY3" fmla="*/ 1980010 h 1980009"/>
              <a:gd name="connsiteX4" fmla="*/ 0 w 1980009"/>
              <a:gd name="connsiteY4" fmla="*/ 990005 h 198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0009" h="1980009">
                <a:moveTo>
                  <a:pt x="0" y="990005"/>
                </a:moveTo>
                <a:cubicBezTo>
                  <a:pt x="0" y="443240"/>
                  <a:pt x="443240" y="0"/>
                  <a:pt x="990005" y="0"/>
                </a:cubicBezTo>
                <a:cubicBezTo>
                  <a:pt x="1536770" y="0"/>
                  <a:pt x="1980010" y="443240"/>
                  <a:pt x="1980010" y="990005"/>
                </a:cubicBezTo>
                <a:cubicBezTo>
                  <a:pt x="1980010" y="1536770"/>
                  <a:pt x="1536770" y="1980010"/>
                  <a:pt x="990005" y="1980010"/>
                </a:cubicBezTo>
                <a:cubicBezTo>
                  <a:pt x="443240" y="1980010"/>
                  <a:pt x="0" y="1536770"/>
                  <a:pt x="0" y="990005"/>
                </a:cubicBez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</a:gra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446" tIns="320446" rIns="320446" bIns="32044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1" kern="1200" dirty="0"/>
              <a:t>RED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5154002" y="3366698"/>
            <a:ext cx="933511" cy="712431"/>
            <a:chOff x="3911022" y="1052736"/>
            <a:chExt cx="1693062" cy="1315199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Rectangle 6">
            <a:extLst>
              <a:ext uri="{FF2B5EF4-FFF2-40B4-BE49-F238E27FC236}">
                <a16:creationId xmlns:a16="http://schemas.microsoft.com/office/drawing/2014/main" id="{FBF92CDD-29EF-4450-A348-D688F4E4492C}"/>
              </a:ext>
            </a:extLst>
          </p:cNvPr>
          <p:cNvSpPr/>
          <p:nvPr/>
        </p:nvSpPr>
        <p:spPr>
          <a:xfrm>
            <a:off x="3903736" y="5164689"/>
            <a:ext cx="1368000" cy="612000"/>
          </a:xfrm>
          <a:prstGeom prst="wedgeRectCallout">
            <a:avLst>
              <a:gd name="adj1" fmla="val 3645"/>
              <a:gd name="adj2" fmla="val -13528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Améliorer la qualité du code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celle du test</a:t>
            </a:r>
          </a:p>
        </p:txBody>
      </p:sp>
      <p:sp>
        <p:nvSpPr>
          <p:cNvPr id="13" name="Flèche : en arc 12">
            <a:extLst>
              <a:ext uri="{FF2B5EF4-FFF2-40B4-BE49-F238E27FC236}">
                <a16:creationId xmlns:a16="http://schemas.microsoft.com/office/drawing/2014/main" id="{8BF4B15F-3C1F-437E-90E2-06A04C9C60D3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2348005C-928D-4476-9A99-CB842D862807}"/>
              </a:ext>
            </a:extLst>
          </p:cNvPr>
          <p:cNvSpPr/>
          <p:nvPr/>
        </p:nvSpPr>
        <p:spPr>
          <a:xfrm>
            <a:off x="899744" y="1520856"/>
            <a:ext cx="1368000" cy="612000"/>
          </a:xfrm>
          <a:prstGeom prst="wedgeRectCallout">
            <a:avLst>
              <a:gd name="adj1" fmla="val 65352"/>
              <a:gd name="adj2" fmla="val 15394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 un test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d’acceptation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échec</a:t>
            </a:r>
          </a:p>
        </p:txBody>
      </p:sp>
    </p:spTree>
    <p:extLst>
      <p:ext uri="{BB962C8B-B14F-4D97-AF65-F5344CB8AC3E}">
        <p14:creationId xmlns:p14="http://schemas.microsoft.com/office/powerpoint/2010/main" val="30363329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èche : en arc 12">
            <a:extLst>
              <a:ext uri="{FF2B5EF4-FFF2-40B4-BE49-F238E27FC236}">
                <a16:creationId xmlns:a16="http://schemas.microsoft.com/office/drawing/2014/main" id="{891DD8C2-77A7-485F-A9C0-6ABE3E0CF88B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Bulle narrative : ronde 14">
            <a:extLst>
              <a:ext uri="{FF2B5EF4-FFF2-40B4-BE49-F238E27FC236}">
                <a16:creationId xmlns:a16="http://schemas.microsoft.com/office/drawing/2014/main" id="{34D978B9-DFA1-4A82-A52F-DAAD15A81BAF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9DD6304-DA9B-4A52-9E03-54655A44068E}"/>
              </a:ext>
            </a:extLst>
          </p:cNvPr>
          <p:cNvSpPr/>
          <p:nvPr/>
        </p:nvSpPr>
        <p:spPr>
          <a:xfrm>
            <a:off x="3528188" y="196542"/>
            <a:ext cx="2099901" cy="2114695"/>
          </a:xfrm>
          <a:custGeom>
            <a:avLst/>
            <a:gdLst>
              <a:gd name="connsiteX0" fmla="*/ 0 w 1980009"/>
              <a:gd name="connsiteY0" fmla="*/ 990005 h 1980009"/>
              <a:gd name="connsiteX1" fmla="*/ 990005 w 1980009"/>
              <a:gd name="connsiteY1" fmla="*/ 0 h 1980009"/>
              <a:gd name="connsiteX2" fmla="*/ 1980010 w 1980009"/>
              <a:gd name="connsiteY2" fmla="*/ 990005 h 1980009"/>
              <a:gd name="connsiteX3" fmla="*/ 990005 w 1980009"/>
              <a:gd name="connsiteY3" fmla="*/ 1980010 h 1980009"/>
              <a:gd name="connsiteX4" fmla="*/ 0 w 1980009"/>
              <a:gd name="connsiteY4" fmla="*/ 990005 h 198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0009" h="1980009">
                <a:moveTo>
                  <a:pt x="0" y="990005"/>
                </a:moveTo>
                <a:cubicBezTo>
                  <a:pt x="0" y="443240"/>
                  <a:pt x="443240" y="0"/>
                  <a:pt x="990005" y="0"/>
                </a:cubicBezTo>
                <a:cubicBezTo>
                  <a:pt x="1536770" y="0"/>
                  <a:pt x="1980010" y="443240"/>
                  <a:pt x="1980010" y="990005"/>
                </a:cubicBezTo>
                <a:cubicBezTo>
                  <a:pt x="1980010" y="1536770"/>
                  <a:pt x="1536770" y="1980010"/>
                  <a:pt x="990005" y="1980010"/>
                </a:cubicBezTo>
                <a:cubicBezTo>
                  <a:pt x="443240" y="1980010"/>
                  <a:pt x="0" y="1536770"/>
                  <a:pt x="0" y="990005"/>
                </a:cubicBez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</a:gra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446" tIns="320446" rIns="320446" bIns="32044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1" kern="1200" dirty="0"/>
              <a:t>RED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3000944" y="2655454"/>
            <a:ext cx="3240360" cy="3183451"/>
            <a:chOff x="1938472" y="852141"/>
            <a:chExt cx="5876878" cy="5876879"/>
          </a:xfrm>
        </p:grpSpPr>
        <p:sp>
          <p:nvSpPr>
            <p:cNvPr id="12" name="Flèche : en arc 11">
              <a:extLst>
                <a:ext uri="{FF2B5EF4-FFF2-40B4-BE49-F238E27FC236}">
                  <a16:creationId xmlns:a16="http://schemas.microsoft.com/office/drawing/2014/main" id="{DAC2E643-3376-46A3-8859-9D1690DA8321}"/>
                </a:ext>
              </a:extLst>
            </p:cNvPr>
            <p:cNvSpPr/>
            <p:nvPr/>
          </p:nvSpPr>
          <p:spPr>
            <a:xfrm rot="325116">
              <a:off x="1938472" y="852141"/>
              <a:ext cx="5876878" cy="5876879"/>
            </a:xfrm>
            <a:prstGeom prst="circularArrow">
              <a:avLst>
                <a:gd name="adj1" fmla="val 2570"/>
                <a:gd name="adj2" fmla="val 205249"/>
                <a:gd name="adj3" fmla="val 13640660"/>
                <a:gd name="adj4" fmla="val 17093743"/>
                <a:gd name="adj5" fmla="val 3129"/>
              </a:avLst>
            </a:prstGeom>
            <a:gradFill flip="none" rotWithShape="1">
              <a:gsLst>
                <a:gs pos="20000">
                  <a:schemeClr val="accent3">
                    <a:lumMod val="60000"/>
                    <a:lumOff val="40000"/>
                  </a:schemeClr>
                </a:gs>
                <a:gs pos="32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Rectangle 4">
            <a:extLst>
              <a:ext uri="{FF2B5EF4-FFF2-40B4-BE49-F238E27FC236}">
                <a16:creationId xmlns:a16="http://schemas.microsoft.com/office/drawing/2014/main" id="{D39FB765-EF0F-4A2A-ADAC-EC740C85C8B9}"/>
              </a:ext>
            </a:extLst>
          </p:cNvPr>
          <p:cNvSpPr/>
          <p:nvPr/>
        </p:nvSpPr>
        <p:spPr>
          <a:xfrm>
            <a:off x="6984142" y="1154402"/>
            <a:ext cx="1512016" cy="828024"/>
          </a:xfrm>
          <a:prstGeom prst="wedgeRectCallout">
            <a:avLst>
              <a:gd name="adj1" fmla="val -87688"/>
              <a:gd name="adj2" fmla="val 16745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Itérer en TDD les tests unitaires jusqu’au succès du test d’acceptance</a:t>
            </a:r>
          </a:p>
        </p:txBody>
      </p:sp>
      <p:sp>
        <p:nvSpPr>
          <p:cNvPr id="14" name="Flèche : en arc 13">
            <a:extLst>
              <a:ext uri="{FF2B5EF4-FFF2-40B4-BE49-F238E27FC236}">
                <a16:creationId xmlns:a16="http://schemas.microsoft.com/office/drawing/2014/main" id="{D065DC7E-518F-4A2E-B871-70EC38E2CDD2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232363D-F4A6-4EAA-9A46-3B5A002F106D}"/>
              </a:ext>
            </a:extLst>
          </p:cNvPr>
          <p:cNvSpPr/>
          <p:nvPr/>
        </p:nvSpPr>
        <p:spPr>
          <a:xfrm>
            <a:off x="899744" y="1520856"/>
            <a:ext cx="1368000" cy="612000"/>
          </a:xfrm>
          <a:prstGeom prst="wedgeRectCallout">
            <a:avLst>
              <a:gd name="adj1" fmla="val 65352"/>
              <a:gd name="adj2" fmla="val 15394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 un test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d’acceptation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échec</a:t>
            </a:r>
          </a:p>
        </p:txBody>
      </p:sp>
    </p:spTree>
    <p:extLst>
      <p:ext uri="{BB962C8B-B14F-4D97-AF65-F5344CB8AC3E}">
        <p14:creationId xmlns:p14="http://schemas.microsoft.com/office/powerpoint/2010/main" val="30195150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èche : en arc 14">
            <a:extLst>
              <a:ext uri="{FF2B5EF4-FFF2-40B4-BE49-F238E27FC236}">
                <a16:creationId xmlns:a16="http://schemas.microsoft.com/office/drawing/2014/main" id="{77AB3963-5D5B-4BC2-B605-391AB9045A9A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Bulle narrative : ronde 22">
            <a:extLst>
              <a:ext uri="{FF2B5EF4-FFF2-40B4-BE49-F238E27FC236}">
                <a16:creationId xmlns:a16="http://schemas.microsoft.com/office/drawing/2014/main" id="{498D2BD4-6FF3-4191-BF71-AB47189DB0FB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415B30F-6A36-4034-ACC3-36BB093B8E71}"/>
              </a:ext>
            </a:extLst>
          </p:cNvPr>
          <p:cNvGrpSpPr/>
          <p:nvPr/>
        </p:nvGrpSpPr>
        <p:grpSpPr>
          <a:xfrm>
            <a:off x="3528188" y="196542"/>
            <a:ext cx="4887993" cy="6306309"/>
            <a:chOff x="3347864" y="-19391"/>
            <a:chExt cx="4608918" cy="5904656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29DD6304-DA9B-4A52-9E03-54655A44068E}"/>
                </a:ext>
              </a:extLst>
            </p:cNvPr>
            <p:cNvSpPr/>
            <p:nvPr/>
          </p:nvSpPr>
          <p:spPr>
            <a:xfrm>
              <a:off x="3347864" y="-19391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RED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6A0F4B7-757B-47E9-9D82-7124E9A81294}"/>
                </a:ext>
              </a:extLst>
            </p:cNvPr>
            <p:cNvSpPr/>
            <p:nvPr/>
          </p:nvSpPr>
          <p:spPr>
            <a:xfrm>
              <a:off x="5976773" y="39052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GREEN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3000944" y="2655454"/>
            <a:ext cx="3240360" cy="3183451"/>
            <a:chOff x="1938472" y="852141"/>
            <a:chExt cx="5876878" cy="5876879"/>
          </a:xfrm>
        </p:grpSpPr>
        <p:sp>
          <p:nvSpPr>
            <p:cNvPr id="12" name="Flèche : en arc 11">
              <a:extLst>
                <a:ext uri="{FF2B5EF4-FFF2-40B4-BE49-F238E27FC236}">
                  <a16:creationId xmlns:a16="http://schemas.microsoft.com/office/drawing/2014/main" id="{DAC2E643-3376-46A3-8859-9D1690DA8321}"/>
                </a:ext>
              </a:extLst>
            </p:cNvPr>
            <p:cNvSpPr/>
            <p:nvPr/>
          </p:nvSpPr>
          <p:spPr>
            <a:xfrm rot="325116">
              <a:off x="1938472" y="852141"/>
              <a:ext cx="5876878" cy="5876879"/>
            </a:xfrm>
            <a:prstGeom prst="circularArrow">
              <a:avLst>
                <a:gd name="adj1" fmla="val 2570"/>
                <a:gd name="adj2" fmla="val 205249"/>
                <a:gd name="adj3" fmla="val 13640660"/>
                <a:gd name="adj4" fmla="val 17093743"/>
                <a:gd name="adj5" fmla="val 3129"/>
              </a:avLst>
            </a:prstGeom>
            <a:gradFill flip="none" rotWithShape="1">
              <a:gsLst>
                <a:gs pos="20000">
                  <a:schemeClr val="accent3">
                    <a:lumMod val="60000"/>
                    <a:lumOff val="40000"/>
                  </a:schemeClr>
                </a:gs>
                <a:gs pos="32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Rectangle 4">
            <a:extLst>
              <a:ext uri="{FF2B5EF4-FFF2-40B4-BE49-F238E27FC236}">
                <a16:creationId xmlns:a16="http://schemas.microsoft.com/office/drawing/2014/main" id="{D39FB765-EF0F-4A2A-ADAC-EC740C85C8B9}"/>
              </a:ext>
            </a:extLst>
          </p:cNvPr>
          <p:cNvSpPr/>
          <p:nvPr/>
        </p:nvSpPr>
        <p:spPr>
          <a:xfrm>
            <a:off x="6984142" y="1154402"/>
            <a:ext cx="1512016" cy="828024"/>
          </a:xfrm>
          <a:prstGeom prst="wedgeRectCallout">
            <a:avLst>
              <a:gd name="adj1" fmla="val -87688"/>
              <a:gd name="adj2" fmla="val 16745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Itérer en TDD les tests unitaires jusqu’au succès du test d’acceptance</a:t>
            </a:r>
          </a:p>
        </p:txBody>
      </p:sp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A4012873-5D00-42B0-B0E0-9D00EA811E81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396C3D32-861E-42A7-AFC9-7CA7BF3E20C4}"/>
              </a:ext>
            </a:extLst>
          </p:cNvPr>
          <p:cNvSpPr/>
          <p:nvPr/>
        </p:nvSpPr>
        <p:spPr>
          <a:xfrm>
            <a:off x="899744" y="1520856"/>
            <a:ext cx="1368000" cy="612000"/>
          </a:xfrm>
          <a:prstGeom prst="wedgeRectCallout">
            <a:avLst>
              <a:gd name="adj1" fmla="val 65352"/>
              <a:gd name="adj2" fmla="val 15394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 un test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d’acceptation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échec</a:t>
            </a:r>
          </a:p>
        </p:txBody>
      </p:sp>
    </p:spTree>
    <p:extLst>
      <p:ext uri="{BB962C8B-B14F-4D97-AF65-F5344CB8AC3E}">
        <p14:creationId xmlns:p14="http://schemas.microsoft.com/office/powerpoint/2010/main" val="5277315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èche : en arc 29">
            <a:extLst>
              <a:ext uri="{FF2B5EF4-FFF2-40B4-BE49-F238E27FC236}">
                <a16:creationId xmlns:a16="http://schemas.microsoft.com/office/drawing/2014/main" id="{7C028247-F76F-4B9A-B0CA-B3FA9DDE0D5D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Flèche : en arc 34">
            <a:extLst>
              <a:ext uri="{FF2B5EF4-FFF2-40B4-BE49-F238E27FC236}">
                <a16:creationId xmlns:a16="http://schemas.microsoft.com/office/drawing/2014/main" id="{1C58FA11-BA89-42A2-93D8-B3C6A1F9301C}"/>
              </a:ext>
            </a:extLst>
          </p:cNvPr>
          <p:cNvSpPr/>
          <p:nvPr/>
        </p:nvSpPr>
        <p:spPr>
          <a:xfrm rot="14265086">
            <a:off x="1791009" y="911546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0438805"/>
              <a:gd name="adj5" fmla="val 3948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lèche : en arc 33">
            <a:extLst>
              <a:ext uri="{FF2B5EF4-FFF2-40B4-BE49-F238E27FC236}">
                <a16:creationId xmlns:a16="http://schemas.microsoft.com/office/drawing/2014/main" id="{EEE4531D-CD2E-4410-BF44-811C7F812E4B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Bulle narrative : ronde 30">
            <a:extLst>
              <a:ext uri="{FF2B5EF4-FFF2-40B4-BE49-F238E27FC236}">
                <a16:creationId xmlns:a16="http://schemas.microsoft.com/office/drawing/2014/main" id="{0848BEE9-B59E-4532-9742-EA4D96999AEA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415B30F-6A36-4034-ACC3-36BB093B8E71}"/>
              </a:ext>
            </a:extLst>
          </p:cNvPr>
          <p:cNvGrpSpPr/>
          <p:nvPr/>
        </p:nvGrpSpPr>
        <p:grpSpPr>
          <a:xfrm>
            <a:off x="856180" y="196542"/>
            <a:ext cx="7560000" cy="6336000"/>
            <a:chOff x="828412" y="-19391"/>
            <a:chExt cx="7128370" cy="5932456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29DD6304-DA9B-4A52-9E03-54655A44068E}"/>
                </a:ext>
              </a:extLst>
            </p:cNvPr>
            <p:cNvSpPr/>
            <p:nvPr/>
          </p:nvSpPr>
          <p:spPr>
            <a:xfrm>
              <a:off x="3347864" y="-19391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RED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6A0F4B7-757B-47E9-9D82-7124E9A81294}"/>
                </a:ext>
              </a:extLst>
            </p:cNvPr>
            <p:cNvSpPr/>
            <p:nvPr/>
          </p:nvSpPr>
          <p:spPr>
            <a:xfrm>
              <a:off x="5976773" y="39052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GREEN</a:t>
              </a: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D6B90565-AC5B-4D82-B445-D03E6A0727B3}"/>
                </a:ext>
              </a:extLst>
            </p:cNvPr>
            <p:cNvSpPr/>
            <p:nvPr/>
          </p:nvSpPr>
          <p:spPr>
            <a:xfrm>
              <a:off x="828412" y="39330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REFACTOR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3000944" y="2655454"/>
            <a:ext cx="3240360" cy="3183451"/>
            <a:chOff x="1938472" y="852141"/>
            <a:chExt cx="5876878" cy="5876879"/>
          </a:xfrm>
        </p:grpSpPr>
        <p:sp>
          <p:nvSpPr>
            <p:cNvPr id="12" name="Flèche : en arc 11">
              <a:extLst>
                <a:ext uri="{FF2B5EF4-FFF2-40B4-BE49-F238E27FC236}">
                  <a16:creationId xmlns:a16="http://schemas.microsoft.com/office/drawing/2014/main" id="{DAC2E643-3376-46A3-8859-9D1690DA8321}"/>
                </a:ext>
              </a:extLst>
            </p:cNvPr>
            <p:cNvSpPr/>
            <p:nvPr/>
          </p:nvSpPr>
          <p:spPr>
            <a:xfrm rot="325116">
              <a:off x="1938472" y="852141"/>
              <a:ext cx="5876878" cy="5876879"/>
            </a:xfrm>
            <a:prstGeom prst="circularArrow">
              <a:avLst>
                <a:gd name="adj1" fmla="val 2570"/>
                <a:gd name="adj2" fmla="val 205249"/>
                <a:gd name="adj3" fmla="val 13640660"/>
                <a:gd name="adj4" fmla="val 17093743"/>
                <a:gd name="adj5" fmla="val 3129"/>
              </a:avLst>
            </a:prstGeom>
            <a:gradFill flip="none" rotWithShape="1">
              <a:gsLst>
                <a:gs pos="20000">
                  <a:schemeClr val="accent3">
                    <a:lumMod val="60000"/>
                    <a:lumOff val="40000"/>
                  </a:schemeClr>
                </a:gs>
                <a:gs pos="32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3E93C79E-1F9E-4D2E-A2CE-1BF0228CC522}"/>
              </a:ext>
            </a:extLst>
          </p:cNvPr>
          <p:cNvSpPr/>
          <p:nvPr/>
        </p:nvSpPr>
        <p:spPr>
          <a:xfrm>
            <a:off x="6660384" y="6129368"/>
            <a:ext cx="1368000" cy="612000"/>
          </a:xfrm>
          <a:prstGeom prst="wedgeRectCallout">
            <a:avLst>
              <a:gd name="adj1" fmla="val -117592"/>
              <a:gd name="adj2" fmla="val -1323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Améliorer la qualité du code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celle du test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D39FB765-EF0F-4A2A-ADAC-EC740C85C8B9}"/>
              </a:ext>
            </a:extLst>
          </p:cNvPr>
          <p:cNvSpPr/>
          <p:nvPr/>
        </p:nvSpPr>
        <p:spPr>
          <a:xfrm>
            <a:off x="6984142" y="1154402"/>
            <a:ext cx="1512016" cy="828024"/>
          </a:xfrm>
          <a:prstGeom prst="wedgeRectCallout">
            <a:avLst>
              <a:gd name="adj1" fmla="val -87688"/>
              <a:gd name="adj2" fmla="val 16745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Itérer en TDD les tests unitaires jusqu’au succès du test d’acceptance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53301526-6B15-435D-8546-AA16E095D081}"/>
              </a:ext>
            </a:extLst>
          </p:cNvPr>
          <p:cNvSpPr/>
          <p:nvPr/>
        </p:nvSpPr>
        <p:spPr>
          <a:xfrm>
            <a:off x="899744" y="1520856"/>
            <a:ext cx="1368000" cy="612000"/>
          </a:xfrm>
          <a:prstGeom prst="wedgeRectCallout">
            <a:avLst>
              <a:gd name="adj1" fmla="val 65352"/>
              <a:gd name="adj2" fmla="val 15394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 un test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d’acceptation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échec</a:t>
            </a:r>
          </a:p>
        </p:txBody>
      </p:sp>
    </p:spTree>
    <p:extLst>
      <p:ext uri="{BB962C8B-B14F-4D97-AF65-F5344CB8AC3E}">
        <p14:creationId xmlns:p14="http://schemas.microsoft.com/office/powerpoint/2010/main" val="4223560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èche : en arc 26">
            <a:extLst>
              <a:ext uri="{FF2B5EF4-FFF2-40B4-BE49-F238E27FC236}">
                <a16:creationId xmlns:a16="http://schemas.microsoft.com/office/drawing/2014/main" id="{4AC884F9-4F13-4298-9796-5A11D7EC6775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Bulle narrative : ronde 27">
            <a:extLst>
              <a:ext uri="{FF2B5EF4-FFF2-40B4-BE49-F238E27FC236}">
                <a16:creationId xmlns:a16="http://schemas.microsoft.com/office/drawing/2014/main" id="{B9AFFB83-D3DC-44B8-B643-D06417EEC2EF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415B30F-6A36-4034-ACC3-36BB093B8E71}"/>
              </a:ext>
            </a:extLst>
          </p:cNvPr>
          <p:cNvGrpSpPr/>
          <p:nvPr/>
        </p:nvGrpSpPr>
        <p:grpSpPr>
          <a:xfrm>
            <a:off x="856180" y="196542"/>
            <a:ext cx="7560000" cy="6336000"/>
            <a:chOff x="828412" y="-19391"/>
            <a:chExt cx="7128370" cy="5932456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29DD6304-DA9B-4A52-9E03-54655A44068E}"/>
                </a:ext>
              </a:extLst>
            </p:cNvPr>
            <p:cNvSpPr/>
            <p:nvPr/>
          </p:nvSpPr>
          <p:spPr>
            <a:xfrm>
              <a:off x="3347864" y="-19391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RED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6A0F4B7-757B-47E9-9D82-7124E9A81294}"/>
                </a:ext>
              </a:extLst>
            </p:cNvPr>
            <p:cNvSpPr/>
            <p:nvPr/>
          </p:nvSpPr>
          <p:spPr>
            <a:xfrm>
              <a:off x="5976773" y="39052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GREEN</a:t>
              </a: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D6B90565-AC5B-4D82-B445-D03E6A0727B3}"/>
                </a:ext>
              </a:extLst>
            </p:cNvPr>
            <p:cNvSpPr/>
            <p:nvPr/>
          </p:nvSpPr>
          <p:spPr>
            <a:xfrm>
              <a:off x="828412" y="39330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REFACTOR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3000944" y="2655454"/>
            <a:ext cx="3240360" cy="3183451"/>
            <a:chOff x="1938472" y="852141"/>
            <a:chExt cx="5876878" cy="5876879"/>
          </a:xfrm>
        </p:grpSpPr>
        <p:sp>
          <p:nvSpPr>
            <p:cNvPr id="12" name="Flèche : en arc 11">
              <a:extLst>
                <a:ext uri="{FF2B5EF4-FFF2-40B4-BE49-F238E27FC236}">
                  <a16:creationId xmlns:a16="http://schemas.microsoft.com/office/drawing/2014/main" id="{DAC2E643-3376-46A3-8859-9D1690DA8321}"/>
                </a:ext>
              </a:extLst>
            </p:cNvPr>
            <p:cNvSpPr/>
            <p:nvPr/>
          </p:nvSpPr>
          <p:spPr>
            <a:xfrm rot="325116">
              <a:off x="1938472" y="852141"/>
              <a:ext cx="5876878" cy="5876879"/>
            </a:xfrm>
            <a:prstGeom prst="circularArrow">
              <a:avLst>
                <a:gd name="adj1" fmla="val 2570"/>
                <a:gd name="adj2" fmla="val 205249"/>
                <a:gd name="adj3" fmla="val 13640660"/>
                <a:gd name="adj4" fmla="val 17093743"/>
                <a:gd name="adj5" fmla="val 3129"/>
              </a:avLst>
            </a:prstGeom>
            <a:gradFill flip="none" rotWithShape="1">
              <a:gsLst>
                <a:gs pos="20000">
                  <a:schemeClr val="accent3">
                    <a:lumMod val="60000"/>
                    <a:lumOff val="40000"/>
                  </a:schemeClr>
                </a:gs>
                <a:gs pos="32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Pensées 7">
            <a:extLst>
              <a:ext uri="{FF2B5EF4-FFF2-40B4-BE49-F238E27FC236}">
                <a16:creationId xmlns:a16="http://schemas.microsoft.com/office/drawing/2014/main" id="{6800C6A7-DC6A-480A-843D-6D5FFF01003A}"/>
              </a:ext>
            </a:extLst>
          </p:cNvPr>
          <p:cNvSpPr/>
          <p:nvPr/>
        </p:nvSpPr>
        <p:spPr>
          <a:xfrm>
            <a:off x="5822748" y="289552"/>
            <a:ext cx="2817652" cy="1041460"/>
          </a:xfrm>
          <a:prstGeom prst="cloudCallout">
            <a:avLst>
              <a:gd name="adj1" fmla="val -65045"/>
              <a:gd name="adj2" fmla="val 4828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L’effort principal de design est ici</a:t>
            </a:r>
          </a:p>
        </p:txBody>
      </p:sp>
      <p:sp>
        <p:nvSpPr>
          <p:cNvPr id="21" name="Pensées 8">
            <a:extLst>
              <a:ext uri="{FF2B5EF4-FFF2-40B4-BE49-F238E27FC236}">
                <a16:creationId xmlns:a16="http://schemas.microsoft.com/office/drawing/2014/main" id="{BDD04129-951F-4E34-9E8A-6570167B03EA}"/>
              </a:ext>
            </a:extLst>
          </p:cNvPr>
          <p:cNvSpPr/>
          <p:nvPr/>
        </p:nvSpPr>
        <p:spPr>
          <a:xfrm>
            <a:off x="1025794" y="227636"/>
            <a:ext cx="2159999" cy="1150123"/>
          </a:xfrm>
          <a:prstGeom prst="cloudCallout">
            <a:avLst>
              <a:gd name="adj1" fmla="val 78571"/>
              <a:gd name="adj2" fmla="val 2639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Réfléchir</a:t>
            </a:r>
          </a:p>
          <a:p>
            <a:pPr algn="ctr"/>
            <a:r>
              <a:rPr lang="fr-FR" dirty="0">
                <a:solidFill>
                  <a:schemeClr val="tx2"/>
                </a:solidFill>
              </a:rPr>
              <a:t>au besoin</a:t>
            </a:r>
          </a:p>
          <a:p>
            <a:pPr algn="ctr"/>
            <a:r>
              <a:rPr lang="fr-FR" dirty="0">
                <a:solidFill>
                  <a:schemeClr val="tx2"/>
                </a:solidFill>
              </a:rPr>
              <a:t>et l’exprimer</a:t>
            </a:r>
          </a:p>
        </p:txBody>
      </p:sp>
      <p:sp>
        <p:nvSpPr>
          <p:cNvPr id="22" name="Pensées 7">
            <a:extLst>
              <a:ext uri="{FF2B5EF4-FFF2-40B4-BE49-F238E27FC236}">
                <a16:creationId xmlns:a16="http://schemas.microsoft.com/office/drawing/2014/main" id="{ED7B3ACF-5274-41AF-95DE-A9EA6960F18D}"/>
              </a:ext>
            </a:extLst>
          </p:cNvPr>
          <p:cNvSpPr/>
          <p:nvPr/>
        </p:nvSpPr>
        <p:spPr>
          <a:xfrm>
            <a:off x="107504" y="2780928"/>
            <a:ext cx="1842532" cy="1510260"/>
          </a:xfrm>
          <a:prstGeom prst="cloudCallout">
            <a:avLst>
              <a:gd name="adj1" fmla="val 29084"/>
              <a:gd name="adj2" fmla="val 86803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L’effort secondaire de design est ici</a:t>
            </a:r>
          </a:p>
        </p:txBody>
      </p:sp>
      <p:sp>
        <p:nvSpPr>
          <p:cNvPr id="29" name="Flèche : en arc 28">
            <a:extLst>
              <a:ext uri="{FF2B5EF4-FFF2-40B4-BE49-F238E27FC236}">
                <a16:creationId xmlns:a16="http://schemas.microsoft.com/office/drawing/2014/main" id="{7A9037CA-C53D-4E3C-A965-FF7DAC5A8966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Flèche : en arc 29">
            <a:extLst>
              <a:ext uri="{FF2B5EF4-FFF2-40B4-BE49-F238E27FC236}">
                <a16:creationId xmlns:a16="http://schemas.microsoft.com/office/drawing/2014/main" id="{AFB0471B-7DA9-46E7-ABA3-DC21DC1416CA}"/>
              </a:ext>
            </a:extLst>
          </p:cNvPr>
          <p:cNvSpPr/>
          <p:nvPr/>
        </p:nvSpPr>
        <p:spPr>
          <a:xfrm rot="14265086">
            <a:off x="1791009" y="911546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0438805"/>
              <a:gd name="adj5" fmla="val 3948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2756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/>
          <p:cNvPicPr/>
          <p:nvPr/>
        </p:nvPicPr>
        <p:blipFill>
          <a:blip r:embed="rId2"/>
          <a:stretch/>
        </p:blipFill>
        <p:spPr>
          <a:xfrm>
            <a:off x="6367064" y="260000"/>
            <a:ext cx="2381400" cy="2381400"/>
          </a:xfrm>
          <a:prstGeom prst="rect">
            <a:avLst/>
          </a:prstGeom>
          <a:ln>
            <a:noFill/>
          </a:ln>
        </p:spPr>
      </p:pic>
      <p:pic>
        <p:nvPicPr>
          <p:cNvPr id="87" name="Image 86"/>
          <p:cNvPicPr/>
          <p:nvPr/>
        </p:nvPicPr>
        <p:blipFill>
          <a:blip r:embed="rId3"/>
          <a:stretch/>
        </p:blipFill>
        <p:spPr>
          <a:xfrm>
            <a:off x="633352" y="443080"/>
            <a:ext cx="1706400" cy="1980720"/>
          </a:xfrm>
          <a:prstGeom prst="rect">
            <a:avLst/>
          </a:prstGeom>
          <a:ln>
            <a:noFill/>
          </a:ln>
        </p:spPr>
      </p:pic>
      <p:sp>
        <p:nvSpPr>
          <p:cNvPr id="88" name="TextShape 1"/>
          <p:cNvSpPr txBox="1"/>
          <p:nvPr/>
        </p:nvSpPr>
        <p:spPr>
          <a:xfrm>
            <a:off x="0" y="3210560"/>
            <a:ext cx="9144000" cy="801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fr-FR" sz="3200" b="1" strike="noStrike" spc="-1" dirty="0" err="1">
                <a:solidFill>
                  <a:srgbClr val="1F497D"/>
                </a:solidFill>
                <a:latin typeface="Arial Black"/>
              </a:rPr>
              <a:t>Khris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408000" y="299096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TextShape 3"/>
          <p:cNvSpPr txBox="1"/>
          <p:nvPr/>
        </p:nvSpPr>
        <p:spPr>
          <a:xfrm>
            <a:off x="0" y="5001560"/>
            <a:ext cx="9144000" cy="1413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fr-FR" sz="1600" b="0" strike="noStrike" spc="-1" dirty="0">
                <a:solidFill>
                  <a:srgbClr val="808080"/>
                </a:solidFill>
                <a:latin typeface="Arial Black"/>
              </a:rPr>
              <a:t>lyontechhub.slack.com</a:t>
            </a:r>
            <a:endParaRPr lang="fr-FR" sz="16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2148C8-4C46-421A-A50A-F7F440279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720" y="577012"/>
            <a:ext cx="1747376" cy="1747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èche : en arc 31">
            <a:extLst>
              <a:ext uri="{FF2B5EF4-FFF2-40B4-BE49-F238E27FC236}">
                <a16:creationId xmlns:a16="http://schemas.microsoft.com/office/drawing/2014/main" id="{41873751-B41C-4A7C-81BD-70C8759C96E6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Bulle narrative : ronde 4">
            <a:extLst>
              <a:ext uri="{FF2B5EF4-FFF2-40B4-BE49-F238E27FC236}">
                <a16:creationId xmlns:a16="http://schemas.microsoft.com/office/drawing/2014/main" id="{34DCD922-12BC-4398-A2F9-8E8900A98983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415B30F-6A36-4034-ACC3-36BB093B8E71}"/>
              </a:ext>
            </a:extLst>
          </p:cNvPr>
          <p:cNvGrpSpPr/>
          <p:nvPr/>
        </p:nvGrpSpPr>
        <p:grpSpPr>
          <a:xfrm>
            <a:off x="856180" y="196542"/>
            <a:ext cx="7560000" cy="6336000"/>
            <a:chOff x="828412" y="-19391"/>
            <a:chExt cx="7128370" cy="5932456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29DD6304-DA9B-4A52-9E03-54655A44068E}"/>
                </a:ext>
              </a:extLst>
            </p:cNvPr>
            <p:cNvSpPr/>
            <p:nvPr/>
          </p:nvSpPr>
          <p:spPr>
            <a:xfrm>
              <a:off x="3347864" y="-19391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RED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6A0F4B7-757B-47E9-9D82-7124E9A81294}"/>
                </a:ext>
              </a:extLst>
            </p:cNvPr>
            <p:cNvSpPr/>
            <p:nvPr/>
          </p:nvSpPr>
          <p:spPr>
            <a:xfrm>
              <a:off x="5976773" y="39052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GREEN</a:t>
              </a: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D6B90565-AC5B-4D82-B445-D03E6A0727B3}"/>
                </a:ext>
              </a:extLst>
            </p:cNvPr>
            <p:cNvSpPr/>
            <p:nvPr/>
          </p:nvSpPr>
          <p:spPr>
            <a:xfrm>
              <a:off x="828412" y="39330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REFACTOR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3000944" y="2655454"/>
            <a:ext cx="3240360" cy="3183451"/>
            <a:chOff x="1938472" y="852141"/>
            <a:chExt cx="5876878" cy="5876879"/>
          </a:xfrm>
        </p:grpSpPr>
        <p:sp>
          <p:nvSpPr>
            <p:cNvPr id="12" name="Flèche : en arc 11">
              <a:extLst>
                <a:ext uri="{FF2B5EF4-FFF2-40B4-BE49-F238E27FC236}">
                  <a16:creationId xmlns:a16="http://schemas.microsoft.com/office/drawing/2014/main" id="{DAC2E643-3376-46A3-8859-9D1690DA8321}"/>
                </a:ext>
              </a:extLst>
            </p:cNvPr>
            <p:cNvSpPr/>
            <p:nvPr/>
          </p:nvSpPr>
          <p:spPr>
            <a:xfrm rot="325116">
              <a:off x="1938472" y="852141"/>
              <a:ext cx="5876878" cy="5876879"/>
            </a:xfrm>
            <a:prstGeom prst="circularArrow">
              <a:avLst>
                <a:gd name="adj1" fmla="val 2570"/>
                <a:gd name="adj2" fmla="val 205249"/>
                <a:gd name="adj3" fmla="val 13640660"/>
                <a:gd name="adj4" fmla="val 17093743"/>
                <a:gd name="adj5" fmla="val 3129"/>
              </a:avLst>
            </a:prstGeom>
            <a:gradFill flip="none" rotWithShape="1">
              <a:gsLst>
                <a:gs pos="20000">
                  <a:schemeClr val="accent3">
                    <a:lumMod val="60000"/>
                    <a:lumOff val="40000"/>
                  </a:schemeClr>
                </a:gs>
                <a:gs pos="32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Flèche : en arc 18">
            <a:extLst>
              <a:ext uri="{FF2B5EF4-FFF2-40B4-BE49-F238E27FC236}">
                <a16:creationId xmlns:a16="http://schemas.microsoft.com/office/drawing/2014/main" id="{7303E83E-89F6-4AAA-ADFA-D1F42ED9E2C5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Flèche : en arc 32">
            <a:extLst>
              <a:ext uri="{FF2B5EF4-FFF2-40B4-BE49-F238E27FC236}">
                <a16:creationId xmlns:a16="http://schemas.microsoft.com/office/drawing/2014/main" id="{DBEA0971-3C12-4C1A-AFE9-0FEF42901632}"/>
              </a:ext>
            </a:extLst>
          </p:cNvPr>
          <p:cNvSpPr/>
          <p:nvPr/>
        </p:nvSpPr>
        <p:spPr>
          <a:xfrm rot="14265086">
            <a:off x="1791009" y="911546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0438805"/>
              <a:gd name="adj5" fmla="val 3948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1480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Oui mais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dans quel but 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Le cas d’utilisation 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comme axe central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BC662F-06C7-4B55-B431-34B374006C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98" y="842956"/>
            <a:ext cx="2623834" cy="193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485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Le cas d’utilisation 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comme axe central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907704" y="3583776"/>
            <a:ext cx="6840760" cy="28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Des cas d’utilisation « encadrants » plus proches du métier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 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indicateur d’avancement dans le produit, 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sur la durée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L’effort de conception survient plus tôt dans le cycle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La proportion de tests réellement unitaires </a:t>
            </a:r>
            <a:r>
              <a:rPr lang="fr-FR" sz="1600" spc="-1">
                <a:solidFill>
                  <a:srgbClr val="0070C0"/>
                </a:solidFill>
                <a:latin typeface="Arial Black"/>
              </a:rPr>
              <a:t>est facilitée</a:t>
            </a:r>
            <a:endParaRPr lang="fr-FR" sz="1600" spc="-1" dirty="0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BC662F-06C7-4B55-B431-34B374006C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98" y="842956"/>
            <a:ext cx="2623834" cy="193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41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27140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La pyramide des tests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3D5581-94F1-4595-959D-E40D34DF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742572"/>
            <a:ext cx="2270382" cy="192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5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27140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La pyramide des tests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3D5581-94F1-4595-959D-E40D34DF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742572"/>
            <a:ext cx="2270382" cy="1927231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986316D8-0062-4869-9076-2468739DE83D}"/>
              </a:ext>
            </a:extLst>
          </p:cNvPr>
          <p:cNvSpPr/>
          <p:nvPr/>
        </p:nvSpPr>
        <p:spPr>
          <a:xfrm>
            <a:off x="1104804" y="2821635"/>
            <a:ext cx="6948676" cy="3456384"/>
          </a:xfrm>
          <a:prstGeom prst="triangle">
            <a:avLst>
              <a:gd name="adj" fmla="val 501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525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27140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La pyramide des tests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3D5581-94F1-4595-959D-E40D34DF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742572"/>
            <a:ext cx="2270382" cy="1927231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ED1F33D-B431-436C-96DE-F316ED6A7633}"/>
              </a:ext>
            </a:extLst>
          </p:cNvPr>
          <p:cNvCxnSpPr>
            <a:cxnSpLocks/>
          </p:cNvCxnSpPr>
          <p:nvPr/>
        </p:nvCxnSpPr>
        <p:spPr>
          <a:xfrm>
            <a:off x="2519200" y="4878304"/>
            <a:ext cx="41318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2">
            <a:extLst>
              <a:ext uri="{FF2B5EF4-FFF2-40B4-BE49-F238E27FC236}">
                <a16:creationId xmlns:a16="http://schemas.microsoft.com/office/drawing/2014/main" id="{99D10C18-8DEE-4D01-9FB9-E67BA4B3CE0D}"/>
              </a:ext>
            </a:extLst>
          </p:cNvPr>
          <p:cNvSpPr/>
          <p:nvPr/>
        </p:nvSpPr>
        <p:spPr>
          <a:xfrm>
            <a:off x="3834204" y="5439101"/>
            <a:ext cx="1512168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Unitaires</a:t>
            </a:r>
            <a:endParaRPr lang="fr-FR" sz="1600" spc="-1" dirty="0">
              <a:latin typeface="Arial"/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986316D8-0062-4869-9076-2468739DE83D}"/>
              </a:ext>
            </a:extLst>
          </p:cNvPr>
          <p:cNvSpPr/>
          <p:nvPr/>
        </p:nvSpPr>
        <p:spPr>
          <a:xfrm>
            <a:off x="1104804" y="2821635"/>
            <a:ext cx="6948676" cy="3456384"/>
          </a:xfrm>
          <a:prstGeom prst="triangle">
            <a:avLst>
              <a:gd name="adj" fmla="val 501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199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27140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La pyramide des tests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3D5581-94F1-4595-959D-E40D34DF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742572"/>
            <a:ext cx="2270382" cy="1927231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6EA3EC3-1513-4495-A7AD-B7526747B692}"/>
              </a:ext>
            </a:extLst>
          </p:cNvPr>
          <p:cNvCxnSpPr>
            <a:cxnSpLocks/>
          </p:cNvCxnSpPr>
          <p:nvPr/>
        </p:nvCxnSpPr>
        <p:spPr>
          <a:xfrm>
            <a:off x="3582176" y="3824472"/>
            <a:ext cx="20162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ED1F33D-B431-436C-96DE-F316ED6A7633}"/>
              </a:ext>
            </a:extLst>
          </p:cNvPr>
          <p:cNvCxnSpPr>
            <a:cxnSpLocks/>
          </p:cNvCxnSpPr>
          <p:nvPr/>
        </p:nvCxnSpPr>
        <p:spPr>
          <a:xfrm>
            <a:off x="2519200" y="4878304"/>
            <a:ext cx="41318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2">
            <a:extLst>
              <a:ext uri="{FF2B5EF4-FFF2-40B4-BE49-F238E27FC236}">
                <a16:creationId xmlns:a16="http://schemas.microsoft.com/office/drawing/2014/main" id="{99D10C18-8DEE-4D01-9FB9-E67BA4B3CE0D}"/>
              </a:ext>
            </a:extLst>
          </p:cNvPr>
          <p:cNvSpPr/>
          <p:nvPr/>
        </p:nvSpPr>
        <p:spPr>
          <a:xfrm>
            <a:off x="3834204" y="5439101"/>
            <a:ext cx="1512168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Unitaires</a:t>
            </a:r>
            <a:endParaRPr lang="fr-FR" sz="1600" spc="-1" dirty="0">
              <a:latin typeface="Arial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B7EA4F61-C45D-4C8C-A6DB-276D38BE7DAE}"/>
              </a:ext>
            </a:extLst>
          </p:cNvPr>
          <p:cNvSpPr/>
          <p:nvPr/>
        </p:nvSpPr>
        <p:spPr>
          <a:xfrm>
            <a:off x="3815916" y="4174214"/>
            <a:ext cx="1512168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Intégration</a:t>
            </a:r>
            <a:endParaRPr lang="fr-FR" sz="1600" spc="-1" dirty="0">
              <a:latin typeface="Arial"/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986316D8-0062-4869-9076-2468739DE83D}"/>
              </a:ext>
            </a:extLst>
          </p:cNvPr>
          <p:cNvSpPr/>
          <p:nvPr/>
        </p:nvSpPr>
        <p:spPr>
          <a:xfrm>
            <a:off x="1104804" y="2821635"/>
            <a:ext cx="6948676" cy="3456384"/>
          </a:xfrm>
          <a:prstGeom prst="triangle">
            <a:avLst>
              <a:gd name="adj" fmla="val 501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8002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27140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La pyramide des tests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3D5581-94F1-4595-959D-E40D34DF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742572"/>
            <a:ext cx="2270382" cy="1927231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6EA3EC3-1513-4495-A7AD-B7526747B692}"/>
              </a:ext>
            </a:extLst>
          </p:cNvPr>
          <p:cNvCxnSpPr>
            <a:cxnSpLocks/>
          </p:cNvCxnSpPr>
          <p:nvPr/>
        </p:nvCxnSpPr>
        <p:spPr>
          <a:xfrm>
            <a:off x="3582176" y="3824472"/>
            <a:ext cx="20162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ED1F33D-B431-436C-96DE-F316ED6A7633}"/>
              </a:ext>
            </a:extLst>
          </p:cNvPr>
          <p:cNvCxnSpPr>
            <a:cxnSpLocks/>
          </p:cNvCxnSpPr>
          <p:nvPr/>
        </p:nvCxnSpPr>
        <p:spPr>
          <a:xfrm>
            <a:off x="2519200" y="4878304"/>
            <a:ext cx="41318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2">
            <a:extLst>
              <a:ext uri="{FF2B5EF4-FFF2-40B4-BE49-F238E27FC236}">
                <a16:creationId xmlns:a16="http://schemas.microsoft.com/office/drawing/2014/main" id="{99D10C18-8DEE-4D01-9FB9-E67BA4B3CE0D}"/>
              </a:ext>
            </a:extLst>
          </p:cNvPr>
          <p:cNvSpPr/>
          <p:nvPr/>
        </p:nvSpPr>
        <p:spPr>
          <a:xfrm>
            <a:off x="3834204" y="5439101"/>
            <a:ext cx="1512168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Unitaires</a:t>
            </a:r>
            <a:endParaRPr lang="fr-FR" sz="1600" spc="-1" dirty="0">
              <a:latin typeface="Arial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B7EA4F61-C45D-4C8C-A6DB-276D38BE7DAE}"/>
              </a:ext>
            </a:extLst>
          </p:cNvPr>
          <p:cNvSpPr/>
          <p:nvPr/>
        </p:nvSpPr>
        <p:spPr>
          <a:xfrm>
            <a:off x="3815916" y="4174214"/>
            <a:ext cx="1512168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Intégration</a:t>
            </a:r>
            <a:endParaRPr lang="fr-FR" sz="1600" spc="-1" dirty="0">
              <a:latin typeface="Arial"/>
            </a:endParaRPr>
          </a:p>
        </p:txBody>
      </p:sp>
      <p:sp>
        <p:nvSpPr>
          <p:cNvPr id="16" name="CustomShape 2">
            <a:extLst>
              <a:ext uri="{FF2B5EF4-FFF2-40B4-BE49-F238E27FC236}">
                <a16:creationId xmlns:a16="http://schemas.microsoft.com/office/drawing/2014/main" id="{A3D3C1A5-7676-421C-B59E-908D330C7769}"/>
              </a:ext>
            </a:extLst>
          </p:cNvPr>
          <p:cNvSpPr/>
          <p:nvPr/>
        </p:nvSpPr>
        <p:spPr>
          <a:xfrm>
            <a:off x="4021366" y="3241552"/>
            <a:ext cx="1137844" cy="5585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De bout </a:t>
            </a:r>
          </a:p>
          <a:p>
            <a:pPr algn="ctr"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en bout</a:t>
            </a:r>
            <a:endParaRPr lang="fr-FR" sz="1600" spc="-1" dirty="0">
              <a:latin typeface="Arial"/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986316D8-0062-4869-9076-2468739DE83D}"/>
              </a:ext>
            </a:extLst>
          </p:cNvPr>
          <p:cNvSpPr/>
          <p:nvPr/>
        </p:nvSpPr>
        <p:spPr>
          <a:xfrm>
            <a:off x="1104804" y="2821635"/>
            <a:ext cx="6948676" cy="3456384"/>
          </a:xfrm>
          <a:prstGeom prst="triangle">
            <a:avLst>
              <a:gd name="adj" fmla="val 501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7209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27140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La pyramide des tests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3D5581-94F1-4595-959D-E40D34DF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742572"/>
            <a:ext cx="2270382" cy="1927231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6EA3EC3-1513-4495-A7AD-B7526747B692}"/>
              </a:ext>
            </a:extLst>
          </p:cNvPr>
          <p:cNvCxnSpPr>
            <a:cxnSpLocks/>
          </p:cNvCxnSpPr>
          <p:nvPr/>
        </p:nvCxnSpPr>
        <p:spPr>
          <a:xfrm>
            <a:off x="3582176" y="3824472"/>
            <a:ext cx="20162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ED1F33D-B431-436C-96DE-F316ED6A7633}"/>
              </a:ext>
            </a:extLst>
          </p:cNvPr>
          <p:cNvCxnSpPr>
            <a:cxnSpLocks/>
          </p:cNvCxnSpPr>
          <p:nvPr/>
        </p:nvCxnSpPr>
        <p:spPr>
          <a:xfrm>
            <a:off x="2519200" y="4878304"/>
            <a:ext cx="41318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2">
            <a:extLst>
              <a:ext uri="{FF2B5EF4-FFF2-40B4-BE49-F238E27FC236}">
                <a16:creationId xmlns:a16="http://schemas.microsoft.com/office/drawing/2014/main" id="{99D10C18-8DEE-4D01-9FB9-E67BA4B3CE0D}"/>
              </a:ext>
            </a:extLst>
          </p:cNvPr>
          <p:cNvSpPr/>
          <p:nvPr/>
        </p:nvSpPr>
        <p:spPr>
          <a:xfrm>
            <a:off x="3834204" y="5439101"/>
            <a:ext cx="1512168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Unitaires</a:t>
            </a:r>
            <a:endParaRPr lang="fr-FR" sz="1600" spc="-1" dirty="0">
              <a:latin typeface="Arial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B7EA4F61-C45D-4C8C-A6DB-276D38BE7DAE}"/>
              </a:ext>
            </a:extLst>
          </p:cNvPr>
          <p:cNvSpPr/>
          <p:nvPr/>
        </p:nvSpPr>
        <p:spPr>
          <a:xfrm>
            <a:off x="3815916" y="4174214"/>
            <a:ext cx="1512168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Intégration</a:t>
            </a:r>
            <a:endParaRPr lang="fr-FR" sz="1600" spc="-1" dirty="0">
              <a:latin typeface="Arial"/>
            </a:endParaRPr>
          </a:p>
        </p:txBody>
      </p:sp>
      <p:sp>
        <p:nvSpPr>
          <p:cNvPr id="16" name="CustomShape 2">
            <a:extLst>
              <a:ext uri="{FF2B5EF4-FFF2-40B4-BE49-F238E27FC236}">
                <a16:creationId xmlns:a16="http://schemas.microsoft.com/office/drawing/2014/main" id="{A3D3C1A5-7676-421C-B59E-908D330C7769}"/>
              </a:ext>
            </a:extLst>
          </p:cNvPr>
          <p:cNvSpPr/>
          <p:nvPr/>
        </p:nvSpPr>
        <p:spPr>
          <a:xfrm>
            <a:off x="4021366" y="3241552"/>
            <a:ext cx="1137844" cy="5585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De bout </a:t>
            </a:r>
          </a:p>
          <a:p>
            <a:pPr algn="ctr"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en bout</a:t>
            </a:r>
            <a:endParaRPr lang="fr-FR" sz="1600" spc="-1" dirty="0">
              <a:latin typeface="Arial"/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986316D8-0062-4869-9076-2468739DE83D}"/>
              </a:ext>
            </a:extLst>
          </p:cNvPr>
          <p:cNvSpPr/>
          <p:nvPr/>
        </p:nvSpPr>
        <p:spPr>
          <a:xfrm>
            <a:off x="1104804" y="2821635"/>
            <a:ext cx="6948676" cy="3456384"/>
          </a:xfrm>
          <a:prstGeom prst="triangle">
            <a:avLst>
              <a:gd name="adj" fmla="val 501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A8535902-9E61-4D78-AA94-1B5D96B63625}"/>
              </a:ext>
            </a:extLst>
          </p:cNvPr>
          <p:cNvSpPr/>
          <p:nvPr/>
        </p:nvSpPr>
        <p:spPr>
          <a:xfrm flipV="1">
            <a:off x="8235096" y="3501008"/>
            <a:ext cx="360" cy="252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4">
            <a:extLst>
              <a:ext uri="{FF2B5EF4-FFF2-40B4-BE49-F238E27FC236}">
                <a16:creationId xmlns:a16="http://schemas.microsoft.com/office/drawing/2014/main" id="{E7DE0E51-80F4-4ABA-8EDF-25DA72A57992}"/>
              </a:ext>
            </a:extLst>
          </p:cNvPr>
          <p:cNvSpPr/>
          <p:nvPr/>
        </p:nvSpPr>
        <p:spPr>
          <a:xfrm rot="5400000">
            <a:off x="7591260" y="4650872"/>
            <a:ext cx="1800312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Arial Black"/>
              </a:rPr>
              <a:t>Coût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3" name="CustomShape 5">
            <a:extLst>
              <a:ext uri="{FF2B5EF4-FFF2-40B4-BE49-F238E27FC236}">
                <a16:creationId xmlns:a16="http://schemas.microsoft.com/office/drawing/2014/main" id="{2B6F6B3C-CB76-483D-97B0-FF197255AE92}"/>
              </a:ext>
            </a:extLst>
          </p:cNvPr>
          <p:cNvSpPr/>
          <p:nvPr/>
        </p:nvSpPr>
        <p:spPr>
          <a:xfrm rot="5400000">
            <a:off x="8330856" y="3659048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Arial Black"/>
              </a:rPr>
              <a:t>+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4" name="CustomShape 6">
            <a:extLst>
              <a:ext uri="{FF2B5EF4-FFF2-40B4-BE49-F238E27FC236}">
                <a16:creationId xmlns:a16="http://schemas.microsoft.com/office/drawing/2014/main" id="{2EDF4663-6820-4D59-A2A1-2724A0B7BEEA}"/>
              </a:ext>
            </a:extLst>
          </p:cNvPr>
          <p:cNvSpPr/>
          <p:nvPr/>
        </p:nvSpPr>
        <p:spPr>
          <a:xfrm rot="5400000">
            <a:off x="8328336" y="5714288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Arial Black"/>
              </a:rPr>
              <a:t>-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5" name="CustomShape 3">
            <a:extLst>
              <a:ext uri="{FF2B5EF4-FFF2-40B4-BE49-F238E27FC236}">
                <a16:creationId xmlns:a16="http://schemas.microsoft.com/office/drawing/2014/main" id="{1D6F0EC9-C900-4FEC-949E-1D8DA9E43B77}"/>
              </a:ext>
            </a:extLst>
          </p:cNvPr>
          <p:cNvSpPr/>
          <p:nvPr/>
        </p:nvSpPr>
        <p:spPr>
          <a:xfrm rot="10800000" flipV="1">
            <a:off x="848668" y="3501008"/>
            <a:ext cx="360" cy="252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2C4547ED-6FF8-4296-989A-C274B36D0AA2}"/>
              </a:ext>
            </a:extLst>
          </p:cNvPr>
          <p:cNvSpPr/>
          <p:nvPr/>
        </p:nvSpPr>
        <p:spPr>
          <a:xfrm rot="16200000">
            <a:off x="-279829" y="4512319"/>
            <a:ext cx="1789162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Arial Black"/>
              </a:rPr>
              <a:t>Vitesse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" name="CustomShape 6">
            <a:extLst>
              <a:ext uri="{FF2B5EF4-FFF2-40B4-BE49-F238E27FC236}">
                <a16:creationId xmlns:a16="http://schemas.microsoft.com/office/drawing/2014/main" id="{127EE0DA-AE9B-48C5-AC18-6C06A45399E6}"/>
              </a:ext>
            </a:extLst>
          </p:cNvPr>
          <p:cNvSpPr/>
          <p:nvPr/>
        </p:nvSpPr>
        <p:spPr>
          <a:xfrm rot="16200000">
            <a:off x="451672" y="3481928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Arial Black"/>
              </a:rPr>
              <a:t>-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8" name="CustomShape 5">
            <a:extLst>
              <a:ext uri="{FF2B5EF4-FFF2-40B4-BE49-F238E27FC236}">
                <a16:creationId xmlns:a16="http://schemas.microsoft.com/office/drawing/2014/main" id="{86DC735D-16A7-4F0F-B98B-3EF86666E336}"/>
              </a:ext>
            </a:extLst>
          </p:cNvPr>
          <p:cNvSpPr/>
          <p:nvPr/>
        </p:nvSpPr>
        <p:spPr>
          <a:xfrm rot="16200000">
            <a:off x="454552" y="5498152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Arial Black"/>
              </a:rPr>
              <a:t>+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40261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Le TDD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c’est quoi 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Un allié de poids :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les doublures de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FD0F00A-3B64-4C80-948E-BDA3402B9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8069"/>
            <a:ext cx="2242749" cy="22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82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Un allié de poids :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les doublures de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115616" y="3583776"/>
            <a:ext cx="7632848" cy="28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Dummy, Fake, Stub, Spy, Mock …</a:t>
            </a:r>
            <a:r>
              <a:rPr lang="en-US" sz="1600" spc="-1" dirty="0">
                <a:solidFill>
                  <a:srgbClr val="0070C0"/>
                </a:solidFill>
                <a:latin typeface="Arial Black"/>
                <a:sym typeface="Wingdings" panose="05000000000000000000" pitchFamily="2" charset="2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une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simplification : Mock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Des collaborateurs n’exposant que leurs interfaces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Leurs comportements et interactions sont vérifiés, pas leurs états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 test n’a réellement qu’une seule raison d’échouer</a:t>
            </a:r>
            <a:endParaRPr lang="fr-FR" sz="1600" spc="-1" dirty="0">
              <a:latin typeface="Arial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B9EA358-0F48-4FC7-982D-388011B3C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8069"/>
            <a:ext cx="2242749" cy="22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061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L’interface publique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en tant que contrat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0EAA47-0DE7-4535-8251-704FA45DB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64704"/>
            <a:ext cx="1656184" cy="22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730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L’interface publique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en tant que contrat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547664" y="3583776"/>
            <a:ext cx="7344816" cy="28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Les interfaces des objets métier définissent leur comportement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La séparation des responsabilités et dépendances est facilitée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Les tests unitaires peuvent pleinement l’être, car en isolation</a:t>
            </a:r>
            <a:endParaRPr lang="fr-FR" sz="1600" spc="-1" dirty="0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0EAA47-0DE7-4535-8251-704FA45DB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64704"/>
            <a:ext cx="1656184" cy="22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969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/>
          <a:lstStyle/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Quelques rappels</a:t>
            </a:r>
          </a:p>
        </p:txBody>
      </p:sp>
    </p:spTree>
    <p:extLst>
      <p:ext uri="{BB962C8B-B14F-4D97-AF65-F5344CB8AC3E}">
        <p14:creationId xmlns:p14="http://schemas.microsoft.com/office/powerpoint/2010/main" val="2894991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4 règles élémentaires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de conception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2555640" y="3681000"/>
            <a:ext cx="403200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Tous les tests sont au vert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Le code révèle l’intention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Pas de duplication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Pas d’élément superflu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 flipV="1">
            <a:off x="6660360" y="3645000"/>
            <a:ext cx="360" cy="252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4"/>
          <p:cNvSpPr/>
          <p:nvPr/>
        </p:nvSpPr>
        <p:spPr>
          <a:xfrm rot="5400000">
            <a:off x="6343200" y="4874040"/>
            <a:ext cx="1146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1F497D"/>
                </a:solidFill>
                <a:latin typeface="Arial Black"/>
              </a:rPr>
              <a:t>Priorité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 rot="5400000">
            <a:off x="6756120" y="3803040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Arial Black"/>
              </a:rPr>
              <a:t>+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 rot="5400000">
            <a:off x="6753600" y="5858280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Arial Black"/>
              </a:rPr>
              <a:t>-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244" name="Image 11"/>
          <p:cNvPicPr/>
          <p:nvPr/>
        </p:nvPicPr>
        <p:blipFill>
          <a:blip r:embed="rId2"/>
          <a:stretch/>
        </p:blipFill>
        <p:spPr>
          <a:xfrm>
            <a:off x="470520" y="908640"/>
            <a:ext cx="2516760" cy="21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3059832" y="602082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Quelques guidelines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pour le cycle TDD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1438183" y="3753000"/>
            <a:ext cx="7598313" cy="252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Ajouter un (et un seul) nouveau test seulement « au vert »</a:t>
            </a:r>
            <a:endParaRPr lang="fr-FR" sz="16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fr-FR" sz="1200" b="1" spc="-1" dirty="0">
                <a:solidFill>
                  <a:srgbClr val="0070C0"/>
                </a:solidFill>
                <a:latin typeface="Arial Black"/>
              </a:rPr>
              <a:t>(à un même niveau de test : unitaire / acceptation)</a:t>
            </a: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Voir échouer le test avant de coder sa solution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Coder dans l’optique de revenir au plus vite « au vert »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Effectuer un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</a:t>
            </a:r>
            <a:r>
              <a:rPr lang="fr-FR" sz="1600" b="0" strike="noStrike" spc="-1" dirty="0" err="1">
                <a:solidFill>
                  <a:srgbClr val="0070C0"/>
                </a:solidFill>
                <a:latin typeface="Arial Black"/>
              </a:rPr>
              <a:t>efactoring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 du code </a:t>
            </a:r>
            <a:r>
              <a:rPr lang="fr-FR" sz="1600" b="0" u="sng" strike="noStrike" spc="-1" dirty="0">
                <a:solidFill>
                  <a:srgbClr val="0070C0"/>
                </a:solidFill>
                <a:latin typeface="Arial Black"/>
              </a:rPr>
              <a:t>ou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 du test, pas des deux à la fois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FAA2F1-62DB-4DD5-9BF6-8BEB65FF9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1809750" cy="240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3088080" y="53406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Anatomie d’un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3924000" y="4005000"/>
            <a:ext cx="1439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Contexte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Événement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Attendu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2483640" y="4005000"/>
            <a:ext cx="1295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GIVEN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WHEN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THEN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1475640" y="400500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1475640" y="472500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1475640" y="544536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8" name="CustomShape 7"/>
          <p:cNvSpPr/>
          <p:nvPr/>
        </p:nvSpPr>
        <p:spPr>
          <a:xfrm>
            <a:off x="5652000" y="4005000"/>
            <a:ext cx="302400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77933C"/>
                </a:solidFill>
                <a:latin typeface="Arial Black"/>
              </a:rPr>
              <a:t>= états / données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77933C"/>
                </a:solidFill>
                <a:latin typeface="Arial Black"/>
              </a:rPr>
              <a:t>= ce qui est testé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77933C"/>
                </a:solidFill>
                <a:latin typeface="Arial Black"/>
              </a:rPr>
              <a:t>= réponse au besoin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289" name="Image 11"/>
          <p:cNvPicPr/>
          <p:nvPr/>
        </p:nvPicPr>
        <p:blipFill>
          <a:blip r:embed="rId2"/>
          <a:stretch/>
        </p:blipFill>
        <p:spPr>
          <a:xfrm>
            <a:off x="626400" y="332640"/>
            <a:ext cx="2001240" cy="327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èche : en arc 31">
            <a:extLst>
              <a:ext uri="{FF2B5EF4-FFF2-40B4-BE49-F238E27FC236}">
                <a16:creationId xmlns:a16="http://schemas.microsoft.com/office/drawing/2014/main" id="{41873751-B41C-4A7C-81BD-70C8759C96E6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Bulle narrative : ronde 4">
            <a:extLst>
              <a:ext uri="{FF2B5EF4-FFF2-40B4-BE49-F238E27FC236}">
                <a16:creationId xmlns:a16="http://schemas.microsoft.com/office/drawing/2014/main" id="{34DCD922-12BC-4398-A2F9-8E8900A98983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415B30F-6A36-4034-ACC3-36BB093B8E71}"/>
              </a:ext>
            </a:extLst>
          </p:cNvPr>
          <p:cNvGrpSpPr/>
          <p:nvPr/>
        </p:nvGrpSpPr>
        <p:grpSpPr>
          <a:xfrm>
            <a:off x="856180" y="196542"/>
            <a:ext cx="7560000" cy="6336000"/>
            <a:chOff x="828412" y="-19391"/>
            <a:chExt cx="7128370" cy="5932456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29DD6304-DA9B-4A52-9E03-54655A44068E}"/>
                </a:ext>
              </a:extLst>
            </p:cNvPr>
            <p:cNvSpPr/>
            <p:nvPr/>
          </p:nvSpPr>
          <p:spPr>
            <a:xfrm>
              <a:off x="3347864" y="-19391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RED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6A0F4B7-757B-47E9-9D82-7124E9A81294}"/>
                </a:ext>
              </a:extLst>
            </p:cNvPr>
            <p:cNvSpPr/>
            <p:nvPr/>
          </p:nvSpPr>
          <p:spPr>
            <a:xfrm>
              <a:off x="5976773" y="39052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GREEN</a:t>
              </a: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D6B90565-AC5B-4D82-B445-D03E6A0727B3}"/>
                </a:ext>
              </a:extLst>
            </p:cNvPr>
            <p:cNvSpPr/>
            <p:nvPr/>
          </p:nvSpPr>
          <p:spPr>
            <a:xfrm>
              <a:off x="828412" y="39330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REFACTOR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3000944" y="2655454"/>
            <a:ext cx="3240360" cy="3183451"/>
            <a:chOff x="1938472" y="852141"/>
            <a:chExt cx="5876878" cy="5876879"/>
          </a:xfrm>
        </p:grpSpPr>
        <p:sp>
          <p:nvSpPr>
            <p:cNvPr id="12" name="Flèche : en arc 11">
              <a:extLst>
                <a:ext uri="{FF2B5EF4-FFF2-40B4-BE49-F238E27FC236}">
                  <a16:creationId xmlns:a16="http://schemas.microsoft.com/office/drawing/2014/main" id="{DAC2E643-3376-46A3-8859-9D1690DA8321}"/>
                </a:ext>
              </a:extLst>
            </p:cNvPr>
            <p:cNvSpPr/>
            <p:nvPr/>
          </p:nvSpPr>
          <p:spPr>
            <a:xfrm rot="325116">
              <a:off x="1938472" y="852141"/>
              <a:ext cx="5876878" cy="5876879"/>
            </a:xfrm>
            <a:prstGeom prst="circularArrow">
              <a:avLst>
                <a:gd name="adj1" fmla="val 2570"/>
                <a:gd name="adj2" fmla="val 205249"/>
                <a:gd name="adj3" fmla="val 13640660"/>
                <a:gd name="adj4" fmla="val 17093743"/>
                <a:gd name="adj5" fmla="val 3129"/>
              </a:avLst>
            </a:prstGeom>
            <a:gradFill flip="none" rotWithShape="1">
              <a:gsLst>
                <a:gs pos="20000">
                  <a:schemeClr val="accent3">
                    <a:lumMod val="60000"/>
                    <a:lumOff val="40000"/>
                  </a:schemeClr>
                </a:gs>
                <a:gs pos="32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Flèche : en arc 18">
            <a:extLst>
              <a:ext uri="{FF2B5EF4-FFF2-40B4-BE49-F238E27FC236}">
                <a16:creationId xmlns:a16="http://schemas.microsoft.com/office/drawing/2014/main" id="{7303E83E-89F6-4AAA-ADFA-D1F42ED9E2C5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Flèche : en arc 32">
            <a:extLst>
              <a:ext uri="{FF2B5EF4-FFF2-40B4-BE49-F238E27FC236}">
                <a16:creationId xmlns:a16="http://schemas.microsoft.com/office/drawing/2014/main" id="{DBEA0971-3C12-4C1A-AFE9-0FEF42901632}"/>
              </a:ext>
            </a:extLst>
          </p:cNvPr>
          <p:cNvSpPr/>
          <p:nvPr/>
        </p:nvSpPr>
        <p:spPr>
          <a:xfrm rot="14265086">
            <a:off x="1791009" y="911546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0438805"/>
              <a:gd name="adj5" fmla="val 3948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8647701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Codons un peu !</a:t>
            </a:r>
          </a:p>
        </p:txBody>
      </p:sp>
    </p:spTree>
    <p:extLst>
      <p:ext uri="{BB962C8B-B14F-4D97-AF65-F5344CB8AC3E}">
        <p14:creationId xmlns:p14="http://schemas.microsoft.com/office/powerpoint/2010/main" val="402913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6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Le TDD « classique »</a:t>
            </a:r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11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844927" y="2544528"/>
            <a:ext cx="6796537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Faire payer le bon montant quand le client passe en caisse.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Règles de 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gestion (prix en centimes) :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pomme coûte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banane coûte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cerise coûte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33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914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D0086-90CA-49E6-9DE3-9940DA6A2801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5368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.calculerMontantTotal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187071-88C1-46D8-A243-1359087D8CAD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2717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Encaissement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Encaissement();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.calculerMontantTotal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3284D2-EA1E-4FBE-8262-8F2F7109F6B6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4262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Encaissement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Encaissement(panier);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 panier est vide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.calculerMontantTotal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27A68B-8C5B-4968-9ED5-D0DFB7A4DF75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2366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Panier </a:t>
            </a:r>
            <a:r>
              <a:rPr lang="fr-FR" altLang="fr-FR" sz="16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panier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Panier();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Encaissement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Encaissement(panier);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 panier est vide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.calculerMontantTotal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27A68B-8C5B-4968-9ED5-D0DFB7A4DF75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9240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2394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EncaissementTest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3770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2394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EncaissementTest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4537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.calculerMontantTotal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2394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EncaissementTest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17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Encaissement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Encaissement();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BBB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.calculerMontantTotal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2394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EncaissementTest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39476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Encaissement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Encaissement(panier);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</a:p>
          <a:p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panier</a:t>
            </a:r>
            <a:r>
              <a:rPr lang="fr-FR" altLang="fr-FR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listerFruits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fr-FR" altLang="fr-FR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emptyList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</a:p>
          <a:p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.calculerMontantTotal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2394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EncaissementTest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08636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Panier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panier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Panier.</a:t>
            </a:r>
            <a:r>
              <a:rPr lang="fr-FR" altLang="fr-F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Encaissement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Encaissement(panier);</a:t>
            </a:r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altLang="fr-FR" sz="1600" dirty="0">
              <a:solidFill>
                <a:srgbClr val="BBB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</a:p>
          <a:p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panier</a:t>
            </a:r>
            <a:r>
              <a:rPr lang="fr-FR" altLang="fr-FR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listerFruits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fr-FR" altLang="fr-FR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emptyList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</a:p>
          <a:p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.calculerMontantTotal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2394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EncaissementTest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6251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844927" y="2544528"/>
            <a:ext cx="6796537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Faire payer le bon montant quand le client passe en caisse.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Règles de 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gestion (prix en centimes) :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pomme coûte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banane coûte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cerise coûte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752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844927" y="2544528"/>
            <a:ext cx="6796537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Faire payer le bon montant quand le client passe en caisse.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Règles de gestion (prix en centimes) :</a:t>
            </a: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pomme coûte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C00000"/>
                </a:solidFill>
                <a:latin typeface="Arial Black"/>
              </a:rPr>
              <a:t>Une pomme offerte pour deux pommes achetées</a:t>
            </a:r>
            <a:endParaRPr lang="fr-FR" sz="1600" b="0" strike="noStrike" spc="-1" dirty="0">
              <a:solidFill>
                <a:srgbClr val="C0000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banane coûte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cerise coûte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23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844927" y="2544528"/>
            <a:ext cx="6796537" cy="362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Faire payer le bon montant quand le client passe en caisse.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Règles de gestion (prix en centimes) :</a:t>
            </a: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pomme coûte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Une pomme offerte pour deux pommes achetées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banane coûte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C00000"/>
                </a:solidFill>
                <a:latin typeface="Arial Black"/>
              </a:rPr>
              <a:t>La deuxième banane est à moitié prix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cerise coûte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104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844927" y="2545220"/>
            <a:ext cx="6796537" cy="4062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Faire payer le bon montant quand le client passe en caisse.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Règles de gestion (prix en centimes) :</a:t>
            </a: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pomme coûte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Une pomme offerte pour deux pommes achetées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banane coûte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La deuxième banane est à moitié prix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cerise coûte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C00000"/>
                </a:solidFill>
                <a:latin typeface="Arial Black"/>
              </a:rPr>
              <a:t>Un client fidèle a droit à 10% de remise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453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6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Une solution possible</a:t>
            </a:r>
          </a:p>
        </p:txBody>
      </p:sp>
    </p:spTree>
    <p:extLst>
      <p:ext uri="{BB962C8B-B14F-4D97-AF65-F5344CB8AC3E}">
        <p14:creationId xmlns:p14="http://schemas.microsoft.com/office/powerpoint/2010/main" val="26465620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E8D2FB7-D9AE-42B7-8B28-3F274EDC84D1}"/>
              </a:ext>
            </a:extLst>
          </p:cNvPr>
          <p:cNvSpPr/>
          <p:nvPr/>
        </p:nvSpPr>
        <p:spPr>
          <a:xfrm>
            <a:off x="1115616" y="3645024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Panier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1A8A07E-C281-484D-B5A4-DC314A20BA29}"/>
              </a:ext>
            </a:extLst>
          </p:cNvPr>
          <p:cNvSpPr/>
          <p:nvPr/>
        </p:nvSpPr>
        <p:spPr>
          <a:xfrm>
            <a:off x="4860032" y="3645024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Tarification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0F56EE9-38E9-4FBC-A3C2-742EC1532767}"/>
              </a:ext>
            </a:extLst>
          </p:cNvPr>
          <p:cNvSpPr/>
          <p:nvPr/>
        </p:nvSpPr>
        <p:spPr>
          <a:xfrm>
            <a:off x="1115616" y="5833864"/>
            <a:ext cx="7128792" cy="4034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Fruit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A1CEB2-EE48-459F-A90B-C617DCE7B50E}"/>
              </a:ext>
            </a:extLst>
          </p:cNvPr>
          <p:cNvSpPr/>
          <p:nvPr/>
        </p:nvSpPr>
        <p:spPr>
          <a:xfrm>
            <a:off x="2987824" y="3645024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Encaissement</a:t>
            </a: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0AE14E34-AD21-4625-800C-DB600A47AEA4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 flipH="1">
            <a:off x="4762871" y="2755775"/>
            <a:ext cx="1238436" cy="540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747E33BA-3808-487F-BBAE-3BEC038F32EA}"/>
              </a:ext>
            </a:extLst>
          </p:cNvPr>
          <p:cNvCxnSpPr>
            <a:cxnSpLocks/>
            <a:stCxn id="11" idx="3"/>
            <a:endCxn id="30" idx="0"/>
          </p:cNvCxnSpPr>
          <p:nvPr/>
        </p:nvCxnSpPr>
        <p:spPr>
          <a:xfrm>
            <a:off x="5616116" y="2176264"/>
            <a:ext cx="1908212" cy="1487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1B369768-B662-4855-A194-466CCC39E12E}"/>
              </a:ext>
            </a:extLst>
          </p:cNvPr>
          <p:cNvCxnSpPr>
            <a:cxnSpLocks/>
            <a:stCxn id="11" idx="1"/>
            <a:endCxn id="2" idx="0"/>
          </p:cNvCxnSpPr>
          <p:nvPr/>
        </p:nvCxnSpPr>
        <p:spPr>
          <a:xfrm rot="10800000" flipV="1">
            <a:off x="1907704" y="2176264"/>
            <a:ext cx="1836204" cy="1468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133460B-9EB2-45AF-8E46-1CCD76667C08}"/>
              </a:ext>
            </a:extLst>
          </p:cNvPr>
          <p:cNvSpPr txBox="1"/>
          <p:nvPr/>
        </p:nvSpPr>
        <p:spPr>
          <a:xfrm>
            <a:off x="251521" y="611977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Test d’acceptation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126EDF8-A90B-4317-B2DE-A495487F0BF1}"/>
              </a:ext>
            </a:extLst>
          </p:cNvPr>
          <p:cNvSpPr/>
          <p:nvPr/>
        </p:nvSpPr>
        <p:spPr>
          <a:xfrm>
            <a:off x="3743908" y="1945940"/>
            <a:ext cx="1872208" cy="460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04E5181B-C7E6-4173-A47E-8493A2C6C4B9}"/>
              </a:ext>
            </a:extLst>
          </p:cNvPr>
          <p:cNvCxnSpPr>
            <a:cxnSpLocks/>
            <a:endCxn id="6" idx="0"/>
          </p:cNvCxnSpPr>
          <p:nvPr/>
        </p:nvCxnSpPr>
        <p:spPr>
          <a:xfrm rot="5400000">
            <a:off x="3394721" y="2791780"/>
            <a:ext cx="1238436" cy="468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1FD59B85-5CC5-4E01-8C67-8389D54B34B0}"/>
              </a:ext>
            </a:extLst>
          </p:cNvPr>
          <p:cNvSpPr/>
          <p:nvPr/>
        </p:nvSpPr>
        <p:spPr>
          <a:xfrm>
            <a:off x="6732240" y="3663876"/>
            <a:ext cx="1584176" cy="720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Fake</a:t>
            </a:r>
          </a:p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Persistance</a:t>
            </a:r>
          </a:p>
        </p:txBody>
      </p:sp>
    </p:spTree>
    <p:extLst>
      <p:ext uri="{BB962C8B-B14F-4D97-AF65-F5344CB8AC3E}">
        <p14:creationId xmlns:p14="http://schemas.microsoft.com/office/powerpoint/2010/main" val="37953507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61C6827-B19C-4B14-895C-D2382DA7498F}"/>
              </a:ext>
            </a:extLst>
          </p:cNvPr>
          <p:cNvSpPr/>
          <p:nvPr/>
        </p:nvSpPr>
        <p:spPr>
          <a:xfrm>
            <a:off x="3491880" y="1888232"/>
            <a:ext cx="1872208" cy="460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EncaissementTest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E8D2FB7-D9AE-42B7-8B28-3F274EDC84D1}"/>
              </a:ext>
            </a:extLst>
          </p:cNvPr>
          <p:cNvSpPr/>
          <p:nvPr/>
        </p:nvSpPr>
        <p:spPr>
          <a:xfrm>
            <a:off x="758494" y="3212976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Panier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831630C-571A-430C-A4C0-00BC9B778398}"/>
              </a:ext>
            </a:extLst>
          </p:cNvPr>
          <p:cNvSpPr/>
          <p:nvPr/>
        </p:nvSpPr>
        <p:spPr>
          <a:xfrm>
            <a:off x="6812200" y="4797152"/>
            <a:ext cx="1584176" cy="720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Mock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Persistance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1A8A07E-C281-484D-B5A4-DC314A20BA29}"/>
              </a:ext>
            </a:extLst>
          </p:cNvPr>
          <p:cNvSpPr/>
          <p:nvPr/>
        </p:nvSpPr>
        <p:spPr>
          <a:xfrm>
            <a:off x="6812200" y="3212976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Tarification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0F56EE9-38E9-4FBC-A3C2-742EC1532767}"/>
              </a:ext>
            </a:extLst>
          </p:cNvPr>
          <p:cNvSpPr/>
          <p:nvPr/>
        </p:nvSpPr>
        <p:spPr>
          <a:xfrm>
            <a:off x="1115616" y="5833864"/>
            <a:ext cx="7128792" cy="4034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Fruit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A1CEB2-EE48-459F-A90B-C617DCE7B50E}"/>
              </a:ext>
            </a:extLst>
          </p:cNvPr>
          <p:cNvSpPr/>
          <p:nvPr/>
        </p:nvSpPr>
        <p:spPr>
          <a:xfrm>
            <a:off x="3635896" y="3212976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Encaissement</a:t>
            </a: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0AE14E34-AD21-4625-800C-DB600A47AEA4}"/>
              </a:ext>
            </a:extLst>
          </p:cNvPr>
          <p:cNvCxnSpPr>
            <a:cxnSpLocks/>
            <a:stCxn id="6" idx="3"/>
            <a:endCxn id="32" idx="0"/>
          </p:cNvCxnSpPr>
          <p:nvPr/>
        </p:nvCxnSpPr>
        <p:spPr>
          <a:xfrm>
            <a:off x="5220072" y="3573016"/>
            <a:ext cx="288032" cy="12167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133460B-9EB2-45AF-8E46-1CCD76667C08}"/>
              </a:ext>
            </a:extLst>
          </p:cNvPr>
          <p:cNvSpPr txBox="1"/>
          <p:nvPr/>
        </p:nvSpPr>
        <p:spPr>
          <a:xfrm>
            <a:off x="251521" y="611977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Tests unitaires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0998E4B-DFD9-4972-9FD4-C6EE05664F08}"/>
              </a:ext>
            </a:extLst>
          </p:cNvPr>
          <p:cNvSpPr/>
          <p:nvPr/>
        </p:nvSpPr>
        <p:spPr>
          <a:xfrm>
            <a:off x="611560" y="1888232"/>
            <a:ext cx="1866520" cy="460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PanierTest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DFE3E07-559E-466A-A07A-0F93F0763E06}"/>
              </a:ext>
            </a:extLst>
          </p:cNvPr>
          <p:cNvSpPr/>
          <p:nvPr/>
        </p:nvSpPr>
        <p:spPr>
          <a:xfrm>
            <a:off x="6671028" y="1888232"/>
            <a:ext cx="1866520" cy="460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TarificationTest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6511A1A-0FB2-4498-8BB9-106A3CC584C2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1544820" y="2348880"/>
            <a:ext cx="5762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2022269-0729-4EE8-ADFD-81A604BA9521}"/>
              </a:ext>
            </a:extLst>
          </p:cNvPr>
          <p:cNvCxnSpPr>
            <a:stCxn id="13" idx="2"/>
            <a:endCxn id="4" idx="0"/>
          </p:cNvCxnSpPr>
          <p:nvPr/>
        </p:nvCxnSpPr>
        <p:spPr>
          <a:xfrm>
            <a:off x="7604288" y="2348880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0FEB469-D0EB-4B63-81DF-E0A06BF8F027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4427984" y="2348880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5446E4F-6AAE-4B04-A681-D9070BDBCACD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7604288" y="3933056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E30734C3-1A53-4A84-B423-00765007A959}"/>
              </a:ext>
            </a:extLst>
          </p:cNvPr>
          <p:cNvCxnSpPr>
            <a:cxnSpLocks/>
            <a:stCxn id="6" idx="1"/>
            <a:endCxn id="30" idx="0"/>
          </p:cNvCxnSpPr>
          <p:nvPr/>
        </p:nvCxnSpPr>
        <p:spPr>
          <a:xfrm rot="10800000" flipV="1">
            <a:off x="3275856" y="3573016"/>
            <a:ext cx="360040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0738E3A5-E64D-41DB-BCF9-B38719A6B2D4}"/>
              </a:ext>
            </a:extLst>
          </p:cNvPr>
          <p:cNvSpPr/>
          <p:nvPr/>
        </p:nvSpPr>
        <p:spPr>
          <a:xfrm>
            <a:off x="2483768" y="4797152"/>
            <a:ext cx="1584176" cy="720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Mock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Panier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B3E2245E-A4BF-47BB-BFE3-706FC5BE4B86}"/>
              </a:ext>
            </a:extLst>
          </p:cNvPr>
          <p:cNvSpPr/>
          <p:nvPr/>
        </p:nvSpPr>
        <p:spPr>
          <a:xfrm>
            <a:off x="4716016" y="4789732"/>
            <a:ext cx="1584176" cy="720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Mock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Tarification</a:t>
            </a:r>
          </a:p>
        </p:txBody>
      </p:sp>
    </p:spTree>
    <p:extLst>
      <p:ext uri="{BB962C8B-B14F-4D97-AF65-F5344CB8AC3E}">
        <p14:creationId xmlns:p14="http://schemas.microsoft.com/office/powerpoint/2010/main" val="163811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Ecrire un test</a:t>
            </a:r>
            <a:br>
              <a:rPr dirty="0"/>
            </a:b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en échec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71916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E8D2FB7-D9AE-42B7-8B28-3F274EDC84D1}"/>
              </a:ext>
            </a:extLst>
          </p:cNvPr>
          <p:cNvSpPr/>
          <p:nvPr/>
        </p:nvSpPr>
        <p:spPr>
          <a:xfrm>
            <a:off x="1115616" y="3284984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Panier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831630C-571A-430C-A4C0-00BC9B778398}"/>
              </a:ext>
            </a:extLst>
          </p:cNvPr>
          <p:cNvSpPr/>
          <p:nvPr/>
        </p:nvSpPr>
        <p:spPr>
          <a:xfrm>
            <a:off x="6660232" y="4581128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Persistance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1A8A07E-C281-484D-B5A4-DC314A20BA29}"/>
              </a:ext>
            </a:extLst>
          </p:cNvPr>
          <p:cNvSpPr/>
          <p:nvPr/>
        </p:nvSpPr>
        <p:spPr>
          <a:xfrm>
            <a:off x="4860032" y="3284984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Tarification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0F56EE9-38E9-4FBC-A3C2-742EC1532767}"/>
              </a:ext>
            </a:extLst>
          </p:cNvPr>
          <p:cNvSpPr/>
          <p:nvPr/>
        </p:nvSpPr>
        <p:spPr>
          <a:xfrm>
            <a:off x="1115616" y="5833864"/>
            <a:ext cx="7128792" cy="4034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Fruit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A1CEB2-EE48-459F-A90B-C617DCE7B50E}"/>
              </a:ext>
            </a:extLst>
          </p:cNvPr>
          <p:cNvSpPr/>
          <p:nvPr/>
        </p:nvSpPr>
        <p:spPr>
          <a:xfrm>
            <a:off x="2987824" y="1988840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Encaissement</a:t>
            </a: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0AE14E34-AD21-4625-800C-DB600A47AEA4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>
            <a:off x="4572000" y="2348880"/>
            <a:ext cx="1080120" cy="936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747E33BA-3808-487F-BBAE-3BEC038F32EA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>
            <a:off x="6444208" y="3645024"/>
            <a:ext cx="1008112" cy="936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1B369768-B662-4855-A194-466CCC39E12E}"/>
              </a:ext>
            </a:extLst>
          </p:cNvPr>
          <p:cNvCxnSpPr>
            <a:cxnSpLocks/>
            <a:stCxn id="6" idx="1"/>
            <a:endCxn id="2" idx="0"/>
          </p:cNvCxnSpPr>
          <p:nvPr/>
        </p:nvCxnSpPr>
        <p:spPr>
          <a:xfrm rot="10800000" flipV="1">
            <a:off x="1907704" y="2348880"/>
            <a:ext cx="1080120" cy="936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133460B-9EB2-45AF-8E46-1CCD76667C08}"/>
              </a:ext>
            </a:extLst>
          </p:cNvPr>
          <p:cNvSpPr txBox="1"/>
          <p:nvPr/>
        </p:nvSpPr>
        <p:spPr>
          <a:xfrm>
            <a:off x="251521" y="611977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14646820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/>
          <p:cNvPicPr/>
          <p:nvPr/>
        </p:nvPicPr>
        <p:blipFill>
          <a:blip r:embed="rId2"/>
          <a:stretch/>
        </p:blipFill>
        <p:spPr>
          <a:xfrm>
            <a:off x="6367064" y="260000"/>
            <a:ext cx="2381400" cy="2381400"/>
          </a:xfrm>
          <a:prstGeom prst="rect">
            <a:avLst/>
          </a:prstGeom>
          <a:ln>
            <a:noFill/>
          </a:ln>
        </p:spPr>
      </p:pic>
      <p:pic>
        <p:nvPicPr>
          <p:cNvPr id="87" name="Image 86"/>
          <p:cNvPicPr/>
          <p:nvPr/>
        </p:nvPicPr>
        <p:blipFill>
          <a:blip r:embed="rId3"/>
          <a:stretch/>
        </p:blipFill>
        <p:spPr>
          <a:xfrm>
            <a:off x="633352" y="443080"/>
            <a:ext cx="1706400" cy="1980720"/>
          </a:xfrm>
          <a:prstGeom prst="rect">
            <a:avLst/>
          </a:prstGeom>
          <a:ln>
            <a:noFill/>
          </a:ln>
        </p:spPr>
      </p:pic>
      <p:sp>
        <p:nvSpPr>
          <p:cNvPr id="88" name="TextShape 1"/>
          <p:cNvSpPr txBox="1"/>
          <p:nvPr/>
        </p:nvSpPr>
        <p:spPr>
          <a:xfrm>
            <a:off x="0" y="3210560"/>
            <a:ext cx="9144000" cy="801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fr-FR" sz="3200" b="1" spc="-1" dirty="0">
                <a:solidFill>
                  <a:srgbClr val="1F497D"/>
                </a:solidFill>
                <a:latin typeface="Arial Black"/>
              </a:rPr>
              <a:t>Merci à tous !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408000" y="299096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TextShape 3"/>
          <p:cNvSpPr txBox="1"/>
          <p:nvPr/>
        </p:nvSpPr>
        <p:spPr>
          <a:xfrm>
            <a:off x="0" y="5001560"/>
            <a:ext cx="9144000" cy="1413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fr-FR" sz="1600" b="0" strike="noStrike" spc="-1" dirty="0">
                <a:solidFill>
                  <a:srgbClr val="808080"/>
                </a:solidFill>
                <a:latin typeface="Arial Black"/>
              </a:rPr>
              <a:t>lyontechhub.slack.com</a:t>
            </a:r>
            <a:endParaRPr lang="fr-FR" sz="16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2148C8-4C46-421A-A50A-F7F440279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720" y="577012"/>
            <a:ext cx="1747376" cy="1747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Réaliser le code répondant au test</a:t>
            </a:r>
            <a:endParaRPr lang="fr-F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et à rien d’autre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Ecrire un test</a:t>
            </a:r>
            <a:br>
              <a:rPr dirty="0"/>
            </a:b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en échec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862617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Réaliser le code répondant au test</a:t>
            </a:r>
            <a:endParaRPr lang="fr-F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et à rien d’autre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1F497D"/>
                </a:solidFill>
                <a:latin typeface="Arial"/>
              </a:rPr>
              <a:t>Améliorer la qualité du code</a:t>
            </a:r>
            <a:endParaRPr lang="fr-F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>
                <a:solidFill>
                  <a:srgbClr val="1F497D"/>
                </a:solidFill>
                <a:latin typeface="Arial"/>
              </a:rPr>
              <a:t>et celle du test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Ecrire un test</a:t>
            </a:r>
            <a:br>
              <a:rPr dirty="0"/>
            </a:b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en échec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615798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Réaliser le code répondant au test</a:t>
            </a:r>
            <a:endParaRPr lang="fr-F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et à rien d’autre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1F497D"/>
                </a:solidFill>
                <a:latin typeface="Arial"/>
              </a:rPr>
              <a:t>Améliorer la qualité du code</a:t>
            </a:r>
            <a:endParaRPr lang="fr-F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>
                <a:solidFill>
                  <a:srgbClr val="1F497D"/>
                </a:solidFill>
                <a:latin typeface="Arial"/>
              </a:rPr>
              <a:t>et celle du test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Ecrire un test</a:t>
            </a:r>
            <a:br>
              <a:rPr dirty="0"/>
            </a:b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en échec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498024"/>
            <a:ext cx="2084760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Réfléchir</a:t>
            </a:r>
            <a:endParaRPr lang="fr-F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au besoin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64775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4720</TotalTime>
  <Words>874</Words>
  <Application>Microsoft Office PowerPoint</Application>
  <PresentationFormat>Affichage à l'écran (4:3)</PresentationFormat>
  <Paragraphs>447</Paragraphs>
  <Slides>61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61</vt:i4>
      </vt:variant>
    </vt:vector>
  </HeadingPairs>
  <TitlesOfParts>
    <vt:vector size="67" baseType="lpstr">
      <vt:lpstr>Arial</vt:lpstr>
      <vt:lpstr>Arial Black</vt:lpstr>
      <vt:lpstr>Calibri</vt:lpstr>
      <vt:lpstr>Courier New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FERNANDEZ Christophe Ext DTSI/DSI</dc:creator>
  <cp:lastModifiedBy>FERNANDEZ Christophe</cp:lastModifiedBy>
  <cp:revision>246</cp:revision>
  <dcterms:created xsi:type="dcterms:W3CDTF">2017-07-04T09:29:08Z</dcterms:created>
  <dcterms:modified xsi:type="dcterms:W3CDTF">2018-09-28T09:23:42Z</dcterms:modified>
</cp:coreProperties>
</file>