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6"/>
  </p:notesMasterIdLst>
  <p:sldIdLst>
    <p:sldId id="256" r:id="rId3"/>
    <p:sldId id="258" r:id="rId4"/>
    <p:sldId id="259" r:id="rId5"/>
    <p:sldId id="260" r:id="rId6"/>
    <p:sldId id="266" r:id="rId7"/>
    <p:sldId id="324" r:id="rId8"/>
    <p:sldId id="352" r:id="rId9"/>
    <p:sldId id="353" r:id="rId10"/>
    <p:sldId id="354" r:id="rId11"/>
    <p:sldId id="355" r:id="rId12"/>
    <p:sldId id="267" r:id="rId13"/>
    <p:sldId id="268" r:id="rId14"/>
    <p:sldId id="26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270" r:id="rId23"/>
    <p:sldId id="369" r:id="rId24"/>
    <p:sldId id="372" r:id="rId25"/>
    <p:sldId id="370" r:id="rId26"/>
    <p:sldId id="373" r:id="rId27"/>
    <p:sldId id="371" r:id="rId28"/>
    <p:sldId id="374" r:id="rId29"/>
    <p:sldId id="368" r:id="rId30"/>
    <p:sldId id="332" r:id="rId31"/>
    <p:sldId id="350" r:id="rId32"/>
    <p:sldId id="273" r:id="rId33"/>
    <p:sldId id="274" r:id="rId34"/>
    <p:sldId id="277" r:id="rId35"/>
    <p:sldId id="278" r:id="rId36"/>
    <p:sldId id="275" r:id="rId37"/>
    <p:sldId id="276" r:id="rId38"/>
    <p:sldId id="279" r:id="rId39"/>
    <p:sldId id="280" r:id="rId40"/>
    <p:sldId id="281" r:id="rId41"/>
    <p:sldId id="289" r:id="rId42"/>
    <p:sldId id="356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57" r:id="rId63"/>
    <p:sldId id="311" r:id="rId64"/>
    <p:sldId id="314" r:id="rId65"/>
    <p:sldId id="323" r:id="rId66"/>
    <p:sldId id="312" r:id="rId67"/>
    <p:sldId id="322" r:id="rId68"/>
    <p:sldId id="375" r:id="rId69"/>
    <p:sldId id="318" r:id="rId70"/>
    <p:sldId id="315" r:id="rId71"/>
    <p:sldId id="316" r:id="rId72"/>
    <p:sldId id="319" r:id="rId73"/>
    <p:sldId id="317" r:id="rId74"/>
    <p:sldId id="358" r:id="rId75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17D14-D73C-471C-8FB4-5A4D87DA1311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68E-E965-4096-96DF-BADD333E08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785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B936-4C4E-46A2-8E08-CC2D77E85441}" type="datetimeFigureOut">
              <a:rPr lang="fr-CA" smtClean="0"/>
              <a:t>2019-07-09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6D75-2027-4E21-8C8F-7A73643B63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1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4E0542-915B-49A1-B4C7-888BD187DF1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09/07/2019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36DA9A-A065-4F0D-821E-F10A800CAC3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FB590D8-36DD-4361-81D6-3A2627CAA74F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09/07/2019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7AB9B0-C6B9-44D1-9042-B977EFDF936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5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494360" y="3106656"/>
            <a:ext cx="3174840" cy="244476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685800" y="493070"/>
            <a:ext cx="7772040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Coding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backwards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in </a:t>
            </a:r>
            <a:r>
              <a:rPr lang="fr-FR" sz="3200" b="1" spc="-1" dirty="0" err="1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order</a:t>
            </a:r>
            <a:r>
              <a:rPr lang="fr-FR" sz="3200" b="1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 to 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to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think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straight</a:t>
            </a: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An initiation to</a:t>
            </a:r>
            <a:endParaRPr lang="fr-FR" sz="3200" b="1" strike="noStrike" spc="-1" dirty="0">
              <a:solidFill>
                <a:schemeClr val="bg1">
                  <a:lumMod val="50000"/>
                </a:schemeClr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rgbClr val="1F497D"/>
                </a:solidFill>
                <a:latin typeface="Arial Black"/>
              </a:rPr>
              <a:t>TDD</a:t>
            </a:r>
          </a:p>
          <a:p>
            <a:pPr algn="ctr"/>
            <a:endParaRPr lang="fr-FR" sz="1200" spc="-1" dirty="0">
              <a:solidFill>
                <a:srgbClr val="8B8B8B"/>
              </a:solidFill>
              <a:latin typeface="Arial Black"/>
            </a:endParaRPr>
          </a:p>
          <a:p>
            <a:pPr algn="ctr"/>
            <a:r>
              <a:rPr lang="fr-FR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(Test Driven </a:t>
            </a:r>
            <a:r>
              <a:rPr lang="fr-FR" spc="-1" dirty="0" err="1">
                <a:solidFill>
                  <a:schemeClr val="bg1">
                    <a:lumMod val="50000"/>
                  </a:schemeClr>
                </a:solidFill>
                <a:latin typeface="Arial Black"/>
              </a:rPr>
              <a:t>Development</a:t>
            </a:r>
            <a:r>
              <a:rPr lang="fr-FR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)</a:t>
            </a:r>
            <a:endParaRPr lang="fr-FR" spc="-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EFDE86-5D7E-4B45-BBFF-4082220ECC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8539">
            <a:off x="2045613" y="5152603"/>
            <a:ext cx="1595251" cy="797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18578" y="5231511"/>
            <a:ext cx="2253172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The main design effort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occurs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here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781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, but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to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end?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Higher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Quality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51" name="Image 10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76000" y="576000"/>
            <a:ext cx="2988000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Higher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Quality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234165" y="3600000"/>
            <a:ext cx="568836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Users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and business satisfaction</a:t>
            </a:r>
            <a:endParaRPr lang="fr-FR" sz="1600" b="0" strike="noStrike" spc="-1" dirty="0" smtClean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 smtClean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Product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relialibility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and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robusteness</a:t>
            </a:r>
            <a:endParaRPr lang="fr-FR" sz="1600" b="0" strike="noStrike" spc="-1" dirty="0" smtClean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 smtClean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Tolerance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to change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Building trust and confidence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 smtClean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Continuous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improvement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cycle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54" name="Image 5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76000" y="576000"/>
            <a:ext cx="2988000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479393"/>
            <a:ext cx="8229240" cy="59036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, but </a:t>
            </a: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then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… 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... why is it so uncommon?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6566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An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Emerging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Profession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92" name="Image 3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34720" y="370104"/>
            <a:ext cx="2857320" cy="2857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934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An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Emerging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Profession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514165" y="3600000"/>
            <a:ext cx="619236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Very little hindsight on the different practices</a:t>
            </a:r>
            <a:endParaRPr lang="fr-FR" sz="1600" spc="-1" dirty="0"/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spc="-1" dirty="0"/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spc="-1" dirty="0"/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School curricula are evolving... at their own pace</a:t>
            </a:r>
            <a:endParaRPr lang="fr-FR" sz="1600" spc="-1" dirty="0"/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spc="-1" dirty="0"/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spc="-1" dirty="0"/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A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high overall complexity of the variables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involved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95" name="Image 3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34720" y="370104"/>
            <a:ext cx="2857320" cy="2857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08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« 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Magnifying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 »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Effect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4EEB27-773A-448D-AC00-F5593844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76000"/>
            <a:ext cx="252988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 « 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Magnifying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 »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Effect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514475" y="3600000"/>
            <a:ext cx="7067549" cy="3034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Colliding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with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existing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code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can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be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painful</a:t>
            </a: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 smtClean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 smtClean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Discovering problems: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design,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requirements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,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organization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Accepting these problems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and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improving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fr-FR" sz="1600" b="0" strike="noStrike" spc="-1" dirty="0" smtClean="0">
              <a:solidFill>
                <a:srgbClr val="0070C0"/>
              </a:solidFill>
              <a:latin typeface="Arial Black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Not blaming the practice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for what it reveals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A39412-1AA1-4844-B40D-3658E2B9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76000"/>
            <a:ext cx="252988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71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Easy from a distance...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... far from being </a:t>
            </a: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easy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97" name="Image 3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76000" y="576000"/>
            <a:ext cx="2520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061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So,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TDD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2"/>
          <p:cNvSpPr/>
          <p:nvPr/>
        </p:nvSpPr>
        <p:spPr>
          <a:xfrm>
            <a:off x="1990725" y="3600000"/>
            <a:ext cx="6641850" cy="3022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Changing work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habits to learn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TDD may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actually feel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like the “Backwards Brain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Bicycle” experiment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Conforming to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 constrained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cycle can be frustrating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Understanding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before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coding is not that simple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Learning takes time, so there is a cost – and someone has to pay for this, but (usually) no one wants to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Easy from a distance...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... far from being </a:t>
            </a: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easy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6" name="Image 3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76000" y="576000"/>
            <a:ext cx="2520000" cy="25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744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Let’s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take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a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step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back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Software is </a:t>
            </a:r>
            <a:endParaRPr lang="en-US" sz="3200" i="1" spc="-1" dirty="0" smtClean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eating </a:t>
            </a: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the </a:t>
            </a: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world</a:t>
            </a:r>
            <a:endParaRPr lang="en-US" sz="3200" i="1" spc="-1" dirty="0">
              <a:solidFill>
                <a:srgbClr val="8B8B8B"/>
              </a:solidFill>
              <a:latin typeface="Arial Black"/>
            </a:endParaRPr>
          </a:p>
        </p:txBody>
      </p:sp>
      <p:pic>
        <p:nvPicPr>
          <p:cNvPr id="6" name="Picture 2" descr="RÃ©sultats de recherche d'images pour Â«Â software world vectorÂ Â»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576000"/>
            <a:ext cx="2947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19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2"/>
          <p:cNvSpPr/>
          <p:nvPr/>
        </p:nvSpPr>
        <p:spPr>
          <a:xfrm>
            <a:off x="2209800" y="3600000"/>
            <a:ext cx="6572250" cy="2918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Software is ubiquitous in our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personal lives, our society, industry and government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Fourth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Industrial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Revolution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is upon us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, bringing together digital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, biological, and physical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technologies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Technology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becomes embedded within societies and even the human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body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Software is </a:t>
            </a:r>
            <a:endParaRPr lang="en-US" sz="3200" i="1" spc="-1" dirty="0" smtClean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eating </a:t>
            </a: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the </a:t>
            </a: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world</a:t>
            </a:r>
            <a:endParaRPr lang="en-US" sz="3200" i="1" spc="-1" dirty="0">
              <a:solidFill>
                <a:srgbClr val="8B8B8B"/>
              </a:solidFill>
              <a:latin typeface="Arial Black"/>
            </a:endParaRPr>
          </a:p>
        </p:txBody>
      </p:sp>
      <p:pic>
        <p:nvPicPr>
          <p:cNvPr id="7" name="Picture 2" descr="RÃ©sultats de recherche d'images pour Â«Â software world vectorÂ Â»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576000"/>
            <a:ext cx="2947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6491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s de recherche d'images pour Â«Â software cost vectorÂ Â»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540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There seems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to be a cost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2975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2"/>
          <p:cNvSpPr/>
          <p:nvPr/>
        </p:nvSpPr>
        <p:spPr>
          <a:xfrm>
            <a:off x="2076450" y="3600000"/>
            <a:ext cx="6546600" cy="30609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Legacy systems, massive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failures and 9-digit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defects, troubled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and cancelled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projects, technical debt…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cost of poor quality software in the US in 2018 is approximately $2.26 trillion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About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60% of the US software engineering work time centers on finding and fixing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errors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5" name="Picture 2" descr="RÃ©sultats de recherche d'images pour Â«Â software cost vectorÂ Â»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540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There seems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to be a cost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42602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000" y="576000"/>
            <a:ext cx="2396121" cy="2520000"/>
          </a:xfrm>
          <a:prstGeom prst="rect">
            <a:avLst/>
          </a:prstGeom>
        </p:spPr>
      </p:pic>
      <p:sp>
        <p:nvSpPr>
          <p:cNvPr id="198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So, 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2054062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2"/>
          <p:cNvSpPr/>
          <p:nvPr/>
        </p:nvSpPr>
        <p:spPr>
          <a:xfrm>
            <a:off x="2581274" y="3600000"/>
            <a:ext cx="6022725" cy="2918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Find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and fix problems and deficiencies as close to the source as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possible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Prevent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them from happening in the first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place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High-quality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software is faster and cheaper to build and maintain than low-quality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software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000" y="576000"/>
            <a:ext cx="2396121" cy="2520000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So, 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1548323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, but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how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does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TDD help in all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this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733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3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76000" y="576000"/>
            <a:ext cx="2376000" cy="252000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Hacking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our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754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9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315" y="5745"/>
            <a:ext cx="3381480" cy="338148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It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a practice </a:t>
            </a: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…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a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development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one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76000" y="576000"/>
            <a:ext cx="2376000" cy="2520000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62F0C276-C96B-469D-8028-6EB8C395A543}"/>
              </a:ext>
            </a:extLst>
          </p:cNvPr>
          <p:cNvSpPr/>
          <p:nvPr/>
        </p:nvSpPr>
        <p:spPr>
          <a:xfrm>
            <a:off x="2857500" y="3600000"/>
            <a:ext cx="6076950" cy="32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Evolution left us with many cognitive biases: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</a:endParaRP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Too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much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information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(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eg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. Confirmation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Bias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)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Limits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of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memory (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eg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.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Testing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Effect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)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Lack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of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meaning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eg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.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Bandwagon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Effect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)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Acting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in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urgency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eg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.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Loss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Aversion)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Hacking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our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270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Hacking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our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2400" i="1" spc="-1" dirty="0" smtClean="0">
                <a:solidFill>
                  <a:srgbClr val="8B8B8B"/>
                </a:solidFill>
                <a:latin typeface="Arial Black"/>
              </a:rPr>
              <a:t>versus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Too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much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information</a:t>
            </a:r>
          </a:p>
        </p:txBody>
      </p:sp>
      <p:pic>
        <p:nvPicPr>
          <p:cNvPr id="163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40000" y="576000"/>
            <a:ext cx="2503570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2"/>
          <p:cNvSpPr/>
          <p:nvPr/>
        </p:nvSpPr>
        <p:spPr>
          <a:xfrm>
            <a:off x="2555640" y="3599999"/>
            <a:ext cx="6120720" cy="2753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TDD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more fit to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our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attention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span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Feedback happening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every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few seconds </a:t>
            </a: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A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framework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to focus on</a:t>
            </a:r>
            <a:endParaRPr lang="fr-FR" sz="1600" b="0" strike="noStrike" spc="-1" dirty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b="0" strike="noStrike" spc="-1" dirty="0" smtClean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b="0" strike="noStrike" spc="-1" dirty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Milestones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over time and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progress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Hacking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our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2400" i="1" spc="-1" dirty="0">
                <a:solidFill>
                  <a:srgbClr val="8B8B8B"/>
                </a:solidFill>
                <a:latin typeface="Arial Black"/>
              </a:rPr>
              <a:t>versus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Too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much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information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</p:txBody>
      </p:sp>
      <p:pic>
        <p:nvPicPr>
          <p:cNvPr id="7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40000" y="576000"/>
            <a:ext cx="2503570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Hacking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our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2400" i="1" spc="-1" dirty="0">
                <a:solidFill>
                  <a:srgbClr val="8B8B8B"/>
                </a:solidFill>
                <a:latin typeface="Arial Black"/>
              </a:rPr>
              <a:t>versus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Limits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memory</a:t>
            </a:r>
          </a:p>
        </p:txBody>
      </p:sp>
      <p:pic>
        <p:nvPicPr>
          <p:cNvPr id="17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40000" y="576000"/>
            <a:ext cx="1948887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17628" y="3600000"/>
            <a:ext cx="7129178" cy="2332976"/>
            <a:chOff x="1955728" y="3960000"/>
            <a:chExt cx="7129178" cy="2332976"/>
          </a:xfrm>
        </p:grpSpPr>
        <p:sp>
          <p:nvSpPr>
            <p:cNvPr id="177" name="CustomShape 2"/>
            <p:cNvSpPr/>
            <p:nvPr/>
          </p:nvSpPr>
          <p:spPr>
            <a:xfrm>
              <a:off x="1955728" y="3960000"/>
              <a:ext cx="7129178" cy="23329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600" spc="-1" dirty="0" smtClean="0">
                  <a:solidFill>
                    <a:srgbClr val="0070C0"/>
                  </a:solidFill>
                  <a:latin typeface="Arial Black"/>
                </a:rPr>
                <a:t>TDD </a:t>
              </a:r>
              <a:r>
                <a:rPr lang="fr-FR" sz="1600" spc="-1" dirty="0" err="1" smtClean="0">
                  <a:solidFill>
                    <a:srgbClr val="0070C0"/>
                  </a:solidFill>
                  <a:latin typeface="Arial Black"/>
                </a:rPr>
                <a:t>helps</a:t>
              </a:r>
              <a:r>
                <a:rPr lang="fr-FR" sz="1600" spc="-1" dirty="0" smtClean="0">
                  <a:solidFill>
                    <a:srgbClr val="0070C0"/>
                  </a:solidFill>
                  <a:latin typeface="Arial Black"/>
                </a:rPr>
                <a:t> </a:t>
              </a:r>
              <a:r>
                <a:rPr lang="fr-FR" sz="1600" spc="-1" dirty="0" err="1" smtClean="0">
                  <a:solidFill>
                    <a:srgbClr val="0070C0"/>
                  </a:solidFill>
                  <a:latin typeface="Arial Black"/>
                </a:rPr>
                <a:t>with</a:t>
              </a:r>
              <a:r>
                <a:rPr lang="fr-FR" sz="1600" spc="-1" dirty="0" smtClean="0">
                  <a:solidFill>
                    <a:srgbClr val="0070C0"/>
                  </a:solidFill>
                  <a:latin typeface="Arial Black"/>
                </a:rPr>
                <a:t> the </a:t>
              </a:r>
              <a:r>
                <a:rPr lang="fr-FR" sz="1600" spc="-1" dirty="0" err="1" smtClean="0">
                  <a:solidFill>
                    <a:srgbClr val="0070C0"/>
                  </a:solidFill>
                  <a:latin typeface="Arial Black"/>
                </a:rPr>
                <a:t>learning</a:t>
              </a:r>
              <a:r>
                <a:rPr lang="fr-FR" sz="1600" spc="-1" dirty="0" smtClean="0">
                  <a:solidFill>
                    <a:srgbClr val="0070C0"/>
                  </a:solidFill>
                  <a:latin typeface="Arial Black"/>
                </a:rPr>
                <a:t> </a:t>
              </a:r>
              <a:r>
                <a:rPr lang="fr-FR" sz="1600" spc="-1" dirty="0" err="1" smtClean="0">
                  <a:solidFill>
                    <a:srgbClr val="0070C0"/>
                  </a:solidFill>
                  <a:latin typeface="Arial Black"/>
                </a:rPr>
                <a:t>process</a:t>
              </a:r>
              <a:r>
                <a:rPr lang="fr-FR" sz="1600" spc="-1" dirty="0" smtClean="0">
                  <a:solidFill>
                    <a:srgbClr val="0070C0"/>
                  </a:solidFill>
                  <a:latin typeface="Arial Black"/>
                </a:rPr>
                <a:t>:</a:t>
              </a:r>
              <a:endParaRPr lang="fr-FR" sz="1600" spc="-1" dirty="0">
                <a:solidFill>
                  <a:srgbClr val="0070C0"/>
                </a:solidFill>
                <a:latin typeface="Arial Black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 dirty="0" smtClean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 dirty="0">
                <a:latin typeface="Arial"/>
              </a:endParaRP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fr-FR" sz="1600" b="0" strike="noStrike" spc="-1" dirty="0" smtClean="0">
                  <a:solidFill>
                    <a:srgbClr val="0070C0"/>
                  </a:solidFill>
                  <a:latin typeface="Arial Black"/>
                </a:rPr>
                <a:t>Trial and </a:t>
              </a:r>
              <a:r>
                <a:rPr lang="fr-FR" sz="1600" b="0" strike="noStrike" spc="-1" dirty="0" err="1" smtClean="0">
                  <a:solidFill>
                    <a:srgbClr val="0070C0"/>
                  </a:solidFill>
                  <a:latin typeface="Arial Black"/>
                </a:rPr>
                <a:t>error</a:t>
              </a:r>
              <a:endParaRPr lang="fr-FR" sz="1600" b="0" strike="noStrike" spc="-1" dirty="0">
                <a:latin typeface="Arial"/>
              </a:endParaRP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fr-FR" sz="1600" b="0" strike="noStrike" spc="-1" dirty="0">
                <a:latin typeface="Arial"/>
              </a:endParaRP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fr-FR" sz="1600" b="0" strike="noStrike" spc="-1" dirty="0" err="1" smtClean="0">
                  <a:solidFill>
                    <a:srgbClr val="0070C0"/>
                  </a:solidFill>
                  <a:latin typeface="Arial Black"/>
                </a:rPr>
                <a:t>Repetition</a:t>
              </a:r>
              <a:endParaRPr lang="fr-FR" sz="1600" b="0" strike="noStrike" spc="-1" dirty="0">
                <a:latin typeface="Arial"/>
              </a:endParaRP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fr-FR" sz="1600" b="0" strike="noStrike" spc="-1" dirty="0">
                <a:latin typeface="Arial"/>
              </a:endParaRP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fr-FR" sz="1600" b="0" strike="noStrike" spc="-1" dirty="0" smtClean="0">
                  <a:solidFill>
                    <a:srgbClr val="0070C0"/>
                  </a:solidFill>
                  <a:latin typeface="Arial Black"/>
                </a:rPr>
                <a:t>Solution </a:t>
              </a:r>
              <a:r>
                <a:rPr lang="fr-FR" sz="1600" b="0" strike="noStrike" spc="-1" dirty="0" err="1" smtClean="0">
                  <a:solidFill>
                    <a:srgbClr val="0070C0"/>
                  </a:solidFill>
                  <a:latin typeface="Arial Black"/>
                </a:rPr>
                <a:t>emergence</a:t>
              </a:r>
              <a:endParaRPr lang="fr-FR" sz="1600" b="0" strike="noStrike" spc="-1" dirty="0">
                <a:latin typeface="Arial"/>
              </a:endParaRPr>
            </a:p>
          </p:txBody>
        </p:sp>
        <p:sp>
          <p:nvSpPr>
            <p:cNvPr id="180" name="CustomShape 4"/>
            <p:cNvSpPr/>
            <p:nvPr/>
          </p:nvSpPr>
          <p:spPr>
            <a:xfrm>
              <a:off x="5320167" y="4590671"/>
              <a:ext cx="287640" cy="154990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56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fr-FR" sz="1600" b="0" strike="noStrike" spc="-1" dirty="0">
                <a:latin typeface="Arial"/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ED3B3FEC-6D1E-4207-9B91-C217015C1947}"/>
                </a:ext>
              </a:extLst>
            </p:cNvPr>
            <p:cNvSpPr txBox="1"/>
            <p:nvPr/>
          </p:nvSpPr>
          <p:spPr>
            <a:xfrm>
              <a:off x="5629275" y="5180957"/>
              <a:ext cx="34556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600" b="1" spc="-1" dirty="0" err="1" smtClean="0">
                  <a:solidFill>
                    <a:srgbClr val="0070C0"/>
                  </a:solidFill>
                  <a:latin typeface="Arial Black"/>
                </a:rPr>
                <a:t>Continuous</a:t>
              </a:r>
              <a:r>
                <a:rPr lang="fr-FR" sz="1600" b="1" spc="-1" dirty="0" smtClean="0">
                  <a:solidFill>
                    <a:srgbClr val="0070C0"/>
                  </a:solidFill>
                  <a:latin typeface="Arial Black"/>
                </a:rPr>
                <a:t> </a:t>
              </a:r>
              <a:r>
                <a:rPr lang="fr-FR" sz="1600" b="1" spc="-1" dirty="0" err="1" smtClean="0">
                  <a:solidFill>
                    <a:srgbClr val="0070C0"/>
                  </a:solidFill>
                  <a:latin typeface="Arial Black"/>
                </a:rPr>
                <a:t>Improvment</a:t>
              </a:r>
              <a:endParaRPr lang="fr-FR" sz="1600" spc="-1" dirty="0"/>
            </a:p>
          </p:txBody>
        </p:sp>
      </p:grpSp>
      <p:sp>
        <p:nvSpPr>
          <p:cNvPr id="8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Hacking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our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2400" i="1" spc="-1" dirty="0">
                <a:solidFill>
                  <a:srgbClr val="8B8B8B"/>
                </a:solidFill>
                <a:latin typeface="Arial Black"/>
              </a:rPr>
              <a:t>versus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Limits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memory</a:t>
            </a:r>
          </a:p>
        </p:txBody>
      </p:sp>
      <p:pic>
        <p:nvPicPr>
          <p:cNvPr id="9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40000" y="576000"/>
            <a:ext cx="1948887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Hacking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our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2400" i="1" spc="-1" dirty="0">
                <a:solidFill>
                  <a:srgbClr val="8B8B8B"/>
                </a:solidFill>
                <a:latin typeface="Arial Black"/>
              </a:rPr>
              <a:t>versus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Lack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meaning</a:t>
            </a:r>
            <a:endParaRPr lang="fr-FR" sz="3200" i="1" spc="-1" dirty="0" smtClean="0">
              <a:solidFill>
                <a:srgbClr val="8B8B8B"/>
              </a:solidFill>
              <a:latin typeface="Arial Black"/>
            </a:endParaRPr>
          </a:p>
        </p:txBody>
      </p:sp>
      <p:pic>
        <p:nvPicPr>
          <p:cNvPr id="169" name="Imag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04000" y="576000"/>
            <a:ext cx="2076445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2"/>
          <p:cNvSpPr/>
          <p:nvPr/>
        </p:nvSpPr>
        <p:spPr>
          <a:xfrm>
            <a:off x="2771640" y="3600000"/>
            <a:ext cx="5948640" cy="24128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TDD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acts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as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an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operant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conditioning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process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:</a:t>
            </a:r>
          </a:p>
          <a:p>
            <a:pPr>
              <a:lnSpc>
                <a:spcPct val="100000"/>
              </a:lnSpc>
            </a:pPr>
            <a:endParaRPr lang="fr-FR" sz="1600" b="0" strike="noStrike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«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 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Green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 »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highlights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each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achievement</a:t>
            </a:r>
            <a:endParaRPr lang="fr-FR" sz="1600" b="0" strike="noStrike" spc="-1" dirty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b="0" strike="noStrike" spc="-1" dirty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«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 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Red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 » 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stresses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incompleteness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Confidence increases with each cycle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Hacking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our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2400" i="1" spc="-1" dirty="0">
                <a:solidFill>
                  <a:srgbClr val="8B8B8B"/>
                </a:solidFill>
                <a:latin typeface="Arial Black"/>
              </a:rPr>
              <a:t>versus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Lack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meaning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</p:txBody>
      </p:sp>
      <p:pic>
        <p:nvPicPr>
          <p:cNvPr id="7" name="Imag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04000" y="576000"/>
            <a:ext cx="2076445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Hacking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our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2400" i="1" spc="-1" dirty="0">
                <a:solidFill>
                  <a:srgbClr val="8B8B8B"/>
                </a:solidFill>
                <a:latin typeface="Arial Black"/>
              </a:rPr>
              <a:t>versus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Acting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in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urgency</a:t>
            </a:r>
            <a:endParaRPr lang="fr-FR" sz="3200" b="0" i="1" strike="noStrike" spc="-1" dirty="0" smtClean="0">
              <a:solidFill>
                <a:srgbClr val="8B8B8B"/>
              </a:solidFill>
              <a:latin typeface="Arial Black"/>
            </a:endParaRPr>
          </a:p>
        </p:txBody>
      </p:sp>
      <p:pic>
        <p:nvPicPr>
          <p:cNvPr id="182" name="Imag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468000" y="72000"/>
            <a:ext cx="2799960" cy="36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Hacking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our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2400" i="1" spc="-1" dirty="0">
                <a:solidFill>
                  <a:srgbClr val="8B8B8B"/>
                </a:solidFill>
                <a:latin typeface="Arial Black"/>
              </a:rPr>
              <a:t>versus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Acting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in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urgency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</p:txBody>
      </p:sp>
      <p:pic>
        <p:nvPicPr>
          <p:cNvPr id="6" name="Imag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468000" y="72000"/>
            <a:ext cx="2799960" cy="3600000"/>
          </a:xfrm>
          <a:prstGeom prst="rect">
            <a:avLst/>
          </a:prstGeom>
          <a:ln>
            <a:noFill/>
          </a:ln>
        </p:spPr>
      </p:pic>
      <p:sp>
        <p:nvSpPr>
          <p:cNvPr id="7" name="CustomShape 3"/>
          <p:cNvSpPr/>
          <p:nvPr/>
        </p:nvSpPr>
        <p:spPr>
          <a:xfrm>
            <a:off x="1990725" y="3600000"/>
            <a:ext cx="7017555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TDD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helps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with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our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natural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tendency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to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procrastinate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 smtClean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b="0" strike="noStrike" spc="-1" dirty="0" smtClean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b="0" strike="noStrike" spc="-1" dirty="0" smtClean="0">
              <a:latin typeface="Arial"/>
            </a:endParaRPr>
          </a:p>
          <a:p>
            <a:pPr lvl="6"/>
            <a:r>
              <a:rPr lang="fr-FR" sz="1600" i="1" spc="-1" dirty="0" smtClean="0">
                <a:solidFill>
                  <a:srgbClr val="FF0000"/>
                </a:solidFill>
                <a:latin typeface="Arial Black"/>
              </a:rPr>
              <a:t>TODO</a:t>
            </a:r>
            <a:endParaRPr lang="fr-FR" sz="1600" b="0" i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3"/>
          <p:cNvSpPr/>
          <p:nvPr/>
        </p:nvSpPr>
        <p:spPr>
          <a:xfrm>
            <a:off x="1990725" y="3600000"/>
            <a:ext cx="7017555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TDD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helps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with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our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natural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tendency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to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procrastinate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 smtClean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b="0" strike="noStrike" spc="-1" dirty="0" smtClean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An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iterative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process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,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providing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steps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for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progress</a:t>
            </a:r>
            <a:endParaRPr lang="fr-FR" sz="1600" b="0" strike="noStrike" spc="-1" dirty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b="0" strike="noStrike" spc="-1" dirty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600" b="0" strike="noStrike" spc="-1" dirty="0">
              <a:latin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Tests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cannot be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forgotten or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postponed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468000" y="72000"/>
            <a:ext cx="2799960" cy="3600000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Hacking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our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2400" i="1" spc="-1" dirty="0">
                <a:solidFill>
                  <a:srgbClr val="8B8B8B"/>
                </a:solidFill>
                <a:latin typeface="Arial Black"/>
              </a:rPr>
              <a:t>versus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Acting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in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urgency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038351" y="3600000"/>
            <a:ext cx="678180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It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u="sng" strike="noStrike" spc="-1" dirty="0" smtClean="0">
                <a:solidFill>
                  <a:srgbClr val="0070C0"/>
                </a:solidFill>
                <a:latin typeface="Arial Black"/>
              </a:rPr>
              <a:t>not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a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testing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practice: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Its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purpose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to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create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production code</a:t>
            </a:r>
            <a:endParaRPr lang="fr-FR" sz="1600" b="0" strike="noStrike" spc="-1" dirty="0">
              <a:latin typeface="Arial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Test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coverage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a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welcome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side-effect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It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but one of XP practices (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whic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h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are 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complementary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)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It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is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only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 practice, not a silver bullet, not a dogma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96" name="Image 9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315" y="5745"/>
            <a:ext cx="3381480" cy="338148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It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a practice …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… a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development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one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479393"/>
            <a:ext cx="8229240" cy="58858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Let's get back to the point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… </a:t>
            </a:r>
            <a:endParaRPr lang="fr-FR" sz="32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TDD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therefore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: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18578" y="5231511"/>
            <a:ext cx="2253172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The main design effort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occurs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here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266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470517"/>
            <a:ext cx="8229240" cy="5903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, 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but,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speaking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of design...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good design?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FCD779B-9E49-429E-BD8B-831206AC567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2076926" cy="2700000"/>
          </a:xfrm>
          <a:prstGeom prst="rect">
            <a:avLst/>
          </a:prstGeom>
        </p:spPr>
      </p:pic>
      <p:sp>
        <p:nvSpPr>
          <p:cNvPr id="4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D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/>
          <p:cNvSpPr/>
          <p:nvPr/>
        </p:nvSpPr>
        <p:spPr>
          <a:xfrm>
            <a:off x="2411640" y="4404710"/>
            <a:ext cx="200796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8" name="Image 2">
            <a:extLst>
              <a:ext uri="{FF2B5EF4-FFF2-40B4-BE49-F238E27FC236}">
                <a16:creationId xmlns:a16="http://schemas.microsoft.com/office/drawing/2014/main" id="{BFCD779B-9E49-429E-BD8B-831206AC567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2076926" cy="2700000"/>
          </a:xfrm>
          <a:prstGeom prst="rect">
            <a:avLst/>
          </a:prstGeom>
        </p:spPr>
      </p:pic>
      <p:sp>
        <p:nvSpPr>
          <p:cNvPr id="5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D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/>
          <p:cNvSpPr/>
          <p:nvPr/>
        </p:nvSpPr>
        <p:spPr>
          <a:xfrm>
            <a:off x="2411639" y="4404710"/>
            <a:ext cx="1960335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288200" y="4404710"/>
            <a:ext cx="4104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infrastructure,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persistence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packages,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dependencies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business code,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rules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0" name="Image 2">
            <a:extLst>
              <a:ext uri="{FF2B5EF4-FFF2-40B4-BE49-F238E27FC236}">
                <a16:creationId xmlns:a16="http://schemas.microsoft.com/office/drawing/2014/main" id="{BFCD779B-9E49-429E-BD8B-831206AC567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2076926" cy="2700000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D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2"/>
          <p:cNvSpPr/>
          <p:nvPr/>
        </p:nvSpPr>
        <p:spPr>
          <a:xfrm>
            <a:off x="2411639" y="4404710"/>
            <a:ext cx="2017485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88200" y="4404710"/>
            <a:ext cx="4104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infrastructure,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persistence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packages,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dependencies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business code,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rules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827640" y="5268710"/>
            <a:ext cx="1511640" cy="575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D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BFCD779B-9E49-429E-BD8B-831206AC567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2076926" cy="27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Four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Rules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of Simple Design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234" name="Image 1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40000" y="576000"/>
            <a:ext cx="2936220" cy="252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2"/>
          <p:cNvSpPr/>
          <p:nvPr/>
        </p:nvSpPr>
        <p:spPr>
          <a:xfrm>
            <a:off x="3927240" y="3600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Passes the tests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Reveals intention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No duplication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Fewest elements</a:t>
            </a:r>
            <a:endParaRPr lang="fr-FR" sz="1600" spc="-1" dirty="0"/>
          </a:p>
        </p:txBody>
      </p:sp>
      <p:pic>
        <p:nvPicPr>
          <p:cNvPr id="6" name="Image 1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40000" y="576000"/>
            <a:ext cx="2936220" cy="2520000"/>
          </a:xfrm>
          <a:prstGeom prst="rect">
            <a:avLst/>
          </a:prstGeom>
          <a:ln>
            <a:noFill/>
          </a:ln>
        </p:spPr>
      </p:pic>
      <p:sp>
        <p:nvSpPr>
          <p:cNvPr id="7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Four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Rules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of Simple Design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3"/>
          <p:cNvSpPr/>
          <p:nvPr/>
        </p:nvSpPr>
        <p:spPr>
          <a:xfrm flipV="1">
            <a:off x="6707985" y="3568800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 rot="5400000">
            <a:off x="6390825" y="4797840"/>
            <a:ext cx="114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Arial Black"/>
              </a:rPr>
              <a:t>Priority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 rot="5400000">
            <a:off x="6803745" y="372684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 rot="5400000">
            <a:off x="6801225" y="578208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0" name="Image 1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540000" y="576000"/>
            <a:ext cx="2936220" cy="2520000"/>
          </a:xfrm>
          <a:prstGeom prst="rect">
            <a:avLst/>
          </a:prstGeom>
          <a:ln>
            <a:noFill/>
          </a:ln>
        </p:spPr>
      </p:pic>
      <p:sp>
        <p:nvSpPr>
          <p:cNvPr id="11" name="CustomShape 2"/>
          <p:cNvSpPr/>
          <p:nvPr/>
        </p:nvSpPr>
        <p:spPr>
          <a:xfrm>
            <a:off x="3927240" y="3600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Passes the tests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Reveals intention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No duplication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Fewest elements</a:t>
            </a:r>
            <a:endParaRPr lang="fr-FR" sz="1600" spc="-1" dirty="0"/>
          </a:p>
        </p:txBody>
      </p:sp>
      <p:sp>
        <p:nvSpPr>
          <p:cNvPr id="12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Four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Rules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of Simple Design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2761" y="479394"/>
            <a:ext cx="8233679" cy="59302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, but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</a:t>
            </a: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hat's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not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enough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It's </a:t>
            </a: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a long way to go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AD4732-4756-4985-B3F1-385C59AE34F0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76000"/>
            <a:ext cx="2520000" cy="25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3945825" y="3600000"/>
            <a:ext cx="4032000" cy="32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Design Patterns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SOLID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Principles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Clean Code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fr-FR" sz="16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Domain Driven Design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fr-FR" sz="1600" b="0" strike="noStrike" spc="-1" dirty="0">
              <a:latin typeface="Arial"/>
            </a:endParaRPr>
          </a:p>
          <a:p>
            <a:pPr lvl="3">
              <a:spcAft>
                <a:spcPts val="600"/>
              </a:spcAft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It's </a:t>
            </a: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a long way to go</a:t>
            </a:r>
          </a:p>
        </p:txBody>
      </p:sp>
      <p:pic>
        <p:nvPicPr>
          <p:cNvPr id="8" name="Image 2">
            <a:extLst>
              <a:ext uri="{FF2B5EF4-FFF2-40B4-BE49-F238E27FC236}">
                <a16:creationId xmlns:a16="http://schemas.microsoft.com/office/drawing/2014/main" id="{C2AD4732-4756-4985-B3F1-385C59AE34F0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76000"/>
            <a:ext cx="2520000" cy="25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So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how do we get started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49B2010-2F8E-4CD7-8C6F-8FA3212AFF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76000"/>
            <a:ext cx="1900000" cy="25200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524984B2-B8C1-41CE-B07A-42101906E5A6}"/>
              </a:ext>
            </a:extLst>
          </p:cNvPr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Some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guidelines</a:t>
            </a:r>
            <a:endParaRPr lang="fr-FR" sz="3200" b="0" i="1" strike="noStrike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for the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TDD cycle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2"/>
          <p:cNvSpPr/>
          <p:nvPr/>
        </p:nvSpPr>
        <p:spPr>
          <a:xfrm>
            <a:off x="1885858" y="3600000"/>
            <a:ext cx="7541225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Add one (and only one) new test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while in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« Green »</a:t>
            </a: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Watch the test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fail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before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coding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a solution to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make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it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pass</a:t>
            </a: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Code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in order to return as soon as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possible to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« 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Gree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n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 »</a:t>
            </a: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fr-FR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Refactor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code </a:t>
            </a:r>
            <a:r>
              <a:rPr lang="fr-FR" sz="1600" b="0" u="sng" strike="noStrike" spc="-1" dirty="0" smtClean="0">
                <a:solidFill>
                  <a:srgbClr val="0070C0"/>
                </a:solidFill>
                <a:latin typeface="Arial Black"/>
              </a:rPr>
              <a:t>or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test at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any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one time, not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both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E49B2010-2F8E-4CD7-8C6F-8FA3212AFF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76000"/>
            <a:ext cx="1900000" cy="2520000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524984B2-B8C1-41CE-B07A-42101906E5A6}"/>
              </a:ext>
            </a:extLst>
          </p:cNvPr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Some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guidelines</a:t>
            </a:r>
            <a:endParaRPr lang="fr-FR" sz="3200" b="0" i="1" strike="noStrike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for the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TDD cycle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364F404-6BBE-4C38-9D35-92AE7113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76000"/>
            <a:ext cx="1506580" cy="25200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94296022-C640-47AE-9B3C-E082BB39FAD7}"/>
              </a:ext>
            </a:extLst>
          </p:cNvPr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2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5364F404-6BBE-4C38-9D35-92AE7113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76000"/>
            <a:ext cx="1506580" cy="2520000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94296022-C640-47AE-9B3C-E082BB39FAD7}"/>
              </a:ext>
            </a:extLst>
          </p:cNvPr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3779280" y="4005000"/>
            <a:ext cx="158145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Context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Event 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Expectation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pic>
        <p:nvPicPr>
          <p:cNvPr id="9" name="Image 5">
            <a:extLst>
              <a:ext uri="{FF2B5EF4-FFF2-40B4-BE49-F238E27FC236}">
                <a16:creationId xmlns:a16="http://schemas.microsoft.com/office/drawing/2014/main" id="{5364F404-6BBE-4C38-9D35-92AE7113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76000"/>
            <a:ext cx="1506580" cy="2520000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94296022-C640-47AE-9B3C-E082BB39FAD7}"/>
              </a:ext>
            </a:extLst>
          </p:cNvPr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3779280" y="4005000"/>
            <a:ext cx="158145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Context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Event 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Expectation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5461500" y="4005000"/>
            <a:ext cx="351105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states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/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data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what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being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tested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solution to the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requirement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1" name="Image 5">
            <a:extLst>
              <a:ext uri="{FF2B5EF4-FFF2-40B4-BE49-F238E27FC236}">
                <a16:creationId xmlns:a16="http://schemas.microsoft.com/office/drawing/2014/main" id="{5364F404-6BBE-4C38-9D35-92AE7113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76000"/>
            <a:ext cx="1506580" cy="2520000"/>
          </a:xfrm>
          <a:prstGeom prst="rect">
            <a:avLst/>
          </a:prstGeom>
        </p:spPr>
      </p:pic>
      <p:sp>
        <p:nvSpPr>
          <p:cNvPr id="12" name="TextShape 1">
            <a:extLst>
              <a:ext uri="{FF2B5EF4-FFF2-40B4-BE49-F238E27FC236}">
                <a16:creationId xmlns:a16="http://schemas.microsoft.com/office/drawing/2014/main" id="{94296022-C640-47AE-9B3C-E082BB39FAD7}"/>
              </a:ext>
            </a:extLst>
          </p:cNvPr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184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3779280" y="4005000"/>
            <a:ext cx="158145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Context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Event 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Expectation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475640" y="400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475640" y="472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475640" y="544536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5461500" y="4005000"/>
            <a:ext cx="351105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states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/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data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what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being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tested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solution to the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requirement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2" name="Image 5">
            <a:extLst>
              <a:ext uri="{FF2B5EF4-FFF2-40B4-BE49-F238E27FC236}">
                <a16:creationId xmlns:a16="http://schemas.microsoft.com/office/drawing/2014/main" id="{5364F404-6BBE-4C38-9D35-92AE7113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76000"/>
            <a:ext cx="1506580" cy="2520000"/>
          </a:xfrm>
          <a:prstGeom prst="rect">
            <a:avLst/>
          </a:prstGeom>
        </p:spPr>
      </p:pic>
      <p:sp>
        <p:nvSpPr>
          <p:cNvPr id="13" name="TextShape 1">
            <a:extLst>
              <a:ext uri="{FF2B5EF4-FFF2-40B4-BE49-F238E27FC236}">
                <a16:creationId xmlns:a16="http://schemas.microsoft.com/office/drawing/2014/main" id="{94296022-C640-47AE-9B3C-E082BB39FAD7}"/>
              </a:ext>
            </a:extLst>
          </p:cNvPr>
          <p:cNvSpPr txBox="1"/>
          <p:nvPr/>
        </p:nvSpPr>
        <p:spPr>
          <a:xfrm>
            <a:off x="3096000" y="468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18578" y="5231511"/>
            <a:ext cx="2253172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The main design effort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occurs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here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448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470517"/>
            <a:ext cx="8229240" cy="58947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 smtClean="0">
                <a:solidFill>
                  <a:srgbClr val="8B8B8B"/>
                </a:solidFill>
                <a:latin typeface="Arial Black"/>
              </a:rPr>
              <a:t>In </a:t>
            </a: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the end, the key </a:t>
            </a:r>
            <a:r>
              <a:rPr lang="en-US" sz="3200" spc="-1" dirty="0" smtClean="0">
                <a:solidFill>
                  <a:srgbClr val="8B8B8B"/>
                </a:solidFill>
                <a:latin typeface="Arial Black"/>
              </a:rPr>
              <a:t>is ...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smtClean="0">
                <a:solidFill>
                  <a:srgbClr val="8B8B8B"/>
                </a:solidFill>
                <a:latin typeface="Arial Black"/>
              </a:rPr>
              <a:t>practising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96000" y="36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(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in cents):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4000"/>
            <a:ext cx="236571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2844000"/>
            <a:ext cx="8073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96000" y="36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A first simple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4000"/>
            <a:ext cx="236571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2844000"/>
            <a:ext cx="8073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96000" y="36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A first simple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4000"/>
            <a:ext cx="236571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2844000"/>
            <a:ext cx="80734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96000" y="36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A first simple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4000"/>
            <a:ext cx="236571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2844000"/>
            <a:ext cx="80734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96000" y="36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A first simple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4000"/>
            <a:ext cx="236571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96000" y="36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4000"/>
            <a:ext cx="236571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1 free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apple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when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two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bought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apples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96000" y="36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4000"/>
            <a:ext cx="236571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6158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8662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You have to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be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able to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sell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«</a:t>
            </a: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 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des pommes</a:t>
            </a: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 » 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in France 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96000" y="36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4000"/>
            <a:ext cx="236571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7999" y="2544528"/>
            <a:ext cx="7668000" cy="362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The second banana is half </a:t>
            </a: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96000" y="36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4000"/>
            <a:ext cx="236571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7999" y="2545220"/>
            <a:ext cx="7668000" cy="4062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 second banana is half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A loyalty </a:t>
            </a: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program </a:t>
            </a: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customer is </a:t>
            </a: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entitled to a 10% discount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96000" y="36000"/>
            <a:ext cx="5580000" cy="2880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4000"/>
            <a:ext cx="236571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47" y="1253381"/>
            <a:ext cx="4860000" cy="4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 dirty="0" smtClean="0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762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273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9220</TotalTime>
  <Words>1425</Words>
  <Application>Microsoft Office PowerPoint</Application>
  <PresentationFormat>On-screen Show (4:3)</PresentationFormat>
  <Paragraphs>525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Arial Black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subject/>
  <dc:creator>FERNANDEZ Christophe Ext DTSI/DSI</dc:creator>
  <dc:description/>
  <cp:lastModifiedBy>Fernandez, Christophe</cp:lastModifiedBy>
  <cp:revision>450</cp:revision>
  <dcterms:created xsi:type="dcterms:W3CDTF">2017-07-04T09:29:08Z</dcterms:created>
  <dcterms:modified xsi:type="dcterms:W3CDTF">2019-07-09T18:01:12Z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