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1"/>
  </p:notesMasterIdLst>
  <p:sldIdLst>
    <p:sldId id="359" r:id="rId3"/>
    <p:sldId id="256" r:id="rId4"/>
    <p:sldId id="258" r:id="rId5"/>
    <p:sldId id="259" r:id="rId6"/>
    <p:sldId id="260" r:id="rId7"/>
    <p:sldId id="266" r:id="rId8"/>
    <p:sldId id="324" r:id="rId9"/>
    <p:sldId id="352" r:id="rId10"/>
    <p:sldId id="353" r:id="rId11"/>
    <p:sldId id="354" r:id="rId12"/>
    <p:sldId id="355" r:id="rId13"/>
    <p:sldId id="267" r:id="rId14"/>
    <p:sldId id="268" r:id="rId15"/>
    <p:sldId id="269" r:id="rId16"/>
    <p:sldId id="270" r:id="rId17"/>
    <p:sldId id="332" r:id="rId18"/>
    <p:sldId id="350" r:id="rId19"/>
    <p:sldId id="35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56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57" r:id="rId58"/>
    <p:sldId id="311" r:id="rId59"/>
    <p:sldId id="314" r:id="rId60"/>
    <p:sldId id="323" r:id="rId61"/>
    <p:sldId id="312" r:id="rId62"/>
    <p:sldId id="322" r:id="rId63"/>
    <p:sldId id="321" r:id="rId64"/>
    <p:sldId id="318" r:id="rId65"/>
    <p:sldId id="315" r:id="rId66"/>
    <p:sldId id="316" r:id="rId67"/>
    <p:sldId id="319" r:id="rId68"/>
    <p:sldId id="317" r:id="rId69"/>
    <p:sldId id="358" r:id="rId70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7D14-D73C-471C-8FB4-5A4D87DA1311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68E-E965-4096-96DF-BADD333E08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785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84BC5-457F-402E-9B73-33AF72434078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7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B936-4C4E-46A2-8E08-CC2D77E85441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6D75-2027-4E21-8C8F-7A73643B63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818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B936-4C4E-46A2-8E08-CC2D77E85441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6D75-2027-4E21-8C8F-7A73643B63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1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4E0542-915B-49A1-B4C7-888BD187DF1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18/04/2019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6DA9A-A065-4F0D-821E-F10A800CAC3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B590D8-36DD-4361-81D6-3A2627CAA74F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18/04/2019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AB9B0-C6B9-44D1-9042-B977EFDF936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273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81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for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purpose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Higher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Quality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51" name="Image 10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Higher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Quality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43640" y="3580200"/>
            <a:ext cx="568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Users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and Business Satisfaction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Product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Relialibility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and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Robusteness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Tolerance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to Change</a:t>
            </a: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Building 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Trust 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and 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Confidence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Continuous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Improvement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Cycle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how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does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TDD help in all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Cognitive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Biases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5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Cognitive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Biase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Four main categories of bias</a:t>
            </a:r>
            <a:r>
              <a:rPr lang="en-US" spc="-1" dirty="0" smtClean="0">
                <a:solidFill>
                  <a:srgbClr val="0070C0"/>
                </a:solidFill>
                <a:latin typeface="Arial Black"/>
              </a:rPr>
              <a:t>: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	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Too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much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information</a:t>
            </a: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Limits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of memory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Lack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of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meaning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Acting in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urgency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70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Cognitive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Biases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Four main categories of bias:</a:t>
            </a:r>
          </a:p>
          <a:p>
            <a:pPr>
              <a:lnSpc>
                <a:spcPct val="100000"/>
              </a:lnSpc>
            </a:pPr>
            <a:endParaRPr lang="fr-FR" spc="-1" dirty="0"/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Too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much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information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Limits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of memory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Lack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of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meaning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Acting in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urgency</a:t>
            </a:r>
            <a:endParaRPr lang="fr-FR" spc="-1"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3E83402-F4A1-48E0-935A-D4210C458D13}"/>
              </a:ext>
            </a:extLst>
          </p:cNvPr>
          <p:cNvSpPr/>
          <p:nvPr/>
        </p:nvSpPr>
        <p:spPr>
          <a:xfrm>
            <a:off x="5422392" y="3716640"/>
            <a:ext cx="3253968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C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onfirmation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Bias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Testing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Effect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Bandwagon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Effect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pc="-1" dirty="0" err="1" smtClean="0">
                <a:solidFill>
                  <a:srgbClr val="77933C"/>
                </a:solidFill>
                <a:latin typeface="Arial Black"/>
              </a:rPr>
              <a:t>Loss</a:t>
            </a: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Aversion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5853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Attention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Span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3" name="Image 4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backwards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 </a:t>
            </a:r>
            <a:r>
              <a:rPr lang="fr-FR" sz="3200" b="1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order</a:t>
            </a: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to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to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think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straight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Initiation to</a:t>
            </a:r>
            <a:endParaRPr lang="fr-FR" sz="3200" b="1" strike="noStrike" spc="-1" dirty="0">
              <a:solidFill>
                <a:schemeClr val="bg1">
                  <a:lumMod val="50000"/>
                </a:schemeClr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rgbClr val="1F497D"/>
                </a:solidFill>
                <a:latin typeface="Arial Black"/>
              </a:rPr>
              <a:t>TDD</a:t>
            </a:r>
          </a:p>
          <a:p>
            <a:pPr algn="ctr"/>
            <a:endParaRPr lang="fr-FR" sz="1200" spc="-1" dirty="0">
              <a:solidFill>
                <a:srgbClr val="8B8B8B"/>
              </a:solidFill>
              <a:latin typeface="Arial Black"/>
            </a:endParaRPr>
          </a:p>
          <a:p>
            <a:pPr algn="ctr"/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(Test Driven </a:t>
            </a:r>
            <a:r>
              <a:rPr lang="fr-FR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Development</a:t>
            </a:r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)</a:t>
            </a:r>
            <a:endParaRPr lang="fr-FR" spc="-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EFDE86-5D7E-4B45-BBFF-4082220E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Attention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Span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555640" y="4484160"/>
            <a:ext cx="61207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Framework to focus 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Milestones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over time and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progress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1640" y="4365000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67" name="Image 6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Operant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Conditioning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9" name="Image 8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Operant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Conditioning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771640" y="4368964"/>
            <a:ext cx="5948640" cy="1512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Green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highlights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each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achievement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Red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stresses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incompleteness</a:t>
            </a: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Confidence increases with each cycle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64200" y="4549224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3" name="Image 7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Learning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Process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75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Learning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Process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184328" y="3974727"/>
            <a:ext cx="6685352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Several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combined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effects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Trial and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error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Repetition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Solution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emergence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1640" y="4666287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5263017" y="4466846"/>
            <a:ext cx="287640" cy="1549905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3B3FEC-6D1E-4207-9B91-C217015C1947}"/>
              </a:ext>
            </a:extLst>
          </p:cNvPr>
          <p:cNvSpPr txBox="1"/>
          <p:nvPr/>
        </p:nvSpPr>
        <p:spPr>
          <a:xfrm>
            <a:off x="5572125" y="5057132"/>
            <a:ext cx="34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 err="1" smtClean="0">
                <a:solidFill>
                  <a:srgbClr val="0070C0"/>
                </a:solidFill>
                <a:latin typeface="Arial Black"/>
              </a:rPr>
              <a:t>Continuous</a:t>
            </a:r>
            <a:r>
              <a:rPr lang="fr-FR" b="1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b="1" spc="-1" dirty="0" err="1" smtClean="0">
                <a:solidFill>
                  <a:srgbClr val="0070C0"/>
                </a:solidFill>
                <a:latin typeface="Arial Black"/>
              </a:rPr>
              <a:t>Improvment</a:t>
            </a:r>
            <a:endParaRPr lang="fr-FR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82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411640" y="5044680"/>
            <a:ext cx="583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 dirty="0" smtClean="0">
                <a:solidFill>
                  <a:srgbClr val="0070C0"/>
                </a:solidFill>
                <a:latin typeface="Arial Black"/>
              </a:rPr>
              <a:t>TODO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85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29928" y="4589652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249424" y="4160172"/>
            <a:ext cx="6758856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Progress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indicator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Iterative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process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Tests </a:t>
            </a:r>
            <a:r>
              <a:rPr lang="en-US" spc="-1" dirty="0" smtClean="0">
                <a:solidFill>
                  <a:srgbClr val="0070C0"/>
                </a:solidFill>
                <a:latin typeface="Arial Black"/>
              </a:rPr>
              <a:t>cannot be </a:t>
            </a:r>
            <a:r>
              <a:rPr lang="en-US" spc="-1" dirty="0">
                <a:solidFill>
                  <a:srgbClr val="0070C0"/>
                </a:solidFill>
                <a:latin typeface="Arial Black"/>
              </a:rPr>
              <a:t>forgotten or </a:t>
            </a:r>
            <a:r>
              <a:rPr lang="en-US" spc="-1" dirty="0" smtClean="0">
                <a:solidFill>
                  <a:srgbClr val="0070C0"/>
                </a:solidFill>
                <a:latin typeface="Arial Black"/>
              </a:rPr>
              <a:t>postponed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89" name="Image 7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479393"/>
            <a:ext cx="8229240" cy="59036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... why is it so uncommon?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An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Emerging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Profession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2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So,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Emerging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Profession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123640" y="3789000"/>
            <a:ext cx="61923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Very little hindsight on the different practices</a:t>
            </a: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School curricula are evolving... at their own pace</a:t>
            </a: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A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high overall complexity of the variables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involved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Easy from a distance...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... far from being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easy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7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Easy from a distance...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... far from being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easy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865376" y="3682800"/>
            <a:ext cx="6738624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Changing work habits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Conforming to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 constrained cycle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Understanding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before coding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It is a practice, not a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silver bullet,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not a dogma</a:t>
            </a:r>
          </a:p>
        </p:txBody>
      </p:sp>
      <p:pic>
        <p:nvPicPr>
          <p:cNvPr id="200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088440" y="433783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Magnifying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 »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Effect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4EEB27-773A-448D-AC00-F5593844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088440" y="43560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 « 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Magnifying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 »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Effect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123639" y="3622733"/>
            <a:ext cx="6458385" cy="303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Colliding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with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existing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Discovering problems: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design</a:t>
            </a: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expression 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of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requirements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organization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/>
            </a:r>
            <a:b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</a:b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   need to accept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them and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improve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ourselves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Do not blame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practice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for what it reveals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39412-1AA1-4844-B40D-3658E2B9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>
            <a:off x="2248577" y="5742182"/>
            <a:ext cx="192405" cy="3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79393"/>
            <a:ext cx="8229240" cy="58858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Let's get back to the point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TDD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therefore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: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266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70517"/>
            <a:ext cx="8229240" cy="5903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speaking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of design...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good design?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D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2411640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12285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It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a practice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one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AD249-7E8E-46AC-8A8D-66686A651A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7" name="CustomShape 2"/>
          <p:cNvSpPr/>
          <p:nvPr/>
        </p:nvSpPr>
        <p:spPr>
          <a:xfrm>
            <a:off x="2411640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212000" y="440471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persistence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dependencies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business code,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rules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411640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12000" y="440471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persistence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dependencies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business code,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rules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27640" y="526871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DA68B-373D-4CA0-A562-7E3F55DCC63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b="0" i="1" strike="noStrike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6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Priority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2761" y="479394"/>
            <a:ext cx="8233679" cy="59302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hat's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not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enough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It's </a:t>
            </a: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a long way to go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AD4732-4756-4985-B3F1-385C59AE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3060000" y="3065497"/>
            <a:ext cx="4032000" cy="32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Design Patterns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SOLID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Principles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Clean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Domain Driven Design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C116BE-E796-4A06-8437-DC9ECAFC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4112A0EC-8AC3-4270-AA54-D1B428D48314}"/>
              </a:ext>
            </a:extLst>
          </p:cNvPr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It's a long way to 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how do we get started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9B2010-2F8E-4CD7-8C6F-8FA3212A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524984B2-B8C1-41CE-B07A-42101906E5A6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for the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TDD cycle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75639" y="3793176"/>
            <a:ext cx="7354035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u="sng" strike="noStrike" spc="-1" dirty="0" smtClean="0">
                <a:solidFill>
                  <a:srgbClr val="0070C0"/>
                </a:solidFill>
                <a:latin typeface="Arial Black"/>
              </a:rPr>
              <a:t>not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testing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practice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Its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purpose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create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production code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Test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coverage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welcome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side-effect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only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one of XP practices (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whic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h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are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complementary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96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12321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a practice …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… a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one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438183" y="3753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Add one (and only one) new test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while in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« Green »</a:t>
            </a: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Watch the test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before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corresponding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Code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 order to return as soon as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possible to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« 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Gree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Refactor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code </a:t>
            </a:r>
            <a:r>
              <a:rPr lang="fr-FR" sz="1600" b="0" u="sng" strike="noStrike" spc="-1" dirty="0" smtClean="0">
                <a:solidFill>
                  <a:srgbClr val="0070C0"/>
                </a:solidFill>
                <a:latin typeface="Arial Black"/>
              </a:rPr>
              <a:t>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test at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any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one time, not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both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BB7B6-FC71-4008-8DCB-ECFEDDC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731582A-BC4A-45BA-A97B-AAF96897D54C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for the TDD cycle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2CB7A2-60E4-44BE-B04A-5555A211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B02F1A6C-6AFE-40B1-A115-061F1343685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14F3BA-DEA2-4A43-8F9D-43EC0F89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FF521CD5-70D7-421D-9121-DAE0517B34C9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A01CB5-F320-4766-A739-98872BB6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874CD7A7-D752-4223-966D-F71F61F06FFE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C6528-77ED-4E94-86F1-24E0E56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4AC21160-239D-4D21-B849-B4F16826860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448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470517"/>
            <a:ext cx="8229240" cy="58947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 smtClean="0">
                <a:solidFill>
                  <a:srgbClr val="8B8B8B"/>
                </a:solidFill>
                <a:latin typeface="Arial Black"/>
              </a:rPr>
              <a:t>In </a:t>
            </a: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the end, the key </a:t>
            </a:r>
            <a:r>
              <a:rPr lang="en-US" sz="3200" spc="-1" dirty="0" smtClean="0">
                <a:solidFill>
                  <a:srgbClr val="8B8B8B"/>
                </a:solidFill>
                <a:latin typeface="Arial Black"/>
              </a:rPr>
              <a:t>is 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smtClean="0">
                <a:solidFill>
                  <a:srgbClr val="8B8B8B"/>
                </a:solidFill>
                <a:latin typeface="Arial Black"/>
              </a:rPr>
              <a:t>practising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 cents):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1 free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when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two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bought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866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You have to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able to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sell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«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des pommes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» 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in France 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4528"/>
            <a:ext cx="7668000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The second banana is half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5220"/>
            <a:ext cx="7668000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second banana is half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A loyalty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program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customer is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entitled to a 10% discount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615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76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5532</TotalTime>
  <Words>1062</Words>
  <Application>Microsoft Office PowerPoint</Application>
  <PresentationFormat>On-screen Show (4:3)</PresentationFormat>
  <Paragraphs>501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Arial Black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subject/>
  <dc:creator>FERNANDEZ Christophe Ext DTSI/DSI</dc:creator>
  <dc:description/>
  <cp:lastModifiedBy>Fernandez, Christophe</cp:lastModifiedBy>
  <cp:revision>361</cp:revision>
  <dcterms:created xsi:type="dcterms:W3CDTF">2017-07-04T09:29:08Z</dcterms:created>
  <dcterms:modified xsi:type="dcterms:W3CDTF">2019-04-18T14:04:53Z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