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432" r:id="rId2"/>
    <p:sldId id="256" r:id="rId3"/>
    <p:sldId id="258" r:id="rId4"/>
    <p:sldId id="409" r:id="rId5"/>
    <p:sldId id="410" r:id="rId6"/>
    <p:sldId id="411" r:id="rId7"/>
    <p:sldId id="412" r:id="rId8"/>
    <p:sldId id="337" r:id="rId9"/>
    <p:sldId id="266" r:id="rId10"/>
    <p:sldId id="402" r:id="rId11"/>
    <p:sldId id="403" r:id="rId12"/>
    <p:sldId id="404" r:id="rId13"/>
    <p:sldId id="405" r:id="rId14"/>
    <p:sldId id="406" r:id="rId15"/>
    <p:sldId id="408" r:id="rId16"/>
    <p:sldId id="267" r:id="rId17"/>
    <p:sldId id="407" r:id="rId18"/>
    <p:sldId id="392" r:id="rId19"/>
    <p:sldId id="398" r:id="rId20"/>
    <p:sldId id="397" r:id="rId21"/>
    <p:sldId id="396" r:id="rId22"/>
    <p:sldId id="395" r:id="rId23"/>
    <p:sldId id="394" r:id="rId24"/>
    <p:sldId id="393" r:id="rId25"/>
    <p:sldId id="383" r:id="rId26"/>
    <p:sldId id="413" r:id="rId27"/>
    <p:sldId id="414" r:id="rId28"/>
    <p:sldId id="385" r:id="rId29"/>
    <p:sldId id="346" r:id="rId30"/>
    <p:sldId id="348" r:id="rId31"/>
    <p:sldId id="358" r:id="rId32"/>
    <p:sldId id="433" r:id="rId33"/>
    <p:sldId id="371" r:id="rId34"/>
    <p:sldId id="376" r:id="rId35"/>
    <p:sldId id="375" r:id="rId36"/>
    <p:sldId id="374" r:id="rId37"/>
    <p:sldId id="372" r:id="rId38"/>
    <p:sldId id="373" r:id="rId39"/>
    <p:sldId id="434" r:id="rId40"/>
    <p:sldId id="360" r:id="rId41"/>
    <p:sldId id="361" r:id="rId42"/>
    <p:sldId id="347" r:id="rId43"/>
    <p:sldId id="359" r:id="rId44"/>
    <p:sldId id="271" r:id="rId45"/>
    <p:sldId id="415" r:id="rId46"/>
    <p:sldId id="416" r:id="rId47"/>
    <p:sldId id="417" r:id="rId48"/>
    <p:sldId id="400" r:id="rId49"/>
    <p:sldId id="268" r:id="rId50"/>
    <p:sldId id="418" r:id="rId51"/>
    <p:sldId id="419" r:id="rId52"/>
    <p:sldId id="430" r:id="rId53"/>
    <p:sldId id="420" r:id="rId54"/>
    <p:sldId id="421" r:id="rId55"/>
    <p:sldId id="427" r:id="rId56"/>
    <p:sldId id="428" r:id="rId57"/>
    <p:sldId id="429" r:id="rId58"/>
    <p:sldId id="362" r:id="rId59"/>
    <p:sldId id="431" r:id="rId60"/>
    <p:sldId id="365" r:id="rId61"/>
    <p:sldId id="364" r:id="rId62"/>
    <p:sldId id="369" r:id="rId63"/>
    <p:sldId id="366" r:id="rId64"/>
    <p:sldId id="363" r:id="rId65"/>
    <p:sldId id="422" r:id="rId66"/>
    <p:sldId id="423" r:id="rId67"/>
    <p:sldId id="425" r:id="rId68"/>
    <p:sldId id="426" r:id="rId69"/>
    <p:sldId id="354" r:id="rId70"/>
    <p:sldId id="356" r:id="rId71"/>
    <p:sldId id="355" r:id="rId72"/>
    <p:sldId id="352" r:id="rId73"/>
    <p:sldId id="401" r:id="rId7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8378" autoAdjust="0"/>
  </p:normalViewPr>
  <p:slideViewPr>
    <p:cSldViewPr>
      <p:cViewPr varScale="1">
        <p:scale>
          <a:sx n="74" d="100"/>
          <a:sy n="74" d="100"/>
        </p:scale>
        <p:origin x="166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608848-9C98-4B91-AD20-39644838BE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08B8D10-5428-473B-B504-89D9A59BA1D3}">
      <dgm:prSet phldrT="[Texte]"/>
      <dgm:spPr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RED</a:t>
          </a:r>
        </a:p>
      </dgm:t>
    </dgm:pt>
    <dgm:pt modelId="{2BE40C60-0A02-44A6-9A01-04DA4D8875C3}" type="parTrans" cxnId="{D8E56632-97AE-4B4C-AC30-8A8CD7C5B93D}">
      <dgm:prSet/>
      <dgm:spPr/>
      <dgm:t>
        <a:bodyPr/>
        <a:lstStyle/>
        <a:p>
          <a:endParaRPr lang="fr-FR"/>
        </a:p>
      </dgm:t>
    </dgm:pt>
    <dgm:pt modelId="{57ACC344-BD55-438B-996C-69AFB3D68341}" type="sibTrans" cxnId="{D8E56632-97AE-4B4C-AC30-8A8CD7C5B93D}">
      <dgm:prSet/>
      <dgm:spPr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A71E5011-9B56-438F-9E2A-76831043E690}">
      <dgm:prSet phldrT="[Texte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GREEN</a:t>
          </a:r>
        </a:p>
      </dgm:t>
    </dgm:pt>
    <dgm:pt modelId="{7C0E9DA2-873C-4837-8855-CD82E2060B27}" type="parTrans" cxnId="{4F04A548-3529-42BA-A147-D79448B7175C}">
      <dgm:prSet/>
      <dgm:spPr/>
      <dgm:t>
        <a:bodyPr/>
        <a:lstStyle/>
        <a:p>
          <a:endParaRPr lang="fr-FR"/>
        </a:p>
      </dgm:t>
    </dgm:pt>
    <dgm:pt modelId="{5B1415B7-DC9D-4E40-A0F6-96562BD04124}" type="sibTrans" cxnId="{4F04A548-3529-42BA-A147-D79448B7175C}">
      <dgm:prSet/>
      <dgm:spPr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4990DB9A-A924-497B-B4F6-19D33FE0AD0C}">
      <dgm:prSet phldrT="[Texte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b="1" dirty="0"/>
            <a:t>REFACTOR</a:t>
          </a:r>
        </a:p>
      </dgm:t>
    </dgm:pt>
    <dgm:pt modelId="{6BDAEE40-FAD1-4E5B-B6DB-557DC9FB1E0C}" type="parTrans" cxnId="{41A451B8-DE09-4AB4-905F-B91CFE1B77B3}">
      <dgm:prSet/>
      <dgm:spPr/>
      <dgm:t>
        <a:bodyPr/>
        <a:lstStyle/>
        <a:p>
          <a:endParaRPr lang="fr-FR"/>
        </a:p>
      </dgm:t>
    </dgm:pt>
    <dgm:pt modelId="{69F6F009-3BB9-4A3C-B2DE-8AE13433079C}" type="sibTrans" cxnId="{41A451B8-DE09-4AB4-905F-B91CFE1B77B3}">
      <dgm:prSet/>
      <dgm:spPr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F6E7F8AE-2A12-4DB7-8F52-C182029906D7}" type="pres">
      <dgm:prSet presAssocID="{96608848-9C98-4B91-AD20-39644838BE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93E0-4BDF-4DD4-9E30-5D7B4C5ECD46}" type="pres">
      <dgm:prSet presAssocID="{D08B8D10-5428-473B-B504-89D9A59BA1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0F5DE-2B42-4903-93A6-39A271170A05}" type="pres">
      <dgm:prSet presAssocID="{57ACC344-BD55-438B-996C-69AFB3D6834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7E06BA-20D2-47F3-8017-39EB03393373}" type="pres">
      <dgm:prSet presAssocID="{57ACC344-BD55-438B-996C-69AFB3D6834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6F4641-6CD6-4714-81DB-F9CE9A51375E}" type="pres">
      <dgm:prSet presAssocID="{A71E5011-9B56-438F-9E2A-76831043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0325E-AF81-47D4-8DA2-C2EFE45CF733}" type="pres">
      <dgm:prSet presAssocID="{5B1415B7-DC9D-4E40-A0F6-96562BD041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0D231C2-134D-48CD-94C8-27B82B6BBBB4}" type="pres">
      <dgm:prSet presAssocID="{5B1415B7-DC9D-4E40-A0F6-96562BD041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6A76F-0BC2-4F9E-B5A7-1D58E12C3215}" type="pres">
      <dgm:prSet presAssocID="{4990DB9A-A924-497B-B4F6-19D33FE0AD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25113-F94F-47DE-938D-1BC1F35F4DBD}" type="pres">
      <dgm:prSet presAssocID="{69F6F009-3BB9-4A3C-B2DE-8AE13433079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947C39-F2FA-4FB3-9B48-435A342A1D9F}" type="pres">
      <dgm:prSet presAssocID="{69F6F009-3BB9-4A3C-B2DE-8AE13433079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5F8F0E-0D76-41DA-B623-77D5CEE927D3}" type="presOf" srcId="{57ACC344-BD55-438B-996C-69AFB3D68341}" destId="{4600F5DE-2B42-4903-93A6-39A271170A05}" srcOrd="0" destOrd="0" presId="urn:microsoft.com/office/officeart/2005/8/layout/cycle2"/>
    <dgm:cxn modelId="{5F457860-B86B-47F8-B6A1-BF103E947140}" type="presOf" srcId="{69F6F009-3BB9-4A3C-B2DE-8AE13433079C}" destId="{B2947C39-F2FA-4FB3-9B48-435A342A1D9F}" srcOrd="1" destOrd="0" presId="urn:microsoft.com/office/officeart/2005/8/layout/cycle2"/>
    <dgm:cxn modelId="{D8E56632-97AE-4B4C-AC30-8A8CD7C5B93D}" srcId="{96608848-9C98-4B91-AD20-39644838BE1C}" destId="{D08B8D10-5428-473B-B504-89D9A59BA1D3}" srcOrd="0" destOrd="0" parTransId="{2BE40C60-0A02-44A6-9A01-04DA4D8875C3}" sibTransId="{57ACC344-BD55-438B-996C-69AFB3D68341}"/>
    <dgm:cxn modelId="{2D21F4B7-D40E-4FC2-A6C0-D46F093A2BE6}" type="presOf" srcId="{96608848-9C98-4B91-AD20-39644838BE1C}" destId="{F6E7F8AE-2A12-4DB7-8F52-C182029906D7}" srcOrd="0" destOrd="0" presId="urn:microsoft.com/office/officeart/2005/8/layout/cycle2"/>
    <dgm:cxn modelId="{41A451B8-DE09-4AB4-905F-B91CFE1B77B3}" srcId="{96608848-9C98-4B91-AD20-39644838BE1C}" destId="{4990DB9A-A924-497B-B4F6-19D33FE0AD0C}" srcOrd="2" destOrd="0" parTransId="{6BDAEE40-FAD1-4E5B-B6DB-557DC9FB1E0C}" sibTransId="{69F6F009-3BB9-4A3C-B2DE-8AE13433079C}"/>
    <dgm:cxn modelId="{4F04A548-3529-42BA-A147-D79448B7175C}" srcId="{96608848-9C98-4B91-AD20-39644838BE1C}" destId="{A71E5011-9B56-438F-9E2A-76831043E690}" srcOrd="1" destOrd="0" parTransId="{7C0E9DA2-873C-4837-8855-CD82E2060B27}" sibTransId="{5B1415B7-DC9D-4E40-A0F6-96562BD04124}"/>
    <dgm:cxn modelId="{4B46B2C1-CE4F-4053-A5FD-B41A65FB8609}" type="presOf" srcId="{D08B8D10-5428-473B-B504-89D9A59BA1D3}" destId="{422F93E0-4BDF-4DD4-9E30-5D7B4C5ECD46}" srcOrd="0" destOrd="0" presId="urn:microsoft.com/office/officeart/2005/8/layout/cycle2"/>
    <dgm:cxn modelId="{347D498A-D188-46E0-858A-4621F5F8EB24}" type="presOf" srcId="{69F6F009-3BB9-4A3C-B2DE-8AE13433079C}" destId="{0C925113-F94F-47DE-938D-1BC1F35F4DBD}" srcOrd="0" destOrd="0" presId="urn:microsoft.com/office/officeart/2005/8/layout/cycle2"/>
    <dgm:cxn modelId="{DA55C445-34CD-4793-8806-F07BB7D58C0C}" type="presOf" srcId="{4990DB9A-A924-497B-B4F6-19D33FE0AD0C}" destId="{5036A76F-0BC2-4F9E-B5A7-1D58E12C3215}" srcOrd="0" destOrd="0" presId="urn:microsoft.com/office/officeart/2005/8/layout/cycle2"/>
    <dgm:cxn modelId="{382205BB-A914-4678-B440-75B954E1361E}" type="presOf" srcId="{A71E5011-9B56-438F-9E2A-76831043E690}" destId="{FB6F4641-6CD6-4714-81DB-F9CE9A51375E}" srcOrd="0" destOrd="0" presId="urn:microsoft.com/office/officeart/2005/8/layout/cycle2"/>
    <dgm:cxn modelId="{99B77A82-7AF0-4BB4-92BA-081089ABFA08}" type="presOf" srcId="{57ACC344-BD55-438B-996C-69AFB3D68341}" destId="{637E06BA-20D2-47F3-8017-39EB03393373}" srcOrd="1" destOrd="0" presId="urn:microsoft.com/office/officeart/2005/8/layout/cycle2"/>
    <dgm:cxn modelId="{06C718F2-7FD4-4EB4-8C6E-88F12E46C3EA}" type="presOf" srcId="{5B1415B7-DC9D-4E40-A0F6-96562BD04124}" destId="{8270325E-AF81-47D4-8DA2-C2EFE45CF733}" srcOrd="0" destOrd="0" presId="urn:microsoft.com/office/officeart/2005/8/layout/cycle2"/>
    <dgm:cxn modelId="{E8E7C87D-9232-41A7-B61F-0A476FE1A465}" type="presOf" srcId="{5B1415B7-DC9D-4E40-A0F6-96562BD04124}" destId="{80D231C2-134D-48CD-94C8-27B82B6BBBB4}" srcOrd="1" destOrd="0" presId="urn:microsoft.com/office/officeart/2005/8/layout/cycle2"/>
    <dgm:cxn modelId="{1096E826-E5CE-416A-A372-92C74A5E3D44}" type="presParOf" srcId="{F6E7F8AE-2A12-4DB7-8F52-C182029906D7}" destId="{422F93E0-4BDF-4DD4-9E30-5D7B4C5ECD46}" srcOrd="0" destOrd="0" presId="urn:microsoft.com/office/officeart/2005/8/layout/cycle2"/>
    <dgm:cxn modelId="{61A32870-6593-47D7-B37B-3FB925AFF8FC}" type="presParOf" srcId="{F6E7F8AE-2A12-4DB7-8F52-C182029906D7}" destId="{4600F5DE-2B42-4903-93A6-39A271170A05}" srcOrd="1" destOrd="0" presId="urn:microsoft.com/office/officeart/2005/8/layout/cycle2"/>
    <dgm:cxn modelId="{E0D28F5D-69C9-4227-AB6F-27ED6CFFD2DC}" type="presParOf" srcId="{4600F5DE-2B42-4903-93A6-39A271170A05}" destId="{637E06BA-20D2-47F3-8017-39EB03393373}" srcOrd="0" destOrd="0" presId="urn:microsoft.com/office/officeart/2005/8/layout/cycle2"/>
    <dgm:cxn modelId="{1B294F33-6886-4752-9F1F-3BC12895A567}" type="presParOf" srcId="{F6E7F8AE-2A12-4DB7-8F52-C182029906D7}" destId="{FB6F4641-6CD6-4714-81DB-F9CE9A51375E}" srcOrd="2" destOrd="0" presId="urn:microsoft.com/office/officeart/2005/8/layout/cycle2"/>
    <dgm:cxn modelId="{41FBA1D2-CEAC-4C8F-B567-56112B984EAC}" type="presParOf" srcId="{F6E7F8AE-2A12-4DB7-8F52-C182029906D7}" destId="{8270325E-AF81-47D4-8DA2-C2EFE45CF733}" srcOrd="3" destOrd="0" presId="urn:microsoft.com/office/officeart/2005/8/layout/cycle2"/>
    <dgm:cxn modelId="{1DE8C5B0-302C-426B-9EE0-44B6A79368D2}" type="presParOf" srcId="{8270325E-AF81-47D4-8DA2-C2EFE45CF733}" destId="{80D231C2-134D-48CD-94C8-27B82B6BBBB4}" srcOrd="0" destOrd="0" presId="urn:microsoft.com/office/officeart/2005/8/layout/cycle2"/>
    <dgm:cxn modelId="{6602AF3C-ECA2-4B3C-B4C2-B2B2C36A745C}" type="presParOf" srcId="{F6E7F8AE-2A12-4DB7-8F52-C182029906D7}" destId="{5036A76F-0BC2-4F9E-B5A7-1D58E12C3215}" srcOrd="4" destOrd="0" presId="urn:microsoft.com/office/officeart/2005/8/layout/cycle2"/>
    <dgm:cxn modelId="{3BB35C95-6CC7-4FBA-B246-7C4CCA9EC425}" type="presParOf" srcId="{F6E7F8AE-2A12-4DB7-8F52-C182029906D7}" destId="{0C925113-F94F-47DE-938D-1BC1F35F4DBD}" srcOrd="5" destOrd="0" presId="urn:microsoft.com/office/officeart/2005/8/layout/cycle2"/>
    <dgm:cxn modelId="{701B6F3D-5018-4F67-A25A-8974C8ED8112}" type="presParOf" srcId="{0C925113-F94F-47DE-938D-1BC1F35F4DBD}" destId="{B2947C39-F2FA-4FB3-9B48-435A342A1D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93E0-4BDF-4DD4-9E30-5D7B4C5ECD46}">
      <dsp:nvSpPr>
        <dsp:cNvPr id="0" name=""/>
        <dsp:cNvSpPr/>
      </dsp:nvSpPr>
      <dsp:spPr>
        <a:xfrm>
          <a:off x="1151055" y="322"/>
          <a:ext cx="938248" cy="938248"/>
        </a:xfrm>
        <a:prstGeom prst="ellipse">
          <a:avLst/>
        </a:prstGeom>
        <a:gradFill rotWithShape="0">
          <a:gsLst>
            <a:gs pos="0">
              <a:srgbClr val="FF0000"/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3500000" scaled="1"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RED</a:t>
          </a:r>
        </a:p>
      </dsp:txBody>
      <dsp:txXfrm>
        <a:off x="1288458" y="137725"/>
        <a:ext cx="663442" cy="663442"/>
      </dsp:txXfrm>
    </dsp:sp>
    <dsp:sp modelId="{4600F5DE-2B42-4903-93A6-39A271170A05}">
      <dsp:nvSpPr>
        <dsp:cNvPr id="0" name=""/>
        <dsp:cNvSpPr/>
      </dsp:nvSpPr>
      <dsp:spPr>
        <a:xfrm rot="3600000">
          <a:off x="1844121" y="915658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862885" y="946491"/>
        <a:ext cx="175127" cy="189994"/>
      </dsp:txXfrm>
    </dsp:sp>
    <dsp:sp modelId="{FB6F4641-6CD6-4714-81DB-F9CE9A51375E}">
      <dsp:nvSpPr>
        <dsp:cNvPr id="0" name=""/>
        <dsp:cNvSpPr/>
      </dsp:nvSpPr>
      <dsp:spPr>
        <a:xfrm>
          <a:off x="185620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GREEN</a:t>
          </a:r>
        </a:p>
      </dsp:txBody>
      <dsp:txXfrm>
        <a:off x="1993603" y="1359072"/>
        <a:ext cx="663442" cy="663442"/>
      </dsp:txXfrm>
    </dsp:sp>
    <dsp:sp modelId="{8270325E-AF81-47D4-8DA2-C2EFE45CF733}">
      <dsp:nvSpPr>
        <dsp:cNvPr id="0" name=""/>
        <dsp:cNvSpPr/>
      </dsp:nvSpPr>
      <dsp:spPr>
        <a:xfrm rot="10800000">
          <a:off x="1502169" y="1532463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1577223" y="1595795"/>
        <a:ext cx="175127" cy="189994"/>
      </dsp:txXfrm>
    </dsp:sp>
    <dsp:sp modelId="{5036A76F-0BC2-4F9E-B5A7-1D58E12C3215}">
      <dsp:nvSpPr>
        <dsp:cNvPr id="0" name=""/>
        <dsp:cNvSpPr/>
      </dsp:nvSpPr>
      <dsp:spPr>
        <a:xfrm>
          <a:off x="445910" y="1221669"/>
          <a:ext cx="938248" cy="938248"/>
        </a:xfrm>
        <a:prstGeom prst="ellipse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/>
            <a:t>REFACTOR</a:t>
          </a:r>
        </a:p>
      </dsp:txBody>
      <dsp:txXfrm>
        <a:off x="583313" y="1359072"/>
        <a:ext cx="663442" cy="663442"/>
      </dsp:txXfrm>
    </dsp:sp>
    <dsp:sp modelId="{0C925113-F94F-47DE-938D-1BC1F35F4DBD}">
      <dsp:nvSpPr>
        <dsp:cNvPr id="0" name=""/>
        <dsp:cNvSpPr/>
      </dsp:nvSpPr>
      <dsp:spPr>
        <a:xfrm rot="18000000">
          <a:off x="1138976" y="927922"/>
          <a:ext cx="250181" cy="316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15875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57740" y="1023753"/>
        <a:ext cx="175127" cy="189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2C7F-913E-45C0-819C-F93DAC96B8BD}" type="datetimeFigureOut">
              <a:rPr lang="fr-CA" smtClean="0"/>
              <a:t>2019-04-23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BD2D-53CE-41E7-800D-3D13C42A8A6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084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84BC5-457F-402E-9B73-33AF72434078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434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9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803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5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890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842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444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12347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«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 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Outside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In 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» TDD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46894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6D79CEF6-AAAB-493A-B2F3-944F932739B1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73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en arc 14">
            <a:extLst>
              <a:ext uri="{FF2B5EF4-FFF2-40B4-BE49-F238E27FC236}">
                <a16:creationId xmlns:a16="http://schemas.microsoft.com/office/drawing/2014/main" id="{5BBA0BD9-B4EF-4A5E-B7DB-AC74FEF84788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4F68775A-46A5-446F-8D58-034495A97923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614E4089-3A3D-4FB6-9D8B-DFD25FBED90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87B375-771D-449E-8F17-1A18F118AB65}"/>
              </a:ext>
            </a:extLst>
          </p:cNvPr>
          <p:cNvGrpSpPr/>
          <p:nvPr/>
        </p:nvGrpSpPr>
        <p:grpSpPr>
          <a:xfrm>
            <a:off x="4106599" y="2954894"/>
            <a:ext cx="983565" cy="1211019"/>
            <a:chOff x="4106599" y="2954894"/>
            <a:chExt cx="983565" cy="1211019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D9B755-F6A0-4EF2-B39A-9806CD285707}"/>
                </a:ext>
              </a:extLst>
            </p:cNvPr>
            <p:cNvSpPr/>
            <p:nvPr/>
          </p:nvSpPr>
          <p:spPr>
            <a:xfrm>
              <a:off x="4151916" y="2954894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RED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D2C380A-3E33-422A-81EA-CF305AB49D35}"/>
                </a:ext>
              </a:extLst>
            </p:cNvPr>
            <p:cNvSpPr/>
            <p:nvPr/>
          </p:nvSpPr>
          <p:spPr>
            <a:xfrm rot="18000000">
              <a:off x="4139837" y="3882494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2" rIns="75053" bIns="6333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50FDC00E-748D-40B8-B5D6-977A11858DF4}"/>
              </a:ext>
            </a:extLst>
          </p:cNvPr>
          <p:cNvSpPr/>
          <p:nvPr/>
        </p:nvSpPr>
        <p:spPr>
          <a:xfrm>
            <a:off x="2627784" y="3232568"/>
            <a:ext cx="1368000" cy="612000"/>
          </a:xfrm>
          <a:prstGeom prst="wedgeRectCallout">
            <a:avLst>
              <a:gd name="adj1" fmla="val 67280"/>
              <a:gd name="adj2" fmla="val 8479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>
                <a:solidFill>
                  <a:srgbClr val="1F497D"/>
                </a:solidFill>
                <a:latin typeface="Arial"/>
              </a:rPr>
              <a:t>unit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368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356DD9-DA74-48A1-A0B1-C8049323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Deepening</a:t>
            </a: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TDD</a:t>
            </a: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/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/>
            </a: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practice </a:t>
            </a:r>
            <a:r>
              <a:rPr lang="fr-FR" sz="2400" b="1" strike="noStrike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with</a:t>
            </a:r>
            <a:endParaRPr lang="fr-FR" sz="2400" b="1" strike="noStrike" spc="-1" dirty="0">
              <a:solidFill>
                <a:schemeClr val="bg1">
                  <a:lumMod val="50000"/>
                </a:schemeClr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Outside</a:t>
            </a: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-In TDD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1E3104-E0E1-464A-AA92-5A620526F838}"/>
              </a:ext>
            </a:extLst>
          </p:cNvPr>
          <p:cNvSpPr txBox="1"/>
          <p:nvPr/>
        </p:nvSpPr>
        <p:spPr>
          <a:xfrm rot="18864475">
            <a:off x="7344000" y="2646194"/>
            <a:ext cx="15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  <a:r>
              <a:rPr lang="fr-FR" baseline="30000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nd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part</a:t>
            </a:r>
            <a:endParaRPr lang="fr-FR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>
                <a:solidFill>
                  <a:srgbClr val="1F497D"/>
                </a:solidFill>
                <a:latin typeface="Arial Black"/>
              </a:rPr>
              <a:t>backwards</a:t>
            </a: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 </a:t>
            </a:r>
            <a:r>
              <a:rPr lang="fr-FR" sz="3200" b="1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order</a:t>
            </a:r>
            <a:r>
              <a:rPr lang="fr-FR" sz="3200" b="1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to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to </a:t>
            </a:r>
            <a:r>
              <a:rPr lang="fr-FR" sz="4800" b="1" spc="-1" dirty="0" err="1">
                <a:solidFill>
                  <a:srgbClr val="1F497D"/>
                </a:solidFill>
                <a:latin typeface="Arial Black"/>
              </a:rPr>
              <a:t>think</a:t>
            </a:r>
            <a:r>
              <a:rPr lang="fr-FR" sz="4800" b="1" spc="-1" dirty="0">
                <a:solidFill>
                  <a:srgbClr val="1F497D"/>
                </a:solidFill>
                <a:latin typeface="Arial Black"/>
              </a:rPr>
              <a:t> straight</a:t>
            </a:r>
            <a:endParaRPr lang="fr-FR" sz="48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èche : en arc 17">
            <a:extLst>
              <a:ext uri="{FF2B5EF4-FFF2-40B4-BE49-F238E27FC236}">
                <a16:creationId xmlns:a16="http://schemas.microsoft.com/office/drawing/2014/main" id="{9C2FC4C3-712B-48E0-8EE8-37BA42F5E8A3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1376A7E8-EECA-4CD1-AC3C-B436360A959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Bulle narrative : ronde 20">
            <a:extLst>
              <a:ext uri="{FF2B5EF4-FFF2-40B4-BE49-F238E27FC236}">
                <a16:creationId xmlns:a16="http://schemas.microsoft.com/office/drawing/2014/main" id="{08B478A1-764C-4D92-B098-885DA04D5628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87B375-771D-449E-8F17-1A18F118AB65}"/>
              </a:ext>
            </a:extLst>
          </p:cNvPr>
          <p:cNvGrpSpPr/>
          <p:nvPr/>
        </p:nvGrpSpPr>
        <p:grpSpPr>
          <a:xfrm>
            <a:off x="4106599" y="2954894"/>
            <a:ext cx="1688710" cy="2159595"/>
            <a:chOff x="4106599" y="2954894"/>
            <a:chExt cx="1688710" cy="2159595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3D9B755-F6A0-4EF2-B39A-9806CD285707}"/>
                </a:ext>
              </a:extLst>
            </p:cNvPr>
            <p:cNvSpPr/>
            <p:nvPr/>
          </p:nvSpPr>
          <p:spPr>
            <a:xfrm>
              <a:off x="4151916" y="2954894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RED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30460255-20DB-43DA-9003-C6A4D87D8842}"/>
                </a:ext>
              </a:extLst>
            </p:cNvPr>
            <p:cNvSpPr/>
            <p:nvPr/>
          </p:nvSpPr>
          <p:spPr>
            <a:xfrm rot="3600000">
              <a:off x="4844982" y="3870230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1" rIns="75053" bIns="6333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45B9A9D-E5E3-4795-9ABF-DA725CD3A35E}"/>
                </a:ext>
              </a:extLst>
            </p:cNvPr>
            <p:cNvSpPr/>
            <p:nvPr/>
          </p:nvSpPr>
          <p:spPr>
            <a:xfrm>
              <a:off x="4857061" y="4176241"/>
              <a:ext cx="938248" cy="938248"/>
            </a:xfrm>
            <a:custGeom>
              <a:avLst/>
              <a:gdLst>
                <a:gd name="connsiteX0" fmla="*/ 0 w 938248"/>
                <a:gd name="connsiteY0" fmla="*/ 469124 h 938248"/>
                <a:gd name="connsiteX1" fmla="*/ 469124 w 938248"/>
                <a:gd name="connsiteY1" fmla="*/ 0 h 938248"/>
                <a:gd name="connsiteX2" fmla="*/ 938248 w 938248"/>
                <a:gd name="connsiteY2" fmla="*/ 469124 h 938248"/>
                <a:gd name="connsiteX3" fmla="*/ 469124 w 938248"/>
                <a:gd name="connsiteY3" fmla="*/ 938248 h 938248"/>
                <a:gd name="connsiteX4" fmla="*/ 0 w 938248"/>
                <a:gd name="connsiteY4" fmla="*/ 469124 h 93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48" h="938248">
                  <a:moveTo>
                    <a:pt x="0" y="469124"/>
                  </a:moveTo>
                  <a:cubicBezTo>
                    <a:pt x="0" y="210034"/>
                    <a:pt x="210034" y="0"/>
                    <a:pt x="469124" y="0"/>
                  </a:cubicBezTo>
                  <a:cubicBezTo>
                    <a:pt x="728214" y="0"/>
                    <a:pt x="938248" y="210034"/>
                    <a:pt x="938248" y="469124"/>
                  </a:cubicBezTo>
                  <a:cubicBezTo>
                    <a:pt x="938248" y="728214"/>
                    <a:pt x="728214" y="938248"/>
                    <a:pt x="469124" y="938248"/>
                  </a:cubicBezTo>
                  <a:cubicBezTo>
                    <a:pt x="210034" y="938248"/>
                    <a:pt x="0" y="728214"/>
                    <a:pt x="0" y="4691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373" tIns="151373" rIns="151373" bIns="151373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1" kern="1200" dirty="0"/>
                <a:t>GREEN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D2C380A-3E33-422A-81EA-CF305AB49D35}"/>
                </a:ext>
              </a:extLst>
            </p:cNvPr>
            <p:cNvSpPr/>
            <p:nvPr/>
          </p:nvSpPr>
          <p:spPr>
            <a:xfrm rot="18000000">
              <a:off x="4139837" y="3882494"/>
              <a:ext cx="250181" cy="316658"/>
            </a:xfrm>
            <a:custGeom>
              <a:avLst/>
              <a:gdLst>
                <a:gd name="connsiteX0" fmla="*/ 0 w 250181"/>
                <a:gd name="connsiteY0" fmla="*/ 63332 h 316658"/>
                <a:gd name="connsiteX1" fmla="*/ 125091 w 250181"/>
                <a:gd name="connsiteY1" fmla="*/ 63332 h 316658"/>
                <a:gd name="connsiteX2" fmla="*/ 125091 w 250181"/>
                <a:gd name="connsiteY2" fmla="*/ 0 h 316658"/>
                <a:gd name="connsiteX3" fmla="*/ 250181 w 250181"/>
                <a:gd name="connsiteY3" fmla="*/ 158329 h 316658"/>
                <a:gd name="connsiteX4" fmla="*/ 125091 w 250181"/>
                <a:gd name="connsiteY4" fmla="*/ 316658 h 316658"/>
                <a:gd name="connsiteX5" fmla="*/ 125091 w 250181"/>
                <a:gd name="connsiteY5" fmla="*/ 253326 h 316658"/>
                <a:gd name="connsiteX6" fmla="*/ 0 w 250181"/>
                <a:gd name="connsiteY6" fmla="*/ 253326 h 316658"/>
                <a:gd name="connsiteX7" fmla="*/ 0 w 250181"/>
                <a:gd name="connsiteY7" fmla="*/ 63332 h 31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181" h="316658">
                  <a:moveTo>
                    <a:pt x="0" y="63332"/>
                  </a:moveTo>
                  <a:lnTo>
                    <a:pt x="125091" y="63332"/>
                  </a:lnTo>
                  <a:lnTo>
                    <a:pt x="125091" y="0"/>
                  </a:lnTo>
                  <a:lnTo>
                    <a:pt x="250181" y="158329"/>
                  </a:lnTo>
                  <a:lnTo>
                    <a:pt x="125091" y="316658"/>
                  </a:lnTo>
                  <a:lnTo>
                    <a:pt x="125091" y="253326"/>
                  </a:lnTo>
                  <a:lnTo>
                    <a:pt x="0" y="253326"/>
                  </a:lnTo>
                  <a:lnTo>
                    <a:pt x="0" y="63332"/>
                  </a:ln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3332" rIns="75053" bIns="6333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900" kern="1200"/>
            </a:p>
          </p:txBody>
        </p:sp>
      </p:grpSp>
      <p:sp>
        <p:nvSpPr>
          <p:cNvPr id="24" name="Rectangle 5">
            <a:extLst>
              <a:ext uri="{FF2B5EF4-FFF2-40B4-BE49-F238E27FC236}">
                <a16:creationId xmlns:a16="http://schemas.microsoft.com/office/drawing/2014/main" id="{890CBDD3-AB73-48CE-999B-3F759BE19F3F}"/>
              </a:ext>
            </a:extLst>
          </p:cNvPr>
          <p:cNvSpPr/>
          <p:nvPr/>
        </p:nvSpPr>
        <p:spPr>
          <a:xfrm>
            <a:off x="5267366" y="3069307"/>
            <a:ext cx="1464873" cy="719733"/>
          </a:xfrm>
          <a:prstGeom prst="wedgeRectCallout">
            <a:avLst>
              <a:gd name="adj1" fmla="val -72460"/>
              <a:gd name="adj2" fmla="val 88075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make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the test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08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èche : en arc 11">
            <a:extLst>
              <a:ext uri="{FF2B5EF4-FFF2-40B4-BE49-F238E27FC236}">
                <a16:creationId xmlns:a16="http://schemas.microsoft.com/office/drawing/2014/main" id="{381CFB37-0878-43B5-9287-29CA0A3F53BB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Bulle narrative : ronde 13">
            <a:extLst>
              <a:ext uri="{FF2B5EF4-FFF2-40B4-BE49-F238E27FC236}">
                <a16:creationId xmlns:a16="http://schemas.microsoft.com/office/drawing/2014/main" id="{97986E5F-D546-461B-ABE2-BE159D05EFB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5154002" y="3366698"/>
            <a:ext cx="933511" cy="712431"/>
            <a:chOff x="3911022" y="1052736"/>
            <a:chExt cx="1693062" cy="1315199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6">
            <a:extLst>
              <a:ext uri="{FF2B5EF4-FFF2-40B4-BE49-F238E27FC236}">
                <a16:creationId xmlns:a16="http://schemas.microsoft.com/office/drawing/2014/main" id="{FBF92CDD-29EF-4450-A348-D688F4E4492C}"/>
              </a:ext>
            </a:extLst>
          </p:cNvPr>
          <p:cNvSpPr/>
          <p:nvPr/>
        </p:nvSpPr>
        <p:spPr>
          <a:xfrm>
            <a:off x="3779912" y="5164689"/>
            <a:ext cx="1539682" cy="612000"/>
          </a:xfrm>
          <a:prstGeom prst="wedgeRectCallout">
            <a:avLst>
              <a:gd name="adj1" fmla="val 3645"/>
              <a:gd name="adj2" fmla="val -135281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Improve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200" spc="-1" dirty="0">
              <a:latin typeface="Arial"/>
            </a:endParaRPr>
          </a:p>
        </p:txBody>
      </p:sp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8BF4B15F-3C1F-437E-90E2-06A04C9C60D3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32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èche : en arc 12">
            <a:extLst>
              <a:ext uri="{FF2B5EF4-FFF2-40B4-BE49-F238E27FC236}">
                <a16:creationId xmlns:a16="http://schemas.microsoft.com/office/drawing/2014/main" id="{891DD8C2-77A7-485F-A9C0-6ABE3E0CF88B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34D978B9-DFA1-4A82-A52F-DAAD15A81BA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9DD6304-DA9B-4A52-9E03-54655A44068E}"/>
              </a:ext>
            </a:extLst>
          </p:cNvPr>
          <p:cNvSpPr/>
          <p:nvPr/>
        </p:nvSpPr>
        <p:spPr>
          <a:xfrm>
            <a:off x="3528188" y="196542"/>
            <a:ext cx="2099901" cy="2114695"/>
          </a:xfrm>
          <a:custGeom>
            <a:avLst/>
            <a:gdLst>
              <a:gd name="connsiteX0" fmla="*/ 0 w 1980009"/>
              <a:gd name="connsiteY0" fmla="*/ 990005 h 1980009"/>
              <a:gd name="connsiteX1" fmla="*/ 990005 w 1980009"/>
              <a:gd name="connsiteY1" fmla="*/ 0 h 1980009"/>
              <a:gd name="connsiteX2" fmla="*/ 1980010 w 1980009"/>
              <a:gd name="connsiteY2" fmla="*/ 990005 h 1980009"/>
              <a:gd name="connsiteX3" fmla="*/ 990005 w 1980009"/>
              <a:gd name="connsiteY3" fmla="*/ 1980010 h 1980009"/>
              <a:gd name="connsiteX4" fmla="*/ 0 w 1980009"/>
              <a:gd name="connsiteY4" fmla="*/ 990005 h 198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9" h="1980009">
                <a:moveTo>
                  <a:pt x="0" y="990005"/>
                </a:moveTo>
                <a:cubicBezTo>
                  <a:pt x="0" y="443240"/>
                  <a:pt x="443240" y="0"/>
                  <a:pt x="990005" y="0"/>
                </a:cubicBezTo>
                <a:cubicBezTo>
                  <a:pt x="1536770" y="0"/>
                  <a:pt x="1980010" y="443240"/>
                  <a:pt x="1980010" y="990005"/>
                </a:cubicBezTo>
                <a:cubicBezTo>
                  <a:pt x="1980010" y="1536770"/>
                  <a:pt x="1536770" y="1980010"/>
                  <a:pt x="990005" y="1980010"/>
                </a:cubicBezTo>
                <a:cubicBezTo>
                  <a:pt x="443240" y="1980010"/>
                  <a:pt x="0" y="1536770"/>
                  <a:pt x="0" y="990005"/>
                </a:cubicBez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 scaled="1"/>
          </a:gra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0446" tIns="320446" rIns="320446" bIns="32044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1" kern="1200" dirty="0"/>
              <a:t>RED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Iterate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TDD cycles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with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unit tests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until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test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itself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does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14" name="Flèche : en arc 13">
            <a:extLst>
              <a:ext uri="{FF2B5EF4-FFF2-40B4-BE49-F238E27FC236}">
                <a16:creationId xmlns:a16="http://schemas.microsoft.com/office/drawing/2014/main" id="{D065DC7E-518F-4A2E-B871-70EC38E2CDD2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515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en arc 14">
            <a:extLst>
              <a:ext uri="{FF2B5EF4-FFF2-40B4-BE49-F238E27FC236}">
                <a16:creationId xmlns:a16="http://schemas.microsoft.com/office/drawing/2014/main" id="{77AB3963-5D5B-4BC2-B605-391AB9045A9A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Bulle narrative : ronde 22">
            <a:extLst>
              <a:ext uri="{FF2B5EF4-FFF2-40B4-BE49-F238E27FC236}">
                <a16:creationId xmlns:a16="http://schemas.microsoft.com/office/drawing/2014/main" id="{498D2BD4-6FF3-4191-BF71-AB47189DB0FB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3528188" y="196542"/>
            <a:ext cx="4887993" cy="6306309"/>
            <a:chOff x="3347864" y="-19391"/>
            <a:chExt cx="4608918" cy="59046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A4012873-5D00-42B0-B0E0-9D00EA811E81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Iterate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TDD cycles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with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unit tests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until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test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itself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does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731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7C028247-F76F-4B9A-B0CA-B3FA9DDE0D5D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lèche : en arc 34">
            <a:extLst>
              <a:ext uri="{FF2B5EF4-FFF2-40B4-BE49-F238E27FC236}">
                <a16:creationId xmlns:a16="http://schemas.microsoft.com/office/drawing/2014/main" id="{1C58FA11-BA89-42A2-93D8-B3C6A1F9301C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lèche : en arc 33">
            <a:extLst>
              <a:ext uri="{FF2B5EF4-FFF2-40B4-BE49-F238E27FC236}">
                <a16:creationId xmlns:a16="http://schemas.microsoft.com/office/drawing/2014/main" id="{EEE4531D-CD2E-4410-BF44-811C7F812E4B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Bulle narrative : ronde 30">
            <a:extLst>
              <a:ext uri="{FF2B5EF4-FFF2-40B4-BE49-F238E27FC236}">
                <a16:creationId xmlns:a16="http://schemas.microsoft.com/office/drawing/2014/main" id="{0848BEE9-B59E-4532-9742-EA4D96999AEA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3E93C79E-1F9E-4D2E-A2CE-1BF0228CC522}"/>
              </a:ext>
            </a:extLst>
          </p:cNvPr>
          <p:cNvSpPr/>
          <p:nvPr/>
        </p:nvSpPr>
        <p:spPr>
          <a:xfrm>
            <a:off x="6660384" y="6129368"/>
            <a:ext cx="1512016" cy="612000"/>
          </a:xfrm>
          <a:prstGeom prst="wedgeRectCallout">
            <a:avLst>
              <a:gd name="adj1" fmla="val -117592"/>
              <a:gd name="adj2" fmla="val -1323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Improve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200" spc="-1" dirty="0">
              <a:latin typeface="Arial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398FFCF-D991-4B81-88BB-751D488D4BB7}"/>
              </a:ext>
            </a:extLst>
          </p:cNvPr>
          <p:cNvSpPr/>
          <p:nvPr/>
        </p:nvSpPr>
        <p:spPr>
          <a:xfrm>
            <a:off x="899744" y="1520856"/>
            <a:ext cx="1368000" cy="612000"/>
          </a:xfrm>
          <a:prstGeom prst="wedgeRectCallout">
            <a:avLst>
              <a:gd name="adj1" fmla="val 65352"/>
              <a:gd name="adj2" fmla="val 15394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200" b="1" spc="-1" dirty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u="sng" spc="-1" dirty="0" err="1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>
                <a:solidFill>
                  <a:srgbClr val="1F497D"/>
                </a:solidFill>
                <a:latin typeface="Arial"/>
              </a:rPr>
              <a:t>it</a:t>
            </a:r>
            <a:r>
              <a:rPr lang="fr-FR" sz="1200" spc="-1" dirty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b="1" spc="-1" dirty="0" err="1">
                <a:solidFill>
                  <a:srgbClr val="1F497D"/>
                </a:solidFill>
                <a:latin typeface="Arial"/>
              </a:rPr>
              <a:t>fail</a:t>
            </a:r>
            <a:endParaRPr lang="fr-FR" sz="1200" b="1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39FB765-EF0F-4A2A-ADAC-EC740C85C8B9}"/>
              </a:ext>
            </a:extLst>
          </p:cNvPr>
          <p:cNvSpPr/>
          <p:nvPr/>
        </p:nvSpPr>
        <p:spPr>
          <a:xfrm>
            <a:off x="6984142" y="1154402"/>
            <a:ext cx="1512016" cy="828024"/>
          </a:xfrm>
          <a:prstGeom prst="wedgeRectCallout">
            <a:avLst>
              <a:gd name="adj1" fmla="val -87688"/>
              <a:gd name="adj2" fmla="val 16745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Iterate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TDD cycles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with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unit tests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until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acceptance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test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itself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does</a:t>
            </a:r>
            <a:r>
              <a:rPr lang="fr-FR" sz="12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200" spc="-1" dirty="0" err="1" smtClean="0">
                <a:solidFill>
                  <a:srgbClr val="1F497D"/>
                </a:solidFill>
                <a:latin typeface="Arial"/>
              </a:rPr>
              <a:t>pass</a:t>
            </a:r>
            <a:endParaRPr lang="fr-FR" sz="1200" spc="-1" dirty="0">
              <a:solidFill>
                <a:srgbClr val="1F497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560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err="1">
                <a:solidFill>
                  <a:srgbClr val="1F497D"/>
                </a:solidFill>
              </a:rPr>
              <a:t>Consider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smtClean="0">
                <a:solidFill>
                  <a:srgbClr val="1F497D"/>
                </a:solidFill>
              </a:rPr>
              <a:t>and express the </a:t>
            </a:r>
            <a:r>
              <a:rPr lang="fr-FR" spc="-1" dirty="0" err="1">
                <a:solidFill>
                  <a:srgbClr val="1F497D"/>
                </a:solidFill>
              </a:rPr>
              <a:t>requirement</a:t>
            </a:r>
            <a:endParaRPr lang="fr-FR" spc="-1" dirty="0">
              <a:latin typeface="Arial"/>
            </a:endParaRP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2756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Pensées 7">
            <a:extLst>
              <a:ext uri="{FF2B5EF4-FFF2-40B4-BE49-F238E27FC236}">
                <a16:creationId xmlns:a16="http://schemas.microsoft.com/office/drawing/2014/main" id="{6800C6A7-DC6A-480A-843D-6D5FFF01003A}"/>
              </a:ext>
            </a:extLst>
          </p:cNvPr>
          <p:cNvSpPr/>
          <p:nvPr/>
        </p:nvSpPr>
        <p:spPr>
          <a:xfrm>
            <a:off x="5822748" y="289552"/>
            <a:ext cx="2817652" cy="1041460"/>
          </a:xfrm>
          <a:prstGeom prst="cloudCallout">
            <a:avLst>
              <a:gd name="adj1" fmla="val -65045"/>
              <a:gd name="adj2" fmla="val 482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rgbClr val="1F497D"/>
                </a:solidFill>
              </a:rPr>
              <a:t>The main design effort </a:t>
            </a:r>
            <a:r>
              <a:rPr lang="fr-FR" spc="-1" dirty="0" err="1">
                <a:solidFill>
                  <a:srgbClr val="1F497D"/>
                </a:solidFill>
              </a:rPr>
              <a:t>occurs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err="1">
                <a:solidFill>
                  <a:srgbClr val="1F497D"/>
                </a:solidFill>
              </a:rPr>
              <a:t>here</a:t>
            </a:r>
            <a:endParaRPr lang="fr-FR" spc="-1" dirty="0">
              <a:latin typeface="Arial"/>
            </a:endParaRPr>
          </a:p>
        </p:txBody>
      </p:sp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err="1">
                <a:solidFill>
                  <a:srgbClr val="1F497D"/>
                </a:solidFill>
              </a:rPr>
              <a:t>Consider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smtClean="0">
                <a:solidFill>
                  <a:srgbClr val="1F497D"/>
                </a:solidFill>
              </a:rPr>
              <a:t>and express the </a:t>
            </a:r>
            <a:r>
              <a:rPr lang="fr-FR" spc="-1" dirty="0" err="1">
                <a:solidFill>
                  <a:srgbClr val="1F497D"/>
                </a:solidFill>
              </a:rPr>
              <a:t>requirement</a:t>
            </a:r>
            <a:endParaRPr lang="fr-FR" spc="-1" dirty="0">
              <a:latin typeface="Arial"/>
            </a:endParaRP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79506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èche : en arc 26">
            <a:extLst>
              <a:ext uri="{FF2B5EF4-FFF2-40B4-BE49-F238E27FC236}">
                <a16:creationId xmlns:a16="http://schemas.microsoft.com/office/drawing/2014/main" id="{4AC884F9-4F13-4298-9796-5A11D7EC6775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Bulle narrative : ronde 27">
            <a:extLst>
              <a:ext uri="{FF2B5EF4-FFF2-40B4-BE49-F238E27FC236}">
                <a16:creationId xmlns:a16="http://schemas.microsoft.com/office/drawing/2014/main" id="{B9AFFB83-D3DC-44B8-B643-D06417EEC2EF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Pensées 7">
            <a:extLst>
              <a:ext uri="{FF2B5EF4-FFF2-40B4-BE49-F238E27FC236}">
                <a16:creationId xmlns:a16="http://schemas.microsoft.com/office/drawing/2014/main" id="{6800C6A7-DC6A-480A-843D-6D5FFF01003A}"/>
              </a:ext>
            </a:extLst>
          </p:cNvPr>
          <p:cNvSpPr/>
          <p:nvPr/>
        </p:nvSpPr>
        <p:spPr>
          <a:xfrm>
            <a:off x="5822748" y="289552"/>
            <a:ext cx="2817652" cy="1041460"/>
          </a:xfrm>
          <a:prstGeom prst="cloudCallout">
            <a:avLst>
              <a:gd name="adj1" fmla="val -65045"/>
              <a:gd name="adj2" fmla="val 482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rgbClr val="1F497D"/>
                </a:solidFill>
              </a:rPr>
              <a:t>The main design effort </a:t>
            </a:r>
            <a:r>
              <a:rPr lang="fr-FR" spc="-1" dirty="0" err="1">
                <a:solidFill>
                  <a:srgbClr val="1F497D"/>
                </a:solidFill>
              </a:rPr>
              <a:t>occurs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err="1">
                <a:solidFill>
                  <a:srgbClr val="1F497D"/>
                </a:solidFill>
              </a:rPr>
              <a:t>here</a:t>
            </a:r>
            <a:endParaRPr lang="fr-FR" spc="-1" dirty="0">
              <a:latin typeface="Arial"/>
            </a:endParaRPr>
          </a:p>
        </p:txBody>
      </p:sp>
      <p:sp>
        <p:nvSpPr>
          <p:cNvPr id="21" name="Pensées 8">
            <a:extLst>
              <a:ext uri="{FF2B5EF4-FFF2-40B4-BE49-F238E27FC236}">
                <a16:creationId xmlns:a16="http://schemas.microsoft.com/office/drawing/2014/main" id="{BDD04129-951F-4E34-9E8A-6570167B03EA}"/>
              </a:ext>
            </a:extLst>
          </p:cNvPr>
          <p:cNvSpPr/>
          <p:nvPr/>
        </p:nvSpPr>
        <p:spPr>
          <a:xfrm>
            <a:off x="1025794" y="227636"/>
            <a:ext cx="2159999" cy="1150123"/>
          </a:xfrm>
          <a:prstGeom prst="cloudCallout">
            <a:avLst>
              <a:gd name="adj1" fmla="val 78571"/>
              <a:gd name="adj2" fmla="val 2639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err="1">
                <a:solidFill>
                  <a:srgbClr val="1F497D"/>
                </a:solidFill>
              </a:rPr>
              <a:t>Consider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smtClean="0">
                <a:solidFill>
                  <a:srgbClr val="1F497D"/>
                </a:solidFill>
              </a:rPr>
              <a:t>and express the </a:t>
            </a:r>
            <a:r>
              <a:rPr lang="fr-FR" spc="-1" dirty="0" err="1">
                <a:solidFill>
                  <a:srgbClr val="1F497D"/>
                </a:solidFill>
              </a:rPr>
              <a:t>requirement</a:t>
            </a:r>
            <a:endParaRPr lang="fr-FR" spc="-1" dirty="0">
              <a:latin typeface="Arial"/>
            </a:endParaRPr>
          </a:p>
        </p:txBody>
      </p:sp>
      <p:sp>
        <p:nvSpPr>
          <p:cNvPr id="29" name="Flèche : en arc 28">
            <a:extLst>
              <a:ext uri="{FF2B5EF4-FFF2-40B4-BE49-F238E27FC236}">
                <a16:creationId xmlns:a16="http://schemas.microsoft.com/office/drawing/2014/main" id="{7A9037CA-C53D-4E3C-A965-FF7DAC5A8966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AFB0471B-7DA9-46E7-ABA3-DC21DC1416CA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Pensées 7">
            <a:extLst>
              <a:ext uri="{FF2B5EF4-FFF2-40B4-BE49-F238E27FC236}">
                <a16:creationId xmlns:a16="http://schemas.microsoft.com/office/drawing/2014/main" id="{ED7B3ACF-5274-41AF-95DE-A9EA6960F18D}"/>
              </a:ext>
            </a:extLst>
          </p:cNvPr>
          <p:cNvSpPr/>
          <p:nvPr/>
        </p:nvSpPr>
        <p:spPr>
          <a:xfrm>
            <a:off x="107504" y="2780928"/>
            <a:ext cx="2089846" cy="1510260"/>
          </a:xfrm>
          <a:prstGeom prst="cloudCallout">
            <a:avLst>
              <a:gd name="adj1" fmla="val 29084"/>
              <a:gd name="adj2" fmla="val 8680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fr-FR" spc="-1" dirty="0" smtClean="0">
                <a:solidFill>
                  <a:srgbClr val="1F497D"/>
                </a:solidFill>
              </a:rPr>
              <a:t>A </a:t>
            </a:r>
            <a:r>
              <a:rPr lang="fr-FR" spc="-1" dirty="0" err="1" smtClean="0">
                <a:solidFill>
                  <a:srgbClr val="1F497D"/>
                </a:solidFill>
              </a:rPr>
              <a:t>secondary</a:t>
            </a:r>
            <a:r>
              <a:rPr lang="fr-FR" spc="-1" dirty="0" smtClean="0">
                <a:solidFill>
                  <a:srgbClr val="1F497D"/>
                </a:solidFill>
              </a:rPr>
              <a:t> </a:t>
            </a:r>
            <a:r>
              <a:rPr lang="fr-FR" spc="-1" dirty="0">
                <a:solidFill>
                  <a:srgbClr val="1F497D"/>
                </a:solidFill>
              </a:rPr>
              <a:t>design effort </a:t>
            </a:r>
            <a:r>
              <a:rPr lang="fr-FR" spc="-1" dirty="0" err="1">
                <a:solidFill>
                  <a:srgbClr val="1F497D"/>
                </a:solidFill>
              </a:rPr>
              <a:t>occurs</a:t>
            </a:r>
            <a:r>
              <a:rPr lang="fr-FR" spc="-1" dirty="0">
                <a:solidFill>
                  <a:srgbClr val="1F497D"/>
                </a:solidFill>
              </a:rPr>
              <a:t> </a:t>
            </a:r>
            <a:r>
              <a:rPr lang="fr-FR" spc="-1" dirty="0" err="1">
                <a:solidFill>
                  <a:srgbClr val="1F497D"/>
                </a:solidFill>
              </a:rPr>
              <a:t>here</a:t>
            </a:r>
            <a:endParaRPr lang="fr-FR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236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480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… for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purpose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spc="-1" dirty="0">
              <a:solidFill>
                <a:srgbClr val="00458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TDD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what's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again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The Use Case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as central focus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8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Use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Case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as central focus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907704" y="3583776"/>
            <a:ext cx="684076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Framing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use cases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closer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to business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needs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An indicator of progress in the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product,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over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time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Design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effort occurs earlier in the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development cycle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preponderance of truly unit tests is facilitated</a:t>
            </a:r>
            <a:endParaRPr lang="fr-FR" sz="1600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662F-06C7-4B55-B431-34B374006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8" y="842956"/>
            <a:ext cx="2623834" cy="1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why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focus on unit tests?</a:t>
            </a:r>
            <a:endParaRPr lang="fr-FR" sz="3200" spc="-1" dirty="0">
              <a:solidFill>
                <a:srgbClr val="00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56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25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Unit 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99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Tests</a:t>
            </a:r>
            <a:endParaRPr lang="fr-FR" sz="1600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492166" y="4199302"/>
            <a:ext cx="2196244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Integration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Tests</a:t>
            </a:r>
            <a:endParaRPr lang="fr-FR" sz="1600" spc="-1" dirty="0">
              <a:latin typeface="Arial"/>
            </a:endParaRP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3916639" y="3241586"/>
            <a:ext cx="1325006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End-to-End 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492166" y="4199302"/>
            <a:ext cx="2196244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Integration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Tests</a:t>
            </a:r>
            <a:endParaRPr lang="fr-FR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720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27140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Test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Pyramid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3D5581-94F1-4595-959D-E40D34DF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8" y="742572"/>
            <a:ext cx="2270382" cy="192723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6EA3EC3-1513-4495-A7AD-B7526747B692}"/>
              </a:ext>
            </a:extLst>
          </p:cNvPr>
          <p:cNvCxnSpPr>
            <a:cxnSpLocks/>
          </p:cNvCxnSpPr>
          <p:nvPr/>
        </p:nvCxnSpPr>
        <p:spPr>
          <a:xfrm>
            <a:off x="3582176" y="3824472"/>
            <a:ext cx="20162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D1F33D-B431-436C-96DE-F316ED6A7633}"/>
              </a:ext>
            </a:extLst>
          </p:cNvPr>
          <p:cNvCxnSpPr>
            <a:cxnSpLocks/>
          </p:cNvCxnSpPr>
          <p:nvPr/>
        </p:nvCxnSpPr>
        <p:spPr>
          <a:xfrm>
            <a:off x="2519200" y="4878304"/>
            <a:ext cx="41318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2">
            <a:extLst>
              <a:ext uri="{FF2B5EF4-FFF2-40B4-BE49-F238E27FC236}">
                <a16:creationId xmlns:a16="http://schemas.microsoft.com/office/drawing/2014/main" id="{99D10C18-8DEE-4D01-9FB9-E67BA4B3CE0D}"/>
              </a:ext>
            </a:extLst>
          </p:cNvPr>
          <p:cNvSpPr/>
          <p:nvPr/>
        </p:nvSpPr>
        <p:spPr>
          <a:xfrm>
            <a:off x="3834204" y="5439101"/>
            <a:ext cx="1512168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Unit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Tests</a:t>
            </a:r>
            <a:endParaRPr lang="fr-FR" sz="1600" spc="-1" dirty="0">
              <a:latin typeface="Arial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986316D8-0062-4869-9076-2468739DE83D}"/>
              </a:ext>
            </a:extLst>
          </p:cNvPr>
          <p:cNvSpPr/>
          <p:nvPr/>
        </p:nvSpPr>
        <p:spPr>
          <a:xfrm>
            <a:off x="1104804" y="2821635"/>
            <a:ext cx="6948676" cy="3456384"/>
          </a:xfrm>
          <a:prstGeom prst="triangle">
            <a:avLst>
              <a:gd name="adj" fmla="val 501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A8535902-9E61-4D78-AA94-1B5D96B63625}"/>
              </a:ext>
            </a:extLst>
          </p:cNvPr>
          <p:cNvSpPr/>
          <p:nvPr/>
        </p:nvSpPr>
        <p:spPr>
          <a:xfrm flipV="1">
            <a:off x="8235096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E7DE0E51-80F4-4ABA-8EDF-25DA72A57992}"/>
              </a:ext>
            </a:extLst>
          </p:cNvPr>
          <p:cNvSpPr/>
          <p:nvPr/>
        </p:nvSpPr>
        <p:spPr>
          <a:xfrm rot="5400000">
            <a:off x="7591260" y="4650872"/>
            <a:ext cx="180031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Cost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2B6F6B3C-CB76-483D-97B0-FF197255AE92}"/>
              </a:ext>
            </a:extLst>
          </p:cNvPr>
          <p:cNvSpPr/>
          <p:nvPr/>
        </p:nvSpPr>
        <p:spPr>
          <a:xfrm rot="5400000">
            <a:off x="8330856" y="365904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2EDF4663-6820-4D59-A2A1-2724A0B7BEEA}"/>
              </a:ext>
            </a:extLst>
          </p:cNvPr>
          <p:cNvSpPr/>
          <p:nvPr/>
        </p:nvSpPr>
        <p:spPr>
          <a:xfrm rot="5400000">
            <a:off x="8328336" y="571428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1D6F0EC9-C900-4FEC-949E-1D8DA9E43B77}"/>
              </a:ext>
            </a:extLst>
          </p:cNvPr>
          <p:cNvSpPr/>
          <p:nvPr/>
        </p:nvSpPr>
        <p:spPr>
          <a:xfrm rot="10800000" flipV="1">
            <a:off x="848668" y="3501008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C4547ED-6FF8-4296-989A-C274B36D0AA2}"/>
              </a:ext>
            </a:extLst>
          </p:cNvPr>
          <p:cNvSpPr/>
          <p:nvPr/>
        </p:nvSpPr>
        <p:spPr>
          <a:xfrm rot="16200000">
            <a:off x="-279829" y="4512319"/>
            <a:ext cx="178916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Arial Black"/>
              </a:rPr>
              <a:t>Speed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" name="CustomShape 6">
            <a:extLst>
              <a:ext uri="{FF2B5EF4-FFF2-40B4-BE49-F238E27FC236}">
                <a16:creationId xmlns:a16="http://schemas.microsoft.com/office/drawing/2014/main" id="{127EE0DA-AE9B-48C5-AC18-6C06A45399E6}"/>
              </a:ext>
            </a:extLst>
          </p:cNvPr>
          <p:cNvSpPr/>
          <p:nvPr/>
        </p:nvSpPr>
        <p:spPr>
          <a:xfrm rot="16200000">
            <a:off x="451672" y="3481928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8" name="CustomShape 5">
            <a:extLst>
              <a:ext uri="{FF2B5EF4-FFF2-40B4-BE49-F238E27FC236}">
                <a16:creationId xmlns:a16="http://schemas.microsoft.com/office/drawing/2014/main" id="{86DC735D-16A7-4F0F-B98B-3EF86666E336}"/>
              </a:ext>
            </a:extLst>
          </p:cNvPr>
          <p:cNvSpPr/>
          <p:nvPr/>
        </p:nvSpPr>
        <p:spPr>
          <a:xfrm rot="16200000">
            <a:off x="454552" y="5498152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B7EA4F61-C45D-4C8C-A6DB-276D38BE7DAE}"/>
              </a:ext>
            </a:extLst>
          </p:cNvPr>
          <p:cNvSpPr/>
          <p:nvPr/>
        </p:nvSpPr>
        <p:spPr>
          <a:xfrm>
            <a:off x="3492166" y="4199302"/>
            <a:ext cx="2196244" cy="329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Integration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Tests</a:t>
            </a:r>
            <a:endParaRPr lang="fr-FR" sz="1600" spc="-1" dirty="0">
              <a:latin typeface="Arial"/>
            </a:endParaRP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A3D3C1A5-7676-421C-B59E-908D330C7769}"/>
              </a:ext>
            </a:extLst>
          </p:cNvPr>
          <p:cNvSpPr/>
          <p:nvPr/>
        </p:nvSpPr>
        <p:spPr>
          <a:xfrm>
            <a:off x="3916639" y="3241586"/>
            <a:ext cx="1325006" cy="558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End-to-End Tests</a:t>
            </a:r>
            <a:endParaRPr lang="fr-FR" sz="16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026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how to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get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there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spc="-1" dirty="0">
              <a:solidFill>
                <a:srgbClr val="00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64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6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Powerful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allies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Test Doubles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D0F00A-3B64-4C80-948E-BDA3402B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Powerful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allies :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Doubles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15616" y="3583776"/>
            <a:ext cx="7632848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Dummy, Fake, Stub, Spy, Mock …</a:t>
            </a:r>
            <a:r>
              <a:rPr lang="en-US" sz="1600" spc="-1" dirty="0">
                <a:solidFill>
                  <a:srgbClr val="0070C0"/>
                </a:solidFill>
                <a:latin typeface="Arial Black"/>
                <a:sym typeface="Wingdings" panose="05000000000000000000" pitchFamily="2" charset="2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often simplified as: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Mock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Collaborators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are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only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revealing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their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interfaces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Their </a:t>
            </a:r>
            <a:r>
              <a:rPr lang="en-US" sz="1600" spc="-1" dirty="0" err="1">
                <a:solidFill>
                  <a:srgbClr val="0070C0"/>
                </a:solidFill>
                <a:latin typeface="Arial Black"/>
              </a:rPr>
              <a:t>behaviours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and interactions are checked, not their states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One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same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test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truly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has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only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one single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reason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endParaRPr lang="fr-FR" sz="1600" spc="-1" dirty="0">
              <a:latin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9EA358-0F48-4FC7-982D-388011B3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8069"/>
            <a:ext cx="2242749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Public interface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standing as a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contract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3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Public interface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standing as a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contract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403648" y="3583776"/>
            <a:ext cx="7488832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Business object interfaces define their behavior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separation of responsibilities and dependencies is facilitated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Tests can be truly effective unit ones, as they are in isolation</a:t>
            </a:r>
            <a:endParaRPr lang="fr-FR" sz="1600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0EAA47-0DE7-4535-8251-704FA45DB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1656184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6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Some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reminders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Priority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959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438183" y="3753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Add one (and only one) new test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while in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« Green 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»</a:t>
            </a:r>
            <a:endParaRPr lang="fr-FR" sz="2000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(at a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same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given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 test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level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: unit </a:t>
            </a:r>
            <a:r>
              <a:rPr lang="fr-FR" sz="1200" spc="-1" dirty="0">
                <a:solidFill>
                  <a:srgbClr val="0070C0"/>
                </a:solidFill>
                <a:latin typeface="Arial Black"/>
              </a:rPr>
              <a:t>/ </a:t>
            </a:r>
            <a:r>
              <a:rPr lang="fr-FR" sz="1200" spc="-1" dirty="0" err="1" smtClean="0">
                <a:solidFill>
                  <a:srgbClr val="0070C0"/>
                </a:solidFill>
                <a:latin typeface="Arial Black"/>
              </a:rPr>
              <a:t>acceptance</a:t>
            </a:r>
            <a:r>
              <a:rPr lang="fr-FR" sz="1200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2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Watch the test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before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corresponding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Code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 order to return as soon as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possible to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« 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Gree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Refactor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code </a:t>
            </a:r>
            <a:r>
              <a:rPr lang="fr-FR" sz="1600" b="0" u="sng" strike="noStrike" spc="-1" dirty="0" smtClean="0">
                <a:solidFill>
                  <a:srgbClr val="0070C0"/>
                </a:solidFill>
                <a:latin typeface="Arial Black"/>
              </a:rPr>
              <a:t>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test at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any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one time, not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both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BB7B6-FC71-4008-8DCB-ECFEDDC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731582A-BC4A-45BA-A97B-AAF96897D54C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guidelines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for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the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cycle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693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C6528-77ED-4E94-86F1-24E0E56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4AC21160-239D-4D21-B849-B4F16826860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490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en arc 31">
            <a:extLst>
              <a:ext uri="{FF2B5EF4-FFF2-40B4-BE49-F238E27FC236}">
                <a16:creationId xmlns:a16="http://schemas.microsoft.com/office/drawing/2014/main" id="{41873751-B41C-4A7C-81BD-70C8759C96E6}"/>
              </a:ext>
            </a:extLst>
          </p:cNvPr>
          <p:cNvSpPr/>
          <p:nvPr/>
        </p:nvSpPr>
        <p:spPr>
          <a:xfrm rot="6750239">
            <a:off x="1599965" y="1070200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024539"/>
              <a:gd name="adj5" fmla="val 394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34DCD922-12BC-4398-A2F9-8E8900A98983}"/>
              </a:ext>
            </a:extLst>
          </p:cNvPr>
          <p:cNvSpPr/>
          <p:nvPr/>
        </p:nvSpPr>
        <p:spPr>
          <a:xfrm>
            <a:off x="2915816" y="2514256"/>
            <a:ext cx="3381266" cy="3456384"/>
          </a:xfrm>
          <a:prstGeom prst="wedgeEllipseCallout">
            <a:avLst>
              <a:gd name="adj1" fmla="val 65006"/>
              <a:gd name="adj2" fmla="val -444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15B30F-6A36-4034-ACC3-36BB093B8E71}"/>
              </a:ext>
            </a:extLst>
          </p:cNvPr>
          <p:cNvGrpSpPr/>
          <p:nvPr/>
        </p:nvGrpSpPr>
        <p:grpSpPr>
          <a:xfrm>
            <a:off x="856180" y="196542"/>
            <a:ext cx="7560000" cy="6336000"/>
            <a:chOff x="828412" y="-19391"/>
            <a:chExt cx="7128370" cy="5932456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29DD6304-DA9B-4A52-9E03-54655A44068E}"/>
                </a:ext>
              </a:extLst>
            </p:cNvPr>
            <p:cNvSpPr/>
            <p:nvPr/>
          </p:nvSpPr>
          <p:spPr>
            <a:xfrm>
              <a:off x="3347864" y="-19391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RED</a:t>
              </a: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6A0F4B7-757B-47E9-9D82-7124E9A81294}"/>
                </a:ext>
              </a:extLst>
            </p:cNvPr>
            <p:cNvSpPr/>
            <p:nvPr/>
          </p:nvSpPr>
          <p:spPr>
            <a:xfrm>
              <a:off x="5976773" y="39052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GREEN</a:t>
              </a: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6B90565-AC5B-4D82-B445-D03E6A0727B3}"/>
                </a:ext>
              </a:extLst>
            </p:cNvPr>
            <p:cNvSpPr/>
            <p:nvPr/>
          </p:nvSpPr>
          <p:spPr>
            <a:xfrm>
              <a:off x="828412" y="3933056"/>
              <a:ext cx="1980009" cy="1980009"/>
            </a:xfrm>
            <a:custGeom>
              <a:avLst/>
              <a:gdLst>
                <a:gd name="connsiteX0" fmla="*/ 0 w 1980009"/>
                <a:gd name="connsiteY0" fmla="*/ 990005 h 1980009"/>
                <a:gd name="connsiteX1" fmla="*/ 990005 w 1980009"/>
                <a:gd name="connsiteY1" fmla="*/ 0 h 1980009"/>
                <a:gd name="connsiteX2" fmla="*/ 1980010 w 1980009"/>
                <a:gd name="connsiteY2" fmla="*/ 990005 h 1980009"/>
                <a:gd name="connsiteX3" fmla="*/ 990005 w 1980009"/>
                <a:gd name="connsiteY3" fmla="*/ 1980010 h 1980009"/>
                <a:gd name="connsiteX4" fmla="*/ 0 w 1980009"/>
                <a:gd name="connsiteY4" fmla="*/ 990005 h 19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009" h="1980009">
                  <a:moveTo>
                    <a:pt x="0" y="990005"/>
                  </a:moveTo>
                  <a:cubicBezTo>
                    <a:pt x="0" y="443240"/>
                    <a:pt x="443240" y="0"/>
                    <a:pt x="990005" y="0"/>
                  </a:cubicBezTo>
                  <a:cubicBezTo>
                    <a:pt x="1536770" y="0"/>
                    <a:pt x="1980010" y="443240"/>
                    <a:pt x="1980010" y="990005"/>
                  </a:cubicBezTo>
                  <a:cubicBezTo>
                    <a:pt x="1980010" y="1536770"/>
                    <a:pt x="1536770" y="1980010"/>
                    <a:pt x="990005" y="1980010"/>
                  </a:cubicBezTo>
                  <a:cubicBezTo>
                    <a:pt x="443240" y="1980010"/>
                    <a:pt x="0" y="1536770"/>
                    <a:pt x="0" y="99000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2700000" scaled="1"/>
              <a:tileRect/>
            </a:gra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446" tIns="320446" rIns="320446" bIns="32044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b="1" kern="1200" dirty="0"/>
                <a:t>REFACTOR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709E809-9D33-47B7-BBBF-ACF32257A937}"/>
              </a:ext>
            </a:extLst>
          </p:cNvPr>
          <p:cNvGrpSpPr/>
          <p:nvPr/>
        </p:nvGrpSpPr>
        <p:grpSpPr>
          <a:xfrm rot="3940037">
            <a:off x="3000944" y="2655454"/>
            <a:ext cx="3240360" cy="3183451"/>
            <a:chOff x="1938472" y="852141"/>
            <a:chExt cx="5876878" cy="5876879"/>
          </a:xfrm>
        </p:grpSpPr>
        <p:sp>
          <p:nvSpPr>
            <p:cNvPr id="12" name="Flèche : en arc 11">
              <a:extLst>
                <a:ext uri="{FF2B5EF4-FFF2-40B4-BE49-F238E27FC236}">
                  <a16:creationId xmlns:a16="http://schemas.microsoft.com/office/drawing/2014/main" id="{DAC2E643-3376-46A3-8859-9D1690DA8321}"/>
                </a:ext>
              </a:extLst>
            </p:cNvPr>
            <p:cNvSpPr/>
            <p:nvPr/>
          </p:nvSpPr>
          <p:spPr>
            <a:xfrm rot="325116">
              <a:off x="1938472" y="852141"/>
              <a:ext cx="5876878" cy="5876879"/>
            </a:xfrm>
            <a:prstGeom prst="circularArrow">
              <a:avLst>
                <a:gd name="adj1" fmla="val 2570"/>
                <a:gd name="adj2" fmla="val 205249"/>
                <a:gd name="adj3" fmla="val 13640660"/>
                <a:gd name="adj4" fmla="val 17093743"/>
                <a:gd name="adj5" fmla="val 3129"/>
              </a:avLst>
            </a:prstGeom>
            <a:gradFill flip="none" rotWithShape="1">
              <a:gsLst>
                <a:gs pos="20000">
                  <a:schemeClr val="accent3">
                    <a:lumMod val="60000"/>
                    <a:lumOff val="40000"/>
                  </a:schemeClr>
                </a:gs>
                <a:gs pos="32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967323B5-1CB7-420D-B773-E29BF4A97007}"/>
                </a:ext>
              </a:extLst>
            </p:cNvPr>
            <p:cNvSpPr/>
            <p:nvPr/>
          </p:nvSpPr>
          <p:spPr>
            <a:xfrm>
              <a:off x="3911022" y="1052736"/>
              <a:ext cx="1693062" cy="417870"/>
            </a:xfrm>
            <a:custGeom>
              <a:avLst/>
              <a:gdLst>
                <a:gd name="connsiteX0" fmla="*/ 0 w 1693062"/>
                <a:gd name="connsiteY0" fmla="*/ 69646 h 417870"/>
                <a:gd name="connsiteX1" fmla="*/ 69646 w 1693062"/>
                <a:gd name="connsiteY1" fmla="*/ 0 h 417870"/>
                <a:gd name="connsiteX2" fmla="*/ 1623416 w 1693062"/>
                <a:gd name="connsiteY2" fmla="*/ 0 h 417870"/>
                <a:gd name="connsiteX3" fmla="*/ 1693062 w 1693062"/>
                <a:gd name="connsiteY3" fmla="*/ 69646 h 417870"/>
                <a:gd name="connsiteX4" fmla="*/ 1693062 w 1693062"/>
                <a:gd name="connsiteY4" fmla="*/ 348224 h 417870"/>
                <a:gd name="connsiteX5" fmla="*/ 1623416 w 1693062"/>
                <a:gd name="connsiteY5" fmla="*/ 417870 h 417870"/>
                <a:gd name="connsiteX6" fmla="*/ 69646 w 1693062"/>
                <a:gd name="connsiteY6" fmla="*/ 417870 h 417870"/>
                <a:gd name="connsiteX7" fmla="*/ 0 w 1693062"/>
                <a:gd name="connsiteY7" fmla="*/ 348224 h 417870"/>
                <a:gd name="connsiteX8" fmla="*/ 0 w 1693062"/>
                <a:gd name="connsiteY8" fmla="*/ 69646 h 41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062" h="417870">
                  <a:moveTo>
                    <a:pt x="0" y="69646"/>
                  </a:moveTo>
                  <a:cubicBezTo>
                    <a:pt x="0" y="31182"/>
                    <a:pt x="31182" y="0"/>
                    <a:pt x="69646" y="0"/>
                  </a:cubicBezTo>
                  <a:lnTo>
                    <a:pt x="1623416" y="0"/>
                  </a:lnTo>
                  <a:cubicBezTo>
                    <a:pt x="1661880" y="0"/>
                    <a:pt x="1693062" y="31182"/>
                    <a:pt x="1693062" y="69646"/>
                  </a:cubicBezTo>
                  <a:lnTo>
                    <a:pt x="1693062" y="348224"/>
                  </a:lnTo>
                  <a:cubicBezTo>
                    <a:pt x="1693062" y="386688"/>
                    <a:pt x="1661880" y="417870"/>
                    <a:pt x="1623416" y="417870"/>
                  </a:cubicBezTo>
                  <a:lnTo>
                    <a:pt x="69646" y="417870"/>
                  </a:lnTo>
                  <a:cubicBezTo>
                    <a:pt x="31182" y="417870"/>
                    <a:pt x="0" y="386688"/>
                    <a:pt x="0" y="348224"/>
                  </a:cubicBezTo>
                  <a:lnTo>
                    <a:pt x="0" y="69646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49" tIns="39449" rIns="39449" bIns="3944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D39B75-3F50-4A56-A78E-E474F6024FEA}"/>
                </a:ext>
              </a:extLst>
            </p:cNvPr>
            <p:cNvSpPr/>
            <p:nvPr/>
          </p:nvSpPr>
          <p:spPr>
            <a:xfrm>
              <a:off x="3966412" y="2180279"/>
              <a:ext cx="1031523" cy="18765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00" h="43200">
                  <a:moveTo>
                    <a:pt x="39284" y="14370"/>
                  </a:moveTo>
                  <a:cubicBezTo>
                    <a:pt x="39555" y="11657"/>
                    <a:pt x="38923" y="8921"/>
                    <a:pt x="37561" y="6907"/>
                  </a:cubicBezTo>
                  <a:cubicBezTo>
                    <a:pt x="35409" y="3726"/>
                    <a:pt x="31920" y="3017"/>
                    <a:pt x="29179" y="5202"/>
                  </a:cubicBezTo>
                  <a:cubicBezTo>
                    <a:pt x="27506" y="909"/>
                    <a:pt x="23270" y="23"/>
                    <a:pt x="20728" y="3432"/>
                  </a:cubicBezTo>
                  <a:cubicBezTo>
                    <a:pt x="20087" y="1683"/>
                    <a:pt x="18856" y="474"/>
                    <a:pt x="17435" y="200"/>
                  </a:cubicBezTo>
                  <a:cubicBezTo>
                    <a:pt x="15871" y="-101"/>
                    <a:pt x="14309" y="770"/>
                    <a:pt x="13351" y="2481"/>
                  </a:cubicBezTo>
                  <a:cubicBezTo>
                    <a:pt x="11969" y="267"/>
                    <a:pt x="9683" y="-459"/>
                    <a:pt x="7721" y="690"/>
                  </a:cubicBezTo>
                  <a:cubicBezTo>
                    <a:pt x="6226" y="1566"/>
                    <a:pt x="5154" y="3400"/>
                    <a:pt x="4866" y="5576"/>
                  </a:cubicBezTo>
                  <a:cubicBezTo>
                    <a:pt x="3138" y="6218"/>
                    <a:pt x="1762" y="7998"/>
                    <a:pt x="1202" y="10318"/>
                  </a:cubicBezTo>
                  <a:cubicBezTo>
                    <a:pt x="795" y="12002"/>
                    <a:pt x="853" y="13831"/>
                    <a:pt x="1366" y="15460"/>
                  </a:cubicBezTo>
                  <a:cubicBezTo>
                    <a:pt x="105" y="17694"/>
                    <a:pt x="-335" y="20590"/>
                    <a:pt x="168" y="23322"/>
                  </a:cubicBezTo>
                  <a:cubicBezTo>
                    <a:pt x="838" y="26954"/>
                    <a:pt x="3056" y="29674"/>
                    <a:pt x="5780" y="30204"/>
                  </a:cubicBezTo>
                  <a:cubicBezTo>
                    <a:pt x="5793" y="32471"/>
                    <a:pt x="6526" y="34621"/>
                    <a:pt x="7789" y="36101"/>
                  </a:cubicBezTo>
                  <a:cubicBezTo>
                    <a:pt x="9708" y="38350"/>
                    <a:pt x="12480" y="38639"/>
                    <a:pt x="14629" y="36815"/>
                  </a:cubicBezTo>
                  <a:cubicBezTo>
                    <a:pt x="15324" y="39948"/>
                    <a:pt x="17185" y="42343"/>
                    <a:pt x="19517" y="43106"/>
                  </a:cubicBezTo>
                  <a:cubicBezTo>
                    <a:pt x="22265" y="44004"/>
                    <a:pt x="25133" y="42473"/>
                    <a:pt x="26704" y="39266"/>
                  </a:cubicBezTo>
                  <a:cubicBezTo>
                    <a:pt x="30412" y="42310"/>
                    <a:pt x="35228" y="40599"/>
                    <a:pt x="37380" y="35472"/>
                  </a:cubicBezTo>
                  <a:cubicBezTo>
                    <a:pt x="39494" y="35809"/>
                    <a:pt x="41479" y="34024"/>
                    <a:pt x="42074" y="31250"/>
                  </a:cubicBezTo>
                  <a:cubicBezTo>
                    <a:pt x="42505" y="29243"/>
                    <a:pt x="42124" y="27077"/>
                    <a:pt x="41071" y="25551"/>
                  </a:cubicBezTo>
                  <a:cubicBezTo>
                    <a:pt x="42565" y="24354"/>
                    <a:pt x="43396" y="22057"/>
                    <a:pt x="43189" y="19704"/>
                  </a:cubicBezTo>
                  <a:cubicBezTo>
                    <a:pt x="42945" y="16949"/>
                    <a:pt x="41339" y="14791"/>
                    <a:pt x="39321" y="14507"/>
                  </a:cubicBezTo>
                  <a:cubicBezTo>
                    <a:pt x="39309" y="14461"/>
                    <a:pt x="39296" y="14416"/>
                    <a:pt x="39284" y="14370"/>
                  </a:cubicBezTo>
                  <a:close/>
                </a:path>
                <a:path w="43200" h="43200" fill="none" extrusionOk="0">
                  <a:moveTo>
                    <a:pt x="38491" y="26177"/>
                  </a:moveTo>
                  <a:cubicBezTo>
                    <a:pt x="39375" y="26271"/>
                    <a:pt x="40259" y="25993"/>
                    <a:pt x="41024" y="25380"/>
                  </a:cubicBezTo>
                  <a:moveTo>
                    <a:pt x="36256" y="34899"/>
                  </a:moveTo>
                  <a:cubicBezTo>
                    <a:pt x="36611" y="35092"/>
                    <a:pt x="36984" y="35220"/>
                    <a:pt x="37364" y="35280"/>
                  </a:cubicBezTo>
                  <a:moveTo>
                    <a:pt x="26706" y="39090"/>
                  </a:moveTo>
                  <a:cubicBezTo>
                    <a:pt x="26973" y="38544"/>
                    <a:pt x="27197" y="37961"/>
                    <a:pt x="27374" y="37350"/>
                  </a:cubicBezTo>
                  <a:moveTo>
                    <a:pt x="14357" y="34751"/>
                  </a:moveTo>
                  <a:cubicBezTo>
                    <a:pt x="14396" y="35398"/>
                    <a:pt x="14486" y="36038"/>
                    <a:pt x="14624" y="36660"/>
                  </a:cubicBezTo>
                  <a:moveTo>
                    <a:pt x="9055" y="22954"/>
                  </a:moveTo>
                  <a:cubicBezTo>
                    <a:pt x="7051" y="24282"/>
                    <a:pt x="5786" y="27058"/>
                    <a:pt x="5804" y="30090"/>
                  </a:cubicBezTo>
                  <a:moveTo>
                    <a:pt x="1386" y="15354"/>
                  </a:moveTo>
                  <a:cubicBezTo>
                    <a:pt x="1711" y="16386"/>
                    <a:pt x="2206" y="17302"/>
                    <a:pt x="2834" y="18030"/>
                  </a:cubicBezTo>
                  <a:moveTo>
                    <a:pt x="4860" y="5426"/>
                  </a:moveTo>
                  <a:cubicBezTo>
                    <a:pt x="4805" y="5843"/>
                    <a:pt x="4779" y="6266"/>
                    <a:pt x="4784" y="6690"/>
                  </a:cubicBezTo>
                  <a:moveTo>
                    <a:pt x="14106" y="3952"/>
                  </a:moveTo>
                  <a:cubicBezTo>
                    <a:pt x="13917" y="3369"/>
                    <a:pt x="13668" y="2826"/>
                    <a:pt x="13364" y="2340"/>
                  </a:cubicBezTo>
                  <a:moveTo>
                    <a:pt x="21043" y="4720"/>
                  </a:moveTo>
                  <a:cubicBezTo>
                    <a:pt x="20966" y="4238"/>
                    <a:pt x="20845" y="3771"/>
                    <a:pt x="20684" y="3330"/>
                  </a:cubicBezTo>
                  <a:moveTo>
                    <a:pt x="29184" y="5192"/>
                  </a:moveTo>
                  <a:cubicBezTo>
                    <a:pt x="28712" y="5568"/>
                    <a:pt x="28276" y="6021"/>
                    <a:pt x="27884" y="6540"/>
                  </a:cubicBezTo>
                  <a:moveTo>
                    <a:pt x="39057" y="15789"/>
                  </a:moveTo>
                  <a:cubicBezTo>
                    <a:pt x="39160" y="15325"/>
                    <a:pt x="39236" y="14851"/>
                    <a:pt x="39284" y="1437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4571" tIns="47389" rIns="161219" bIns="5608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00" kern="1200" dirty="0"/>
                <a:t> </a:t>
              </a:r>
            </a:p>
          </p:txBody>
        </p:sp>
      </p:grp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5C866441-30E9-47CF-AC7F-C3AEC77CFB29}"/>
              </a:ext>
            </a:extLst>
          </p:cNvPr>
          <p:cNvGraphicFramePr/>
          <p:nvPr>
            <p:extLst/>
          </p:nvPr>
        </p:nvGraphicFramePr>
        <p:xfrm>
          <a:off x="3000861" y="2954572"/>
          <a:ext cx="324036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Flèche : en arc 18">
            <a:extLst>
              <a:ext uri="{FF2B5EF4-FFF2-40B4-BE49-F238E27FC236}">
                <a16:creationId xmlns:a16="http://schemas.microsoft.com/office/drawing/2014/main" id="{7303E83E-89F6-4AAA-ADFA-D1F42ED9E2C5}"/>
              </a:ext>
            </a:extLst>
          </p:cNvPr>
          <p:cNvSpPr/>
          <p:nvPr/>
        </p:nvSpPr>
        <p:spPr>
          <a:xfrm rot="21300327">
            <a:off x="1777566" y="1360601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1159380"/>
              <a:gd name="adj5" fmla="val 3948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lèche : en arc 32">
            <a:extLst>
              <a:ext uri="{FF2B5EF4-FFF2-40B4-BE49-F238E27FC236}">
                <a16:creationId xmlns:a16="http://schemas.microsoft.com/office/drawing/2014/main" id="{DBEA0971-3C12-4C1A-AFE9-0FEF42901632}"/>
              </a:ext>
            </a:extLst>
          </p:cNvPr>
          <p:cNvSpPr/>
          <p:nvPr/>
        </p:nvSpPr>
        <p:spPr>
          <a:xfrm rot="14265086">
            <a:off x="1791009" y="911546"/>
            <a:ext cx="5784398" cy="6004464"/>
          </a:xfrm>
          <a:prstGeom prst="circularArrow">
            <a:avLst>
              <a:gd name="adj1" fmla="val 3344"/>
              <a:gd name="adj2" fmla="val 308068"/>
              <a:gd name="adj3" fmla="val 14817983"/>
              <a:gd name="adj4" fmla="val 10438805"/>
              <a:gd name="adj5" fmla="val 3948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64770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Now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let’s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do </a:t>
            </a: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some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coding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!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636096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Classical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Outside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-in</a:t>
            </a:r>
            <a:endParaRPr lang="fr-FR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326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 cents):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1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1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7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4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5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284D2-EA1E-4FBE-8262-8F2F7109F6B6}"/>
              </a:ext>
            </a:extLst>
          </p:cNvPr>
          <p:cNvSpPr/>
          <p:nvPr/>
        </p:nvSpPr>
        <p:spPr>
          <a:xfrm>
            <a:off x="3626260" y="548680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5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7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636096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Classical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Outside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-in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1115616" y="4404710"/>
            <a:ext cx="2304256" cy="1296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Detroit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»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 </a:t>
            </a: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London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380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245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1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9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 smtClean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listFruits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fr-FR" altLang="fr-FR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628800"/>
            <a:ext cx="80734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Cart.</a:t>
            </a:r>
            <a:r>
              <a:rPr lang="fr-FR" altLang="fr-FR" sz="16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fr-FR" sz="1600" dirty="0">
              <a:solidFill>
                <a:srgbClr val="BBB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listFruits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fr-FR" altLang="fr-FR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fr-FR" altLang="fr-FR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emptyList</a:t>
            </a:r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fr-FR" altLang="fr-FR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</a:p>
          <a:p>
            <a:r>
              <a:rPr lang="fr-FR" altLang="fr-FR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fr-FR" altLang="fr-FR" sz="16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fr-FR" alt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0E02F-17E1-456B-9414-DC5091B37D09}"/>
              </a:ext>
            </a:extLst>
          </p:cNvPr>
          <p:cNvSpPr/>
          <p:nvPr/>
        </p:nvSpPr>
        <p:spPr>
          <a:xfrm>
            <a:off x="3626260" y="548680"/>
            <a:ext cx="184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6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1 free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when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two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bought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4528"/>
            <a:ext cx="7668000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The second banana is half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5220"/>
            <a:ext cx="7668000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second banana is half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A loyalty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program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customer is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entitled to a 10% discount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6465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Two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styles »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of TDD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636096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Classical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 smtClean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Outside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-in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5220528" y="4404710"/>
            <a:ext cx="2951872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= state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verification</a:t>
            </a:r>
            <a:endParaRPr lang="fr-FR" sz="1600" spc="-1" dirty="0" smtClean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behaviour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verification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1115616" y="4404710"/>
            <a:ext cx="2304256" cy="1296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Detroit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»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 smtClean="0">
                <a:solidFill>
                  <a:srgbClr val="808080"/>
                </a:solidFill>
                <a:latin typeface="Arial Black"/>
              </a:rPr>
              <a:t> </a:t>
            </a:r>
            <a:endParaRPr lang="fr-FR" sz="1600" spc="-1" dirty="0">
              <a:solidFill>
                <a:srgbClr val="80808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« London </a:t>
            </a:r>
            <a:r>
              <a:rPr lang="fr-FR" sz="1600" spc="-1" dirty="0" err="1">
                <a:solidFill>
                  <a:srgbClr val="808080"/>
                </a:solidFill>
                <a:latin typeface="Arial Black"/>
              </a:rPr>
              <a:t>School</a:t>
            </a:r>
            <a:r>
              <a:rPr lang="fr-FR" sz="1600" spc="-1" dirty="0">
                <a:solidFill>
                  <a:srgbClr val="808080"/>
                </a:solidFill>
                <a:latin typeface="Arial Black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39367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364502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4762871" y="2755775"/>
            <a:ext cx="1238436" cy="540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11" idx="3"/>
            <a:endCxn id="30" idx="0"/>
          </p:cNvCxnSpPr>
          <p:nvPr/>
        </p:nvCxnSpPr>
        <p:spPr>
          <a:xfrm>
            <a:off x="5616116" y="2176264"/>
            <a:ext cx="1908212" cy="148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11" idx="1"/>
            <a:endCxn id="2" idx="0"/>
          </p:cNvCxnSpPr>
          <p:nvPr/>
        </p:nvCxnSpPr>
        <p:spPr>
          <a:xfrm rot="10800000" flipV="1">
            <a:off x="1907704" y="2176264"/>
            <a:ext cx="1836204" cy="146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Acceptance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Test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126EDF8-A90B-4317-B2DE-A495487F0BF1}"/>
              </a:ext>
            </a:extLst>
          </p:cNvPr>
          <p:cNvSpPr/>
          <p:nvPr/>
        </p:nvSpPr>
        <p:spPr>
          <a:xfrm>
            <a:off x="3743908" y="1945940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FruitShopTest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04E5181B-C7E6-4173-A47E-8493A2C6C4B9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394721" y="2791780"/>
            <a:ext cx="1238436" cy="468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FD59B85-5CC5-4E01-8C67-8389D54B34B0}"/>
              </a:ext>
            </a:extLst>
          </p:cNvPr>
          <p:cNvSpPr/>
          <p:nvPr/>
        </p:nvSpPr>
        <p:spPr>
          <a:xfrm>
            <a:off x="6732240" y="3663876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Fake</a:t>
            </a:r>
          </a:p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Persistence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61C6827-B19C-4B14-895C-D2382DA7498F}"/>
              </a:ext>
            </a:extLst>
          </p:cNvPr>
          <p:cNvSpPr/>
          <p:nvPr/>
        </p:nvSpPr>
        <p:spPr>
          <a:xfrm>
            <a:off x="3491880" y="1888232"/>
            <a:ext cx="1872208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CheckoutTest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758494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812200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Persistence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6812200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3635896" y="3212976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5220072" y="3573016"/>
            <a:ext cx="288032" cy="1216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Unit Tests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0998E4B-DFD9-4972-9FD4-C6EE05664F08}"/>
              </a:ext>
            </a:extLst>
          </p:cNvPr>
          <p:cNvSpPr/>
          <p:nvPr/>
        </p:nvSpPr>
        <p:spPr>
          <a:xfrm>
            <a:off x="611560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CartTest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DFE3E07-559E-466A-A07A-0F93F0763E06}"/>
              </a:ext>
            </a:extLst>
          </p:cNvPr>
          <p:cNvSpPr/>
          <p:nvPr/>
        </p:nvSpPr>
        <p:spPr>
          <a:xfrm>
            <a:off x="6671028" y="1888232"/>
            <a:ext cx="1866520" cy="46064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PricingTest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511A1A-0FB2-4498-8BB9-106A3CC584C2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1544820" y="2348880"/>
            <a:ext cx="576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022269-0729-4EE8-ADFD-81A604BA952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7604288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FEB469-D0EB-4B63-81DF-E0A06BF8F02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427984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5446E4F-6AAE-4B04-A681-D9070BDBCACD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7604288" y="393305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E30734C3-1A53-4A84-B423-00765007A959}"/>
              </a:ext>
            </a:extLst>
          </p:cNvPr>
          <p:cNvCxnSpPr>
            <a:cxnSpLocks/>
            <a:stCxn id="6" idx="1"/>
            <a:endCxn id="30" idx="0"/>
          </p:cNvCxnSpPr>
          <p:nvPr/>
        </p:nvCxnSpPr>
        <p:spPr>
          <a:xfrm rot="10800000" flipV="1">
            <a:off x="3275856" y="3573016"/>
            <a:ext cx="360040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738E3A5-E64D-41DB-BCF9-B38719A6B2D4}"/>
              </a:ext>
            </a:extLst>
          </p:cNvPr>
          <p:cNvSpPr/>
          <p:nvPr/>
        </p:nvSpPr>
        <p:spPr>
          <a:xfrm>
            <a:off x="2483768" y="479715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3E2245E-A4BF-47BB-BFE3-706FC5BE4B86}"/>
              </a:ext>
            </a:extLst>
          </p:cNvPr>
          <p:cNvSpPr/>
          <p:nvPr/>
        </p:nvSpPr>
        <p:spPr>
          <a:xfrm>
            <a:off x="4716016" y="4789732"/>
            <a:ext cx="1584176" cy="720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Mock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E8D2FB7-D9AE-42B7-8B28-3F274EDC84D1}"/>
              </a:ext>
            </a:extLst>
          </p:cNvPr>
          <p:cNvSpPr/>
          <p:nvPr/>
        </p:nvSpPr>
        <p:spPr>
          <a:xfrm>
            <a:off x="1115616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831630C-571A-430C-A4C0-00BC9B778398}"/>
              </a:ext>
            </a:extLst>
          </p:cNvPr>
          <p:cNvSpPr/>
          <p:nvPr/>
        </p:nvSpPr>
        <p:spPr>
          <a:xfrm>
            <a:off x="6660232" y="4581128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Persistence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A8A07E-C281-484D-B5A4-DC314A20BA29}"/>
              </a:ext>
            </a:extLst>
          </p:cNvPr>
          <p:cNvSpPr/>
          <p:nvPr/>
        </p:nvSpPr>
        <p:spPr>
          <a:xfrm>
            <a:off x="4860032" y="3284984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Pricing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0F56EE9-38E9-4FBC-A3C2-742EC1532767}"/>
              </a:ext>
            </a:extLst>
          </p:cNvPr>
          <p:cNvSpPr/>
          <p:nvPr/>
        </p:nvSpPr>
        <p:spPr>
          <a:xfrm>
            <a:off x="1115616" y="5833864"/>
            <a:ext cx="7128792" cy="403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Fruit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A1CEB2-EE48-459F-A90B-C617DCE7B50E}"/>
              </a:ext>
            </a:extLst>
          </p:cNvPr>
          <p:cNvSpPr/>
          <p:nvPr/>
        </p:nvSpPr>
        <p:spPr>
          <a:xfrm>
            <a:off x="2987824" y="1988840"/>
            <a:ext cx="158417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AE14E34-AD21-4625-800C-DB600A47AEA4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4572000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47E33BA-3808-487F-BBAE-3BEC038F32EA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6444208" y="3645024"/>
            <a:ext cx="1008112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1B369768-B662-4855-A194-466CCC39E12E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 flipV="1">
            <a:off x="1907704" y="2348880"/>
            <a:ext cx="1080120" cy="936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133460B-9EB2-45AF-8E46-1CCD76667C08}"/>
              </a:ext>
            </a:extLst>
          </p:cNvPr>
          <p:cNvSpPr txBox="1"/>
          <p:nvPr/>
        </p:nvSpPr>
        <p:spPr>
          <a:xfrm>
            <a:off x="251521" y="61197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Implementation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646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« </a:t>
            </a:r>
            <a:r>
              <a:rPr lang="fr-FR" dirty="0" err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Classical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 » </a:t>
            </a:r>
            <a:r>
              <a:rPr lang="fr-FR" dirty="0" smtClean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rPr>
              <a:t>TDD</a:t>
            </a: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 smtClean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tx1">
                  <a:tint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1007</Words>
  <Application>Microsoft Office PowerPoint</Application>
  <PresentationFormat>On-screen Show (4:3)</PresentationFormat>
  <Paragraphs>497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Arial Black</vt:lpstr>
      <vt:lpstr>Calibri</vt:lpstr>
      <vt:lpstr>Courier New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Fernandez, Christophe</cp:lastModifiedBy>
  <cp:revision>299</cp:revision>
  <dcterms:created xsi:type="dcterms:W3CDTF">2017-07-04T09:29:08Z</dcterms:created>
  <dcterms:modified xsi:type="dcterms:W3CDTF">2019-04-23T15:24:50Z</dcterms:modified>
</cp:coreProperties>
</file>