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328" r:id="rId9"/>
    <p:sldId id="327" r:id="rId10"/>
    <p:sldId id="326" r:id="rId11"/>
    <p:sldId id="325" r:id="rId12"/>
    <p:sldId id="324" r:id="rId13"/>
    <p:sldId id="267" r:id="rId14"/>
    <p:sldId id="268" r:id="rId15"/>
    <p:sldId id="269" r:id="rId16"/>
    <p:sldId id="270" r:id="rId17"/>
    <p:sldId id="33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2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30" r:id="rId57"/>
    <p:sldId id="311" r:id="rId58"/>
    <p:sldId id="314" r:id="rId59"/>
    <p:sldId id="323" r:id="rId60"/>
    <p:sldId id="312" r:id="rId61"/>
    <p:sldId id="322" r:id="rId62"/>
    <p:sldId id="321" r:id="rId63"/>
    <p:sldId id="318" r:id="rId64"/>
    <p:sldId id="315" r:id="rId65"/>
    <p:sldId id="316" r:id="rId66"/>
    <p:sldId id="319" r:id="rId67"/>
    <p:sldId id="317" r:id="rId68"/>
    <p:sldId id="349" r:id="rId69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4E0542-915B-49A1-B4C7-888BD187DF1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13/09/2018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6DA9A-A065-4F0D-821E-F10A800CAC3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B590D8-36DD-4361-81D6-3A2627CAA74F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13/09/2018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AB9B0-C6B9-44D1-9042-B977EFDF936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Coder à l’envers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pour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penser à l’endroit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356DD9-DA74-48A1-A0B1-C8049323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08049" y="5152603"/>
            <a:ext cx="1595251" cy="797626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Une initiation au </a:t>
            </a: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rgbClr val="1F497D"/>
                </a:solidFill>
                <a:latin typeface="Arial Black"/>
              </a:rPr>
              <a:t>TDD</a:t>
            </a:r>
          </a:p>
          <a:p>
            <a:pPr algn="ctr"/>
            <a:endParaRPr lang="fr-FR" sz="1200" spc="-1" dirty="0">
              <a:solidFill>
                <a:srgbClr val="8B8B8B"/>
              </a:solidFill>
              <a:latin typeface="Arial Black"/>
            </a:endParaRPr>
          </a:p>
          <a:p>
            <a:pPr algn="ctr"/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(Test Driven </a:t>
            </a:r>
            <a:r>
              <a:rPr lang="fr-FR" spc="-1" dirty="0" err="1">
                <a:solidFill>
                  <a:schemeClr val="bg1">
                    <a:lumMod val="50000"/>
                  </a:schemeClr>
                </a:solidFill>
                <a:latin typeface="Arial Black"/>
              </a:rPr>
              <a:t>Development</a:t>
            </a:r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)</a:t>
            </a:r>
            <a:endParaRPr lang="fr-FR" spc="-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CE01-6958-46F8-802F-C1C45335A401}"/>
              </a:ext>
            </a:extLst>
          </p:cNvPr>
          <p:cNvSpPr txBox="1"/>
          <p:nvPr/>
        </p:nvSpPr>
        <p:spPr>
          <a:xfrm rot="18864475">
            <a:off x="7344000" y="2736000"/>
            <a:ext cx="144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  <a:r>
              <a:rPr lang="fr-FR" baseline="300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ère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partie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4775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5184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dans quel but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Produit de qualité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51" name="Image 10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Produit de qualité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843640" y="3580200"/>
            <a:ext cx="56883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Satisfaction des utilisateurs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Robustesse du produit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Tolérance au changement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Instauration de la confiance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Cycle d’amélioration continue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en quoi le TDD aide à tout cela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Biais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cognitifs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595800" y="3716640"/>
            <a:ext cx="4753440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Quatre grandes catégories de biais 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	- Trop d’informations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Limites de la mémoire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Manque de sens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Action dans l’urgence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3E83402-F4A1-48E0-935A-D4210C458D13}"/>
              </a:ext>
            </a:extLst>
          </p:cNvPr>
          <p:cNvSpPr/>
          <p:nvPr/>
        </p:nvSpPr>
        <p:spPr>
          <a:xfrm>
            <a:off x="5422392" y="3716640"/>
            <a:ext cx="3253968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biais de confirmation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effet test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biais de conformisme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effet moins-c'est-mieux</a:t>
            </a:r>
          </a:p>
        </p:txBody>
      </p:sp>
    </p:spTree>
    <p:extLst>
      <p:ext uri="{BB962C8B-B14F-4D97-AF65-F5344CB8AC3E}">
        <p14:creationId xmlns:p14="http://schemas.microsoft.com/office/powerpoint/2010/main" val="152875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3"/>
          <p:cNvPicPr/>
          <p:nvPr/>
        </p:nvPicPr>
        <p:blipFill>
          <a:blip r:embed="rId2"/>
          <a:stretch/>
        </p:blipFill>
        <p:spPr>
          <a:xfrm>
            <a:off x="595800" y="851040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Biais de confirmation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221992" y="4278312"/>
            <a:ext cx="6647688" cy="152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Questionner les certitudes …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… en commençant par exprimer le besoin …</a:t>
            </a:r>
          </a:p>
          <a:p>
            <a:pPr algn="r"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 algn="r"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… e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t non en validant juste une solution.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95800" y="4466232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Capacité d’attention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3" name="Image 4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Capacité d’attention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555640" y="4484160"/>
            <a:ext cx="61207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Cadre sur lequel se concentrer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Point de repère dans le temps et l’avancement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1640" y="4365000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67" name="Image 6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trike="noStrike" spc="-1" dirty="0" err="1">
                <a:solidFill>
                  <a:srgbClr val="1F497D"/>
                </a:solidFill>
                <a:latin typeface="Arial Black"/>
              </a:rPr>
              <a:t>Khris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Conditionnement opérant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9" name="Image 8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Conditionnement opérant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771640" y="4368964"/>
            <a:ext cx="5948640" cy="1512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Le « vert » valorise un aboutissement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Le « rouge » souligne une incomplétude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La confiance augmente au fil des cycles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64200" y="4549224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3" name="Image 7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Apprentissage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75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Apprentissage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184328" y="3974727"/>
            <a:ext cx="6685352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Différentes effets combinés 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Essai-erreur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Répétition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Emergence de la solution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11640" y="4666287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5672592" y="4466846"/>
            <a:ext cx="287640" cy="1549905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3B3FEC-6D1E-4207-9B91-C217015C1947}"/>
              </a:ext>
            </a:extLst>
          </p:cNvPr>
          <p:cNvSpPr txBox="1"/>
          <p:nvPr/>
        </p:nvSpPr>
        <p:spPr>
          <a:xfrm>
            <a:off x="5903820" y="5057132"/>
            <a:ext cx="312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0070C0"/>
                </a:solidFill>
                <a:latin typeface="Arial Black"/>
              </a:rPr>
              <a:t>Amélioration continue</a:t>
            </a:r>
            <a:endParaRPr lang="fr-FR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82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411640" y="5044680"/>
            <a:ext cx="583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70C0"/>
                </a:solidFill>
                <a:latin typeface="Arial Black"/>
              </a:rPr>
              <a:t>TODO…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85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29928" y="4589652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249424" y="4160172"/>
            <a:ext cx="6758856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Indicateur d’avancement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Progression itérative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Les tests ne sont plus oubliés ou remis à « demain »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189" name="Image 7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479393"/>
            <a:ext cx="8229240" cy="59036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dans ce cas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pourquoi est-il si peu répandu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métier émergent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2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métier émergent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123640" y="3789000"/>
            <a:ext cx="61923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grande complexité globale des variables en jeu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Très peu de recul sur les différentes pratiques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Les programmes scolaires évoluent … à leur rythme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95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Le TDD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c’est quoi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Facile de loin …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… loin d’être facile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7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Facile de loin …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… loin d’être facile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865376" y="3682800"/>
            <a:ext cx="6738624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Bousculer ses habitudes de travail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Se plier à un cycle contraint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Comprendre avant de coder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C’est une pratique, pas une formule magique, ni un dogme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200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088440" y="433783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effet « grossissant »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4EEB27-773A-448D-AC00-F5593844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088440" y="43560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effet « grossissant »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123640" y="3622733"/>
            <a:ext cx="6336360" cy="3034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Se heurter au code existant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Découvrir des problèmes – les accepter et s’améliorer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design</a:t>
            </a: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expression des besoins</a:t>
            </a: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organisation</a:t>
            </a:r>
            <a:b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</a:b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…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Ne pas blâmer la pratique pour ce qu’elle révèle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39412-1AA1-4844-B40D-3658E2B9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79393"/>
            <a:ext cx="8229240" cy="58858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Revenons à nos moutons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le TDD c’est donc :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4142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470517"/>
            <a:ext cx="8229240" cy="5903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en parlant de design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qu’est ce qu’un bon design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411640" y="396656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411640" y="396656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212000" y="396656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infrastructure, persistance …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packages, dépendances …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code métier, règles de gestion …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AD249-7E8E-46AC-8A8D-66686A65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12285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C’est une pratique 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 de développement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411640" y="396656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12000" y="396656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persistance 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dépendances 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code métier, règles de gestion …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827640" y="4830560"/>
            <a:ext cx="1511640" cy="57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DA68B-373D-4CA0-A562-7E3F55DCC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6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Tous les tests sont au vert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Le code révèle l’intention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de duplication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d’élément superflu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Tous les tests sont au vert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Le code révèle l’intention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de duplication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d’élément superflu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Priorité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2761" y="479394"/>
            <a:ext cx="8233679" cy="59302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ça ne suffit pas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Et la route est longue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AD4732-4756-4985-B3F1-385C59AE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3060000" y="3065497"/>
            <a:ext cx="4032000" cy="32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Design Patterns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Principes SOLID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Clean Code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Domain Driven Design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C116BE-E796-4A06-8437-DC9ECAFC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4112A0EC-8AC3-4270-AA54-D1B428D48314}"/>
              </a:ext>
            </a:extLst>
          </p:cNvPr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Et la route est longue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Donc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comment démarrer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49B2010-2F8E-4CD7-8C6F-8FA3212A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524984B2-B8C1-41CE-B07A-42101906E5A6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Quelques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pour le cycle TDD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"/>
          <p:cNvSpPr/>
          <p:nvPr/>
        </p:nvSpPr>
        <p:spPr>
          <a:xfrm>
            <a:off x="1438183" y="3753000"/>
            <a:ext cx="7541225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Ajouter un (et un seul) nouveau test seulement « au vert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Voir échouer le test avant de coder sa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Coder dans l’optique de revenir au plus vite « au vert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Effectuer un </a:t>
            </a:r>
            <a:r>
              <a:rPr lang="fr-FR" sz="1600" b="0" strike="noStrike" spc="-1" dirty="0" err="1">
                <a:solidFill>
                  <a:srgbClr val="0070C0"/>
                </a:solidFill>
                <a:latin typeface="Arial Black"/>
              </a:rPr>
              <a:t>refactoring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code </a:t>
            </a:r>
            <a:r>
              <a:rPr lang="fr-FR" sz="1600" b="0" u="sng" strike="noStrike" spc="-1" dirty="0">
                <a:solidFill>
                  <a:srgbClr val="0070C0"/>
                </a:solidFill>
                <a:latin typeface="Arial Black"/>
              </a:rPr>
              <a:t>ou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test, pas des deux à la fois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5BB7B6-FC71-4008-8DCB-ECFEDDC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731582A-BC4A-45BA-A97B-AAF96897D54C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Quelques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pour le cycle TDD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75640" y="3793176"/>
            <a:ext cx="73083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Et non une pratique de test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Son objectif est de produire du code de production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La couverture de tests est un heureux effet secondaire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C’est une pratique XP parmi d’autres (complémentaires)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96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12321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C’est une pratique 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 de développement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2CB7A2-60E4-44BE-B04A-5555A211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B02F1A6C-6AFE-40B1-A115-061F1343685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14F3BA-DEA2-4A43-8F9D-43EC0F89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FF521CD5-70D7-421D-9121-DAE0517B34C9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5652000" y="4005000"/>
            <a:ext cx="302400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états / données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ce qui est testé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réponse au besoin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A01CB5-F320-4766-A739-98872BB6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874CD7A7-D752-4223-966D-F71F61F06FFE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652000" y="4005000"/>
            <a:ext cx="302400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états / données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ce qui est testé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réponse au besoin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9C6528-77ED-4E94-86F1-24E0E565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4AC21160-239D-4D21-B849-B4F16826860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2681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470517"/>
            <a:ext cx="8229240" cy="58947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Au final, la clef c’est 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la pratique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3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005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98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panier.calculerMontantTotal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524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Panier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Panier();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panier.calculerMontantTotal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14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3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866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Il faut pouvoir vendre des « </a:t>
            </a:r>
            <a:r>
              <a:rPr lang="fr-FR" sz="1600" spc="-1" dirty="0" err="1">
                <a:solidFill>
                  <a:srgbClr val="C00000"/>
                </a:solidFill>
                <a:latin typeface="Arial Black"/>
              </a:rPr>
              <a:t>apples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» en Angleterre 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91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0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5220"/>
            <a:ext cx="6796537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Un client fidèle a droit à 10% de remise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Merci à tous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191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8626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1579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</TotalTime>
  <Words>1073</Words>
  <Application>Microsoft Office PowerPoint</Application>
  <PresentationFormat>Affichage à l'écran (4:3)</PresentationFormat>
  <Paragraphs>492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67</vt:i4>
      </vt:variant>
    </vt:vector>
  </HeadingPairs>
  <TitlesOfParts>
    <vt:vector size="77" baseType="lpstr">
      <vt:lpstr>Arial</vt:lpstr>
      <vt:lpstr>Arial Black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subject/>
  <dc:creator>FERNANDEZ Christophe Ext DTSI/DSI</dc:creator>
  <dc:description/>
  <cp:lastModifiedBy>FERNANDEZ Christophe</cp:lastModifiedBy>
  <cp:revision>283</cp:revision>
  <dcterms:created xsi:type="dcterms:W3CDTF">2017-07-04T09:29:08Z</dcterms:created>
  <dcterms:modified xsi:type="dcterms:W3CDTF">2018-09-13T07:41:49Z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