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7" r:id="rId5"/>
    <p:sldId id="266" r:id="rId6"/>
    <p:sldId id="328" r:id="rId7"/>
    <p:sldId id="327" r:id="rId8"/>
    <p:sldId id="326" r:id="rId9"/>
    <p:sldId id="325" r:id="rId10"/>
    <p:sldId id="324" r:id="rId11"/>
    <p:sldId id="267" r:id="rId12"/>
    <p:sldId id="338" r:id="rId13"/>
    <p:sldId id="342" r:id="rId14"/>
    <p:sldId id="341" r:id="rId15"/>
    <p:sldId id="282" r:id="rId16"/>
    <p:sldId id="329" r:id="rId17"/>
    <p:sldId id="330" r:id="rId18"/>
    <p:sldId id="335" r:id="rId19"/>
    <p:sldId id="340" r:id="rId20"/>
    <p:sldId id="333" r:id="rId21"/>
    <p:sldId id="332" r:id="rId22"/>
    <p:sldId id="331" r:id="rId23"/>
    <p:sldId id="336" r:id="rId24"/>
    <p:sldId id="346" r:id="rId25"/>
    <p:sldId id="348" r:id="rId26"/>
    <p:sldId id="358" r:id="rId27"/>
    <p:sldId id="360" r:id="rId28"/>
    <p:sldId id="361" r:id="rId29"/>
    <p:sldId id="347" r:id="rId30"/>
    <p:sldId id="359" r:id="rId31"/>
    <p:sldId id="371" r:id="rId32"/>
    <p:sldId id="376" r:id="rId33"/>
    <p:sldId id="375" r:id="rId34"/>
    <p:sldId id="374" r:id="rId35"/>
    <p:sldId id="372" r:id="rId36"/>
    <p:sldId id="373" r:id="rId37"/>
    <p:sldId id="271" r:id="rId38"/>
    <p:sldId id="298" r:id="rId39"/>
    <p:sldId id="305" r:id="rId40"/>
    <p:sldId id="310" r:id="rId41"/>
    <p:sldId id="357" r:id="rId42"/>
    <p:sldId id="268" r:id="rId43"/>
    <p:sldId id="314" r:id="rId44"/>
    <p:sldId id="321" r:id="rId45"/>
    <p:sldId id="345" r:id="rId46"/>
    <p:sldId id="344" r:id="rId47"/>
    <p:sldId id="367" r:id="rId48"/>
    <p:sldId id="351" r:id="rId49"/>
    <p:sldId id="368" r:id="rId50"/>
    <p:sldId id="362" r:id="rId51"/>
    <p:sldId id="365" r:id="rId52"/>
    <p:sldId id="364" r:id="rId53"/>
    <p:sldId id="369" r:id="rId54"/>
    <p:sldId id="366" r:id="rId55"/>
    <p:sldId id="363" r:id="rId56"/>
    <p:sldId id="370" r:id="rId57"/>
    <p:sldId id="318" r:id="rId58"/>
    <p:sldId id="315" r:id="rId59"/>
    <p:sldId id="319" r:id="rId60"/>
    <p:sldId id="317" r:id="rId61"/>
    <p:sldId id="354" r:id="rId62"/>
    <p:sldId id="356" r:id="rId63"/>
    <p:sldId id="355" r:id="rId64"/>
    <p:sldId id="352" r:id="rId65"/>
    <p:sldId id="349" r:id="rId6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EZ Christophe" initials="FC" lastIdx="1" clrIdx="0">
    <p:extLst>
      <p:ext uri="{19B8F6BF-5375-455C-9EA6-DF929625EA0E}">
        <p15:presenceInfo xmlns:p15="http://schemas.microsoft.com/office/powerpoint/2012/main" userId="S-1-5-21-851836488-1703413779-4112121939-17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 varScale="1">
        <p:scale>
          <a:sx n="105" d="100"/>
          <a:sy n="105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8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5"/>
          <p:cNvPicPr/>
          <p:nvPr/>
        </p:nvPicPr>
        <p:blipFill>
          <a:blip r:embed="rId2"/>
          <a:stretch/>
        </p:blipFill>
        <p:spPr>
          <a:xfrm>
            <a:off x="494360" y="3106656"/>
            <a:ext cx="3174840" cy="2444760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B356DD9-DA74-48A1-A0B1-C8049323C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8539">
            <a:off x="2008049" y="5152603"/>
            <a:ext cx="1595251" cy="797626"/>
          </a:xfrm>
          <a:prstGeom prst="rect">
            <a:avLst/>
          </a:prstGeom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F5D53986-38B9-4F94-94B6-79520D4E4069}"/>
              </a:ext>
            </a:extLst>
          </p:cNvPr>
          <p:cNvSpPr/>
          <p:nvPr/>
        </p:nvSpPr>
        <p:spPr>
          <a:xfrm>
            <a:off x="4135544" y="3868992"/>
            <a:ext cx="4642336" cy="2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Approfondissement</a:t>
            </a:r>
            <a:b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</a:br>
            <a:br>
              <a:rPr lang="fr-FR" sz="1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</a:br>
            <a:r>
              <a:rPr lang="fr-FR" sz="24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du TDD avec le</a:t>
            </a:r>
          </a:p>
          <a:p>
            <a:pPr algn="ctr">
              <a:lnSpc>
                <a:spcPct val="100000"/>
              </a:lnSpc>
            </a:pPr>
            <a:endParaRPr lang="fr-FR" sz="1200" b="1" strike="noStrike" spc="-1" dirty="0">
              <a:solidFill>
                <a:srgbClr val="1F497D"/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r>
              <a:rPr lang="fr-FR" sz="3200" b="1" spc="-1" dirty="0" err="1">
                <a:solidFill>
                  <a:srgbClr val="1F497D"/>
                </a:solidFill>
                <a:latin typeface="Arial Black"/>
              </a:rPr>
              <a:t>Outside</a:t>
            </a:r>
            <a:r>
              <a:rPr lang="fr-FR" sz="3200" b="1" spc="-1" dirty="0">
                <a:solidFill>
                  <a:srgbClr val="1F497D"/>
                </a:solidFill>
                <a:latin typeface="Arial Black"/>
              </a:rPr>
              <a:t>-In TDD</a:t>
            </a:r>
            <a:endParaRPr lang="fr-FR" sz="3200" b="1" strike="noStrike" spc="-1" dirty="0">
              <a:solidFill>
                <a:srgbClr val="1F497D"/>
              </a:solidFill>
              <a:latin typeface="Arial Black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1E3104-E0E1-464A-AA92-5A620526F838}"/>
              </a:ext>
            </a:extLst>
          </p:cNvPr>
          <p:cNvSpPr txBox="1"/>
          <p:nvPr/>
        </p:nvSpPr>
        <p:spPr>
          <a:xfrm rot="18864475">
            <a:off x="7344000" y="2646194"/>
            <a:ext cx="15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  <a:r>
              <a:rPr lang="fr-FR" baseline="300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ème 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partie</a:t>
            </a: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5C753CA-24A2-4BF1-AEEA-A06D88999744}"/>
              </a:ext>
            </a:extLst>
          </p:cNvPr>
          <p:cNvSpPr txBox="1"/>
          <p:nvPr/>
        </p:nvSpPr>
        <p:spPr>
          <a:xfrm>
            <a:off x="685800" y="493070"/>
            <a:ext cx="7772040" cy="2314138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Coder à l’envers </a:t>
            </a:r>
            <a:endParaRPr lang="fr-FR" sz="4800" spc="-1" dirty="0"/>
          </a:p>
          <a:p>
            <a:pPr algn="ctr">
              <a:lnSpc>
                <a:spcPct val="100000"/>
              </a:lnSpc>
            </a:pPr>
            <a:r>
              <a:rPr lang="fr-FR" sz="3200" b="1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pour </a:t>
            </a:r>
            <a:endParaRPr lang="fr-FR" sz="3200" spc="-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penser à l’endroit</a:t>
            </a:r>
            <a:endParaRPr lang="fr-FR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37628" y="5202936"/>
            <a:ext cx="2153284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L’effort </a:t>
            </a:r>
            <a:r>
              <a:rPr lang="fr-FR" spc="-1" dirty="0">
                <a:solidFill>
                  <a:srgbClr val="1F497D"/>
                </a:solidFill>
                <a:latin typeface="Calibri"/>
              </a:rPr>
              <a:t>principal de </a:t>
            </a: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design est ici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498024"/>
            <a:ext cx="2084760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Réfléchir</a:t>
            </a: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au besoin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45184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Le TDD « </a:t>
            </a:r>
            <a:r>
              <a:rPr lang="fr-FR" dirty="0" err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Outside</a:t>
            </a: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 In »</a:t>
            </a: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5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15C27F45-5198-40DF-80F3-85EA8A981D1E}"/>
              </a:ext>
            </a:extLst>
          </p:cNvPr>
          <p:cNvSpPr>
            <a:spLocks noChangeAspect="1"/>
          </p:cNvSpPr>
          <p:nvPr/>
        </p:nvSpPr>
        <p:spPr>
          <a:xfrm>
            <a:off x="4104901" y="1772816"/>
            <a:ext cx="1412542" cy="141254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RED</a:t>
            </a:r>
            <a:endParaRPr lang="fr-FR" b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BBA1B30-2238-44F8-B126-CEAFB8AF435B}"/>
              </a:ext>
            </a:extLst>
          </p:cNvPr>
          <p:cNvSpPr>
            <a:spLocks noChangeAspect="1"/>
          </p:cNvSpPr>
          <p:nvPr/>
        </p:nvSpPr>
        <p:spPr>
          <a:xfrm>
            <a:off x="5329038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GREEN</a:t>
            </a:r>
            <a:endParaRPr lang="fr-FR" b="1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31BB4C7-DB91-4027-B42F-91237BC958E0}"/>
              </a:ext>
            </a:extLst>
          </p:cNvPr>
          <p:cNvSpPr>
            <a:spLocks noChangeAspect="1"/>
          </p:cNvSpPr>
          <p:nvPr/>
        </p:nvSpPr>
        <p:spPr>
          <a:xfrm>
            <a:off x="3042537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REFACTOR</a:t>
            </a:r>
            <a:endParaRPr lang="fr-FR" b="1" dirty="0"/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27760727-E7FC-470D-8C3D-4F1FBA0B86FE}"/>
              </a:ext>
            </a:extLst>
          </p:cNvPr>
          <p:cNvSpPr/>
          <p:nvPr/>
        </p:nvSpPr>
        <p:spPr>
          <a:xfrm rot="14200389">
            <a:off x="5163230" y="3293242"/>
            <a:ext cx="501656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CB86DD6E-6990-4BC8-A17A-38D2FA1A9B46}"/>
              </a:ext>
            </a:extLst>
          </p:cNvPr>
          <p:cNvSpPr/>
          <p:nvPr/>
        </p:nvSpPr>
        <p:spPr>
          <a:xfrm rot="7241706">
            <a:off x="4054882" y="3239806"/>
            <a:ext cx="501656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CC8ADEF7-6E58-485E-A2FB-7A4960E6874C}"/>
              </a:ext>
            </a:extLst>
          </p:cNvPr>
          <p:cNvSpPr/>
          <p:nvPr/>
        </p:nvSpPr>
        <p:spPr>
          <a:xfrm>
            <a:off x="4612837" y="4169698"/>
            <a:ext cx="517932" cy="410446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09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ulle narrative : rectangle à coins arrondis 23">
            <a:extLst>
              <a:ext uri="{FF2B5EF4-FFF2-40B4-BE49-F238E27FC236}">
                <a16:creationId xmlns:a16="http://schemas.microsoft.com/office/drawing/2014/main" id="{79DE085B-F03A-436B-911F-C47A6C8F35B9}"/>
              </a:ext>
            </a:extLst>
          </p:cNvPr>
          <p:cNvSpPr/>
          <p:nvPr/>
        </p:nvSpPr>
        <p:spPr>
          <a:xfrm>
            <a:off x="2915816" y="1628800"/>
            <a:ext cx="3960440" cy="3600400"/>
          </a:xfrm>
          <a:prstGeom prst="wedgeRoundRectCallout">
            <a:avLst>
              <a:gd name="adj1" fmla="val -41381"/>
              <a:gd name="adj2" fmla="val -576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5C27F45-5198-40DF-80F3-85EA8A981D1E}"/>
              </a:ext>
            </a:extLst>
          </p:cNvPr>
          <p:cNvSpPr>
            <a:spLocks noChangeAspect="1"/>
          </p:cNvSpPr>
          <p:nvPr/>
        </p:nvSpPr>
        <p:spPr>
          <a:xfrm>
            <a:off x="4104901" y="1772816"/>
            <a:ext cx="1412542" cy="141254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RED</a:t>
            </a:r>
            <a:endParaRPr lang="fr-FR" b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BBA1B30-2238-44F8-B126-CEAFB8AF435B}"/>
              </a:ext>
            </a:extLst>
          </p:cNvPr>
          <p:cNvSpPr>
            <a:spLocks noChangeAspect="1"/>
          </p:cNvSpPr>
          <p:nvPr/>
        </p:nvSpPr>
        <p:spPr>
          <a:xfrm>
            <a:off x="5329038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GREEN</a:t>
            </a:r>
            <a:endParaRPr lang="fr-FR" b="1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31BB4C7-DB91-4027-B42F-91237BC958E0}"/>
              </a:ext>
            </a:extLst>
          </p:cNvPr>
          <p:cNvSpPr>
            <a:spLocks noChangeAspect="1"/>
          </p:cNvSpPr>
          <p:nvPr/>
        </p:nvSpPr>
        <p:spPr>
          <a:xfrm>
            <a:off x="3042537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REFACTOR</a:t>
            </a:r>
            <a:endParaRPr lang="fr-FR" b="1" dirty="0"/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27760727-E7FC-470D-8C3D-4F1FBA0B86FE}"/>
              </a:ext>
            </a:extLst>
          </p:cNvPr>
          <p:cNvSpPr/>
          <p:nvPr/>
        </p:nvSpPr>
        <p:spPr>
          <a:xfrm rot="14200389">
            <a:off x="5163230" y="3293242"/>
            <a:ext cx="501656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CB86DD6E-6990-4BC8-A17A-38D2FA1A9B46}"/>
              </a:ext>
            </a:extLst>
          </p:cNvPr>
          <p:cNvSpPr/>
          <p:nvPr/>
        </p:nvSpPr>
        <p:spPr>
          <a:xfrm rot="7241706">
            <a:off x="4054882" y="3239806"/>
            <a:ext cx="501656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CC8ADEF7-6E58-485E-A2FB-7A4960E6874C}"/>
              </a:ext>
            </a:extLst>
          </p:cNvPr>
          <p:cNvSpPr/>
          <p:nvPr/>
        </p:nvSpPr>
        <p:spPr>
          <a:xfrm>
            <a:off x="4612837" y="4169698"/>
            <a:ext cx="517932" cy="410446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39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èche : gauche 20">
            <a:extLst>
              <a:ext uri="{FF2B5EF4-FFF2-40B4-BE49-F238E27FC236}">
                <a16:creationId xmlns:a16="http://schemas.microsoft.com/office/drawing/2014/main" id="{20151C5E-FBDF-4306-B821-28B232FB3AD9}"/>
              </a:ext>
            </a:extLst>
          </p:cNvPr>
          <p:cNvSpPr/>
          <p:nvPr/>
        </p:nvSpPr>
        <p:spPr>
          <a:xfrm rot="10800000">
            <a:off x="2483768" y="1128643"/>
            <a:ext cx="4257812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Bulle narrative : rectangle à coins arrondis 23">
            <a:extLst>
              <a:ext uri="{FF2B5EF4-FFF2-40B4-BE49-F238E27FC236}">
                <a16:creationId xmlns:a16="http://schemas.microsoft.com/office/drawing/2014/main" id="{79DE085B-F03A-436B-911F-C47A6C8F35B9}"/>
              </a:ext>
            </a:extLst>
          </p:cNvPr>
          <p:cNvSpPr/>
          <p:nvPr/>
        </p:nvSpPr>
        <p:spPr>
          <a:xfrm>
            <a:off x="2915816" y="1628800"/>
            <a:ext cx="3960440" cy="3600400"/>
          </a:xfrm>
          <a:prstGeom prst="wedgeRoundRectCallout">
            <a:avLst>
              <a:gd name="adj1" fmla="val -41381"/>
              <a:gd name="adj2" fmla="val -576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angle droit 1">
            <a:extLst>
              <a:ext uri="{FF2B5EF4-FFF2-40B4-BE49-F238E27FC236}">
                <a16:creationId xmlns:a16="http://schemas.microsoft.com/office/drawing/2014/main" id="{D5987343-89B9-4699-9CAD-AFA1A418B12B}"/>
              </a:ext>
            </a:extLst>
          </p:cNvPr>
          <p:cNvSpPr/>
          <p:nvPr/>
        </p:nvSpPr>
        <p:spPr>
          <a:xfrm rot="16200000" flipH="1">
            <a:off x="3630348" y="1418327"/>
            <a:ext cx="3183447" cy="5476603"/>
          </a:xfrm>
          <a:prstGeom prst="bentUpArrow">
            <a:avLst>
              <a:gd name="adj1" fmla="val 7191"/>
              <a:gd name="adj2" fmla="val 7395"/>
              <a:gd name="adj3" fmla="val 9364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5C27F45-5198-40DF-80F3-85EA8A981D1E}"/>
              </a:ext>
            </a:extLst>
          </p:cNvPr>
          <p:cNvSpPr>
            <a:spLocks noChangeAspect="1"/>
          </p:cNvSpPr>
          <p:nvPr/>
        </p:nvSpPr>
        <p:spPr>
          <a:xfrm>
            <a:off x="4104901" y="1772816"/>
            <a:ext cx="1412542" cy="141254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RED</a:t>
            </a:r>
            <a:endParaRPr lang="fr-FR" b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BBA1B30-2238-44F8-B126-CEAFB8AF435B}"/>
              </a:ext>
            </a:extLst>
          </p:cNvPr>
          <p:cNvSpPr>
            <a:spLocks noChangeAspect="1"/>
          </p:cNvSpPr>
          <p:nvPr/>
        </p:nvSpPr>
        <p:spPr>
          <a:xfrm>
            <a:off x="5329038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GREEN</a:t>
            </a:r>
            <a:endParaRPr lang="fr-FR" b="1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31BB4C7-DB91-4027-B42F-91237BC958E0}"/>
              </a:ext>
            </a:extLst>
          </p:cNvPr>
          <p:cNvSpPr>
            <a:spLocks noChangeAspect="1"/>
          </p:cNvSpPr>
          <p:nvPr/>
        </p:nvSpPr>
        <p:spPr>
          <a:xfrm>
            <a:off x="3042537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REFACTOR</a:t>
            </a:r>
            <a:endParaRPr lang="fr-FR" b="1" dirty="0"/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27760727-E7FC-470D-8C3D-4F1FBA0B86FE}"/>
              </a:ext>
            </a:extLst>
          </p:cNvPr>
          <p:cNvSpPr/>
          <p:nvPr/>
        </p:nvSpPr>
        <p:spPr>
          <a:xfrm rot="14200389">
            <a:off x="5163230" y="3293242"/>
            <a:ext cx="501656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CB86DD6E-6990-4BC8-A17A-38D2FA1A9B46}"/>
              </a:ext>
            </a:extLst>
          </p:cNvPr>
          <p:cNvSpPr/>
          <p:nvPr/>
        </p:nvSpPr>
        <p:spPr>
          <a:xfrm rot="7241706">
            <a:off x="4054882" y="3239806"/>
            <a:ext cx="501656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CC8ADEF7-6E58-485E-A2FB-7A4960E6874C}"/>
              </a:ext>
            </a:extLst>
          </p:cNvPr>
          <p:cNvSpPr/>
          <p:nvPr/>
        </p:nvSpPr>
        <p:spPr>
          <a:xfrm>
            <a:off x="4612837" y="4169698"/>
            <a:ext cx="517932" cy="410446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5CEA4D7-5F8A-4472-A930-93D4C07D88F2}"/>
              </a:ext>
            </a:extLst>
          </p:cNvPr>
          <p:cNvSpPr>
            <a:spLocks noChangeAspect="1"/>
          </p:cNvSpPr>
          <p:nvPr/>
        </p:nvSpPr>
        <p:spPr>
          <a:xfrm>
            <a:off x="179512" y="260648"/>
            <a:ext cx="2160240" cy="216024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RED</a:t>
            </a:r>
            <a:endParaRPr lang="fr-FR" b="1" dirty="0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BE5B3589-6F8F-4291-8F30-DCC2BE7C4769}"/>
              </a:ext>
            </a:extLst>
          </p:cNvPr>
          <p:cNvSpPr/>
          <p:nvPr/>
        </p:nvSpPr>
        <p:spPr>
          <a:xfrm>
            <a:off x="6804488" y="260648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53795902-D6E9-4F38-860F-2A25D5C0982F}"/>
              </a:ext>
            </a:extLst>
          </p:cNvPr>
          <p:cNvSpPr/>
          <p:nvPr/>
        </p:nvSpPr>
        <p:spPr>
          <a:xfrm>
            <a:off x="179752" y="4437352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0" name="Flèche : gauche 19">
            <a:extLst>
              <a:ext uri="{FF2B5EF4-FFF2-40B4-BE49-F238E27FC236}">
                <a16:creationId xmlns:a16="http://schemas.microsoft.com/office/drawing/2014/main" id="{44AFBBE2-2BD2-440E-81C4-FC17BBC4398B}"/>
              </a:ext>
            </a:extLst>
          </p:cNvPr>
          <p:cNvSpPr/>
          <p:nvPr/>
        </p:nvSpPr>
        <p:spPr>
          <a:xfrm rot="5400000">
            <a:off x="388670" y="3210257"/>
            <a:ext cx="1741919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46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C5CEA4D7-5F8A-4472-A930-93D4C07D88F2}"/>
              </a:ext>
            </a:extLst>
          </p:cNvPr>
          <p:cNvSpPr>
            <a:spLocks noChangeAspect="1"/>
          </p:cNvSpPr>
          <p:nvPr/>
        </p:nvSpPr>
        <p:spPr>
          <a:xfrm>
            <a:off x="179512" y="260648"/>
            <a:ext cx="2160240" cy="216024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RED</a:t>
            </a:r>
            <a:endParaRPr lang="fr-FR" b="1" dirty="0"/>
          </a:p>
        </p:txBody>
      </p:sp>
      <p:sp>
        <p:nvSpPr>
          <p:cNvPr id="6" name="Flèche : gauche 5">
            <a:extLst>
              <a:ext uri="{FF2B5EF4-FFF2-40B4-BE49-F238E27FC236}">
                <a16:creationId xmlns:a16="http://schemas.microsoft.com/office/drawing/2014/main" id="{6717E027-C208-4917-AADB-697986271D7E}"/>
              </a:ext>
            </a:extLst>
          </p:cNvPr>
          <p:cNvSpPr/>
          <p:nvPr/>
        </p:nvSpPr>
        <p:spPr>
          <a:xfrm rot="5400000">
            <a:off x="388670" y="3210257"/>
            <a:ext cx="1741919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B91911-5830-4A6E-AED9-381FE248D215}"/>
              </a:ext>
            </a:extLst>
          </p:cNvPr>
          <p:cNvSpPr/>
          <p:nvPr/>
        </p:nvSpPr>
        <p:spPr>
          <a:xfrm>
            <a:off x="92914" y="3429000"/>
            <a:ext cx="1368000" cy="612000"/>
          </a:xfrm>
          <a:prstGeom prst="wedgeRectCallout">
            <a:avLst>
              <a:gd name="adj1" fmla="val 36197"/>
              <a:gd name="adj2" fmla="val -1115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</p:spTree>
    <p:extLst>
      <p:ext uri="{BB962C8B-B14F-4D97-AF65-F5344CB8AC3E}">
        <p14:creationId xmlns:p14="http://schemas.microsoft.com/office/powerpoint/2010/main" val="108586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C5CEA4D7-5F8A-4472-A930-93D4C07D88F2}"/>
              </a:ext>
            </a:extLst>
          </p:cNvPr>
          <p:cNvSpPr>
            <a:spLocks noChangeAspect="1"/>
          </p:cNvSpPr>
          <p:nvPr/>
        </p:nvSpPr>
        <p:spPr>
          <a:xfrm>
            <a:off x="179512" y="260648"/>
            <a:ext cx="2160240" cy="216024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RED</a:t>
            </a:r>
            <a:endParaRPr lang="fr-FR" b="1" dirty="0"/>
          </a:p>
        </p:txBody>
      </p:sp>
      <p:sp>
        <p:nvSpPr>
          <p:cNvPr id="21" name="Flèche : gauche 20">
            <a:extLst>
              <a:ext uri="{FF2B5EF4-FFF2-40B4-BE49-F238E27FC236}">
                <a16:creationId xmlns:a16="http://schemas.microsoft.com/office/drawing/2014/main" id="{20151C5E-FBDF-4306-B821-28B232FB3AD9}"/>
              </a:ext>
            </a:extLst>
          </p:cNvPr>
          <p:cNvSpPr/>
          <p:nvPr/>
        </p:nvSpPr>
        <p:spPr>
          <a:xfrm rot="10800000">
            <a:off x="2483768" y="1128643"/>
            <a:ext cx="4257812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90CCFB64-C9C4-4D48-9753-48C1827BF83C}"/>
              </a:ext>
            </a:extLst>
          </p:cNvPr>
          <p:cNvSpPr/>
          <p:nvPr/>
        </p:nvSpPr>
        <p:spPr>
          <a:xfrm rot="5400000">
            <a:off x="388670" y="3210257"/>
            <a:ext cx="1741919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9B0BFB1-875A-477F-A7A7-0CD70D353A65}"/>
              </a:ext>
            </a:extLst>
          </p:cNvPr>
          <p:cNvSpPr/>
          <p:nvPr/>
        </p:nvSpPr>
        <p:spPr>
          <a:xfrm>
            <a:off x="92914" y="3429000"/>
            <a:ext cx="1368000" cy="612000"/>
          </a:xfrm>
          <a:prstGeom prst="wedgeRectCallout">
            <a:avLst>
              <a:gd name="adj1" fmla="val 36197"/>
              <a:gd name="adj2" fmla="val -1115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</p:spTree>
    <p:extLst>
      <p:ext uri="{BB962C8B-B14F-4D97-AF65-F5344CB8AC3E}">
        <p14:creationId xmlns:p14="http://schemas.microsoft.com/office/powerpoint/2010/main" val="3575757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èche : gauche 20">
            <a:extLst>
              <a:ext uri="{FF2B5EF4-FFF2-40B4-BE49-F238E27FC236}">
                <a16:creationId xmlns:a16="http://schemas.microsoft.com/office/drawing/2014/main" id="{20151C5E-FBDF-4306-B821-28B232FB3AD9}"/>
              </a:ext>
            </a:extLst>
          </p:cNvPr>
          <p:cNvSpPr/>
          <p:nvPr/>
        </p:nvSpPr>
        <p:spPr>
          <a:xfrm rot="10800000">
            <a:off x="2483768" y="1128643"/>
            <a:ext cx="4257812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Bulle narrative : rectangle à coins arrondis 12">
            <a:extLst>
              <a:ext uri="{FF2B5EF4-FFF2-40B4-BE49-F238E27FC236}">
                <a16:creationId xmlns:a16="http://schemas.microsoft.com/office/drawing/2014/main" id="{F17A1585-2B98-485E-85A6-FD932A7E4804}"/>
              </a:ext>
            </a:extLst>
          </p:cNvPr>
          <p:cNvSpPr/>
          <p:nvPr/>
        </p:nvSpPr>
        <p:spPr>
          <a:xfrm>
            <a:off x="2915816" y="1628800"/>
            <a:ext cx="3960440" cy="3600400"/>
          </a:xfrm>
          <a:prstGeom prst="wedgeRoundRectCallout">
            <a:avLst>
              <a:gd name="adj1" fmla="val -41381"/>
              <a:gd name="adj2" fmla="val -576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5C27F45-5198-40DF-80F3-85EA8A981D1E}"/>
              </a:ext>
            </a:extLst>
          </p:cNvPr>
          <p:cNvSpPr>
            <a:spLocks noChangeAspect="1"/>
          </p:cNvSpPr>
          <p:nvPr/>
        </p:nvSpPr>
        <p:spPr>
          <a:xfrm>
            <a:off x="4104901" y="1772816"/>
            <a:ext cx="1412542" cy="141254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RED</a:t>
            </a:r>
            <a:endParaRPr lang="fr-FR" b="1" dirty="0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CB86DD6E-6990-4BC8-A17A-38D2FA1A9B46}"/>
              </a:ext>
            </a:extLst>
          </p:cNvPr>
          <p:cNvSpPr/>
          <p:nvPr/>
        </p:nvSpPr>
        <p:spPr>
          <a:xfrm rot="7241706">
            <a:off x="4054882" y="3239806"/>
            <a:ext cx="501656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5CEA4D7-5F8A-4472-A930-93D4C07D88F2}"/>
              </a:ext>
            </a:extLst>
          </p:cNvPr>
          <p:cNvSpPr>
            <a:spLocks noChangeAspect="1"/>
          </p:cNvSpPr>
          <p:nvPr/>
        </p:nvSpPr>
        <p:spPr>
          <a:xfrm>
            <a:off x="179512" y="260648"/>
            <a:ext cx="2160240" cy="216024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RED</a:t>
            </a:r>
            <a:endParaRPr lang="fr-FR" b="1" dirty="0"/>
          </a:p>
        </p:txBody>
      </p:sp>
      <p:sp>
        <p:nvSpPr>
          <p:cNvPr id="16" name="Flèche : gauche 15">
            <a:extLst>
              <a:ext uri="{FF2B5EF4-FFF2-40B4-BE49-F238E27FC236}">
                <a16:creationId xmlns:a16="http://schemas.microsoft.com/office/drawing/2014/main" id="{3E618D18-4F74-4807-9C46-C9D0F677CC51}"/>
              </a:ext>
            </a:extLst>
          </p:cNvPr>
          <p:cNvSpPr/>
          <p:nvPr/>
        </p:nvSpPr>
        <p:spPr>
          <a:xfrm rot="5400000">
            <a:off x="388670" y="3210257"/>
            <a:ext cx="1741919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BB20C35A-C4C7-4E47-9A66-C9220BC070D9}"/>
              </a:ext>
            </a:extLst>
          </p:cNvPr>
          <p:cNvSpPr/>
          <p:nvPr/>
        </p:nvSpPr>
        <p:spPr>
          <a:xfrm>
            <a:off x="92914" y="3429000"/>
            <a:ext cx="1368000" cy="612000"/>
          </a:xfrm>
          <a:prstGeom prst="wedgeRectCallout">
            <a:avLst>
              <a:gd name="adj1" fmla="val 36197"/>
              <a:gd name="adj2" fmla="val -1115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5CDE2F97-F8C7-476A-9815-0E01B74EC143}"/>
              </a:ext>
            </a:extLst>
          </p:cNvPr>
          <p:cNvSpPr/>
          <p:nvPr/>
        </p:nvSpPr>
        <p:spPr>
          <a:xfrm>
            <a:off x="2690800" y="2664344"/>
            <a:ext cx="1368000" cy="612000"/>
          </a:xfrm>
          <a:prstGeom prst="wedgeRectCallout">
            <a:avLst>
              <a:gd name="adj1" fmla="val 67280"/>
              <a:gd name="adj2" fmla="val 847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unitaire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</p:spTree>
    <p:extLst>
      <p:ext uri="{BB962C8B-B14F-4D97-AF65-F5344CB8AC3E}">
        <p14:creationId xmlns:p14="http://schemas.microsoft.com/office/powerpoint/2010/main" val="75016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èche : gauche 20">
            <a:extLst>
              <a:ext uri="{FF2B5EF4-FFF2-40B4-BE49-F238E27FC236}">
                <a16:creationId xmlns:a16="http://schemas.microsoft.com/office/drawing/2014/main" id="{20151C5E-FBDF-4306-B821-28B232FB3AD9}"/>
              </a:ext>
            </a:extLst>
          </p:cNvPr>
          <p:cNvSpPr/>
          <p:nvPr/>
        </p:nvSpPr>
        <p:spPr>
          <a:xfrm rot="10800000">
            <a:off x="2483768" y="1128643"/>
            <a:ext cx="4257812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Bulle narrative : rectangle à coins arrondis 27">
            <a:extLst>
              <a:ext uri="{FF2B5EF4-FFF2-40B4-BE49-F238E27FC236}">
                <a16:creationId xmlns:a16="http://schemas.microsoft.com/office/drawing/2014/main" id="{D2D3EB40-7A7D-452C-9D40-28B8D2087E74}"/>
              </a:ext>
            </a:extLst>
          </p:cNvPr>
          <p:cNvSpPr/>
          <p:nvPr/>
        </p:nvSpPr>
        <p:spPr>
          <a:xfrm>
            <a:off x="2915816" y="1628800"/>
            <a:ext cx="3960440" cy="3600400"/>
          </a:xfrm>
          <a:prstGeom prst="wedgeRoundRectCallout">
            <a:avLst>
              <a:gd name="adj1" fmla="val -41381"/>
              <a:gd name="adj2" fmla="val -576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5C27F45-5198-40DF-80F3-85EA8A981D1E}"/>
              </a:ext>
            </a:extLst>
          </p:cNvPr>
          <p:cNvSpPr>
            <a:spLocks noChangeAspect="1"/>
          </p:cNvSpPr>
          <p:nvPr/>
        </p:nvSpPr>
        <p:spPr>
          <a:xfrm>
            <a:off x="4104901" y="1772816"/>
            <a:ext cx="1412542" cy="141254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RED</a:t>
            </a:r>
            <a:endParaRPr lang="fr-FR" b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BBA1B30-2238-44F8-B126-CEAFB8AF435B}"/>
              </a:ext>
            </a:extLst>
          </p:cNvPr>
          <p:cNvSpPr>
            <a:spLocks noChangeAspect="1"/>
          </p:cNvSpPr>
          <p:nvPr/>
        </p:nvSpPr>
        <p:spPr>
          <a:xfrm>
            <a:off x="5329038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GREEN</a:t>
            </a:r>
            <a:endParaRPr lang="fr-FR" b="1" dirty="0"/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27760727-E7FC-470D-8C3D-4F1FBA0B86FE}"/>
              </a:ext>
            </a:extLst>
          </p:cNvPr>
          <p:cNvSpPr/>
          <p:nvPr/>
        </p:nvSpPr>
        <p:spPr>
          <a:xfrm rot="14200389">
            <a:off x="5163230" y="3293242"/>
            <a:ext cx="501656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CB86DD6E-6990-4BC8-A17A-38D2FA1A9B46}"/>
              </a:ext>
            </a:extLst>
          </p:cNvPr>
          <p:cNvSpPr/>
          <p:nvPr/>
        </p:nvSpPr>
        <p:spPr>
          <a:xfrm rot="7241706">
            <a:off x="4054882" y="3239806"/>
            <a:ext cx="501656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5CEA4D7-5F8A-4472-A930-93D4C07D88F2}"/>
              </a:ext>
            </a:extLst>
          </p:cNvPr>
          <p:cNvSpPr>
            <a:spLocks noChangeAspect="1"/>
          </p:cNvSpPr>
          <p:nvPr/>
        </p:nvSpPr>
        <p:spPr>
          <a:xfrm>
            <a:off x="179512" y="260648"/>
            <a:ext cx="2160240" cy="216024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RED</a:t>
            </a:r>
            <a:endParaRPr lang="fr-FR" b="1" dirty="0"/>
          </a:p>
        </p:txBody>
      </p:sp>
      <p:sp>
        <p:nvSpPr>
          <p:cNvPr id="30" name="Flèche : gauche 29">
            <a:extLst>
              <a:ext uri="{FF2B5EF4-FFF2-40B4-BE49-F238E27FC236}">
                <a16:creationId xmlns:a16="http://schemas.microsoft.com/office/drawing/2014/main" id="{83EE5E30-4CBC-4B06-8F08-0CEA7F82407E}"/>
              </a:ext>
            </a:extLst>
          </p:cNvPr>
          <p:cNvSpPr/>
          <p:nvPr/>
        </p:nvSpPr>
        <p:spPr>
          <a:xfrm rot="5400000">
            <a:off x="388670" y="3210257"/>
            <a:ext cx="1741919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24DC906A-A80D-4E84-9F8B-644C0B01EC40}"/>
              </a:ext>
            </a:extLst>
          </p:cNvPr>
          <p:cNvSpPr/>
          <p:nvPr/>
        </p:nvSpPr>
        <p:spPr>
          <a:xfrm>
            <a:off x="5696510" y="2623404"/>
            <a:ext cx="1368000" cy="612000"/>
          </a:xfrm>
          <a:prstGeom prst="wedgeRectCallout">
            <a:avLst>
              <a:gd name="adj1" fmla="val -72460"/>
              <a:gd name="adj2" fmla="val 8807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Réaliser le code répondant au test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à rien d’autre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E45FA71-7AD6-48FF-A164-0204CFD501D4}"/>
              </a:ext>
            </a:extLst>
          </p:cNvPr>
          <p:cNvSpPr/>
          <p:nvPr/>
        </p:nvSpPr>
        <p:spPr>
          <a:xfrm>
            <a:off x="92914" y="3429000"/>
            <a:ext cx="1368000" cy="612000"/>
          </a:xfrm>
          <a:prstGeom prst="wedgeRectCallout">
            <a:avLst>
              <a:gd name="adj1" fmla="val 36197"/>
              <a:gd name="adj2" fmla="val -1115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8AC9D81-447E-4595-B351-C6CD0F931D44}"/>
              </a:ext>
            </a:extLst>
          </p:cNvPr>
          <p:cNvSpPr/>
          <p:nvPr/>
        </p:nvSpPr>
        <p:spPr>
          <a:xfrm>
            <a:off x="2690800" y="2664344"/>
            <a:ext cx="1368000" cy="612000"/>
          </a:xfrm>
          <a:prstGeom prst="wedgeRectCallout">
            <a:avLst>
              <a:gd name="adj1" fmla="val 67280"/>
              <a:gd name="adj2" fmla="val 847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unitaire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</p:spTree>
    <p:extLst>
      <p:ext uri="{BB962C8B-B14F-4D97-AF65-F5344CB8AC3E}">
        <p14:creationId xmlns:p14="http://schemas.microsoft.com/office/powerpoint/2010/main" val="376362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èche : gauche 20">
            <a:extLst>
              <a:ext uri="{FF2B5EF4-FFF2-40B4-BE49-F238E27FC236}">
                <a16:creationId xmlns:a16="http://schemas.microsoft.com/office/drawing/2014/main" id="{20151C5E-FBDF-4306-B821-28B232FB3AD9}"/>
              </a:ext>
            </a:extLst>
          </p:cNvPr>
          <p:cNvSpPr/>
          <p:nvPr/>
        </p:nvSpPr>
        <p:spPr>
          <a:xfrm rot="10800000">
            <a:off x="2483768" y="1128643"/>
            <a:ext cx="4257812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C69AD865-D1CE-436C-9B8C-3488726FDEFB}"/>
              </a:ext>
            </a:extLst>
          </p:cNvPr>
          <p:cNvSpPr/>
          <p:nvPr/>
        </p:nvSpPr>
        <p:spPr>
          <a:xfrm>
            <a:off x="2915816" y="1628800"/>
            <a:ext cx="3960440" cy="3600400"/>
          </a:xfrm>
          <a:prstGeom prst="wedgeRoundRectCallout">
            <a:avLst>
              <a:gd name="adj1" fmla="val -41381"/>
              <a:gd name="adj2" fmla="val -576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5C27F45-5198-40DF-80F3-85EA8A981D1E}"/>
              </a:ext>
            </a:extLst>
          </p:cNvPr>
          <p:cNvSpPr>
            <a:spLocks noChangeAspect="1"/>
          </p:cNvSpPr>
          <p:nvPr/>
        </p:nvSpPr>
        <p:spPr>
          <a:xfrm>
            <a:off x="4104901" y="1772816"/>
            <a:ext cx="1412542" cy="141254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RED</a:t>
            </a:r>
            <a:endParaRPr lang="fr-FR" b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BBA1B30-2238-44F8-B126-CEAFB8AF435B}"/>
              </a:ext>
            </a:extLst>
          </p:cNvPr>
          <p:cNvSpPr>
            <a:spLocks noChangeAspect="1"/>
          </p:cNvSpPr>
          <p:nvPr/>
        </p:nvSpPr>
        <p:spPr>
          <a:xfrm>
            <a:off x="5329038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GREEN</a:t>
            </a:r>
            <a:endParaRPr lang="fr-FR" b="1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31BB4C7-DB91-4027-B42F-91237BC958E0}"/>
              </a:ext>
            </a:extLst>
          </p:cNvPr>
          <p:cNvSpPr>
            <a:spLocks noChangeAspect="1"/>
          </p:cNvSpPr>
          <p:nvPr/>
        </p:nvSpPr>
        <p:spPr>
          <a:xfrm>
            <a:off x="3042537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REFACTOR</a:t>
            </a:r>
            <a:endParaRPr lang="fr-FR" b="1" dirty="0"/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27760727-E7FC-470D-8C3D-4F1FBA0B86FE}"/>
              </a:ext>
            </a:extLst>
          </p:cNvPr>
          <p:cNvSpPr/>
          <p:nvPr/>
        </p:nvSpPr>
        <p:spPr>
          <a:xfrm rot="14200389">
            <a:off x="5163230" y="3293242"/>
            <a:ext cx="501656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CB86DD6E-6990-4BC8-A17A-38D2FA1A9B46}"/>
              </a:ext>
            </a:extLst>
          </p:cNvPr>
          <p:cNvSpPr/>
          <p:nvPr/>
        </p:nvSpPr>
        <p:spPr>
          <a:xfrm rot="7241706">
            <a:off x="4054882" y="3239806"/>
            <a:ext cx="501656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CC8ADEF7-6E58-485E-A2FB-7A4960E6874C}"/>
              </a:ext>
            </a:extLst>
          </p:cNvPr>
          <p:cNvSpPr/>
          <p:nvPr/>
        </p:nvSpPr>
        <p:spPr>
          <a:xfrm>
            <a:off x="4612837" y="4169698"/>
            <a:ext cx="517932" cy="410446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5CEA4D7-5F8A-4472-A930-93D4C07D88F2}"/>
              </a:ext>
            </a:extLst>
          </p:cNvPr>
          <p:cNvSpPr>
            <a:spLocks noChangeAspect="1"/>
          </p:cNvSpPr>
          <p:nvPr/>
        </p:nvSpPr>
        <p:spPr>
          <a:xfrm>
            <a:off x="179512" y="260648"/>
            <a:ext cx="2160240" cy="216024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RED</a:t>
            </a:r>
            <a:endParaRPr lang="fr-FR" b="1" dirty="0"/>
          </a:p>
        </p:txBody>
      </p:sp>
      <p:sp>
        <p:nvSpPr>
          <p:cNvPr id="29" name="Flèche : gauche 28">
            <a:extLst>
              <a:ext uri="{FF2B5EF4-FFF2-40B4-BE49-F238E27FC236}">
                <a16:creationId xmlns:a16="http://schemas.microsoft.com/office/drawing/2014/main" id="{F0D81AA1-4D54-4F9D-86C7-336A55410E26}"/>
              </a:ext>
            </a:extLst>
          </p:cNvPr>
          <p:cNvSpPr/>
          <p:nvPr/>
        </p:nvSpPr>
        <p:spPr>
          <a:xfrm rot="5400000">
            <a:off x="388670" y="3210257"/>
            <a:ext cx="1741919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8BC1EE8A-8770-445C-8FA7-A5AD9949DF83}"/>
              </a:ext>
            </a:extLst>
          </p:cNvPr>
          <p:cNvSpPr/>
          <p:nvPr/>
        </p:nvSpPr>
        <p:spPr>
          <a:xfrm>
            <a:off x="5696510" y="2623404"/>
            <a:ext cx="1368000" cy="612000"/>
          </a:xfrm>
          <a:prstGeom prst="wedgeRectCallout">
            <a:avLst>
              <a:gd name="adj1" fmla="val -72460"/>
              <a:gd name="adj2" fmla="val 8807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Réaliser le code répondant au test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à rien d’autre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CF977F74-9C33-49FE-9BE8-D18FC40ACB67}"/>
              </a:ext>
            </a:extLst>
          </p:cNvPr>
          <p:cNvSpPr/>
          <p:nvPr/>
        </p:nvSpPr>
        <p:spPr>
          <a:xfrm>
            <a:off x="4202630" y="4976600"/>
            <a:ext cx="1368000" cy="612000"/>
          </a:xfrm>
          <a:prstGeom prst="wedgeRectCallout">
            <a:avLst>
              <a:gd name="adj1" fmla="val 2223"/>
              <a:gd name="adj2" fmla="val -14799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qualité du code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celle du test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E410D586-BF4C-41A0-87C7-5555571A8929}"/>
              </a:ext>
            </a:extLst>
          </p:cNvPr>
          <p:cNvSpPr/>
          <p:nvPr/>
        </p:nvSpPr>
        <p:spPr>
          <a:xfrm>
            <a:off x="92914" y="3429000"/>
            <a:ext cx="1368000" cy="612000"/>
          </a:xfrm>
          <a:prstGeom prst="wedgeRectCallout">
            <a:avLst>
              <a:gd name="adj1" fmla="val 36197"/>
              <a:gd name="adj2" fmla="val -1115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9178F71-1387-45B4-9998-37ED6FED6E53}"/>
              </a:ext>
            </a:extLst>
          </p:cNvPr>
          <p:cNvSpPr/>
          <p:nvPr/>
        </p:nvSpPr>
        <p:spPr>
          <a:xfrm>
            <a:off x="2690800" y="2664344"/>
            <a:ext cx="1368000" cy="612000"/>
          </a:xfrm>
          <a:prstGeom prst="wedgeRectCallout">
            <a:avLst>
              <a:gd name="adj1" fmla="val 67280"/>
              <a:gd name="adj2" fmla="val 847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unitaire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</p:spTree>
    <p:extLst>
      <p:ext uri="{BB962C8B-B14F-4D97-AF65-F5344CB8AC3E}">
        <p14:creationId xmlns:p14="http://schemas.microsoft.com/office/powerpoint/2010/main" val="138678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/>
          <p:cNvPicPr/>
          <p:nvPr/>
        </p:nvPicPr>
        <p:blipFill>
          <a:blip r:embed="rId2"/>
          <a:stretch/>
        </p:blipFill>
        <p:spPr>
          <a:xfrm>
            <a:off x="6367064" y="260000"/>
            <a:ext cx="2381400" cy="2381400"/>
          </a:xfrm>
          <a:prstGeom prst="rect">
            <a:avLst/>
          </a:prstGeom>
          <a:ln>
            <a:noFill/>
          </a:ln>
        </p:spPr>
      </p:pic>
      <p:pic>
        <p:nvPicPr>
          <p:cNvPr id="87" name="Image 86"/>
          <p:cNvPicPr/>
          <p:nvPr/>
        </p:nvPicPr>
        <p:blipFill>
          <a:blip r:embed="rId3"/>
          <a:stretch/>
        </p:blipFill>
        <p:spPr>
          <a:xfrm>
            <a:off x="633352" y="443080"/>
            <a:ext cx="1706400" cy="198072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0" y="3210560"/>
            <a:ext cx="9144000" cy="801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3200" b="1" strike="noStrike" spc="-1" dirty="0" err="1">
                <a:solidFill>
                  <a:srgbClr val="1F497D"/>
                </a:solidFill>
                <a:latin typeface="Arial Black"/>
              </a:rPr>
              <a:t>Khris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408000" y="299096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TextShape 3"/>
          <p:cNvSpPr txBox="1"/>
          <p:nvPr/>
        </p:nvSpPr>
        <p:spPr>
          <a:xfrm>
            <a:off x="0" y="5001560"/>
            <a:ext cx="9144000" cy="1413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1600" b="0" strike="noStrike" spc="-1" dirty="0">
                <a:solidFill>
                  <a:srgbClr val="808080"/>
                </a:solidFill>
                <a:latin typeface="Arial Black"/>
              </a:rPr>
              <a:t>lyontechhub.slack.com</a:t>
            </a:r>
            <a:endParaRPr lang="fr-FR" sz="16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2148C8-4C46-421A-A50A-F7F44027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20" y="577012"/>
            <a:ext cx="1747376" cy="1747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èche : gauche 20">
            <a:extLst>
              <a:ext uri="{FF2B5EF4-FFF2-40B4-BE49-F238E27FC236}">
                <a16:creationId xmlns:a16="http://schemas.microsoft.com/office/drawing/2014/main" id="{20151C5E-FBDF-4306-B821-28B232FB3AD9}"/>
              </a:ext>
            </a:extLst>
          </p:cNvPr>
          <p:cNvSpPr/>
          <p:nvPr/>
        </p:nvSpPr>
        <p:spPr>
          <a:xfrm rot="10800000">
            <a:off x="2483768" y="1128643"/>
            <a:ext cx="4257812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Bulle narrative : rectangle à coins arrondis 27">
            <a:extLst>
              <a:ext uri="{FF2B5EF4-FFF2-40B4-BE49-F238E27FC236}">
                <a16:creationId xmlns:a16="http://schemas.microsoft.com/office/drawing/2014/main" id="{48AD4760-95BF-4447-B716-05B84A90DB64}"/>
              </a:ext>
            </a:extLst>
          </p:cNvPr>
          <p:cNvSpPr/>
          <p:nvPr/>
        </p:nvSpPr>
        <p:spPr>
          <a:xfrm>
            <a:off x="2915816" y="1628800"/>
            <a:ext cx="3960440" cy="3600400"/>
          </a:xfrm>
          <a:prstGeom prst="wedgeRoundRectCallout">
            <a:avLst>
              <a:gd name="adj1" fmla="val -41381"/>
              <a:gd name="adj2" fmla="val -576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5C27F45-5198-40DF-80F3-85EA8A981D1E}"/>
              </a:ext>
            </a:extLst>
          </p:cNvPr>
          <p:cNvSpPr>
            <a:spLocks noChangeAspect="1"/>
          </p:cNvSpPr>
          <p:nvPr/>
        </p:nvSpPr>
        <p:spPr>
          <a:xfrm>
            <a:off x="4104901" y="1772816"/>
            <a:ext cx="1412542" cy="141254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RED</a:t>
            </a:r>
            <a:endParaRPr lang="fr-FR" b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BBA1B30-2238-44F8-B126-CEAFB8AF435B}"/>
              </a:ext>
            </a:extLst>
          </p:cNvPr>
          <p:cNvSpPr>
            <a:spLocks noChangeAspect="1"/>
          </p:cNvSpPr>
          <p:nvPr/>
        </p:nvSpPr>
        <p:spPr>
          <a:xfrm>
            <a:off x="5329038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GREEN</a:t>
            </a:r>
            <a:endParaRPr lang="fr-FR" b="1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31BB4C7-DB91-4027-B42F-91237BC958E0}"/>
              </a:ext>
            </a:extLst>
          </p:cNvPr>
          <p:cNvSpPr>
            <a:spLocks noChangeAspect="1"/>
          </p:cNvSpPr>
          <p:nvPr/>
        </p:nvSpPr>
        <p:spPr>
          <a:xfrm>
            <a:off x="3042537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REFACTOR</a:t>
            </a:r>
            <a:endParaRPr lang="fr-FR" b="1" dirty="0"/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27760727-E7FC-470D-8C3D-4F1FBA0B86FE}"/>
              </a:ext>
            </a:extLst>
          </p:cNvPr>
          <p:cNvSpPr/>
          <p:nvPr/>
        </p:nvSpPr>
        <p:spPr>
          <a:xfrm rot="14200389">
            <a:off x="5163230" y="3293242"/>
            <a:ext cx="501656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CB86DD6E-6990-4BC8-A17A-38D2FA1A9B46}"/>
              </a:ext>
            </a:extLst>
          </p:cNvPr>
          <p:cNvSpPr/>
          <p:nvPr/>
        </p:nvSpPr>
        <p:spPr>
          <a:xfrm rot="7241706">
            <a:off x="4054882" y="3239806"/>
            <a:ext cx="501656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CC8ADEF7-6E58-485E-A2FB-7A4960E6874C}"/>
              </a:ext>
            </a:extLst>
          </p:cNvPr>
          <p:cNvSpPr/>
          <p:nvPr/>
        </p:nvSpPr>
        <p:spPr>
          <a:xfrm>
            <a:off x="4612837" y="4169698"/>
            <a:ext cx="517932" cy="410446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5CEA4D7-5F8A-4472-A930-93D4C07D88F2}"/>
              </a:ext>
            </a:extLst>
          </p:cNvPr>
          <p:cNvSpPr>
            <a:spLocks noChangeAspect="1"/>
          </p:cNvSpPr>
          <p:nvPr/>
        </p:nvSpPr>
        <p:spPr>
          <a:xfrm>
            <a:off x="179512" y="260648"/>
            <a:ext cx="2160240" cy="216024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RED</a:t>
            </a:r>
            <a:endParaRPr lang="fr-FR" b="1" dirty="0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BE5B3589-6F8F-4291-8F30-DCC2BE7C4769}"/>
              </a:ext>
            </a:extLst>
          </p:cNvPr>
          <p:cNvSpPr/>
          <p:nvPr/>
        </p:nvSpPr>
        <p:spPr>
          <a:xfrm>
            <a:off x="6804488" y="260648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3" name="Flèche : gauche 32">
            <a:extLst>
              <a:ext uri="{FF2B5EF4-FFF2-40B4-BE49-F238E27FC236}">
                <a16:creationId xmlns:a16="http://schemas.microsoft.com/office/drawing/2014/main" id="{24B096CE-2D1E-4A3B-B8F0-8EEFF4063444}"/>
              </a:ext>
            </a:extLst>
          </p:cNvPr>
          <p:cNvSpPr/>
          <p:nvPr/>
        </p:nvSpPr>
        <p:spPr>
          <a:xfrm rot="5400000">
            <a:off x="388670" y="3210257"/>
            <a:ext cx="1741919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EF9472F0-F66E-4CD7-8931-38B1E2D353CF}"/>
              </a:ext>
            </a:extLst>
          </p:cNvPr>
          <p:cNvSpPr/>
          <p:nvPr/>
        </p:nvSpPr>
        <p:spPr>
          <a:xfrm>
            <a:off x="5696510" y="2623404"/>
            <a:ext cx="1368000" cy="612000"/>
          </a:xfrm>
          <a:prstGeom prst="wedgeRectCallout">
            <a:avLst>
              <a:gd name="adj1" fmla="val -72460"/>
              <a:gd name="adj2" fmla="val 8807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Réaliser le code répondant au test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à rien d’autre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8698B92D-D849-44D9-BE99-32D8805AEAAE}"/>
              </a:ext>
            </a:extLst>
          </p:cNvPr>
          <p:cNvSpPr/>
          <p:nvPr/>
        </p:nvSpPr>
        <p:spPr>
          <a:xfrm>
            <a:off x="4202630" y="4976600"/>
            <a:ext cx="1368000" cy="612000"/>
          </a:xfrm>
          <a:prstGeom prst="wedgeRectCallout">
            <a:avLst>
              <a:gd name="adj1" fmla="val 2223"/>
              <a:gd name="adj2" fmla="val -14799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qualité du code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celle du test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2F9CC9EF-30BD-4202-BE72-5754AE38F0AE}"/>
              </a:ext>
            </a:extLst>
          </p:cNvPr>
          <p:cNvSpPr/>
          <p:nvPr/>
        </p:nvSpPr>
        <p:spPr>
          <a:xfrm>
            <a:off x="92914" y="3429000"/>
            <a:ext cx="1368000" cy="612000"/>
          </a:xfrm>
          <a:prstGeom prst="wedgeRectCallout">
            <a:avLst>
              <a:gd name="adj1" fmla="val 36197"/>
              <a:gd name="adj2" fmla="val -1115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48764F15-8AD1-4B54-BE4E-0EFCBF9AC827}"/>
              </a:ext>
            </a:extLst>
          </p:cNvPr>
          <p:cNvSpPr/>
          <p:nvPr/>
        </p:nvSpPr>
        <p:spPr>
          <a:xfrm>
            <a:off x="2690800" y="2664344"/>
            <a:ext cx="1368000" cy="612000"/>
          </a:xfrm>
          <a:prstGeom prst="wedgeRectCallout">
            <a:avLst>
              <a:gd name="adj1" fmla="val 67280"/>
              <a:gd name="adj2" fmla="val 847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unitaire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</p:spTree>
    <p:extLst>
      <p:ext uri="{BB962C8B-B14F-4D97-AF65-F5344CB8AC3E}">
        <p14:creationId xmlns:p14="http://schemas.microsoft.com/office/powerpoint/2010/main" val="13728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èche : angle droit 37">
            <a:extLst>
              <a:ext uri="{FF2B5EF4-FFF2-40B4-BE49-F238E27FC236}">
                <a16:creationId xmlns:a16="http://schemas.microsoft.com/office/drawing/2014/main" id="{AA65F47A-D08D-4AC2-8558-D3FD49890DE0}"/>
              </a:ext>
            </a:extLst>
          </p:cNvPr>
          <p:cNvSpPr/>
          <p:nvPr/>
        </p:nvSpPr>
        <p:spPr>
          <a:xfrm rot="16200000" flipH="1">
            <a:off x="3630348" y="1418327"/>
            <a:ext cx="3183447" cy="5476603"/>
          </a:xfrm>
          <a:prstGeom prst="bentUpArrow">
            <a:avLst>
              <a:gd name="adj1" fmla="val 7191"/>
              <a:gd name="adj2" fmla="val 7395"/>
              <a:gd name="adj3" fmla="val 9364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gauche 20">
            <a:extLst>
              <a:ext uri="{FF2B5EF4-FFF2-40B4-BE49-F238E27FC236}">
                <a16:creationId xmlns:a16="http://schemas.microsoft.com/office/drawing/2014/main" id="{20151C5E-FBDF-4306-B821-28B232FB3AD9}"/>
              </a:ext>
            </a:extLst>
          </p:cNvPr>
          <p:cNvSpPr/>
          <p:nvPr/>
        </p:nvSpPr>
        <p:spPr>
          <a:xfrm rot="10800000">
            <a:off x="2483768" y="1128643"/>
            <a:ext cx="4257812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Bulle narrative : rectangle à coins arrondis 27">
            <a:extLst>
              <a:ext uri="{FF2B5EF4-FFF2-40B4-BE49-F238E27FC236}">
                <a16:creationId xmlns:a16="http://schemas.microsoft.com/office/drawing/2014/main" id="{06A37C62-4455-4955-8C00-17FBE9B1D9B7}"/>
              </a:ext>
            </a:extLst>
          </p:cNvPr>
          <p:cNvSpPr/>
          <p:nvPr/>
        </p:nvSpPr>
        <p:spPr>
          <a:xfrm>
            <a:off x="2915816" y="1628800"/>
            <a:ext cx="3960440" cy="3600400"/>
          </a:xfrm>
          <a:prstGeom prst="wedgeRoundRectCallout">
            <a:avLst>
              <a:gd name="adj1" fmla="val -41381"/>
              <a:gd name="adj2" fmla="val -576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5C27F45-5198-40DF-80F3-85EA8A981D1E}"/>
              </a:ext>
            </a:extLst>
          </p:cNvPr>
          <p:cNvSpPr>
            <a:spLocks noChangeAspect="1"/>
          </p:cNvSpPr>
          <p:nvPr/>
        </p:nvSpPr>
        <p:spPr>
          <a:xfrm>
            <a:off x="4104901" y="1772816"/>
            <a:ext cx="1412542" cy="141254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RED</a:t>
            </a:r>
            <a:endParaRPr lang="fr-FR" b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BBA1B30-2238-44F8-B126-CEAFB8AF435B}"/>
              </a:ext>
            </a:extLst>
          </p:cNvPr>
          <p:cNvSpPr>
            <a:spLocks noChangeAspect="1"/>
          </p:cNvSpPr>
          <p:nvPr/>
        </p:nvSpPr>
        <p:spPr>
          <a:xfrm>
            <a:off x="5329038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GREEN</a:t>
            </a:r>
            <a:endParaRPr lang="fr-FR" b="1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31BB4C7-DB91-4027-B42F-91237BC958E0}"/>
              </a:ext>
            </a:extLst>
          </p:cNvPr>
          <p:cNvSpPr>
            <a:spLocks noChangeAspect="1"/>
          </p:cNvSpPr>
          <p:nvPr/>
        </p:nvSpPr>
        <p:spPr>
          <a:xfrm>
            <a:off x="3042537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REFACTOR</a:t>
            </a:r>
            <a:endParaRPr lang="fr-FR" b="1" dirty="0"/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27760727-E7FC-470D-8C3D-4F1FBA0B86FE}"/>
              </a:ext>
            </a:extLst>
          </p:cNvPr>
          <p:cNvSpPr/>
          <p:nvPr/>
        </p:nvSpPr>
        <p:spPr>
          <a:xfrm rot="14200389">
            <a:off x="5163230" y="3293242"/>
            <a:ext cx="501656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CB86DD6E-6990-4BC8-A17A-38D2FA1A9B46}"/>
              </a:ext>
            </a:extLst>
          </p:cNvPr>
          <p:cNvSpPr/>
          <p:nvPr/>
        </p:nvSpPr>
        <p:spPr>
          <a:xfrm rot="7241706">
            <a:off x="4054882" y="3239806"/>
            <a:ext cx="501656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CC8ADEF7-6E58-485E-A2FB-7A4960E6874C}"/>
              </a:ext>
            </a:extLst>
          </p:cNvPr>
          <p:cNvSpPr/>
          <p:nvPr/>
        </p:nvSpPr>
        <p:spPr>
          <a:xfrm>
            <a:off x="4612837" y="4169698"/>
            <a:ext cx="517932" cy="410446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5CEA4D7-5F8A-4472-A930-93D4C07D88F2}"/>
              </a:ext>
            </a:extLst>
          </p:cNvPr>
          <p:cNvSpPr>
            <a:spLocks noChangeAspect="1"/>
          </p:cNvSpPr>
          <p:nvPr/>
        </p:nvSpPr>
        <p:spPr>
          <a:xfrm>
            <a:off x="179512" y="260648"/>
            <a:ext cx="2160240" cy="216024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RED</a:t>
            </a:r>
            <a:endParaRPr lang="fr-FR" b="1" dirty="0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BE5B3589-6F8F-4291-8F30-DCC2BE7C4769}"/>
              </a:ext>
            </a:extLst>
          </p:cNvPr>
          <p:cNvSpPr/>
          <p:nvPr/>
        </p:nvSpPr>
        <p:spPr>
          <a:xfrm>
            <a:off x="6804488" y="260648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3" name="Flèche : gauche 32">
            <a:extLst>
              <a:ext uri="{FF2B5EF4-FFF2-40B4-BE49-F238E27FC236}">
                <a16:creationId xmlns:a16="http://schemas.microsoft.com/office/drawing/2014/main" id="{4617A3CF-1123-4A18-BE92-55D710456954}"/>
              </a:ext>
            </a:extLst>
          </p:cNvPr>
          <p:cNvSpPr/>
          <p:nvPr/>
        </p:nvSpPr>
        <p:spPr>
          <a:xfrm rot="5400000">
            <a:off x="388670" y="3210257"/>
            <a:ext cx="1741919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723DEF04-4243-459C-BF9F-4298B4B27703}"/>
              </a:ext>
            </a:extLst>
          </p:cNvPr>
          <p:cNvSpPr/>
          <p:nvPr/>
        </p:nvSpPr>
        <p:spPr>
          <a:xfrm>
            <a:off x="5696510" y="2623404"/>
            <a:ext cx="1368000" cy="612000"/>
          </a:xfrm>
          <a:prstGeom prst="wedgeRectCallout">
            <a:avLst>
              <a:gd name="adj1" fmla="val -72460"/>
              <a:gd name="adj2" fmla="val 8807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Réaliser le code répondant au test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à rien d’autre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4FCA7EDF-89D1-4EFD-B53E-8A138B589DDC}"/>
              </a:ext>
            </a:extLst>
          </p:cNvPr>
          <p:cNvSpPr/>
          <p:nvPr/>
        </p:nvSpPr>
        <p:spPr>
          <a:xfrm>
            <a:off x="4202630" y="4976600"/>
            <a:ext cx="1368000" cy="612000"/>
          </a:xfrm>
          <a:prstGeom prst="wedgeRectCallout">
            <a:avLst>
              <a:gd name="adj1" fmla="val 2223"/>
              <a:gd name="adj2" fmla="val -14799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qualité du code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celle du test</a:t>
            </a:r>
          </a:p>
        </p:txBody>
      </p:sp>
      <p:sp>
        <p:nvSpPr>
          <p:cNvPr id="39" name="CustomShape 3">
            <a:extLst>
              <a:ext uri="{FF2B5EF4-FFF2-40B4-BE49-F238E27FC236}">
                <a16:creationId xmlns:a16="http://schemas.microsoft.com/office/drawing/2014/main" id="{1CCD38E3-9643-4847-B3E8-B9392DE0F2EC}"/>
              </a:ext>
            </a:extLst>
          </p:cNvPr>
          <p:cNvSpPr/>
          <p:nvPr/>
        </p:nvSpPr>
        <p:spPr>
          <a:xfrm>
            <a:off x="179752" y="4437352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 dirty="0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B4ED2EF2-3761-4130-815B-23AF73754857}"/>
              </a:ext>
            </a:extLst>
          </p:cNvPr>
          <p:cNvSpPr/>
          <p:nvPr/>
        </p:nvSpPr>
        <p:spPr>
          <a:xfrm>
            <a:off x="7452320" y="5950301"/>
            <a:ext cx="1368000" cy="612000"/>
          </a:xfrm>
          <a:prstGeom prst="wedgeRectCallout">
            <a:avLst>
              <a:gd name="adj1" fmla="val -66394"/>
              <a:gd name="adj2" fmla="val -11973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qualité du code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celle du test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74E3503C-CE74-4E88-BB49-4F7C3C32EC28}"/>
              </a:ext>
            </a:extLst>
          </p:cNvPr>
          <p:cNvSpPr/>
          <p:nvPr/>
        </p:nvSpPr>
        <p:spPr>
          <a:xfrm>
            <a:off x="92914" y="3429000"/>
            <a:ext cx="1368000" cy="612000"/>
          </a:xfrm>
          <a:prstGeom prst="wedgeRectCallout">
            <a:avLst>
              <a:gd name="adj1" fmla="val 36197"/>
              <a:gd name="adj2" fmla="val -1115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F3EBCF7-2A6E-40B9-9D84-8A7920F0BC1A}"/>
              </a:ext>
            </a:extLst>
          </p:cNvPr>
          <p:cNvSpPr/>
          <p:nvPr/>
        </p:nvSpPr>
        <p:spPr>
          <a:xfrm>
            <a:off x="2690800" y="2664344"/>
            <a:ext cx="1368000" cy="612000"/>
          </a:xfrm>
          <a:prstGeom prst="wedgeRectCallout">
            <a:avLst>
              <a:gd name="adj1" fmla="val 67280"/>
              <a:gd name="adj2" fmla="val 847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unitaire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</p:spTree>
    <p:extLst>
      <p:ext uri="{BB962C8B-B14F-4D97-AF65-F5344CB8AC3E}">
        <p14:creationId xmlns:p14="http://schemas.microsoft.com/office/powerpoint/2010/main" val="721776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èche : gauche 20">
            <a:extLst>
              <a:ext uri="{FF2B5EF4-FFF2-40B4-BE49-F238E27FC236}">
                <a16:creationId xmlns:a16="http://schemas.microsoft.com/office/drawing/2014/main" id="{20151C5E-FBDF-4306-B821-28B232FB3AD9}"/>
              </a:ext>
            </a:extLst>
          </p:cNvPr>
          <p:cNvSpPr/>
          <p:nvPr/>
        </p:nvSpPr>
        <p:spPr>
          <a:xfrm rot="10800000">
            <a:off x="2483768" y="1128643"/>
            <a:ext cx="4257812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Bulle narrative : rectangle à coins arrondis 31">
            <a:extLst>
              <a:ext uri="{FF2B5EF4-FFF2-40B4-BE49-F238E27FC236}">
                <a16:creationId xmlns:a16="http://schemas.microsoft.com/office/drawing/2014/main" id="{8516E1D7-8B31-4212-A20F-433B81133D4E}"/>
              </a:ext>
            </a:extLst>
          </p:cNvPr>
          <p:cNvSpPr/>
          <p:nvPr/>
        </p:nvSpPr>
        <p:spPr>
          <a:xfrm>
            <a:off x="2915816" y="1628800"/>
            <a:ext cx="3960440" cy="3600400"/>
          </a:xfrm>
          <a:prstGeom prst="wedgeRoundRectCallout">
            <a:avLst>
              <a:gd name="adj1" fmla="val -41381"/>
              <a:gd name="adj2" fmla="val -576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gauche 26">
            <a:extLst>
              <a:ext uri="{FF2B5EF4-FFF2-40B4-BE49-F238E27FC236}">
                <a16:creationId xmlns:a16="http://schemas.microsoft.com/office/drawing/2014/main" id="{5AD1FEF6-F387-4307-930F-FB653698591C}"/>
              </a:ext>
            </a:extLst>
          </p:cNvPr>
          <p:cNvSpPr/>
          <p:nvPr/>
        </p:nvSpPr>
        <p:spPr>
          <a:xfrm rot="5400000">
            <a:off x="388670" y="3210257"/>
            <a:ext cx="1741919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angle droit 1">
            <a:extLst>
              <a:ext uri="{FF2B5EF4-FFF2-40B4-BE49-F238E27FC236}">
                <a16:creationId xmlns:a16="http://schemas.microsoft.com/office/drawing/2014/main" id="{D5987343-89B9-4699-9CAD-AFA1A418B12B}"/>
              </a:ext>
            </a:extLst>
          </p:cNvPr>
          <p:cNvSpPr/>
          <p:nvPr/>
        </p:nvSpPr>
        <p:spPr>
          <a:xfrm rot="16200000" flipH="1">
            <a:off x="3630348" y="1418327"/>
            <a:ext cx="3183447" cy="5476603"/>
          </a:xfrm>
          <a:prstGeom prst="bentUpArrow">
            <a:avLst>
              <a:gd name="adj1" fmla="val 7191"/>
              <a:gd name="adj2" fmla="val 7395"/>
              <a:gd name="adj3" fmla="val 9364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5C27F45-5198-40DF-80F3-85EA8A981D1E}"/>
              </a:ext>
            </a:extLst>
          </p:cNvPr>
          <p:cNvSpPr>
            <a:spLocks noChangeAspect="1"/>
          </p:cNvSpPr>
          <p:nvPr/>
        </p:nvSpPr>
        <p:spPr>
          <a:xfrm>
            <a:off x="4104901" y="1772816"/>
            <a:ext cx="1412542" cy="141254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RED</a:t>
            </a:r>
            <a:endParaRPr lang="fr-FR" b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BBA1B30-2238-44F8-B126-CEAFB8AF435B}"/>
              </a:ext>
            </a:extLst>
          </p:cNvPr>
          <p:cNvSpPr>
            <a:spLocks noChangeAspect="1"/>
          </p:cNvSpPr>
          <p:nvPr/>
        </p:nvSpPr>
        <p:spPr>
          <a:xfrm>
            <a:off x="5329038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GREEN</a:t>
            </a:r>
            <a:endParaRPr lang="fr-FR" b="1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31BB4C7-DB91-4027-B42F-91237BC958E0}"/>
              </a:ext>
            </a:extLst>
          </p:cNvPr>
          <p:cNvSpPr>
            <a:spLocks noChangeAspect="1"/>
          </p:cNvSpPr>
          <p:nvPr/>
        </p:nvSpPr>
        <p:spPr>
          <a:xfrm>
            <a:off x="3042537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REFACTOR</a:t>
            </a:r>
            <a:endParaRPr lang="fr-FR" b="1" dirty="0"/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27760727-E7FC-470D-8C3D-4F1FBA0B86FE}"/>
              </a:ext>
            </a:extLst>
          </p:cNvPr>
          <p:cNvSpPr/>
          <p:nvPr/>
        </p:nvSpPr>
        <p:spPr>
          <a:xfrm rot="14200389">
            <a:off x="5163230" y="3293242"/>
            <a:ext cx="501656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CB86DD6E-6990-4BC8-A17A-38D2FA1A9B46}"/>
              </a:ext>
            </a:extLst>
          </p:cNvPr>
          <p:cNvSpPr/>
          <p:nvPr/>
        </p:nvSpPr>
        <p:spPr>
          <a:xfrm rot="7241706">
            <a:off x="4054882" y="3239806"/>
            <a:ext cx="501656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CC8ADEF7-6E58-485E-A2FB-7A4960E6874C}"/>
              </a:ext>
            </a:extLst>
          </p:cNvPr>
          <p:cNvSpPr/>
          <p:nvPr/>
        </p:nvSpPr>
        <p:spPr>
          <a:xfrm>
            <a:off x="4612837" y="4169698"/>
            <a:ext cx="517932" cy="410446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5CEA4D7-5F8A-4472-A930-93D4C07D88F2}"/>
              </a:ext>
            </a:extLst>
          </p:cNvPr>
          <p:cNvSpPr>
            <a:spLocks noChangeAspect="1"/>
          </p:cNvSpPr>
          <p:nvPr/>
        </p:nvSpPr>
        <p:spPr>
          <a:xfrm>
            <a:off x="179512" y="260648"/>
            <a:ext cx="2160240" cy="216024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RED</a:t>
            </a:r>
            <a:endParaRPr lang="fr-FR" b="1" dirty="0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BE5B3589-6F8F-4291-8F30-DCC2BE7C4769}"/>
              </a:ext>
            </a:extLst>
          </p:cNvPr>
          <p:cNvSpPr/>
          <p:nvPr/>
        </p:nvSpPr>
        <p:spPr>
          <a:xfrm>
            <a:off x="6804488" y="260648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3F717D19-853B-4F26-9A40-7137DCA45F1E}"/>
              </a:ext>
            </a:extLst>
          </p:cNvPr>
          <p:cNvSpPr/>
          <p:nvPr/>
        </p:nvSpPr>
        <p:spPr>
          <a:xfrm>
            <a:off x="5696510" y="2623404"/>
            <a:ext cx="1368000" cy="612000"/>
          </a:xfrm>
          <a:prstGeom prst="wedgeRectCallout">
            <a:avLst>
              <a:gd name="adj1" fmla="val -72460"/>
              <a:gd name="adj2" fmla="val 8807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Réaliser le code répondant au test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à rien d’autre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41FDB3DF-317C-4CBA-BC1C-9FCA72FA7B31}"/>
              </a:ext>
            </a:extLst>
          </p:cNvPr>
          <p:cNvSpPr/>
          <p:nvPr/>
        </p:nvSpPr>
        <p:spPr>
          <a:xfrm>
            <a:off x="4202630" y="4976600"/>
            <a:ext cx="1368000" cy="612000"/>
          </a:xfrm>
          <a:prstGeom prst="wedgeRectCallout">
            <a:avLst>
              <a:gd name="adj1" fmla="val 2223"/>
              <a:gd name="adj2" fmla="val -14799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qualité du code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celle du test</a:t>
            </a: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53795902-D6E9-4F38-860F-2A25D5C0982F}"/>
              </a:ext>
            </a:extLst>
          </p:cNvPr>
          <p:cNvSpPr/>
          <p:nvPr/>
        </p:nvSpPr>
        <p:spPr>
          <a:xfrm>
            <a:off x="179752" y="4437352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 dirty="0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29" name="Pensées 7">
            <a:extLst>
              <a:ext uri="{FF2B5EF4-FFF2-40B4-BE49-F238E27FC236}">
                <a16:creationId xmlns:a16="http://schemas.microsoft.com/office/drawing/2014/main" id="{45BB4190-0AC7-4021-B79B-8650E1CDE832}"/>
              </a:ext>
            </a:extLst>
          </p:cNvPr>
          <p:cNvSpPr/>
          <p:nvPr/>
        </p:nvSpPr>
        <p:spPr>
          <a:xfrm>
            <a:off x="2699791" y="116632"/>
            <a:ext cx="2817652" cy="1041460"/>
          </a:xfrm>
          <a:prstGeom prst="cloudCallout">
            <a:avLst>
              <a:gd name="adj1" fmla="val -75747"/>
              <a:gd name="adj2" fmla="val 3614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L’effort principal de design est ici</a:t>
            </a:r>
          </a:p>
        </p:txBody>
      </p:sp>
      <p:sp>
        <p:nvSpPr>
          <p:cNvPr id="30" name="Pensées 8">
            <a:extLst>
              <a:ext uri="{FF2B5EF4-FFF2-40B4-BE49-F238E27FC236}">
                <a16:creationId xmlns:a16="http://schemas.microsoft.com/office/drawing/2014/main" id="{597E034A-ABA9-45CE-A580-F2AD95901DC6}"/>
              </a:ext>
            </a:extLst>
          </p:cNvPr>
          <p:cNvSpPr/>
          <p:nvPr/>
        </p:nvSpPr>
        <p:spPr>
          <a:xfrm>
            <a:off x="1348784" y="3312416"/>
            <a:ext cx="1816740" cy="1150123"/>
          </a:xfrm>
          <a:prstGeom prst="cloudCallout">
            <a:avLst>
              <a:gd name="adj1" fmla="val -55185"/>
              <a:gd name="adj2" fmla="val -70029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Réfléchir</a:t>
            </a:r>
          </a:p>
          <a:p>
            <a:pPr algn="ctr"/>
            <a:r>
              <a:rPr lang="fr-FR" dirty="0">
                <a:solidFill>
                  <a:schemeClr val="tx2"/>
                </a:solidFill>
              </a:rPr>
              <a:t>au besoin</a:t>
            </a:r>
          </a:p>
          <a:p>
            <a:pPr algn="ctr"/>
            <a:r>
              <a:rPr lang="fr-FR" dirty="0">
                <a:solidFill>
                  <a:schemeClr val="tx2"/>
                </a:solidFill>
              </a:rPr>
              <a:t>et le tester</a:t>
            </a:r>
          </a:p>
        </p:txBody>
      </p:sp>
      <p:sp>
        <p:nvSpPr>
          <p:cNvPr id="31" name="Pensées 7">
            <a:extLst>
              <a:ext uri="{FF2B5EF4-FFF2-40B4-BE49-F238E27FC236}">
                <a16:creationId xmlns:a16="http://schemas.microsoft.com/office/drawing/2014/main" id="{51D65C14-E090-4B3E-A88A-5FFF77568F47}"/>
              </a:ext>
            </a:extLst>
          </p:cNvPr>
          <p:cNvSpPr/>
          <p:nvPr/>
        </p:nvSpPr>
        <p:spPr>
          <a:xfrm>
            <a:off x="2366847" y="5788120"/>
            <a:ext cx="2962191" cy="1011672"/>
          </a:xfrm>
          <a:prstGeom prst="cloudCallout">
            <a:avLst>
              <a:gd name="adj1" fmla="val -59496"/>
              <a:gd name="adj2" fmla="val -4667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L’effort secondaire de design est ici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2AB69D0-72E2-4FEF-961E-58191A03198A}"/>
              </a:ext>
            </a:extLst>
          </p:cNvPr>
          <p:cNvSpPr/>
          <p:nvPr/>
        </p:nvSpPr>
        <p:spPr>
          <a:xfrm>
            <a:off x="7452320" y="5950301"/>
            <a:ext cx="1368000" cy="612000"/>
          </a:xfrm>
          <a:prstGeom prst="wedgeRectCallout">
            <a:avLst>
              <a:gd name="adj1" fmla="val -66394"/>
              <a:gd name="adj2" fmla="val -11973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qualité du code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celle du test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9607D841-FBC8-4218-B02C-CAE5D0A82AC1}"/>
              </a:ext>
            </a:extLst>
          </p:cNvPr>
          <p:cNvSpPr/>
          <p:nvPr/>
        </p:nvSpPr>
        <p:spPr>
          <a:xfrm>
            <a:off x="92914" y="3429000"/>
            <a:ext cx="1368000" cy="612000"/>
          </a:xfrm>
          <a:prstGeom prst="wedgeRectCallout">
            <a:avLst>
              <a:gd name="adj1" fmla="val 36197"/>
              <a:gd name="adj2" fmla="val -1115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d’acceptation</a:t>
            </a:r>
          </a:p>
          <a:p>
            <a:pPr algn="ctr"/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89C3A4E7-806B-4745-BA55-39874371C274}"/>
              </a:ext>
            </a:extLst>
          </p:cNvPr>
          <p:cNvSpPr/>
          <p:nvPr/>
        </p:nvSpPr>
        <p:spPr>
          <a:xfrm>
            <a:off x="2690800" y="2664344"/>
            <a:ext cx="1368000" cy="612000"/>
          </a:xfrm>
          <a:prstGeom prst="wedgeRectCallout">
            <a:avLst>
              <a:gd name="adj1" fmla="val 67280"/>
              <a:gd name="adj2" fmla="val 847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Ecrire un test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unitaire</a:t>
            </a:r>
            <a:b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échec</a:t>
            </a:r>
          </a:p>
        </p:txBody>
      </p:sp>
    </p:spTree>
    <p:extLst>
      <p:ext uri="{BB962C8B-B14F-4D97-AF65-F5344CB8AC3E}">
        <p14:creationId xmlns:p14="http://schemas.microsoft.com/office/powerpoint/2010/main" val="150959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èche : gauche 20">
            <a:extLst>
              <a:ext uri="{FF2B5EF4-FFF2-40B4-BE49-F238E27FC236}">
                <a16:creationId xmlns:a16="http://schemas.microsoft.com/office/drawing/2014/main" id="{20151C5E-FBDF-4306-B821-28B232FB3AD9}"/>
              </a:ext>
            </a:extLst>
          </p:cNvPr>
          <p:cNvSpPr/>
          <p:nvPr/>
        </p:nvSpPr>
        <p:spPr>
          <a:xfrm rot="10800000">
            <a:off x="2483768" y="1128643"/>
            <a:ext cx="4257812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Bulle narrative : rectangle à coins arrondis 27">
            <a:extLst>
              <a:ext uri="{FF2B5EF4-FFF2-40B4-BE49-F238E27FC236}">
                <a16:creationId xmlns:a16="http://schemas.microsoft.com/office/drawing/2014/main" id="{933193DC-2F63-45E7-9C2C-3305E907E1DE}"/>
              </a:ext>
            </a:extLst>
          </p:cNvPr>
          <p:cNvSpPr/>
          <p:nvPr/>
        </p:nvSpPr>
        <p:spPr>
          <a:xfrm>
            <a:off x="2915816" y="1628800"/>
            <a:ext cx="3960440" cy="3600400"/>
          </a:xfrm>
          <a:prstGeom prst="wedgeRoundRectCallout">
            <a:avLst>
              <a:gd name="adj1" fmla="val -41381"/>
              <a:gd name="adj2" fmla="val -576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angle droit 1">
            <a:extLst>
              <a:ext uri="{FF2B5EF4-FFF2-40B4-BE49-F238E27FC236}">
                <a16:creationId xmlns:a16="http://schemas.microsoft.com/office/drawing/2014/main" id="{D5987343-89B9-4699-9CAD-AFA1A418B12B}"/>
              </a:ext>
            </a:extLst>
          </p:cNvPr>
          <p:cNvSpPr/>
          <p:nvPr/>
        </p:nvSpPr>
        <p:spPr>
          <a:xfrm rot="16200000" flipH="1">
            <a:off x="3630348" y="1418327"/>
            <a:ext cx="3183447" cy="5476603"/>
          </a:xfrm>
          <a:prstGeom prst="bentUpArrow">
            <a:avLst>
              <a:gd name="adj1" fmla="val 7191"/>
              <a:gd name="adj2" fmla="val 7395"/>
              <a:gd name="adj3" fmla="val 9364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5C27F45-5198-40DF-80F3-85EA8A981D1E}"/>
              </a:ext>
            </a:extLst>
          </p:cNvPr>
          <p:cNvSpPr>
            <a:spLocks noChangeAspect="1"/>
          </p:cNvSpPr>
          <p:nvPr/>
        </p:nvSpPr>
        <p:spPr>
          <a:xfrm>
            <a:off x="4104901" y="1772816"/>
            <a:ext cx="1412542" cy="141254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RED</a:t>
            </a:r>
            <a:endParaRPr lang="fr-FR" b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BBA1B30-2238-44F8-B126-CEAFB8AF435B}"/>
              </a:ext>
            </a:extLst>
          </p:cNvPr>
          <p:cNvSpPr>
            <a:spLocks noChangeAspect="1"/>
          </p:cNvSpPr>
          <p:nvPr/>
        </p:nvSpPr>
        <p:spPr>
          <a:xfrm>
            <a:off x="5329038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GREEN</a:t>
            </a:r>
            <a:endParaRPr lang="fr-FR" b="1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31BB4C7-DB91-4027-B42F-91237BC958E0}"/>
              </a:ext>
            </a:extLst>
          </p:cNvPr>
          <p:cNvSpPr>
            <a:spLocks noChangeAspect="1"/>
          </p:cNvSpPr>
          <p:nvPr/>
        </p:nvSpPr>
        <p:spPr>
          <a:xfrm>
            <a:off x="3042537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REFACTOR</a:t>
            </a:r>
            <a:endParaRPr lang="fr-FR" b="1" dirty="0"/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27760727-E7FC-470D-8C3D-4F1FBA0B86FE}"/>
              </a:ext>
            </a:extLst>
          </p:cNvPr>
          <p:cNvSpPr/>
          <p:nvPr/>
        </p:nvSpPr>
        <p:spPr>
          <a:xfrm rot="14200389">
            <a:off x="5163230" y="3293242"/>
            <a:ext cx="501656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CB86DD6E-6990-4BC8-A17A-38D2FA1A9B46}"/>
              </a:ext>
            </a:extLst>
          </p:cNvPr>
          <p:cNvSpPr/>
          <p:nvPr/>
        </p:nvSpPr>
        <p:spPr>
          <a:xfrm rot="7241706">
            <a:off x="4054882" y="3239806"/>
            <a:ext cx="501656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CC8ADEF7-6E58-485E-A2FB-7A4960E6874C}"/>
              </a:ext>
            </a:extLst>
          </p:cNvPr>
          <p:cNvSpPr/>
          <p:nvPr/>
        </p:nvSpPr>
        <p:spPr>
          <a:xfrm>
            <a:off x="4612837" y="4169698"/>
            <a:ext cx="517932" cy="410446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5CEA4D7-5F8A-4472-A930-93D4C07D88F2}"/>
              </a:ext>
            </a:extLst>
          </p:cNvPr>
          <p:cNvSpPr>
            <a:spLocks noChangeAspect="1"/>
          </p:cNvSpPr>
          <p:nvPr/>
        </p:nvSpPr>
        <p:spPr>
          <a:xfrm>
            <a:off x="179512" y="260648"/>
            <a:ext cx="2160240" cy="216024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RED</a:t>
            </a:r>
            <a:endParaRPr lang="fr-FR" b="1" dirty="0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BE5B3589-6F8F-4291-8F30-DCC2BE7C4769}"/>
              </a:ext>
            </a:extLst>
          </p:cNvPr>
          <p:cNvSpPr/>
          <p:nvPr/>
        </p:nvSpPr>
        <p:spPr>
          <a:xfrm>
            <a:off x="6804488" y="260648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53795902-D6E9-4F38-860F-2A25D5C0982F}"/>
              </a:ext>
            </a:extLst>
          </p:cNvPr>
          <p:cNvSpPr/>
          <p:nvPr/>
        </p:nvSpPr>
        <p:spPr>
          <a:xfrm>
            <a:off x="179752" y="4437352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2" name="Flèche : gauche 31">
            <a:extLst>
              <a:ext uri="{FF2B5EF4-FFF2-40B4-BE49-F238E27FC236}">
                <a16:creationId xmlns:a16="http://schemas.microsoft.com/office/drawing/2014/main" id="{E2968DDC-4487-44CD-A266-76F32181C39E}"/>
              </a:ext>
            </a:extLst>
          </p:cNvPr>
          <p:cNvSpPr/>
          <p:nvPr/>
        </p:nvSpPr>
        <p:spPr>
          <a:xfrm rot="5400000">
            <a:off x="388670" y="3210257"/>
            <a:ext cx="1741919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32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Oui mais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dans quel but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Le cas d’utilisation 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comme axe central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BC662F-06C7-4B55-B431-34B374006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8" y="842956"/>
            <a:ext cx="2623834" cy="19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48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Le cas d’utilisation 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comme axe central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907704" y="3583776"/>
            <a:ext cx="6840760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Des cas d’utilisation « encadrants » plus proches du métier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indicateur d’avancement dans le produit,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sur la durée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L’effort de conception survient plus tôt dans le cycle</a:t>
            </a:r>
            <a:endParaRPr lang="fr-FR" sz="1600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BC662F-06C7-4B55-B431-34B374006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8" y="842956"/>
            <a:ext cx="2623834" cy="19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1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Un allié de poids :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les doublures de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D0F00A-3B64-4C80-948E-BDA3402B9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8069"/>
            <a:ext cx="2242749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Un allié de poids :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les doublures de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115616" y="3583776"/>
            <a:ext cx="7632848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Dummy, Fake, Stub, Spy, Mock …</a:t>
            </a:r>
            <a:r>
              <a:rPr lang="en-US" sz="1600" spc="-1" dirty="0">
                <a:solidFill>
                  <a:srgbClr val="0070C0"/>
                </a:solidFill>
                <a:latin typeface="Arial Black"/>
                <a:sym typeface="Wingdings" panose="05000000000000000000" pitchFamily="2" charset="2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une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simplification : Mock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Des collaborateurs n’exposant que leurs interfaces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Leurs comportements et interactions sont vérifiés, pas leurs états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 test n’a réellement qu’une seule raison d’échouer</a:t>
            </a:r>
            <a:endParaRPr lang="fr-FR" sz="1600" spc="-1" dirty="0">
              <a:latin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9EA358-0F48-4FC7-982D-388011B3C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8069"/>
            <a:ext cx="2242749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6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L’interface publique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en tant que contrat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0EAA47-0DE7-4535-8251-704FA45DB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1656184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73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Le TDD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c’est quoi 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L’interface publique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en tant que contrat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547664" y="3583776"/>
            <a:ext cx="7344816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Les interfaces des objets métier définissent leur comportement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La séparation des responsabilités et dépendances est facilitée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Les tests unitaires peuvent pleinement l’être, car en isolation</a:t>
            </a:r>
            <a:endParaRPr lang="fr-FR" sz="1600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0EAA47-0DE7-4535-8251-704FA45DB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1656184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969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La pyramide des tests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5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La pyramide des tests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525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La pyramide des tests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Unitaires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99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La pyramide des tests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6EA3EC3-1513-4495-A7AD-B7526747B692}"/>
              </a:ext>
            </a:extLst>
          </p:cNvPr>
          <p:cNvCxnSpPr>
            <a:cxnSpLocks/>
          </p:cNvCxnSpPr>
          <p:nvPr/>
        </p:nvCxnSpPr>
        <p:spPr>
          <a:xfrm>
            <a:off x="3582176" y="3824472"/>
            <a:ext cx="20162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Unitaires</a:t>
            </a:r>
            <a:endParaRPr lang="fr-FR" sz="1600" spc="-1" dirty="0">
              <a:latin typeface="Arial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B7EA4F61-C45D-4C8C-A6DB-276D38BE7DAE}"/>
              </a:ext>
            </a:extLst>
          </p:cNvPr>
          <p:cNvSpPr/>
          <p:nvPr/>
        </p:nvSpPr>
        <p:spPr>
          <a:xfrm>
            <a:off x="3815916" y="4174214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Intégration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0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La pyramide des tests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6EA3EC3-1513-4495-A7AD-B7526747B692}"/>
              </a:ext>
            </a:extLst>
          </p:cNvPr>
          <p:cNvCxnSpPr>
            <a:cxnSpLocks/>
          </p:cNvCxnSpPr>
          <p:nvPr/>
        </p:nvCxnSpPr>
        <p:spPr>
          <a:xfrm>
            <a:off x="3582176" y="3824472"/>
            <a:ext cx="20162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Unitaires</a:t>
            </a:r>
            <a:endParaRPr lang="fr-FR" sz="1600" spc="-1" dirty="0">
              <a:latin typeface="Arial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B7EA4F61-C45D-4C8C-A6DB-276D38BE7DAE}"/>
              </a:ext>
            </a:extLst>
          </p:cNvPr>
          <p:cNvSpPr/>
          <p:nvPr/>
        </p:nvSpPr>
        <p:spPr>
          <a:xfrm>
            <a:off x="3815916" y="4174214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Intégration</a:t>
            </a:r>
            <a:endParaRPr lang="fr-FR" sz="1600" spc="-1" dirty="0">
              <a:latin typeface="Arial"/>
            </a:endParaRP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A3D3C1A5-7676-421C-B59E-908D330C7769}"/>
              </a:ext>
            </a:extLst>
          </p:cNvPr>
          <p:cNvSpPr/>
          <p:nvPr/>
        </p:nvSpPr>
        <p:spPr>
          <a:xfrm>
            <a:off x="4021366" y="3241552"/>
            <a:ext cx="1137844" cy="5585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De bout </a:t>
            </a:r>
          </a:p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en bout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720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La pyramide des tests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6EA3EC3-1513-4495-A7AD-B7526747B692}"/>
              </a:ext>
            </a:extLst>
          </p:cNvPr>
          <p:cNvCxnSpPr>
            <a:cxnSpLocks/>
          </p:cNvCxnSpPr>
          <p:nvPr/>
        </p:nvCxnSpPr>
        <p:spPr>
          <a:xfrm>
            <a:off x="3582176" y="3824472"/>
            <a:ext cx="20162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Unitaires</a:t>
            </a:r>
            <a:endParaRPr lang="fr-FR" sz="1600" spc="-1" dirty="0">
              <a:latin typeface="Arial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B7EA4F61-C45D-4C8C-A6DB-276D38BE7DAE}"/>
              </a:ext>
            </a:extLst>
          </p:cNvPr>
          <p:cNvSpPr/>
          <p:nvPr/>
        </p:nvSpPr>
        <p:spPr>
          <a:xfrm>
            <a:off x="3815916" y="4174214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Intégration</a:t>
            </a:r>
            <a:endParaRPr lang="fr-FR" sz="1600" spc="-1" dirty="0">
              <a:latin typeface="Arial"/>
            </a:endParaRP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A3D3C1A5-7676-421C-B59E-908D330C7769}"/>
              </a:ext>
            </a:extLst>
          </p:cNvPr>
          <p:cNvSpPr/>
          <p:nvPr/>
        </p:nvSpPr>
        <p:spPr>
          <a:xfrm>
            <a:off x="4021366" y="3241552"/>
            <a:ext cx="1137844" cy="5585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De bout </a:t>
            </a:r>
          </a:p>
          <a:p>
            <a:pPr algn="ctr"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en bout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A8535902-9E61-4D78-AA94-1B5D96B63625}"/>
              </a:ext>
            </a:extLst>
          </p:cNvPr>
          <p:cNvSpPr/>
          <p:nvPr/>
        </p:nvSpPr>
        <p:spPr>
          <a:xfrm flipV="1">
            <a:off x="8235096" y="3501008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4">
            <a:extLst>
              <a:ext uri="{FF2B5EF4-FFF2-40B4-BE49-F238E27FC236}">
                <a16:creationId xmlns:a16="http://schemas.microsoft.com/office/drawing/2014/main" id="{E7DE0E51-80F4-4ABA-8EDF-25DA72A57992}"/>
              </a:ext>
            </a:extLst>
          </p:cNvPr>
          <p:cNvSpPr/>
          <p:nvPr/>
        </p:nvSpPr>
        <p:spPr>
          <a:xfrm rot="5400000">
            <a:off x="7591260" y="4650872"/>
            <a:ext cx="180031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Coût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3" name="CustomShape 5">
            <a:extLst>
              <a:ext uri="{FF2B5EF4-FFF2-40B4-BE49-F238E27FC236}">
                <a16:creationId xmlns:a16="http://schemas.microsoft.com/office/drawing/2014/main" id="{2B6F6B3C-CB76-483D-97B0-FF197255AE92}"/>
              </a:ext>
            </a:extLst>
          </p:cNvPr>
          <p:cNvSpPr/>
          <p:nvPr/>
        </p:nvSpPr>
        <p:spPr>
          <a:xfrm rot="5400000">
            <a:off x="8330856" y="3659048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" name="CustomShape 6">
            <a:extLst>
              <a:ext uri="{FF2B5EF4-FFF2-40B4-BE49-F238E27FC236}">
                <a16:creationId xmlns:a16="http://schemas.microsoft.com/office/drawing/2014/main" id="{2EDF4663-6820-4D59-A2A1-2724A0B7BEEA}"/>
              </a:ext>
            </a:extLst>
          </p:cNvPr>
          <p:cNvSpPr/>
          <p:nvPr/>
        </p:nvSpPr>
        <p:spPr>
          <a:xfrm rot="5400000">
            <a:off x="8328336" y="5714288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1D6F0EC9-C900-4FEC-949E-1D8DA9E43B77}"/>
              </a:ext>
            </a:extLst>
          </p:cNvPr>
          <p:cNvSpPr/>
          <p:nvPr/>
        </p:nvSpPr>
        <p:spPr>
          <a:xfrm rot="10800000" flipV="1">
            <a:off x="848668" y="3501008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C4547ED-6FF8-4296-989A-C274B36D0AA2}"/>
              </a:ext>
            </a:extLst>
          </p:cNvPr>
          <p:cNvSpPr/>
          <p:nvPr/>
        </p:nvSpPr>
        <p:spPr>
          <a:xfrm rot="16200000">
            <a:off x="-279829" y="4512319"/>
            <a:ext cx="178916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Vitesse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" name="CustomShape 6">
            <a:extLst>
              <a:ext uri="{FF2B5EF4-FFF2-40B4-BE49-F238E27FC236}">
                <a16:creationId xmlns:a16="http://schemas.microsoft.com/office/drawing/2014/main" id="{127EE0DA-AE9B-48C5-AC18-6C06A45399E6}"/>
              </a:ext>
            </a:extLst>
          </p:cNvPr>
          <p:cNvSpPr/>
          <p:nvPr/>
        </p:nvSpPr>
        <p:spPr>
          <a:xfrm rot="16200000">
            <a:off x="451672" y="3481928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8" name="CustomShape 5">
            <a:extLst>
              <a:ext uri="{FF2B5EF4-FFF2-40B4-BE49-F238E27FC236}">
                <a16:creationId xmlns:a16="http://schemas.microsoft.com/office/drawing/2014/main" id="{86DC735D-16A7-4F0F-B98B-3EF86666E336}"/>
              </a:ext>
            </a:extLst>
          </p:cNvPr>
          <p:cNvSpPr/>
          <p:nvPr/>
        </p:nvSpPr>
        <p:spPr>
          <a:xfrm rot="16200000">
            <a:off x="454552" y="5498152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026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Quelques rappels</a:t>
            </a:r>
          </a:p>
        </p:txBody>
      </p:sp>
    </p:spTree>
    <p:extLst>
      <p:ext uri="{BB962C8B-B14F-4D97-AF65-F5344CB8AC3E}">
        <p14:creationId xmlns:p14="http://schemas.microsoft.com/office/powerpoint/2010/main" val="2894991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4 règles élémentaires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de conception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555640" y="3681000"/>
            <a:ext cx="40320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Tous les tests sont au vert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Le code révèle l’intention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Pas de duplication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Pas d’élément superflu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 flipV="1">
            <a:off x="6660360" y="3645000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"/>
          <p:cNvSpPr/>
          <p:nvPr/>
        </p:nvSpPr>
        <p:spPr>
          <a:xfrm rot="5400000">
            <a:off x="6343200" y="4874040"/>
            <a:ext cx="1146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Priorité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 rot="5400000">
            <a:off x="6756120" y="380304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 rot="5400000">
            <a:off x="6753600" y="585828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244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059832" y="60208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Quelques guidelines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pour le cycle TDD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438183" y="3753000"/>
            <a:ext cx="7598313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Ajouter un (et un seul) nouveau test seulement « au vert »</a:t>
            </a:r>
            <a:endParaRPr lang="fr-FR" sz="16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fr-FR" sz="1200" b="1" spc="-1" dirty="0">
                <a:solidFill>
                  <a:srgbClr val="0070C0"/>
                </a:solidFill>
                <a:latin typeface="Arial Black"/>
              </a:rPr>
              <a:t>(à un même niveau de test : unitaire / acceptation)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Voir échouer le test avant de coder sa solution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Coder dans l’optique de revenir au plus vite « au vert »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Effectuer un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</a:t>
            </a:r>
            <a:r>
              <a:rPr lang="fr-FR" sz="1600" b="0" strike="noStrike" spc="-1" dirty="0" err="1">
                <a:solidFill>
                  <a:srgbClr val="0070C0"/>
                </a:solidFill>
                <a:latin typeface="Arial Black"/>
              </a:rPr>
              <a:t>efactoring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 du code </a:t>
            </a:r>
            <a:r>
              <a:rPr lang="fr-FR" sz="1600" b="0" u="sng" strike="noStrike" spc="-1" dirty="0">
                <a:solidFill>
                  <a:srgbClr val="0070C0"/>
                </a:solidFill>
                <a:latin typeface="Arial Black"/>
              </a:rPr>
              <a:t>ou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 du test, pas des deux à la fois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FAA2F1-62DB-4DD5-9BF6-8BEB65FF9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1809750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Le TDD « classique »</a:t>
            </a: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11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Anatomie d’un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3924000" y="4005000"/>
            <a:ext cx="1439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Contexte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Événement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Attendu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475640" y="400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1475640" y="472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1475640" y="544536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5652000" y="4005000"/>
            <a:ext cx="302400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états / données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ce qui est testé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77933C"/>
                </a:solidFill>
                <a:latin typeface="Arial Black"/>
              </a:rPr>
              <a:t>= réponse au besoin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289" name="Image 11"/>
          <p:cNvPicPr/>
          <p:nvPr/>
        </p:nvPicPr>
        <p:blipFill>
          <a:blip r:embed="rId2"/>
          <a:stretch/>
        </p:blipFill>
        <p:spPr>
          <a:xfrm>
            <a:off x="626400" y="332640"/>
            <a:ext cx="2001240" cy="327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èche : gauche 20">
            <a:extLst>
              <a:ext uri="{FF2B5EF4-FFF2-40B4-BE49-F238E27FC236}">
                <a16:creationId xmlns:a16="http://schemas.microsoft.com/office/drawing/2014/main" id="{20151C5E-FBDF-4306-B821-28B232FB3AD9}"/>
              </a:ext>
            </a:extLst>
          </p:cNvPr>
          <p:cNvSpPr/>
          <p:nvPr/>
        </p:nvSpPr>
        <p:spPr>
          <a:xfrm rot="10800000">
            <a:off x="2483768" y="1128643"/>
            <a:ext cx="4257812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Bulle narrative : rectangle à coins arrondis 27">
            <a:extLst>
              <a:ext uri="{FF2B5EF4-FFF2-40B4-BE49-F238E27FC236}">
                <a16:creationId xmlns:a16="http://schemas.microsoft.com/office/drawing/2014/main" id="{933193DC-2F63-45E7-9C2C-3305E907E1DE}"/>
              </a:ext>
            </a:extLst>
          </p:cNvPr>
          <p:cNvSpPr/>
          <p:nvPr/>
        </p:nvSpPr>
        <p:spPr>
          <a:xfrm>
            <a:off x="2915816" y="1628800"/>
            <a:ext cx="3960440" cy="3600400"/>
          </a:xfrm>
          <a:prstGeom prst="wedgeRoundRectCallout">
            <a:avLst>
              <a:gd name="adj1" fmla="val -41381"/>
              <a:gd name="adj2" fmla="val -576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angle droit 1">
            <a:extLst>
              <a:ext uri="{FF2B5EF4-FFF2-40B4-BE49-F238E27FC236}">
                <a16:creationId xmlns:a16="http://schemas.microsoft.com/office/drawing/2014/main" id="{D5987343-89B9-4699-9CAD-AFA1A418B12B}"/>
              </a:ext>
            </a:extLst>
          </p:cNvPr>
          <p:cNvSpPr/>
          <p:nvPr/>
        </p:nvSpPr>
        <p:spPr>
          <a:xfrm rot="16200000" flipH="1">
            <a:off x="3630348" y="1418327"/>
            <a:ext cx="3183447" cy="5476603"/>
          </a:xfrm>
          <a:prstGeom prst="bentUpArrow">
            <a:avLst>
              <a:gd name="adj1" fmla="val 7191"/>
              <a:gd name="adj2" fmla="val 7395"/>
              <a:gd name="adj3" fmla="val 9364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5C27F45-5198-40DF-80F3-85EA8A981D1E}"/>
              </a:ext>
            </a:extLst>
          </p:cNvPr>
          <p:cNvSpPr>
            <a:spLocks noChangeAspect="1"/>
          </p:cNvSpPr>
          <p:nvPr/>
        </p:nvSpPr>
        <p:spPr>
          <a:xfrm>
            <a:off x="4104901" y="1772816"/>
            <a:ext cx="1412542" cy="141254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RED</a:t>
            </a:r>
            <a:endParaRPr lang="fr-FR" b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BBA1B30-2238-44F8-B126-CEAFB8AF435B}"/>
              </a:ext>
            </a:extLst>
          </p:cNvPr>
          <p:cNvSpPr>
            <a:spLocks noChangeAspect="1"/>
          </p:cNvSpPr>
          <p:nvPr/>
        </p:nvSpPr>
        <p:spPr>
          <a:xfrm>
            <a:off x="5329038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GREEN</a:t>
            </a:r>
            <a:endParaRPr lang="fr-FR" b="1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31BB4C7-DB91-4027-B42F-91237BC958E0}"/>
              </a:ext>
            </a:extLst>
          </p:cNvPr>
          <p:cNvSpPr>
            <a:spLocks noChangeAspect="1"/>
          </p:cNvSpPr>
          <p:nvPr/>
        </p:nvSpPr>
        <p:spPr>
          <a:xfrm>
            <a:off x="3042537" y="3671658"/>
            <a:ext cx="1412542" cy="141254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REFACTOR</a:t>
            </a:r>
            <a:endParaRPr lang="fr-FR" b="1" dirty="0"/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27760727-E7FC-470D-8C3D-4F1FBA0B86FE}"/>
              </a:ext>
            </a:extLst>
          </p:cNvPr>
          <p:cNvSpPr/>
          <p:nvPr/>
        </p:nvSpPr>
        <p:spPr>
          <a:xfrm rot="14200389">
            <a:off x="5163230" y="3293242"/>
            <a:ext cx="501656" cy="423763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CB86DD6E-6990-4BC8-A17A-38D2FA1A9B46}"/>
              </a:ext>
            </a:extLst>
          </p:cNvPr>
          <p:cNvSpPr/>
          <p:nvPr/>
        </p:nvSpPr>
        <p:spPr>
          <a:xfrm rot="7241706">
            <a:off x="4054882" y="3239806"/>
            <a:ext cx="501656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CC8ADEF7-6E58-485E-A2FB-7A4960E6874C}"/>
              </a:ext>
            </a:extLst>
          </p:cNvPr>
          <p:cNvSpPr/>
          <p:nvPr/>
        </p:nvSpPr>
        <p:spPr>
          <a:xfrm>
            <a:off x="4612837" y="4169698"/>
            <a:ext cx="517932" cy="410446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5CEA4D7-5F8A-4472-A930-93D4C07D88F2}"/>
              </a:ext>
            </a:extLst>
          </p:cNvPr>
          <p:cNvSpPr>
            <a:spLocks noChangeAspect="1"/>
          </p:cNvSpPr>
          <p:nvPr/>
        </p:nvSpPr>
        <p:spPr>
          <a:xfrm>
            <a:off x="179512" y="260648"/>
            <a:ext cx="2160240" cy="216024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RED</a:t>
            </a:r>
            <a:endParaRPr lang="fr-FR" b="1" dirty="0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BE5B3589-6F8F-4291-8F30-DCC2BE7C4769}"/>
              </a:ext>
            </a:extLst>
          </p:cNvPr>
          <p:cNvSpPr/>
          <p:nvPr/>
        </p:nvSpPr>
        <p:spPr>
          <a:xfrm>
            <a:off x="6804488" y="260648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53795902-D6E9-4F38-860F-2A25D5C0982F}"/>
              </a:ext>
            </a:extLst>
          </p:cNvPr>
          <p:cNvSpPr/>
          <p:nvPr/>
        </p:nvSpPr>
        <p:spPr>
          <a:xfrm>
            <a:off x="179752" y="4437352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2" name="Flèche : gauche 31">
            <a:extLst>
              <a:ext uri="{FF2B5EF4-FFF2-40B4-BE49-F238E27FC236}">
                <a16:creationId xmlns:a16="http://schemas.microsoft.com/office/drawing/2014/main" id="{E2968DDC-4487-44CD-A266-76F32181C39E}"/>
              </a:ext>
            </a:extLst>
          </p:cNvPr>
          <p:cNvSpPr/>
          <p:nvPr/>
        </p:nvSpPr>
        <p:spPr>
          <a:xfrm rot="5400000">
            <a:off x="388670" y="3210257"/>
            <a:ext cx="1741919" cy="42376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619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Codons un peu !</a:t>
            </a:r>
          </a:p>
        </p:txBody>
      </p:sp>
    </p:spTree>
    <p:extLst>
      <p:ext uri="{BB962C8B-B14F-4D97-AF65-F5344CB8AC3E}">
        <p14:creationId xmlns:p14="http://schemas.microsoft.com/office/powerpoint/2010/main" val="4029135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gestion (prix en centimes) 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33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914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D0086-90CA-49E6-9DE3-9940DA6A2801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368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187071-88C1-46D8-A243-1359087D8CAD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717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Encaissement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Encaissement();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2628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Encaissement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Encaissement(panier);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 panier est vide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27A68B-8C5B-4968-9ED5-D0DFB7A4DF75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366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Panier </a:t>
            </a:r>
            <a:r>
              <a:rPr lang="fr-FR" altLang="fr-FR" sz="16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panier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Panier();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Encaissement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Encaissement(panier);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 panier est vide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27A68B-8C5B-4968-9ED5-D0DFB7A4DF75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24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239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EncaissementTest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3770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239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EncaissementTest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5375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239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EncaissementTest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1708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sz="16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endParaRPr lang="fr-FR" altLang="fr-FR" sz="1600" dirty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altLang="fr-FR" sz="1600" dirty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239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EncaissementTest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947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sz="16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endParaRPr lang="fr-FR" altLang="fr-FR" sz="1600" dirty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altLang="fr-FR" sz="1600" dirty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Le panier est vide</a:t>
            </a:r>
          </a:p>
          <a:p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</a:p>
          <a:p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239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EncaissementTest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863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sz="16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endParaRPr lang="fr-FR" altLang="fr-FR" sz="1600" dirty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Panier</a:t>
            </a:r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panier</a:t>
            </a:r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altLang="fr-FR" sz="1600" dirty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sz="16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InjectMocks</a:t>
            </a:r>
            <a:endParaRPr lang="fr-FR" altLang="fr-FR" sz="1600" dirty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altLang="fr-FR" sz="1600" dirty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Le panier est vide</a:t>
            </a:r>
          </a:p>
          <a:p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</a:p>
          <a:p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239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EncaissementTest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625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Panier </a:t>
            </a:r>
            <a:r>
              <a:rPr lang="fr-FR" altLang="fr-FR" sz="16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panier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Panier();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Encaissement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Encaissement(panier);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neRienEncaisserPourUnPanierVide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 panier est vide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encaissement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.calculerMontantTotal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montantTotal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27A68B-8C5B-4968-9ED5-D0DFB7A4DF75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8334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gestion (prix en centimes) 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752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gestion (prix en centimes) 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C00000"/>
                </a:solidFill>
                <a:latin typeface="Arial Black"/>
              </a:rPr>
              <a:t>Une pomme offerte pour deux pommes achetées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3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4528"/>
            <a:ext cx="6796537" cy="362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gestion (prix en centimes) 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Une pomme offerte pour deux pommes achetées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C00000"/>
                </a:solidFill>
                <a:latin typeface="Arial Black"/>
              </a:rPr>
              <a:t>La deuxième banane est à moitié prix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1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7191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844927" y="2545220"/>
            <a:ext cx="6796537" cy="4062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Faire payer le bon montant quand le client passe en caisse.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Règles de gestion (prix en centimes) 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pomme coûte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Une pomme offerte pour deux pommes achetées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banane coûte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La deuxième banane est à moitié prix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Une cerise coûte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rgbClr val="C00000"/>
                </a:solidFill>
                <a:latin typeface="Arial Black"/>
              </a:rPr>
              <a:t>Un client fidèle a droit à 10% de remise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5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Une solution possible</a:t>
            </a:r>
          </a:p>
        </p:txBody>
      </p:sp>
    </p:spTree>
    <p:extLst>
      <p:ext uri="{BB962C8B-B14F-4D97-AF65-F5344CB8AC3E}">
        <p14:creationId xmlns:p14="http://schemas.microsoft.com/office/powerpoint/2010/main" val="26465620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E8D2FB7-D9AE-42B7-8B28-3F274EDC84D1}"/>
              </a:ext>
            </a:extLst>
          </p:cNvPr>
          <p:cNvSpPr/>
          <p:nvPr/>
        </p:nvSpPr>
        <p:spPr>
          <a:xfrm>
            <a:off x="1115616" y="364502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Panier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1A8A07E-C281-484D-B5A4-DC314A20BA29}"/>
              </a:ext>
            </a:extLst>
          </p:cNvPr>
          <p:cNvSpPr/>
          <p:nvPr/>
        </p:nvSpPr>
        <p:spPr>
          <a:xfrm>
            <a:off x="4860032" y="364502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Tarification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0F56EE9-38E9-4FBC-A3C2-742EC1532767}"/>
              </a:ext>
            </a:extLst>
          </p:cNvPr>
          <p:cNvSpPr/>
          <p:nvPr/>
        </p:nvSpPr>
        <p:spPr>
          <a:xfrm>
            <a:off x="1115616" y="5833864"/>
            <a:ext cx="7128792" cy="4034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Fruit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A1CEB2-EE48-459F-A90B-C617DCE7B50E}"/>
              </a:ext>
            </a:extLst>
          </p:cNvPr>
          <p:cNvSpPr/>
          <p:nvPr/>
        </p:nvSpPr>
        <p:spPr>
          <a:xfrm>
            <a:off x="2987824" y="364502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Encaissement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AE14E34-AD21-4625-800C-DB600A47AEA4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4762871" y="2755775"/>
            <a:ext cx="1238436" cy="540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747E33BA-3808-487F-BBAE-3BEC038F32EA}"/>
              </a:ext>
            </a:extLst>
          </p:cNvPr>
          <p:cNvCxnSpPr>
            <a:cxnSpLocks/>
            <a:stCxn id="11" idx="3"/>
            <a:endCxn id="30" idx="0"/>
          </p:cNvCxnSpPr>
          <p:nvPr/>
        </p:nvCxnSpPr>
        <p:spPr>
          <a:xfrm>
            <a:off x="5616116" y="2176264"/>
            <a:ext cx="1908212" cy="148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1B369768-B662-4855-A194-466CCC39E12E}"/>
              </a:ext>
            </a:extLst>
          </p:cNvPr>
          <p:cNvCxnSpPr>
            <a:cxnSpLocks/>
            <a:stCxn id="11" idx="1"/>
            <a:endCxn id="2" idx="0"/>
          </p:cNvCxnSpPr>
          <p:nvPr/>
        </p:nvCxnSpPr>
        <p:spPr>
          <a:xfrm rot="10800000" flipV="1">
            <a:off x="1907704" y="2176264"/>
            <a:ext cx="1836204" cy="1468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133460B-9EB2-45AF-8E46-1CCD76667C08}"/>
              </a:ext>
            </a:extLst>
          </p:cNvPr>
          <p:cNvSpPr txBox="1"/>
          <p:nvPr/>
        </p:nvSpPr>
        <p:spPr>
          <a:xfrm>
            <a:off x="251521" y="6119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Test d’intégration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126EDF8-A90B-4317-B2DE-A495487F0BF1}"/>
              </a:ext>
            </a:extLst>
          </p:cNvPr>
          <p:cNvSpPr/>
          <p:nvPr/>
        </p:nvSpPr>
        <p:spPr>
          <a:xfrm>
            <a:off x="3743908" y="1945940"/>
            <a:ext cx="1872208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04E5181B-C7E6-4173-A47E-8493A2C6C4B9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3394721" y="2791780"/>
            <a:ext cx="1238436" cy="468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FD59B85-5CC5-4E01-8C67-8389D54B34B0}"/>
              </a:ext>
            </a:extLst>
          </p:cNvPr>
          <p:cNvSpPr/>
          <p:nvPr/>
        </p:nvSpPr>
        <p:spPr>
          <a:xfrm>
            <a:off x="6732240" y="3663876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Fake</a:t>
            </a:r>
          </a:p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Persistance</a:t>
            </a:r>
          </a:p>
        </p:txBody>
      </p:sp>
    </p:spTree>
    <p:extLst>
      <p:ext uri="{BB962C8B-B14F-4D97-AF65-F5344CB8AC3E}">
        <p14:creationId xmlns:p14="http://schemas.microsoft.com/office/powerpoint/2010/main" val="37953507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61C6827-B19C-4B14-895C-D2382DA7498F}"/>
              </a:ext>
            </a:extLst>
          </p:cNvPr>
          <p:cNvSpPr/>
          <p:nvPr/>
        </p:nvSpPr>
        <p:spPr>
          <a:xfrm>
            <a:off x="3491880" y="1888232"/>
            <a:ext cx="1872208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EncaissementTest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E8D2FB7-D9AE-42B7-8B28-3F274EDC84D1}"/>
              </a:ext>
            </a:extLst>
          </p:cNvPr>
          <p:cNvSpPr/>
          <p:nvPr/>
        </p:nvSpPr>
        <p:spPr>
          <a:xfrm>
            <a:off x="758494" y="3212976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Panier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831630C-571A-430C-A4C0-00BC9B778398}"/>
              </a:ext>
            </a:extLst>
          </p:cNvPr>
          <p:cNvSpPr/>
          <p:nvPr/>
        </p:nvSpPr>
        <p:spPr>
          <a:xfrm>
            <a:off x="6812200" y="4797152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Mock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Persistance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1A8A07E-C281-484D-B5A4-DC314A20BA29}"/>
              </a:ext>
            </a:extLst>
          </p:cNvPr>
          <p:cNvSpPr/>
          <p:nvPr/>
        </p:nvSpPr>
        <p:spPr>
          <a:xfrm>
            <a:off x="6812200" y="3212976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Tarification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0F56EE9-38E9-4FBC-A3C2-742EC1532767}"/>
              </a:ext>
            </a:extLst>
          </p:cNvPr>
          <p:cNvSpPr/>
          <p:nvPr/>
        </p:nvSpPr>
        <p:spPr>
          <a:xfrm>
            <a:off x="1115616" y="5833864"/>
            <a:ext cx="7128792" cy="4034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Fruit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A1CEB2-EE48-459F-A90B-C617DCE7B50E}"/>
              </a:ext>
            </a:extLst>
          </p:cNvPr>
          <p:cNvSpPr/>
          <p:nvPr/>
        </p:nvSpPr>
        <p:spPr>
          <a:xfrm>
            <a:off x="3635896" y="3212976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Encaissement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AE14E34-AD21-4625-800C-DB600A47AEA4}"/>
              </a:ext>
            </a:extLst>
          </p:cNvPr>
          <p:cNvCxnSpPr>
            <a:cxnSpLocks/>
            <a:stCxn id="6" idx="3"/>
            <a:endCxn id="32" idx="0"/>
          </p:cNvCxnSpPr>
          <p:nvPr/>
        </p:nvCxnSpPr>
        <p:spPr>
          <a:xfrm>
            <a:off x="5220072" y="3573016"/>
            <a:ext cx="288032" cy="1216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133460B-9EB2-45AF-8E46-1CCD76667C08}"/>
              </a:ext>
            </a:extLst>
          </p:cNvPr>
          <p:cNvSpPr txBox="1"/>
          <p:nvPr/>
        </p:nvSpPr>
        <p:spPr>
          <a:xfrm>
            <a:off x="251521" y="6119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Tests unitaires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0998E4B-DFD9-4972-9FD4-C6EE05664F08}"/>
              </a:ext>
            </a:extLst>
          </p:cNvPr>
          <p:cNvSpPr/>
          <p:nvPr/>
        </p:nvSpPr>
        <p:spPr>
          <a:xfrm>
            <a:off x="611560" y="1888232"/>
            <a:ext cx="1866520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PanierTest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DFE3E07-559E-466A-A07A-0F93F0763E06}"/>
              </a:ext>
            </a:extLst>
          </p:cNvPr>
          <p:cNvSpPr/>
          <p:nvPr/>
        </p:nvSpPr>
        <p:spPr>
          <a:xfrm>
            <a:off x="6671028" y="1888232"/>
            <a:ext cx="1866520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TarificationTest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6511A1A-0FB2-4498-8BB9-106A3CC584C2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1544820" y="2348880"/>
            <a:ext cx="5762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022269-0729-4EE8-ADFD-81A604BA9521}"/>
              </a:ext>
            </a:extLst>
          </p:cNvPr>
          <p:cNvCxnSpPr>
            <a:stCxn id="13" idx="2"/>
            <a:endCxn id="4" idx="0"/>
          </p:cNvCxnSpPr>
          <p:nvPr/>
        </p:nvCxnSpPr>
        <p:spPr>
          <a:xfrm>
            <a:off x="7604288" y="2348880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FEB469-D0EB-4B63-81DF-E0A06BF8F027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4427984" y="2348880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5446E4F-6AAE-4B04-A681-D9070BDBCACD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7604288" y="3933056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E30734C3-1A53-4A84-B423-00765007A959}"/>
              </a:ext>
            </a:extLst>
          </p:cNvPr>
          <p:cNvCxnSpPr>
            <a:cxnSpLocks/>
            <a:stCxn id="6" idx="1"/>
            <a:endCxn id="30" idx="0"/>
          </p:cNvCxnSpPr>
          <p:nvPr/>
        </p:nvCxnSpPr>
        <p:spPr>
          <a:xfrm rot="10800000" flipV="1">
            <a:off x="3275856" y="3573016"/>
            <a:ext cx="360040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0738E3A5-E64D-41DB-BCF9-B38719A6B2D4}"/>
              </a:ext>
            </a:extLst>
          </p:cNvPr>
          <p:cNvSpPr/>
          <p:nvPr/>
        </p:nvSpPr>
        <p:spPr>
          <a:xfrm>
            <a:off x="2483768" y="4797152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Mock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Panier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3E2245E-A4BF-47BB-BFE3-706FC5BE4B86}"/>
              </a:ext>
            </a:extLst>
          </p:cNvPr>
          <p:cNvSpPr/>
          <p:nvPr/>
        </p:nvSpPr>
        <p:spPr>
          <a:xfrm>
            <a:off x="4716016" y="4789732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Mock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Tarification</a:t>
            </a:r>
          </a:p>
        </p:txBody>
      </p:sp>
    </p:spTree>
    <p:extLst>
      <p:ext uri="{BB962C8B-B14F-4D97-AF65-F5344CB8AC3E}">
        <p14:creationId xmlns:p14="http://schemas.microsoft.com/office/powerpoint/2010/main" val="1638114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E8D2FB7-D9AE-42B7-8B28-3F274EDC84D1}"/>
              </a:ext>
            </a:extLst>
          </p:cNvPr>
          <p:cNvSpPr/>
          <p:nvPr/>
        </p:nvSpPr>
        <p:spPr>
          <a:xfrm>
            <a:off x="1115616" y="328498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Panier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831630C-571A-430C-A4C0-00BC9B778398}"/>
              </a:ext>
            </a:extLst>
          </p:cNvPr>
          <p:cNvSpPr/>
          <p:nvPr/>
        </p:nvSpPr>
        <p:spPr>
          <a:xfrm>
            <a:off x="6660232" y="4581128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Persistance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1A8A07E-C281-484D-B5A4-DC314A20BA29}"/>
              </a:ext>
            </a:extLst>
          </p:cNvPr>
          <p:cNvSpPr/>
          <p:nvPr/>
        </p:nvSpPr>
        <p:spPr>
          <a:xfrm>
            <a:off x="4860032" y="328498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Tarification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0F56EE9-38E9-4FBC-A3C2-742EC1532767}"/>
              </a:ext>
            </a:extLst>
          </p:cNvPr>
          <p:cNvSpPr/>
          <p:nvPr/>
        </p:nvSpPr>
        <p:spPr>
          <a:xfrm>
            <a:off x="1115616" y="5833864"/>
            <a:ext cx="7128792" cy="4034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Fruit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A1CEB2-EE48-459F-A90B-C617DCE7B50E}"/>
              </a:ext>
            </a:extLst>
          </p:cNvPr>
          <p:cNvSpPr/>
          <p:nvPr/>
        </p:nvSpPr>
        <p:spPr>
          <a:xfrm>
            <a:off x="2987824" y="1988840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Encaissement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AE14E34-AD21-4625-800C-DB600A47AEA4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4572000" y="2348880"/>
            <a:ext cx="1080120" cy="93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747E33BA-3808-487F-BBAE-3BEC038F32EA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>
            <a:off x="6444208" y="3645024"/>
            <a:ext cx="1008112" cy="93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1B369768-B662-4855-A194-466CCC39E12E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 flipV="1">
            <a:off x="1907704" y="2348880"/>
            <a:ext cx="1080120" cy="93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133460B-9EB2-45AF-8E46-1CCD76667C08}"/>
              </a:ext>
            </a:extLst>
          </p:cNvPr>
          <p:cNvSpPr txBox="1"/>
          <p:nvPr/>
        </p:nvSpPr>
        <p:spPr>
          <a:xfrm>
            <a:off x="251521" y="6119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1464682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/>
          <p:cNvPicPr/>
          <p:nvPr/>
        </p:nvPicPr>
        <p:blipFill>
          <a:blip r:embed="rId2"/>
          <a:stretch/>
        </p:blipFill>
        <p:spPr>
          <a:xfrm>
            <a:off x="6367064" y="260000"/>
            <a:ext cx="2381400" cy="2381400"/>
          </a:xfrm>
          <a:prstGeom prst="rect">
            <a:avLst/>
          </a:prstGeom>
          <a:ln>
            <a:noFill/>
          </a:ln>
        </p:spPr>
      </p:pic>
      <p:pic>
        <p:nvPicPr>
          <p:cNvPr id="87" name="Image 86"/>
          <p:cNvPicPr/>
          <p:nvPr/>
        </p:nvPicPr>
        <p:blipFill>
          <a:blip r:embed="rId3"/>
          <a:stretch/>
        </p:blipFill>
        <p:spPr>
          <a:xfrm>
            <a:off x="633352" y="443080"/>
            <a:ext cx="1706400" cy="198072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0" y="3210560"/>
            <a:ext cx="9144000" cy="801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3200" b="1" spc="-1" dirty="0">
                <a:solidFill>
                  <a:srgbClr val="1F497D"/>
                </a:solidFill>
                <a:latin typeface="Arial Black"/>
              </a:rPr>
              <a:t>Merci à tous 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408000" y="299096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TextShape 3"/>
          <p:cNvSpPr txBox="1"/>
          <p:nvPr/>
        </p:nvSpPr>
        <p:spPr>
          <a:xfrm>
            <a:off x="0" y="5001560"/>
            <a:ext cx="9144000" cy="1413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1600" b="0" strike="noStrike" spc="-1" dirty="0">
                <a:solidFill>
                  <a:srgbClr val="808080"/>
                </a:solidFill>
                <a:latin typeface="Arial Black"/>
              </a:rPr>
              <a:t>lyontechhub.slack.com</a:t>
            </a:r>
            <a:endParaRPr lang="fr-FR" sz="16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2148C8-4C46-421A-A50A-F7F44027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20" y="577012"/>
            <a:ext cx="1747376" cy="1747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86261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1579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Réaliser le code répondant au test</a:t>
            </a:r>
            <a:endParaRPr lang="fr-F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et à rien d’autre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1F497D"/>
                </a:solidFill>
                <a:latin typeface="Arial"/>
              </a:rPr>
              <a:t>Améliorer la qualité du code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0" i="1" strike="noStrike" spc="-1">
                <a:solidFill>
                  <a:srgbClr val="1F497D"/>
                </a:solidFill>
                <a:latin typeface="Arial"/>
              </a:rPr>
              <a:t>et celle du test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1F497D"/>
                </a:solidFill>
                <a:latin typeface="Arial"/>
              </a:rPr>
              <a:t>Ecrire un test</a:t>
            </a:r>
            <a:br>
              <a:rPr dirty="0"/>
            </a:br>
            <a:r>
              <a:rPr lang="fr-FR" sz="1400" b="0" i="1" strike="noStrike" spc="-1" dirty="0">
                <a:solidFill>
                  <a:srgbClr val="1F497D"/>
                </a:solidFill>
                <a:latin typeface="Arial"/>
              </a:rPr>
              <a:t>en échec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498024"/>
            <a:ext cx="2084760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Réfléchir</a:t>
            </a: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Calibri"/>
              </a:rPr>
              <a:t>au besoin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64775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936</Words>
  <Application>Microsoft Office PowerPoint</Application>
  <PresentationFormat>Affichage à l'écran (4:3)</PresentationFormat>
  <Paragraphs>462</Paragraphs>
  <Slides>65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71" baseType="lpstr">
      <vt:lpstr>Arial</vt:lpstr>
      <vt:lpstr>Arial Black</vt:lpstr>
      <vt:lpstr>Calibri</vt:lpstr>
      <vt:lpstr>Courier New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FERNANDEZ Christophe Ext DTSI/DSI</dc:creator>
  <cp:lastModifiedBy>FERNANDEZ Christophe</cp:lastModifiedBy>
  <cp:revision>191</cp:revision>
  <dcterms:created xsi:type="dcterms:W3CDTF">2017-07-04T09:29:08Z</dcterms:created>
  <dcterms:modified xsi:type="dcterms:W3CDTF">2018-09-13T12:46:15Z</dcterms:modified>
</cp:coreProperties>
</file>