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0" r:id="rId6"/>
    <p:sldId id="266" r:id="rId7"/>
    <p:sldId id="324" r:id="rId8"/>
    <p:sldId id="352" r:id="rId9"/>
    <p:sldId id="353" r:id="rId10"/>
    <p:sldId id="354" r:id="rId11"/>
    <p:sldId id="355" r:id="rId12"/>
    <p:sldId id="267" r:id="rId13"/>
    <p:sldId id="268" r:id="rId14"/>
    <p:sldId id="269" r:id="rId15"/>
    <p:sldId id="270" r:id="rId16"/>
    <p:sldId id="332" r:id="rId17"/>
    <p:sldId id="350" r:id="rId18"/>
    <p:sldId id="35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56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57" r:id="rId57"/>
    <p:sldId id="311" r:id="rId58"/>
    <p:sldId id="314" r:id="rId59"/>
    <p:sldId id="323" r:id="rId60"/>
    <p:sldId id="312" r:id="rId61"/>
    <p:sldId id="322" r:id="rId62"/>
    <p:sldId id="321" r:id="rId63"/>
    <p:sldId id="318" r:id="rId64"/>
    <p:sldId id="315" r:id="rId65"/>
    <p:sldId id="316" r:id="rId66"/>
    <p:sldId id="319" r:id="rId67"/>
    <p:sldId id="317" r:id="rId68"/>
    <p:sldId id="358" r:id="rId69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2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B936-4C4E-46A2-8E08-CC2D77E85441}" type="datetimeFigureOut">
              <a:rPr lang="fr-CA" smtClean="0"/>
              <a:t>2019-04-09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6D75-2027-4E21-8C8F-7A73643B63D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14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000" b="0" strike="noStrike" spc="-1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pour modifier le style du 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2F4E0542-915B-49A1-B4C7-888BD187DF1A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09/04/2019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36DA9A-A065-4F0D-821E-F10A800CAC3E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pour modifier le style du titre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FB590D8-36DD-4361-81D6-3A2627CAA74F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09/04/2019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27AB9B0-C6B9-44D1-9042-B977EFDF936C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5"/>
          <p:cNvPicPr/>
          <p:nvPr/>
        </p:nvPicPr>
        <p:blipFill>
          <a:blip r:embed="rId2"/>
          <a:stretch/>
        </p:blipFill>
        <p:spPr>
          <a:xfrm>
            <a:off x="494360" y="3106656"/>
            <a:ext cx="3174840" cy="244476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685800" y="493070"/>
            <a:ext cx="7772040" cy="2314138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Coding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</a:t>
            </a: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backwards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</a:t>
            </a:r>
            <a:endParaRPr lang="fr-FR" sz="4800" spc="-1" dirty="0"/>
          </a:p>
          <a:p>
            <a:pPr algn="ctr">
              <a:lnSpc>
                <a:spcPct val="100000"/>
              </a:lnSpc>
            </a:pPr>
            <a:r>
              <a:rPr lang="fr-FR" sz="3200" b="1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in </a:t>
            </a:r>
            <a:r>
              <a:rPr lang="fr-FR" sz="3200" b="1" spc="-1" dirty="0" err="1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order</a:t>
            </a:r>
            <a:r>
              <a:rPr lang="fr-FR" sz="3200" b="1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 to </a:t>
            </a:r>
            <a:endParaRPr lang="fr-FR" sz="3200" spc="-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to </a:t>
            </a: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think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straight</a:t>
            </a:r>
            <a:endParaRPr lang="fr-FR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5D53986-38B9-4F94-94B6-79520D4E4069}"/>
              </a:ext>
            </a:extLst>
          </p:cNvPr>
          <p:cNvSpPr/>
          <p:nvPr/>
        </p:nvSpPr>
        <p:spPr>
          <a:xfrm>
            <a:off x="4135544" y="3868992"/>
            <a:ext cx="4642336" cy="2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strike="noStrike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Initiation to</a:t>
            </a:r>
            <a:endParaRPr lang="fr-FR" sz="3200" b="1" strike="noStrike" spc="-1" dirty="0">
              <a:solidFill>
                <a:schemeClr val="bg1">
                  <a:lumMod val="50000"/>
                </a:schemeClr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endParaRPr lang="fr-FR" sz="1200" b="1" strike="noStrike" spc="-1" dirty="0">
              <a:solidFill>
                <a:srgbClr val="1F497D"/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r>
              <a:rPr lang="fr-FR" sz="3200" b="1" strike="noStrike" spc="-1" dirty="0">
                <a:solidFill>
                  <a:srgbClr val="1F497D"/>
                </a:solidFill>
                <a:latin typeface="Arial Black"/>
              </a:rPr>
              <a:t>TDD</a:t>
            </a:r>
          </a:p>
          <a:p>
            <a:pPr algn="ctr"/>
            <a:endParaRPr lang="fr-FR" sz="1200" spc="-1" dirty="0">
              <a:solidFill>
                <a:srgbClr val="8B8B8B"/>
              </a:solidFill>
              <a:latin typeface="Arial Black"/>
            </a:endParaRPr>
          </a:p>
          <a:p>
            <a:pPr algn="ctr"/>
            <a:r>
              <a:rPr lang="fr-FR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(Test Driven </a:t>
            </a:r>
            <a:r>
              <a:rPr lang="fr-FR" spc="-1" dirty="0" err="1">
                <a:solidFill>
                  <a:schemeClr val="bg1">
                    <a:lumMod val="50000"/>
                  </a:schemeClr>
                </a:solidFill>
                <a:latin typeface="Arial Black"/>
              </a:rPr>
              <a:t>Development</a:t>
            </a:r>
            <a:r>
              <a:rPr lang="fr-FR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)</a:t>
            </a:r>
            <a:endParaRPr lang="fr-FR" spc="-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EFDE86-5D7E-4B45-BBFF-4082220EC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38539">
            <a:off x="2045613" y="5152603"/>
            <a:ext cx="1595251" cy="797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18578" y="5231511"/>
            <a:ext cx="2253172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The main design effort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occurs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here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640899"/>
            <a:ext cx="2184648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Consider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the</a:t>
            </a:r>
            <a:r>
              <a:rPr lang="fr-FR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requirement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7813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, but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for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what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purpose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Higher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Quality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51" name="Image 10"/>
          <p:cNvPicPr/>
          <p:nvPr/>
        </p:nvPicPr>
        <p:blipFill>
          <a:blip r:embed="rId2"/>
          <a:stretch/>
        </p:blipFill>
        <p:spPr>
          <a:xfrm>
            <a:off x="683640" y="696240"/>
            <a:ext cx="3026160" cy="280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Higher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Quality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843640" y="3580200"/>
            <a:ext cx="5688360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Users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and Business Satisfaction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Product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Relialibility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and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Robusteness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Tolerance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to Change</a:t>
            </a:r>
            <a:endParaRPr lang="fr-FR" sz="18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Building </a:t>
            </a:r>
            <a:r>
              <a:rPr lang="fr-FR" spc="-1" dirty="0" smtClean="0">
                <a:solidFill>
                  <a:srgbClr val="0070C0"/>
                </a:solidFill>
                <a:latin typeface="Arial Black"/>
              </a:rPr>
              <a:t>Trust 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and </a:t>
            </a:r>
            <a:r>
              <a:rPr lang="fr-FR" spc="-1" dirty="0" smtClean="0">
                <a:solidFill>
                  <a:srgbClr val="0070C0"/>
                </a:solidFill>
                <a:latin typeface="Arial Black"/>
              </a:rPr>
              <a:t>Confidence</a:t>
            </a: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Continuous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Improvement</a:t>
            </a:r>
            <a:r>
              <a:rPr lang="fr-FR" spc="-1" dirty="0" smtClean="0">
                <a:solidFill>
                  <a:srgbClr val="0070C0"/>
                </a:solidFill>
                <a:latin typeface="Arial Black"/>
              </a:rPr>
              <a:t> Cycle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54" name="Image 5"/>
          <p:cNvPicPr/>
          <p:nvPr/>
        </p:nvPicPr>
        <p:blipFill>
          <a:blip r:embed="rId2"/>
          <a:stretch/>
        </p:blipFill>
        <p:spPr>
          <a:xfrm>
            <a:off x="683640" y="696240"/>
            <a:ext cx="3026160" cy="280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, but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how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does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TDD help in all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this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 3"/>
          <p:cNvPicPr/>
          <p:nvPr/>
        </p:nvPicPr>
        <p:blipFill>
          <a:blip r:embed="rId2"/>
          <a:stretch/>
        </p:blipFill>
        <p:spPr>
          <a:xfrm>
            <a:off x="595800" y="554472"/>
            <a:ext cx="2364120" cy="249048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3088440" y="55447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 smtClean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Cognitive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Biases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7547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 3"/>
          <p:cNvPicPr/>
          <p:nvPr/>
        </p:nvPicPr>
        <p:blipFill>
          <a:blip r:embed="rId2"/>
          <a:stretch/>
        </p:blipFill>
        <p:spPr>
          <a:xfrm>
            <a:off x="595800" y="554472"/>
            <a:ext cx="2364120" cy="249048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3088440" y="55447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 smtClean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Cognitive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Biase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62F0C276-C96B-469D-8028-6EB8C395A543}"/>
              </a:ext>
            </a:extLst>
          </p:cNvPr>
          <p:cNvSpPr/>
          <p:nvPr/>
        </p:nvSpPr>
        <p:spPr>
          <a:xfrm>
            <a:off x="595800" y="3716640"/>
            <a:ext cx="4753440" cy="2574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70C0"/>
                </a:solidFill>
                <a:latin typeface="Arial Black"/>
              </a:rPr>
              <a:t>Four main categories of bias</a:t>
            </a:r>
            <a:r>
              <a:rPr lang="en-US" spc="-1" dirty="0" smtClean="0">
                <a:solidFill>
                  <a:srgbClr val="0070C0"/>
                </a:solidFill>
                <a:latin typeface="Arial Black"/>
              </a:rPr>
              <a:t>:</a:t>
            </a: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	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- </a:t>
            </a: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Too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much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 information</a:t>
            </a:r>
            <a:endParaRPr lang="fr-FR" sz="18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</a:t>
            </a: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Limits</a:t>
            </a:r>
            <a:r>
              <a:rPr lang="fr-FR" spc="-1" dirty="0" smtClean="0">
                <a:solidFill>
                  <a:srgbClr val="0070C0"/>
                </a:solidFill>
                <a:latin typeface="Arial Black"/>
              </a:rPr>
              <a:t> of memory</a:t>
            </a: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</a:t>
            </a: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Lack</a:t>
            </a:r>
            <a:r>
              <a:rPr lang="fr-FR" spc="-1" dirty="0" smtClean="0">
                <a:solidFill>
                  <a:srgbClr val="0070C0"/>
                </a:solidFill>
                <a:latin typeface="Arial Black"/>
              </a:rPr>
              <a:t> of </a:t>
            </a: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meaning</a:t>
            </a: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</a:t>
            </a:r>
            <a:r>
              <a:rPr lang="fr-FR" spc="-1" dirty="0" smtClean="0">
                <a:solidFill>
                  <a:srgbClr val="0070C0"/>
                </a:solidFill>
                <a:latin typeface="Arial Black"/>
              </a:rPr>
              <a:t>Acting in </a:t>
            </a: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urgency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82705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 3"/>
          <p:cNvPicPr/>
          <p:nvPr/>
        </p:nvPicPr>
        <p:blipFill>
          <a:blip r:embed="rId2"/>
          <a:stretch/>
        </p:blipFill>
        <p:spPr>
          <a:xfrm>
            <a:off x="595800" y="554472"/>
            <a:ext cx="2364120" cy="249048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3088440" y="55447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 smtClean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Cognitive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Biases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62F0C276-C96B-469D-8028-6EB8C395A543}"/>
              </a:ext>
            </a:extLst>
          </p:cNvPr>
          <p:cNvSpPr/>
          <p:nvPr/>
        </p:nvSpPr>
        <p:spPr>
          <a:xfrm>
            <a:off x="595800" y="3716640"/>
            <a:ext cx="4753440" cy="2574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70C0"/>
                </a:solidFill>
                <a:latin typeface="Arial Black"/>
              </a:rPr>
              <a:t>Four main categories of bias:</a:t>
            </a:r>
          </a:p>
          <a:p>
            <a:pPr>
              <a:lnSpc>
                <a:spcPct val="100000"/>
              </a:lnSpc>
            </a:pPr>
            <a:endParaRPr lang="fr-FR" spc="-1" dirty="0"/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</a:t>
            </a: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Too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much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 information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</a:t>
            </a: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Limits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 of memory</a:t>
            </a: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</a:t>
            </a: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Lack</a:t>
            </a:r>
            <a:r>
              <a:rPr lang="fr-FR" spc="-1" dirty="0">
                <a:solidFill>
                  <a:srgbClr val="0070C0"/>
                </a:solidFill>
                <a:latin typeface="Arial Black"/>
              </a:rPr>
              <a:t> of </a:t>
            </a: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meaning</a:t>
            </a: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70C0"/>
                </a:solidFill>
                <a:latin typeface="Arial Black"/>
              </a:rPr>
              <a:t>	- Acting in </a:t>
            </a:r>
            <a:r>
              <a:rPr lang="fr-FR" spc="-1" dirty="0" err="1">
                <a:solidFill>
                  <a:srgbClr val="0070C0"/>
                </a:solidFill>
                <a:latin typeface="Arial Black"/>
              </a:rPr>
              <a:t>urgency</a:t>
            </a:r>
            <a:endParaRPr lang="fr-FR" spc="-1" dirty="0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3E83402-F4A1-48E0-935A-D4210C458D13}"/>
              </a:ext>
            </a:extLst>
          </p:cNvPr>
          <p:cNvSpPr/>
          <p:nvPr/>
        </p:nvSpPr>
        <p:spPr>
          <a:xfrm>
            <a:off x="5422392" y="3716640"/>
            <a:ext cx="3253968" cy="2574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 smtClean="0">
                <a:solidFill>
                  <a:srgbClr val="77933C"/>
                </a:solidFill>
                <a:latin typeface="Arial Black"/>
              </a:rPr>
              <a:t> C</a:t>
            </a:r>
            <a:r>
              <a:rPr lang="fr-FR" sz="1600" spc="-1" dirty="0" smtClean="0">
                <a:solidFill>
                  <a:srgbClr val="77933C"/>
                </a:solidFill>
                <a:latin typeface="Arial Black"/>
              </a:rPr>
              <a:t>onfirmation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Bias</a:t>
            </a:r>
            <a:endParaRPr lang="fr-FR" sz="1600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Testing</a:t>
            </a:r>
            <a:r>
              <a:rPr lang="fr-FR" sz="1600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Effect</a:t>
            </a:r>
            <a:endParaRPr lang="fr-FR" sz="1600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Bandwagon</a:t>
            </a:r>
            <a:r>
              <a:rPr lang="fr-FR" sz="1600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Effect</a:t>
            </a:r>
            <a:endParaRPr lang="fr-FR" sz="1600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77933C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Less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-is-better</a:t>
            </a:r>
            <a:r>
              <a:rPr lang="fr-FR" sz="1600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77933C"/>
                </a:solidFill>
                <a:latin typeface="Arial Black"/>
              </a:rPr>
              <a:t>Effect</a:t>
            </a:r>
            <a:endParaRPr lang="fr-FR" sz="1600" spc="-1" dirty="0">
              <a:solidFill>
                <a:srgbClr val="77933C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275853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088440" y="84708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Attention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Span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63" name="Image 4"/>
          <p:cNvPicPr/>
          <p:nvPr/>
        </p:nvPicPr>
        <p:blipFill>
          <a:blip r:embed="rId2"/>
          <a:stretch/>
        </p:blipFill>
        <p:spPr>
          <a:xfrm>
            <a:off x="179640" y="332640"/>
            <a:ext cx="3290400" cy="328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3088440" y="84708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Attention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Span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555640" y="4484160"/>
            <a:ext cx="61207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Framework to focus on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Milestones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over time and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progress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11640" y="4365000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67" name="Image 6"/>
          <p:cNvPicPr/>
          <p:nvPr/>
        </p:nvPicPr>
        <p:blipFill>
          <a:blip r:embed="rId2"/>
          <a:stretch/>
        </p:blipFill>
        <p:spPr>
          <a:xfrm>
            <a:off x="179640" y="332640"/>
            <a:ext cx="3290400" cy="328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So,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TDD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what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that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2843640" y="851040"/>
            <a:ext cx="594864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Operant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Conditioning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69" name="Image 8"/>
          <p:cNvPicPr/>
          <p:nvPr/>
        </p:nvPicPr>
        <p:blipFill>
          <a:blip r:embed="rId2"/>
          <a:stretch/>
        </p:blipFill>
        <p:spPr>
          <a:xfrm>
            <a:off x="68400" y="332640"/>
            <a:ext cx="2703240" cy="328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2843640" y="851040"/>
            <a:ext cx="594864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Operant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Conditioning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2771640" y="4368964"/>
            <a:ext cx="5948640" cy="15121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«</a:t>
            </a: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 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Green</a:t>
            </a: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 »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highlights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each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achievement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«</a:t>
            </a: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 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Red</a:t>
            </a: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 » 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stresses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incompleteness</a:t>
            </a:r>
            <a:endParaRPr lang="fr-FR" sz="18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70C0"/>
                </a:solidFill>
                <a:latin typeface="Arial Black"/>
              </a:rPr>
              <a:t>Confidence increases with each cycle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64200" y="4549224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3" name="Image 7"/>
          <p:cNvPicPr/>
          <p:nvPr/>
        </p:nvPicPr>
        <p:blipFill>
          <a:blip r:embed="rId2"/>
          <a:stretch/>
        </p:blipFill>
        <p:spPr>
          <a:xfrm>
            <a:off x="68400" y="332640"/>
            <a:ext cx="2703240" cy="328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2843640" y="851040"/>
            <a:ext cx="612036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Learning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Process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75" name="Image 4"/>
          <p:cNvPicPr/>
          <p:nvPr/>
        </p:nvPicPr>
        <p:blipFill>
          <a:blip r:embed="rId2"/>
          <a:stretch/>
        </p:blipFill>
        <p:spPr>
          <a:xfrm>
            <a:off x="467640" y="541080"/>
            <a:ext cx="2475360" cy="320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2843640" y="851040"/>
            <a:ext cx="612036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Learning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Process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184328" y="3974727"/>
            <a:ext cx="6685352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Several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combined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effects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: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- 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Trial and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error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-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Repetition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70C0"/>
                </a:solidFill>
                <a:latin typeface="Arial Black"/>
              </a:rPr>
              <a:t>- 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Solution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emergence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611640" y="4666287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9" name="Image 4"/>
          <p:cNvPicPr/>
          <p:nvPr/>
        </p:nvPicPr>
        <p:blipFill>
          <a:blip r:embed="rId2"/>
          <a:stretch/>
        </p:blipFill>
        <p:spPr>
          <a:xfrm>
            <a:off x="467640" y="541080"/>
            <a:ext cx="2475360" cy="320076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5263017" y="4466846"/>
            <a:ext cx="287640" cy="1549905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3B3FEC-6D1E-4207-9B91-C217015C1947}"/>
              </a:ext>
            </a:extLst>
          </p:cNvPr>
          <p:cNvSpPr txBox="1"/>
          <p:nvPr/>
        </p:nvSpPr>
        <p:spPr>
          <a:xfrm>
            <a:off x="5572125" y="5057132"/>
            <a:ext cx="34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b="1" spc="-1" dirty="0" err="1" smtClean="0">
                <a:solidFill>
                  <a:srgbClr val="0070C0"/>
                </a:solidFill>
                <a:latin typeface="Arial Black"/>
              </a:rPr>
              <a:t>Continuous</a:t>
            </a:r>
            <a:r>
              <a:rPr lang="fr-FR" b="1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b="1" spc="-1" dirty="0" err="1" smtClean="0">
                <a:solidFill>
                  <a:srgbClr val="0070C0"/>
                </a:solidFill>
                <a:latin typeface="Arial Black"/>
              </a:rPr>
              <a:t>Improvment</a:t>
            </a:r>
            <a:endParaRPr lang="fr-FR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Procrastination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82" name="Image 6"/>
          <p:cNvPicPr/>
          <p:nvPr/>
        </p:nvPicPr>
        <p:blipFill>
          <a:blip r:embed="rId2"/>
          <a:stretch/>
        </p:blipFill>
        <p:spPr>
          <a:xfrm>
            <a:off x="395640" y="44640"/>
            <a:ext cx="2952000" cy="37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Procrastination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411640" y="5044680"/>
            <a:ext cx="5832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i="1" strike="noStrike" spc="-1" dirty="0" smtClean="0">
                <a:solidFill>
                  <a:srgbClr val="0070C0"/>
                </a:solidFill>
                <a:latin typeface="Arial Black"/>
              </a:rPr>
              <a:t>TODO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85" name="Image 6"/>
          <p:cNvPicPr/>
          <p:nvPr/>
        </p:nvPicPr>
        <p:blipFill>
          <a:blip r:embed="rId2"/>
          <a:stretch/>
        </p:blipFill>
        <p:spPr>
          <a:xfrm>
            <a:off x="395640" y="44640"/>
            <a:ext cx="2952000" cy="37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>
                <a:solidFill>
                  <a:srgbClr val="8B8B8B"/>
                </a:solidFill>
                <a:latin typeface="Arial Black"/>
              </a:rPr>
              <a:t>Procrastination</a:t>
            </a:r>
            <a:endParaRPr lang="fr-FR" sz="3200" b="0" strike="noStrike" spc="-1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29928" y="4589652"/>
            <a:ext cx="1511640" cy="115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2249424" y="4160172"/>
            <a:ext cx="6758856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Progress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indicator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Iterative</a:t>
            </a:r>
            <a:r>
              <a:rPr lang="fr-FR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process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70C0"/>
                </a:solidFill>
                <a:latin typeface="Arial Black"/>
              </a:rPr>
              <a:t>Tests </a:t>
            </a:r>
            <a:r>
              <a:rPr lang="en-US" spc="-1" dirty="0" smtClean="0">
                <a:solidFill>
                  <a:srgbClr val="0070C0"/>
                </a:solidFill>
                <a:latin typeface="Arial Black"/>
              </a:rPr>
              <a:t>cannot be </a:t>
            </a:r>
            <a:r>
              <a:rPr lang="en-US" spc="-1" dirty="0">
                <a:solidFill>
                  <a:srgbClr val="0070C0"/>
                </a:solidFill>
                <a:latin typeface="Arial Black"/>
              </a:rPr>
              <a:t>forgotten or </a:t>
            </a:r>
            <a:r>
              <a:rPr lang="en-US" spc="-1" dirty="0" smtClean="0">
                <a:solidFill>
                  <a:srgbClr val="0070C0"/>
                </a:solidFill>
                <a:latin typeface="Arial Black"/>
              </a:rPr>
              <a:t>postponed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  <p:pic>
        <p:nvPicPr>
          <p:cNvPr id="189" name="Image 7"/>
          <p:cNvPicPr/>
          <p:nvPr/>
        </p:nvPicPr>
        <p:blipFill>
          <a:blip r:embed="rId2"/>
          <a:stretch/>
        </p:blipFill>
        <p:spPr>
          <a:xfrm>
            <a:off x="395640" y="44640"/>
            <a:ext cx="2952000" cy="37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479393"/>
            <a:ext cx="8229240" cy="59036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, but … 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spc="-1" dirty="0">
                <a:solidFill>
                  <a:srgbClr val="8B8B8B"/>
                </a:solidFill>
                <a:latin typeface="Arial Black"/>
              </a:rPr>
              <a:t>... why is it so uncommon?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092040" y="5594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An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Emerging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Profession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92" name="Image 3"/>
          <p:cNvPicPr/>
          <p:nvPr/>
        </p:nvPicPr>
        <p:blipFill>
          <a:blip r:embed="rId2"/>
          <a:stretch/>
        </p:blipFill>
        <p:spPr>
          <a:xfrm>
            <a:off x="234720" y="370104"/>
            <a:ext cx="2857320" cy="285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092040" y="5594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An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Emerging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Profession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123640" y="3789000"/>
            <a:ext cx="619236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Very little hindsight on the different practices</a:t>
            </a:r>
            <a:endParaRPr lang="fr-FR" sz="1600" spc="-1" dirty="0"/>
          </a:p>
          <a:p>
            <a:pPr>
              <a:lnSpc>
                <a:spcPct val="100000"/>
              </a:lnSpc>
            </a:pPr>
            <a:endParaRPr lang="fr-FR" sz="1600" spc="-1" dirty="0"/>
          </a:p>
          <a:p>
            <a:pPr>
              <a:lnSpc>
                <a:spcPct val="100000"/>
              </a:lnSpc>
            </a:pPr>
            <a:endParaRPr lang="fr-FR" sz="1600" spc="-1" dirty="0"/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School curricula are evolving... at their own pace</a:t>
            </a:r>
            <a:endParaRPr lang="fr-FR" sz="1600" spc="-1" dirty="0"/>
          </a:p>
          <a:p>
            <a:pPr>
              <a:lnSpc>
                <a:spcPct val="100000"/>
              </a:lnSpc>
            </a:pPr>
            <a:endParaRPr lang="fr-FR" sz="1600" spc="-1" dirty="0"/>
          </a:p>
          <a:p>
            <a:pPr>
              <a:lnSpc>
                <a:spcPct val="100000"/>
              </a:lnSpc>
            </a:pPr>
            <a:endParaRPr lang="fr-FR" sz="1600" spc="-1" dirty="0"/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A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high overall complexity of the variables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involved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195" name="Image 3"/>
          <p:cNvPicPr/>
          <p:nvPr/>
        </p:nvPicPr>
        <p:blipFill>
          <a:blip r:embed="rId2"/>
          <a:stretch/>
        </p:blipFill>
        <p:spPr>
          <a:xfrm>
            <a:off x="234720" y="370104"/>
            <a:ext cx="2857320" cy="285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 9"/>
          <p:cNvPicPr/>
          <p:nvPr/>
        </p:nvPicPr>
        <p:blipFill>
          <a:blip r:embed="rId2"/>
          <a:stretch/>
        </p:blipFill>
        <p:spPr>
          <a:xfrm>
            <a:off x="323640" y="339120"/>
            <a:ext cx="3381480" cy="338148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3122856" y="595080"/>
            <a:ext cx="554436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It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a practice </a:t>
            </a: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…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a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development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one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Easy from a distance...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US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... far from being </a:t>
            </a: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easy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197" name="Image 3"/>
          <p:cNvPicPr/>
          <p:nvPr/>
        </p:nvPicPr>
        <p:blipFill>
          <a:blip r:embed="rId2"/>
          <a:stretch/>
        </p:blipFill>
        <p:spPr>
          <a:xfrm>
            <a:off x="611640" y="764640"/>
            <a:ext cx="2152440" cy="212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Easy from a distance...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US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... far from being </a:t>
            </a: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easy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865376" y="3682800"/>
            <a:ext cx="6738624" cy="25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Changing work habits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Conforming to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 constrained cycle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Understanding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before coding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It is a practice, not a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silver bullet,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not a dogma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200" name="Image 3"/>
          <p:cNvPicPr/>
          <p:nvPr/>
        </p:nvPicPr>
        <p:blipFill>
          <a:blip r:embed="rId2"/>
          <a:stretch/>
        </p:blipFill>
        <p:spPr>
          <a:xfrm>
            <a:off x="611640" y="764640"/>
            <a:ext cx="2152440" cy="212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088440" y="433783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 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« 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Magnifying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 » </a:t>
            </a: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Effect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4EEB27-773A-448D-AC00-F55938447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0" y="595125"/>
            <a:ext cx="2438400" cy="242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088440" y="43560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A « 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Magnifying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 »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Effect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123639" y="3622733"/>
            <a:ext cx="6458385" cy="3034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Colliding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with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existing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code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Discovering problems: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	- design</a:t>
            </a: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	- expression 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of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requirements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	-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organization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/>
            </a:r>
            <a:b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</a:b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	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     need to accept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them and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improve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ourselves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Do not blame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practice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for what it reveals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A39412-1AA1-4844-B40D-3658E2B91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0" y="595125"/>
            <a:ext cx="2438400" cy="2428875"/>
          </a:xfrm>
          <a:prstGeom prst="rect">
            <a:avLst/>
          </a:prstGeom>
        </p:spPr>
      </p:pic>
      <p:cxnSp>
        <p:nvCxnSpPr>
          <p:cNvPr id="2" name="Straight Arrow Connector 1"/>
          <p:cNvCxnSpPr/>
          <p:nvPr/>
        </p:nvCxnSpPr>
        <p:spPr>
          <a:xfrm>
            <a:off x="2248577" y="5742182"/>
            <a:ext cx="192405" cy="38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479393"/>
            <a:ext cx="8229240" cy="58858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spc="-1" dirty="0">
                <a:solidFill>
                  <a:srgbClr val="8B8B8B"/>
                </a:solidFill>
                <a:latin typeface="Arial Black"/>
              </a:rPr>
              <a:t>Let's get back to the point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… </a:t>
            </a:r>
            <a:endParaRPr lang="fr-FR" sz="3200" b="0" strike="noStrike" spc="-1" dirty="0" smtClean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TDD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therefore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: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18578" y="5231511"/>
            <a:ext cx="2253172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The main design effort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occurs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here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640899"/>
            <a:ext cx="2184648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Consider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the</a:t>
            </a:r>
            <a:r>
              <a:rPr lang="fr-FR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requirement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32662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470517"/>
            <a:ext cx="8229240" cy="59036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, but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speaking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 of design...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what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 good design?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Three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main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Categories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of D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esign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CD779B-9E49-429E-BD8B-831206AC567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Three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main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Categories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Design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ACD5DC-B7F8-42F0-B35F-08EFBB7E03F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  <p:sp>
        <p:nvSpPr>
          <p:cNvPr id="6" name="CustomShape 2"/>
          <p:cNvSpPr/>
          <p:nvPr/>
        </p:nvSpPr>
        <p:spPr>
          <a:xfrm>
            <a:off x="2411640" y="440471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Architecture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Macro design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Micro design</a:t>
            </a:r>
            <a:endParaRPr lang="fr-F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Three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main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Categories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Design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2AD249-7E8E-46AC-8A8D-66686A651AF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  <p:sp>
        <p:nvSpPr>
          <p:cNvPr id="7" name="CustomShape 2"/>
          <p:cNvSpPr/>
          <p:nvPr/>
        </p:nvSpPr>
        <p:spPr>
          <a:xfrm>
            <a:off x="2411640" y="440471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Architecture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Macro design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Micro design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212000" y="4404710"/>
            <a:ext cx="4104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infrastructure,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persistence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packages,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dependencies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business code,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rules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475639" y="3793176"/>
            <a:ext cx="7354035" cy="283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It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is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u="sng" strike="noStrike" spc="-1" dirty="0" smtClean="0">
                <a:solidFill>
                  <a:srgbClr val="0070C0"/>
                </a:solidFill>
                <a:latin typeface="Arial Black"/>
              </a:rPr>
              <a:t>not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a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testing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practice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Its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purpose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is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to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create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production code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Test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coverage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is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a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welcome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side-effect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It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is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only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 one of XP practices (</a:t>
            </a:r>
            <a:r>
              <a:rPr lang="fr-FR" sz="1800" b="0" strike="noStrike" spc="-1" dirty="0" err="1" smtClean="0">
                <a:solidFill>
                  <a:srgbClr val="0070C0"/>
                </a:solidFill>
                <a:latin typeface="Arial Black"/>
              </a:rPr>
              <a:t>whic</a:t>
            </a: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h</a:t>
            </a:r>
            <a:r>
              <a:rPr lang="fr-FR" spc="-1" dirty="0" smtClean="0">
                <a:solidFill>
                  <a:srgbClr val="0070C0"/>
                </a:solidFill>
                <a:latin typeface="Arial Black"/>
              </a:rPr>
              <a:t> are </a:t>
            </a:r>
            <a:r>
              <a:rPr lang="fr-FR" spc="-1" dirty="0" err="1" smtClean="0">
                <a:solidFill>
                  <a:srgbClr val="0070C0"/>
                </a:solidFill>
                <a:latin typeface="Arial Black"/>
              </a:rPr>
              <a:t>complementary</a:t>
            </a:r>
            <a:r>
              <a:rPr lang="fr-FR" sz="1800" b="0" strike="noStrike" spc="-1" dirty="0" smtClean="0">
                <a:solidFill>
                  <a:srgbClr val="0070C0"/>
                </a:solidFill>
                <a:latin typeface="Arial Black"/>
              </a:rPr>
              <a:t>)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96" name="Image 9"/>
          <p:cNvPicPr/>
          <p:nvPr/>
        </p:nvPicPr>
        <p:blipFill>
          <a:blip r:embed="rId2"/>
          <a:stretch/>
        </p:blipFill>
        <p:spPr>
          <a:xfrm>
            <a:off x="323640" y="339120"/>
            <a:ext cx="3381480" cy="338148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3123216" y="595080"/>
            <a:ext cx="554436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It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a practice …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… a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development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one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Three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main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Categories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Design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2411640" y="4404710"/>
            <a:ext cx="1800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Architecture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Macro design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70C0"/>
                </a:solidFill>
                <a:latin typeface="Arial Black"/>
              </a:rPr>
              <a:t>Micro design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12000" y="4404710"/>
            <a:ext cx="410400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infrastructure,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persistence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packages,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dependencies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business code,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rules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827640" y="5268710"/>
            <a:ext cx="1511640" cy="575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TDD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2DA68B-373D-4CA0-A562-7E3F55DCC63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" y="425397"/>
            <a:ext cx="2315880" cy="301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Four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Rules</a:t>
            </a:r>
            <a:endParaRPr lang="fr-FR" sz="3200" b="0" i="1" strike="noStrike" spc="-1" dirty="0" smtClean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of Simple Design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234" name="Image 11"/>
          <p:cNvPicPr/>
          <p:nvPr/>
        </p:nvPicPr>
        <p:blipFill>
          <a:blip r:embed="rId2"/>
          <a:stretch/>
        </p:blipFill>
        <p:spPr>
          <a:xfrm>
            <a:off x="470520" y="908640"/>
            <a:ext cx="2516760" cy="21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Four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Rules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of Simple Design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236" name="Image 11"/>
          <p:cNvPicPr/>
          <p:nvPr/>
        </p:nvPicPr>
        <p:blipFill>
          <a:blip r:embed="rId2"/>
          <a:stretch/>
        </p:blipFill>
        <p:spPr>
          <a:xfrm>
            <a:off x="470520" y="908640"/>
            <a:ext cx="2516760" cy="216000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2555640" y="3681000"/>
            <a:ext cx="403200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Passes the tests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Reveals intention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No duplication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Fewest elements</a:t>
            </a:r>
            <a:endParaRPr lang="fr-FR" sz="16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85104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Four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Rules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of Simple Design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555640" y="3681000"/>
            <a:ext cx="403200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Passes the tests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Reveals intention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No duplication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Fewest elements</a:t>
            </a:r>
            <a:endParaRPr lang="fr-FR" sz="1600" spc="-1" dirty="0"/>
          </a:p>
        </p:txBody>
      </p:sp>
      <p:sp>
        <p:nvSpPr>
          <p:cNvPr id="240" name="CustomShape 3"/>
          <p:cNvSpPr/>
          <p:nvPr/>
        </p:nvSpPr>
        <p:spPr>
          <a:xfrm flipV="1">
            <a:off x="6660360" y="3645000"/>
            <a:ext cx="360" cy="252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36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4"/>
          <p:cNvSpPr/>
          <p:nvPr/>
        </p:nvSpPr>
        <p:spPr>
          <a:xfrm rot="5400000">
            <a:off x="6343200" y="4874040"/>
            <a:ext cx="1146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Arial Black"/>
              </a:rPr>
              <a:t>Priority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 rot="5400000">
            <a:off x="6756120" y="380304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+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 rot="5400000">
            <a:off x="6753600" y="5858280"/>
            <a:ext cx="32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1F497D"/>
                </a:solidFill>
                <a:latin typeface="Arial Black"/>
              </a:rPr>
              <a:t>-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44" name="Image 11"/>
          <p:cNvPicPr/>
          <p:nvPr/>
        </p:nvPicPr>
        <p:blipFill>
          <a:blip r:embed="rId2"/>
          <a:stretch/>
        </p:blipFill>
        <p:spPr>
          <a:xfrm>
            <a:off x="470520" y="908640"/>
            <a:ext cx="2516760" cy="21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2761" y="479394"/>
            <a:ext cx="8233679" cy="593028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, but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t</a:t>
            </a:r>
            <a:r>
              <a:rPr lang="fr-FR" sz="3200" spc="-1" dirty="0" err="1" smtClean="0">
                <a:solidFill>
                  <a:srgbClr val="8B8B8B"/>
                </a:solidFill>
                <a:latin typeface="Arial Black"/>
              </a:rPr>
              <a:t>hat's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not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enough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171444" y="31417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It's </a:t>
            </a: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a long way to go</a:t>
            </a:r>
            <a:endParaRPr lang="en-US" sz="3200" i="1" spc="-1" dirty="0">
              <a:solidFill>
                <a:srgbClr val="8B8B8B"/>
              </a:solidFill>
              <a:latin typeface="Arial Black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AD4732-4756-4985-B3F1-385C59AE3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838945"/>
            <a:ext cx="2467356" cy="1820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2"/>
          <p:cNvSpPr/>
          <p:nvPr/>
        </p:nvSpPr>
        <p:spPr>
          <a:xfrm>
            <a:off x="3060000" y="3065497"/>
            <a:ext cx="4032000" cy="32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Design Patterns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SOLID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Principles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Clean Code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Domain Driven Design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…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C116BE-E796-4A06-8437-DC9ECAFC6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838945"/>
            <a:ext cx="2467356" cy="1820027"/>
          </a:xfrm>
          <a:prstGeom prst="rect">
            <a:avLst/>
          </a:prstGeom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4112A0EC-8AC3-4270-AA54-D1B428D48314}"/>
              </a:ext>
            </a:extLst>
          </p:cNvPr>
          <p:cNvSpPr txBox="1"/>
          <p:nvPr/>
        </p:nvSpPr>
        <p:spPr>
          <a:xfrm>
            <a:off x="3171444" y="314178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It's a long way to go</a:t>
            </a:r>
            <a:endParaRPr lang="en-US" sz="3200" i="1" spc="-1" dirty="0">
              <a:solidFill>
                <a:srgbClr val="8B8B8B"/>
              </a:solidFill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So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en-US" sz="3200" spc="-1" dirty="0">
                <a:solidFill>
                  <a:srgbClr val="8B8B8B"/>
                </a:solidFill>
                <a:latin typeface="Arial Black"/>
              </a:rPr>
              <a:t>how do we get started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49B2010-2F8E-4CD7-8C6F-8FA3212AF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1809750" cy="2400300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524984B2-B8C1-41CE-B07A-42101906E5A6}"/>
              </a:ext>
            </a:extLst>
          </p:cNvPr>
          <p:cNvSpPr txBox="1"/>
          <p:nvPr/>
        </p:nvSpPr>
        <p:spPr>
          <a:xfrm>
            <a:off x="3059832" y="60208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Some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guidelines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i="1" strike="noStrike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for the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TDD cycle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2"/>
          <p:cNvSpPr/>
          <p:nvPr/>
        </p:nvSpPr>
        <p:spPr>
          <a:xfrm>
            <a:off x="1438183" y="3753000"/>
            <a:ext cx="7541225" cy="25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Add one (and only one) new test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while in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« Green »</a:t>
            </a: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Watch the test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fail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before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coding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corresponding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solution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Code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in order to return as soon as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possible to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« 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Gree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n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 »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Refactor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code </a:t>
            </a:r>
            <a:r>
              <a:rPr lang="fr-FR" sz="1600" b="0" u="sng" strike="noStrike" spc="-1" dirty="0" smtClean="0">
                <a:solidFill>
                  <a:srgbClr val="0070C0"/>
                </a:solidFill>
                <a:latin typeface="Arial Black"/>
              </a:rPr>
              <a:t>or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test at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any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one time, not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both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5BB7B6-FC71-4008-8DCB-ECFEDDC9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36712"/>
            <a:ext cx="1809750" cy="2400300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F731582A-BC4A-45BA-A97B-AAF96897D54C}"/>
              </a:ext>
            </a:extLst>
          </p:cNvPr>
          <p:cNvSpPr txBox="1"/>
          <p:nvPr/>
        </p:nvSpPr>
        <p:spPr>
          <a:xfrm>
            <a:off x="3059832" y="602082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Some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guidelines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for the TDD cycle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364F404-6BBE-4C38-9D35-92AE7113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94296022-C640-47AE-9B3C-E082BB39FAD7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2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2CB7A2-60E4-44BE-B04A-5555A211B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B02F1A6C-6AFE-40B1-A115-061F13436857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14F3BA-DEA2-4A43-8F9D-43EC0F891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7" name="TextShape 1">
            <a:extLst>
              <a:ext uri="{FF2B5EF4-FFF2-40B4-BE49-F238E27FC236}">
                <a16:creationId xmlns:a16="http://schemas.microsoft.com/office/drawing/2014/main" id="{FF521CD5-70D7-421D-9121-DAE0517B34C9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3779280" y="4005000"/>
            <a:ext cx="158145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Context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Event 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Expectation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A01CB5-F320-4766-A739-98872BB62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874CD7A7-D752-4223-966D-F71F61F06FFE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3779280" y="4005000"/>
            <a:ext cx="158145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Context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Event 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Expectation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5461500" y="4005000"/>
            <a:ext cx="351105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states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/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data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what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is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being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tested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solution to the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requirement</a:t>
            </a:r>
            <a:endParaRPr lang="fr-FR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2"/>
          <p:cNvSpPr/>
          <p:nvPr/>
        </p:nvSpPr>
        <p:spPr>
          <a:xfrm>
            <a:off x="3779280" y="4005000"/>
            <a:ext cx="158145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Context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Event 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Expectation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483640" y="4005000"/>
            <a:ext cx="1295640" cy="203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GIVEN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WHEN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808080"/>
                </a:solidFill>
                <a:latin typeface="Arial Black"/>
              </a:rPr>
              <a:t>THEN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1475640" y="400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1475640" y="472500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1475640" y="5445360"/>
            <a:ext cx="359640" cy="3596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Arial Black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5461500" y="4005000"/>
            <a:ext cx="3511050" cy="17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states </a:t>
            </a: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/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data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what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is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being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tested</a:t>
            </a: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77933C"/>
                </a:solidFill>
                <a:latin typeface="Arial Black"/>
              </a:rPr>
              <a:t>= </a:t>
            </a:r>
            <a:r>
              <a:rPr lang="fr-FR" sz="1600" b="0" strike="noStrike" spc="-1" dirty="0" smtClean="0">
                <a:solidFill>
                  <a:srgbClr val="77933C"/>
                </a:solidFill>
                <a:latin typeface="Arial Black"/>
              </a:rPr>
              <a:t>solution to the </a:t>
            </a:r>
            <a:r>
              <a:rPr lang="fr-FR" sz="1600" b="0" strike="noStrike" spc="-1" dirty="0" err="1" smtClean="0">
                <a:solidFill>
                  <a:srgbClr val="77933C"/>
                </a:solidFill>
                <a:latin typeface="Arial Black"/>
              </a:rPr>
              <a:t>requirement</a:t>
            </a:r>
            <a:endParaRPr lang="fr-FR" sz="1600" b="0" strike="noStrike" spc="-1" dirty="0">
              <a:latin typeface="Arial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9C6528-77ED-4E94-86F1-24E0E565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30" y="332640"/>
            <a:ext cx="1956410" cy="3272400"/>
          </a:xfrm>
          <a:prstGeom prst="rect">
            <a:avLst/>
          </a:prstGeom>
        </p:spPr>
      </p:pic>
      <p:sp>
        <p:nvSpPr>
          <p:cNvPr id="11" name="TextShape 1">
            <a:extLst>
              <a:ext uri="{FF2B5EF4-FFF2-40B4-BE49-F238E27FC236}">
                <a16:creationId xmlns:a16="http://schemas.microsoft.com/office/drawing/2014/main" id="{4AC21160-239D-4D21-B849-B4F168268607}"/>
              </a:ext>
            </a:extLst>
          </p:cNvPr>
          <p:cNvSpPr txBox="1"/>
          <p:nvPr/>
        </p:nvSpPr>
        <p:spPr>
          <a:xfrm>
            <a:off x="3088080" y="534060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Anatomy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a Test</a:t>
            </a:r>
            <a:endParaRPr lang="fr-FR" sz="3200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18578" y="5231511"/>
            <a:ext cx="2253172" cy="1331928"/>
          </a:xfrm>
          <a:prstGeom prst="cloudCallout">
            <a:avLst>
              <a:gd name="adj1" fmla="val 82621"/>
              <a:gd name="adj2" fmla="val 18588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The main design effort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occurs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here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640899"/>
            <a:ext cx="2184648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Consider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the</a:t>
            </a:r>
            <a:r>
              <a:rPr lang="fr-FR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requirement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4480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470517"/>
            <a:ext cx="8229240" cy="589477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 smtClean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 smtClean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4000" b="0" strike="noStrike" spc="-1" dirty="0" smtClean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spc="-1" dirty="0" smtClean="0">
                <a:solidFill>
                  <a:srgbClr val="8B8B8B"/>
                </a:solidFill>
                <a:latin typeface="Arial Black"/>
              </a:rPr>
              <a:t>In </a:t>
            </a:r>
            <a:r>
              <a:rPr lang="en-US" sz="3200" spc="-1" dirty="0">
                <a:solidFill>
                  <a:srgbClr val="8B8B8B"/>
                </a:solidFill>
                <a:latin typeface="Arial Black"/>
              </a:rPr>
              <a:t>the end, the key </a:t>
            </a:r>
            <a:r>
              <a:rPr lang="en-US" sz="3200" spc="-1" dirty="0" smtClean="0">
                <a:solidFill>
                  <a:srgbClr val="8B8B8B"/>
                </a:solidFill>
                <a:latin typeface="Arial Black"/>
              </a:rPr>
              <a:t>is ...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 smtClean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practicing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(</a:t>
            </a:r>
            <a:r>
              <a:rPr lang="fr-FR" sz="1600" spc="-1" dirty="0" err="1" smtClean="0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 smtClean="0">
                <a:solidFill>
                  <a:srgbClr val="0070C0"/>
                </a:solidFill>
                <a:latin typeface="Arial Black"/>
              </a:rPr>
              <a:t> in cents):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b="0" strike="noStrike" spc="-1" dirty="0" err="1" smtClean="0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b="0" strike="noStrike" spc="-1" dirty="0" smtClean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b="0" strike="noStrike" spc="-1" dirty="0">
                <a:solidFill>
                  <a:srgbClr val="0070C0"/>
                </a:solidFill>
                <a:latin typeface="Arial Black"/>
              </a:rPr>
              <a:t>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70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9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1842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.computeTotalAmount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1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5EE3B6-BE23-43D4-B3D2-3D845A430EF4}"/>
              </a:ext>
            </a:extLst>
          </p:cNvPr>
          <p:cNvSpPr/>
          <p:nvPr/>
        </p:nvSpPr>
        <p:spPr>
          <a:xfrm>
            <a:off x="624462" y="1780164"/>
            <a:ext cx="80734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fr-FR" altLang="fr-FR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noCheckoutForEmptyCart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cart.computeTotalAmount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lang="fr-FR" altLang="fr-FR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assertThat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totalAmount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FR" alt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isEqualTo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FR" altLang="fr-FR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9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7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2287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1 free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apple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when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two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bought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apples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8000" y="2544528"/>
            <a:ext cx="7668000" cy="38662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1 free apple when two bought apples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You have to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be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able to </a:t>
            </a:r>
            <a:r>
              <a:rPr lang="fr-FR" sz="1600" spc="-1" dirty="0" err="1" smtClean="0">
                <a:solidFill>
                  <a:srgbClr val="C00000"/>
                </a:solidFill>
                <a:latin typeface="Arial Black"/>
              </a:rPr>
              <a:t>sell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 «</a:t>
            </a:r>
            <a:r>
              <a:rPr lang="fr-FR" sz="1600" spc="-1" dirty="0">
                <a:solidFill>
                  <a:srgbClr val="C00000"/>
                </a:solidFill>
                <a:latin typeface="Arial Black"/>
              </a:rPr>
              <a:t> 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des pommes</a:t>
            </a:r>
            <a:r>
              <a:rPr lang="fr-FR" sz="1600" spc="-1" dirty="0">
                <a:solidFill>
                  <a:srgbClr val="C00000"/>
                </a:solidFill>
                <a:latin typeface="Arial Black"/>
              </a:rPr>
              <a:t> » </a:t>
            </a:r>
            <a:r>
              <a:rPr lang="fr-FR" sz="1600" spc="-1" dirty="0" smtClean="0">
                <a:solidFill>
                  <a:srgbClr val="C00000"/>
                </a:solidFill>
                <a:latin typeface="Arial Black"/>
              </a:rPr>
              <a:t>in France 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7999" y="2544528"/>
            <a:ext cx="7668000" cy="362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1 free apple when two bought apples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C00000"/>
                </a:solidFill>
                <a:latin typeface="Arial Black"/>
              </a:rPr>
              <a:t>The second banana is half </a:t>
            </a:r>
            <a:r>
              <a:rPr lang="en-US" sz="1600" spc="-1" dirty="0" smtClean="0">
                <a:solidFill>
                  <a:srgbClr val="C00000"/>
                </a:solidFill>
                <a:latin typeface="Arial Black"/>
              </a:rPr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1CAD1FA-31DC-499E-B9A8-7FC7551CF27B}"/>
              </a:ext>
            </a:extLst>
          </p:cNvPr>
          <p:cNvSpPr txBox="1"/>
          <p:nvPr/>
        </p:nvSpPr>
        <p:spPr>
          <a:xfrm>
            <a:off x="3088440" y="37002"/>
            <a:ext cx="5587920" cy="296267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>
                <a:solidFill>
                  <a:srgbClr val="8B8B8B"/>
                </a:solidFill>
                <a:latin typeface="Arial Black"/>
              </a:rPr>
              <a:t>Fruit Shop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FCC8321-98F8-49C0-AE06-0F2B0259E17C}"/>
              </a:ext>
            </a:extLst>
          </p:cNvPr>
          <p:cNvSpPr/>
          <p:nvPr/>
        </p:nvSpPr>
        <p:spPr>
          <a:xfrm>
            <a:off x="1007999" y="2545220"/>
            <a:ext cx="7668000" cy="4062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Charge the right amount when the customer goes to the checkout.</a:t>
            </a: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Business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rules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(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prices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in cents):</a:t>
            </a:r>
          </a:p>
          <a:p>
            <a:pPr>
              <a:lnSpc>
                <a:spcPct val="100000"/>
              </a:lnSpc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apple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1 free apple when two bought apples</a:t>
            </a: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banana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The second banana is half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1 cherry </a:t>
            </a:r>
            <a:r>
              <a:rPr lang="fr-FR" sz="1600" spc="-1" dirty="0" err="1">
                <a:solidFill>
                  <a:srgbClr val="0070C0"/>
                </a:solidFill>
                <a:latin typeface="Arial Black"/>
              </a:rPr>
              <a:t>costs</a:t>
            </a:r>
            <a:r>
              <a:rPr lang="fr-FR" sz="1600" spc="-1" dirty="0">
                <a:solidFill>
                  <a:srgbClr val="0070C0"/>
                </a:solidFill>
                <a:latin typeface="Arial Black"/>
              </a:rPr>
              <a:t>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spc="-1" dirty="0" smtClean="0">
                <a:solidFill>
                  <a:srgbClr val="C00000"/>
                </a:solidFill>
                <a:latin typeface="Arial Black"/>
              </a:rPr>
              <a:t>A loyalty </a:t>
            </a:r>
            <a:r>
              <a:rPr lang="en-US" sz="1600" spc="-1" dirty="0">
                <a:solidFill>
                  <a:srgbClr val="C00000"/>
                </a:solidFill>
                <a:latin typeface="Arial Black"/>
              </a:rPr>
              <a:t>program </a:t>
            </a:r>
            <a:r>
              <a:rPr lang="en-US" sz="1600" spc="-1" dirty="0" smtClean="0">
                <a:solidFill>
                  <a:srgbClr val="C00000"/>
                </a:solidFill>
                <a:latin typeface="Arial Black"/>
              </a:rPr>
              <a:t>customer is </a:t>
            </a:r>
            <a:r>
              <a:rPr lang="en-US" sz="1600" spc="-1" dirty="0">
                <a:solidFill>
                  <a:srgbClr val="C00000"/>
                </a:solidFill>
                <a:latin typeface="Arial Black"/>
              </a:rPr>
              <a:t>entitled to a 10% discount</a:t>
            </a:r>
            <a:endParaRPr lang="fr-FR" sz="1600" b="0" strike="noStrike" spc="-1" dirty="0">
              <a:solidFill>
                <a:srgbClr val="C0000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spc="-1" dirty="0">
              <a:solidFill>
                <a:srgbClr val="0070C0"/>
              </a:solidFill>
              <a:latin typeface="Arial Blac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b="0" strike="noStrike" spc="-1" dirty="0">
              <a:solidFill>
                <a:srgbClr val="0070C0"/>
              </a:solidFill>
              <a:latin typeface="Arial Black"/>
            </a:endParaRPr>
          </a:p>
          <a:p>
            <a:pPr lvl="1"/>
            <a:endParaRPr lang="fr-FR" sz="1600" b="0" strike="noStrike" spc="-1" dirty="0">
              <a:latin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8ED0C9-A2CD-4B92-AC8D-F4A511F2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60" y="477749"/>
            <a:ext cx="2306244" cy="1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47" y="1253381"/>
            <a:ext cx="4860000" cy="43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6158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7622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65440" y="561960"/>
            <a:ext cx="2160000" cy="2160000"/>
          </a:xfrm>
          <a:prstGeom prst="ellipse">
            <a:avLst/>
          </a:prstGeom>
          <a:gradFill>
            <a:gsLst>
              <a:gs pos="0">
                <a:srgbClr val="FF0000"/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RED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195160" y="3396960"/>
            <a:ext cx="2160000" cy="2160000"/>
          </a:xfrm>
          <a:prstGeom prst="ellipse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GREEN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27080" y="3379320"/>
            <a:ext cx="2160000" cy="2160000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REFACTOR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285691" y="5685213"/>
            <a:ext cx="1800000" cy="863640"/>
          </a:xfrm>
          <a:prstGeom prst="wedgeRectCallout">
            <a:avLst>
              <a:gd name="adj1" fmla="val 26825"/>
              <a:gd name="adj2" fmla="val -146649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trike="noStrike" spc="-1" dirty="0" err="1" smtClean="0">
                <a:solidFill>
                  <a:srgbClr val="1F497D"/>
                </a:solidFill>
                <a:latin typeface="Arial"/>
              </a:rPr>
              <a:t>Improv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the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quality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code, and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also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of the test 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88FF5E1-002E-41A6-BA53-5F2CCD96EE62}"/>
              </a:ext>
            </a:extLst>
          </p:cNvPr>
          <p:cNvSpPr/>
          <p:nvPr/>
        </p:nvSpPr>
        <p:spPr>
          <a:xfrm rot="14378400">
            <a:off x="5080320" y="274860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07A33209-D2A5-41F1-9B81-8EF1E4F23578}"/>
              </a:ext>
            </a:extLst>
          </p:cNvPr>
          <p:cNvSpPr/>
          <p:nvPr/>
        </p:nvSpPr>
        <p:spPr>
          <a:xfrm rot="7242000">
            <a:off x="3434400" y="272736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6">
            <a:extLst>
              <a:ext uri="{FF2B5EF4-FFF2-40B4-BE49-F238E27FC236}">
                <a16:creationId xmlns:a16="http://schemas.microsoft.com/office/drawing/2014/main" id="{319FA7AC-7826-4A73-AB73-623B448C52C8}"/>
              </a:ext>
            </a:extLst>
          </p:cNvPr>
          <p:cNvSpPr/>
          <p:nvPr/>
        </p:nvSpPr>
        <p:spPr>
          <a:xfrm>
            <a:off x="4240800" y="4144680"/>
            <a:ext cx="791640" cy="64764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0"/>
          <p:cNvSpPr/>
          <p:nvPr/>
        </p:nvSpPr>
        <p:spPr>
          <a:xfrm>
            <a:off x="1043381" y="2066328"/>
            <a:ext cx="1800000" cy="863640"/>
          </a:xfrm>
          <a:prstGeom prst="wedgeRectCallout">
            <a:avLst>
              <a:gd name="adj1" fmla="val 85509"/>
              <a:gd name="adj2" fmla="val 65374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Write a </a:t>
            </a:r>
            <a:r>
              <a:rPr lang="fr-FR" sz="1400" b="1" spc="-1" dirty="0" smtClean="0">
                <a:solidFill>
                  <a:srgbClr val="1F497D"/>
                </a:solidFill>
                <a:latin typeface="Arial"/>
              </a:rPr>
              <a:t>single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test and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watch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spc="-1" dirty="0" err="1" smtClean="0">
                <a:solidFill>
                  <a:srgbClr val="1F497D"/>
                </a:solidFill>
                <a:latin typeface="Arial"/>
              </a:rPr>
              <a:t>it</a:t>
            </a:r>
            <a:r>
              <a:rPr lang="fr-FR" sz="1400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pc="-1" dirty="0" err="1" smtClean="0">
                <a:solidFill>
                  <a:srgbClr val="1F497D"/>
                </a:solidFill>
                <a:latin typeface="Arial"/>
              </a:rPr>
              <a:t>fail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6488722" y="1792728"/>
            <a:ext cx="1800000" cy="863640"/>
          </a:xfrm>
          <a:prstGeom prst="wedgeRectCallout">
            <a:avLst>
              <a:gd name="adj1" fmla="val -93296"/>
              <a:gd name="adj2" fmla="val 66797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Write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just</a:t>
            </a:r>
            <a:r>
              <a:rPr lang="fr-FR" sz="1400" b="1" strike="noStrike" spc="-1" dirty="0" smtClean="0">
                <a:solidFill>
                  <a:srgbClr val="1F497D"/>
                </a:solidFill>
                <a:latin typeface="Arial"/>
              </a:rPr>
              <a:t> </a:t>
            </a:r>
            <a:r>
              <a:rPr lang="fr-FR" sz="1400" b="1" strike="noStrike" spc="-1" dirty="0" err="1" smtClean="0">
                <a:solidFill>
                  <a:srgbClr val="1F497D"/>
                </a:solidFill>
                <a:latin typeface="Arial"/>
              </a:rPr>
              <a:t>enough</a:t>
            </a:r>
            <a:r>
              <a:rPr lang="fr-FR" sz="1400" b="0" strike="noStrike" spc="-1" dirty="0" smtClean="0">
                <a:solidFill>
                  <a:srgbClr val="1F497D"/>
                </a:solidFill>
                <a:latin typeface="Arial"/>
              </a:rPr>
              <a:t> code to </a:t>
            </a:r>
            <a:r>
              <a:rPr lang="fr-FR" sz="1400" b="0" strike="noStrike" spc="-1" dirty="0" err="1" smtClean="0">
                <a:solidFill>
                  <a:srgbClr val="1F497D"/>
                </a:solidFill>
                <a:latin typeface="Arial"/>
              </a:rPr>
              <a:t>make</a:t>
            </a:r>
            <a:endParaRPr lang="fr-FR" sz="1400" b="0" strike="noStrike" spc="-1" dirty="0" smtClean="0">
              <a:solidFill>
                <a:srgbClr val="1F497D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1F497D"/>
                </a:solidFill>
              </a:rPr>
              <a:t>the test </a:t>
            </a:r>
            <a:r>
              <a:rPr lang="fr-FR" sz="1400" spc="-1" dirty="0" err="1">
                <a:solidFill>
                  <a:srgbClr val="1F497D"/>
                </a:solidFill>
              </a:rPr>
              <a:t>pass</a:t>
            </a:r>
            <a:endParaRPr lang="fr-FR" sz="1400" b="1" strike="noStrike" spc="-1" dirty="0"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406152" y="640899"/>
            <a:ext cx="2184648" cy="863640"/>
          </a:xfrm>
          <a:prstGeom prst="cloudCallout">
            <a:avLst>
              <a:gd name="adj1" fmla="val 22618"/>
              <a:gd name="adj2" fmla="val 120510"/>
            </a:avLst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Consider</a:t>
            </a:r>
            <a:r>
              <a:rPr lang="fr-FR" sz="1800" b="0" strike="noStrike" spc="-1" dirty="0" smtClean="0">
                <a:solidFill>
                  <a:srgbClr val="1F497D"/>
                </a:solidFill>
                <a:latin typeface="Calibri"/>
              </a:rPr>
              <a:t> the</a:t>
            </a:r>
            <a:r>
              <a:rPr lang="fr-FR" spc="-1" dirty="0" smtClean="0">
                <a:solidFill>
                  <a:srgbClr val="1F497D"/>
                </a:solidFill>
                <a:latin typeface="Calibri"/>
              </a:rPr>
              <a:t> </a:t>
            </a:r>
            <a:r>
              <a:rPr lang="fr-FR" sz="1800" b="0" strike="noStrike" spc="-1" dirty="0" err="1" smtClean="0">
                <a:solidFill>
                  <a:srgbClr val="1F497D"/>
                </a:solidFill>
                <a:latin typeface="Calibri"/>
              </a:rPr>
              <a:t>requirement</a:t>
            </a:r>
            <a:endParaRPr lang="fr-F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2731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5269</TotalTime>
  <Words>1061</Words>
  <Application>Microsoft Office PowerPoint</Application>
  <PresentationFormat>On-screen Show (4:3)</PresentationFormat>
  <Paragraphs>500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Arial</vt:lpstr>
      <vt:lpstr>Arial Black</vt:lpstr>
      <vt:lpstr>Calibri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subject/>
  <dc:creator>FERNANDEZ Christophe Ext DTSI/DSI</dc:creator>
  <dc:description/>
  <cp:lastModifiedBy>Fernandez, Christophe</cp:lastModifiedBy>
  <cp:revision>356</cp:revision>
  <dcterms:created xsi:type="dcterms:W3CDTF">2017-07-04T09:29:08Z</dcterms:created>
  <dcterms:modified xsi:type="dcterms:W3CDTF">2019-04-09T21:42:16Z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