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09" r:id="rId4"/>
    <p:sldId id="410" r:id="rId5"/>
    <p:sldId id="411" r:id="rId6"/>
    <p:sldId id="412" r:id="rId7"/>
    <p:sldId id="337" r:id="rId8"/>
    <p:sldId id="266" r:id="rId9"/>
    <p:sldId id="402" r:id="rId10"/>
    <p:sldId id="403" r:id="rId11"/>
    <p:sldId id="404" r:id="rId12"/>
    <p:sldId id="405" r:id="rId13"/>
    <p:sldId id="406" r:id="rId14"/>
    <p:sldId id="408" r:id="rId15"/>
    <p:sldId id="267" r:id="rId16"/>
    <p:sldId id="407" r:id="rId17"/>
    <p:sldId id="392" r:id="rId18"/>
    <p:sldId id="398" r:id="rId19"/>
    <p:sldId id="397" r:id="rId20"/>
    <p:sldId id="396" r:id="rId21"/>
    <p:sldId id="395" r:id="rId22"/>
    <p:sldId id="394" r:id="rId23"/>
    <p:sldId id="393" r:id="rId24"/>
    <p:sldId id="383" r:id="rId25"/>
    <p:sldId id="413" r:id="rId26"/>
    <p:sldId id="414" r:id="rId27"/>
    <p:sldId id="385" r:id="rId28"/>
    <p:sldId id="346" r:id="rId29"/>
    <p:sldId id="348" r:id="rId30"/>
    <p:sldId id="358" r:id="rId31"/>
    <p:sldId id="371" r:id="rId32"/>
    <p:sldId id="376" r:id="rId33"/>
    <p:sldId id="375" r:id="rId34"/>
    <p:sldId id="374" r:id="rId35"/>
    <p:sldId id="372" r:id="rId36"/>
    <p:sldId id="373" r:id="rId37"/>
    <p:sldId id="360" r:id="rId38"/>
    <p:sldId id="361" r:id="rId39"/>
    <p:sldId id="347" r:id="rId40"/>
    <p:sldId id="359" r:id="rId41"/>
    <p:sldId id="271" r:id="rId42"/>
    <p:sldId id="415" r:id="rId43"/>
    <p:sldId id="416" r:id="rId44"/>
    <p:sldId id="417" r:id="rId45"/>
    <p:sldId id="400" r:id="rId46"/>
    <p:sldId id="268" r:id="rId47"/>
    <p:sldId id="418" r:id="rId48"/>
    <p:sldId id="419" r:id="rId49"/>
    <p:sldId id="430" r:id="rId50"/>
    <p:sldId id="420" r:id="rId51"/>
    <p:sldId id="421" r:id="rId52"/>
    <p:sldId id="427" r:id="rId53"/>
    <p:sldId id="428" r:id="rId54"/>
    <p:sldId id="429" r:id="rId55"/>
    <p:sldId id="362" r:id="rId56"/>
    <p:sldId id="431" r:id="rId57"/>
    <p:sldId id="365" r:id="rId58"/>
    <p:sldId id="364" r:id="rId59"/>
    <p:sldId id="369" r:id="rId60"/>
    <p:sldId id="366" r:id="rId61"/>
    <p:sldId id="363" r:id="rId62"/>
    <p:sldId id="422" r:id="rId63"/>
    <p:sldId id="423" r:id="rId64"/>
    <p:sldId id="425" r:id="rId65"/>
    <p:sldId id="426" r:id="rId66"/>
    <p:sldId id="354" r:id="rId67"/>
    <p:sldId id="356" r:id="rId68"/>
    <p:sldId id="355" r:id="rId69"/>
    <p:sldId id="352" r:id="rId70"/>
    <p:sldId id="401" r:id="rId7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378" autoAdjust="0"/>
  </p:normalViewPr>
  <p:slideViewPr>
    <p:cSldViewPr>
      <p:cViewPr>
        <p:scale>
          <a:sx n="90" d="100"/>
          <a:sy n="90" d="100"/>
        </p:scale>
        <p:origin x="118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356DD9-DA74-48A1-A0B1-C8049323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Deepening</a:t>
            </a: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TDD</a:t>
            </a: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practice </a:t>
            </a:r>
            <a:r>
              <a:rPr lang="fr-FR" sz="2400" b="1" strike="noStrike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with</a:t>
            </a:r>
            <a:endParaRPr lang="fr-FR" sz="2400" b="1" strike="noStrike" spc="-1" dirty="0">
              <a:solidFill>
                <a:schemeClr val="bg1">
                  <a:lumMod val="50000"/>
                </a:schemeClr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Outside</a:t>
            </a: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-In TDD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1E3104-E0E1-464A-AA92-5A620526F838}"/>
              </a:ext>
            </a:extLst>
          </p:cNvPr>
          <p:cNvSpPr txBox="1"/>
          <p:nvPr/>
        </p:nvSpPr>
        <p:spPr>
          <a:xfrm rot="18864475">
            <a:off x="7344000" y="2646194"/>
            <a:ext cx="15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fr-FR" baseline="300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nd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part</a:t>
            </a:r>
            <a:endParaRPr lang="fr-FR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backwards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 </a:t>
            </a:r>
            <a:r>
              <a:rPr lang="fr-FR" sz="3200" b="1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order</a:t>
            </a: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to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to </a:t>
            </a: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think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straight</a:t>
            </a:r>
            <a:endParaRPr lang="fr-FR" sz="48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5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890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842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444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12347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«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Outside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In 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» TDD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46894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6D79CEF6-AAAB-493A-B2F3-944F932739B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73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5BBA0BD9-B4EF-4A5E-B7DB-AC74FEF84788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4F68775A-46A5-446F-8D58-034495A9792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614E4089-3A3D-4FB6-9D8B-DFD25FBED90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983565" cy="1211019"/>
            <a:chOff x="4106599" y="2954894"/>
            <a:chExt cx="983565" cy="1211019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50FDC00E-748D-40B8-B5D6-977A11858DF4}"/>
              </a:ext>
            </a:extLst>
          </p:cNvPr>
          <p:cNvSpPr/>
          <p:nvPr/>
        </p:nvSpPr>
        <p:spPr>
          <a:xfrm>
            <a:off x="2627784" y="3232568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>
                <a:solidFill>
                  <a:srgbClr val="1F497D"/>
                </a:solidFill>
                <a:latin typeface="Arial"/>
              </a:rPr>
              <a:t>unit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368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9C2FC4C3-712B-48E0-8EE8-37BA42F5E8A3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1376A7E8-EECA-4CD1-AC3C-B436360A959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08B478A1-764C-4D92-B098-885DA04D5628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1688710" cy="2159595"/>
            <a:chOff x="4106599" y="2954894"/>
            <a:chExt cx="1688710" cy="2159595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460255-20DB-43DA-9003-C6A4D87D8842}"/>
                </a:ext>
              </a:extLst>
            </p:cNvPr>
            <p:cNvSpPr/>
            <p:nvPr/>
          </p:nvSpPr>
          <p:spPr>
            <a:xfrm rot="3600000">
              <a:off x="4844982" y="3870230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1" rIns="75053" bIns="6333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45B9A9D-E5E3-4795-9ABF-DA725CD3A35E}"/>
                </a:ext>
              </a:extLst>
            </p:cNvPr>
            <p:cNvSpPr/>
            <p:nvPr/>
          </p:nvSpPr>
          <p:spPr>
            <a:xfrm>
              <a:off x="4857061" y="4176241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GREEN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890CBDD3-AB73-48CE-999B-3F759BE19F3F}"/>
              </a:ext>
            </a:extLst>
          </p:cNvPr>
          <p:cNvSpPr/>
          <p:nvPr/>
        </p:nvSpPr>
        <p:spPr>
          <a:xfrm>
            <a:off x="5267366" y="3069307"/>
            <a:ext cx="1464873" cy="719733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make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the test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08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TDD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what's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again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 : en arc 11">
            <a:extLst>
              <a:ext uri="{FF2B5EF4-FFF2-40B4-BE49-F238E27FC236}">
                <a16:creationId xmlns:a16="http://schemas.microsoft.com/office/drawing/2014/main" id="{381CFB37-0878-43B5-9287-29CA0A3F53B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97986E5F-D546-461B-ABE2-BE159D05EFB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6">
            <a:extLst>
              <a:ext uri="{FF2B5EF4-FFF2-40B4-BE49-F238E27FC236}">
                <a16:creationId xmlns:a16="http://schemas.microsoft.com/office/drawing/2014/main" id="{FBF92CDD-29EF-4450-A348-D688F4E4492C}"/>
              </a:ext>
            </a:extLst>
          </p:cNvPr>
          <p:cNvSpPr/>
          <p:nvPr/>
        </p:nvSpPr>
        <p:spPr>
          <a:xfrm>
            <a:off x="3779912" y="5164689"/>
            <a:ext cx="1539682" cy="612000"/>
          </a:xfrm>
          <a:prstGeom prst="wedgeRectCallout">
            <a:avLst>
              <a:gd name="adj1" fmla="val 3645"/>
              <a:gd name="adj2" fmla="val -135281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Improve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200" spc="-1" dirty="0">
              <a:latin typeface="Arial"/>
            </a:endParaRPr>
          </a:p>
        </p:txBody>
      </p:sp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BF4B15F-3C1F-437E-90E2-06A04C9C60D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32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91DD8C2-77A7-485F-A9C0-6ABE3E0CF88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34D978B9-DFA1-4A82-A52F-DAAD15A81BA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14" name="Flèche : en arc 13">
            <a:extLst>
              <a:ext uri="{FF2B5EF4-FFF2-40B4-BE49-F238E27FC236}">
                <a16:creationId xmlns:a16="http://schemas.microsoft.com/office/drawing/2014/main" id="{D065DC7E-518F-4A2E-B871-70EC38E2CDD2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515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77AB3963-5D5B-4BC2-B605-391AB9045A9A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Bulle narrative : ronde 22">
            <a:extLst>
              <a:ext uri="{FF2B5EF4-FFF2-40B4-BE49-F238E27FC236}">
                <a16:creationId xmlns:a16="http://schemas.microsoft.com/office/drawing/2014/main" id="{498D2BD4-6FF3-4191-BF71-AB47189DB0FB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3528188" y="196542"/>
            <a:ext cx="4887993" cy="6306309"/>
            <a:chOff x="3347864" y="-19391"/>
            <a:chExt cx="4608918" cy="59046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A4012873-5D00-42B0-B0E0-9D00EA811E8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731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7C028247-F76F-4B9A-B0CA-B3FA9DDE0D5D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lèche : en arc 34">
            <a:extLst>
              <a:ext uri="{FF2B5EF4-FFF2-40B4-BE49-F238E27FC236}">
                <a16:creationId xmlns:a16="http://schemas.microsoft.com/office/drawing/2014/main" id="{1C58FA11-BA89-42A2-93D8-B3C6A1F9301C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lèche : en arc 33">
            <a:extLst>
              <a:ext uri="{FF2B5EF4-FFF2-40B4-BE49-F238E27FC236}">
                <a16:creationId xmlns:a16="http://schemas.microsoft.com/office/drawing/2014/main" id="{EEE4531D-CD2E-4410-BF44-811C7F812E4B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Bulle narrative : ronde 30">
            <a:extLst>
              <a:ext uri="{FF2B5EF4-FFF2-40B4-BE49-F238E27FC236}">
                <a16:creationId xmlns:a16="http://schemas.microsoft.com/office/drawing/2014/main" id="{0848BEE9-B59E-4532-9742-EA4D96999AEA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3E93C79E-1F9E-4D2E-A2CE-1BF0228CC522}"/>
              </a:ext>
            </a:extLst>
          </p:cNvPr>
          <p:cNvSpPr/>
          <p:nvPr/>
        </p:nvSpPr>
        <p:spPr>
          <a:xfrm>
            <a:off x="6660384" y="6129368"/>
            <a:ext cx="1512016" cy="612000"/>
          </a:xfrm>
          <a:prstGeom prst="wedgeRectCallout">
            <a:avLst>
              <a:gd name="adj1" fmla="val -117592"/>
              <a:gd name="adj2" fmla="val -1323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Improve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200" spc="-1" dirty="0"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60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2756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Pensées 7">
            <a:extLst>
              <a:ext uri="{FF2B5EF4-FFF2-40B4-BE49-F238E27FC236}">
                <a16:creationId xmlns:a16="http://schemas.microsoft.com/office/drawing/2014/main" id="{6800C6A7-DC6A-480A-843D-6D5FFF01003A}"/>
              </a:ext>
            </a:extLst>
          </p:cNvPr>
          <p:cNvSpPr/>
          <p:nvPr/>
        </p:nvSpPr>
        <p:spPr>
          <a:xfrm>
            <a:off x="5822748" y="289552"/>
            <a:ext cx="2817652" cy="1041460"/>
          </a:xfrm>
          <a:prstGeom prst="cloudCallout">
            <a:avLst>
              <a:gd name="adj1" fmla="val -65045"/>
              <a:gd name="adj2" fmla="val 482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1F497D"/>
                </a:solidFill>
              </a:rPr>
              <a:t>The main 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79506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Pensées 7">
            <a:extLst>
              <a:ext uri="{FF2B5EF4-FFF2-40B4-BE49-F238E27FC236}">
                <a16:creationId xmlns:a16="http://schemas.microsoft.com/office/drawing/2014/main" id="{6800C6A7-DC6A-480A-843D-6D5FFF01003A}"/>
              </a:ext>
            </a:extLst>
          </p:cNvPr>
          <p:cNvSpPr/>
          <p:nvPr/>
        </p:nvSpPr>
        <p:spPr>
          <a:xfrm>
            <a:off x="5822748" y="289552"/>
            <a:ext cx="2817652" cy="1041460"/>
          </a:xfrm>
          <a:prstGeom prst="cloudCallout">
            <a:avLst>
              <a:gd name="adj1" fmla="val -65045"/>
              <a:gd name="adj2" fmla="val 482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1F497D"/>
                </a:solidFill>
              </a:rPr>
              <a:t>The main 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Pensées 7">
            <a:extLst>
              <a:ext uri="{FF2B5EF4-FFF2-40B4-BE49-F238E27FC236}">
                <a16:creationId xmlns:a16="http://schemas.microsoft.com/office/drawing/2014/main" id="{ED7B3ACF-5274-41AF-95DE-A9EA6960F18D}"/>
              </a:ext>
            </a:extLst>
          </p:cNvPr>
          <p:cNvSpPr/>
          <p:nvPr/>
        </p:nvSpPr>
        <p:spPr>
          <a:xfrm>
            <a:off x="107504" y="2780928"/>
            <a:ext cx="2089846" cy="1510260"/>
          </a:xfrm>
          <a:prstGeom prst="cloudCallout">
            <a:avLst>
              <a:gd name="adj1" fmla="val 29084"/>
              <a:gd name="adj2" fmla="val 8680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1F497D"/>
                </a:solidFill>
              </a:rPr>
              <a:t>A </a:t>
            </a:r>
            <a:r>
              <a:rPr lang="fr-FR" spc="-1" dirty="0" err="1" smtClean="0">
                <a:solidFill>
                  <a:srgbClr val="1F497D"/>
                </a:solidFill>
              </a:rPr>
              <a:t>secondary</a:t>
            </a:r>
            <a:r>
              <a:rPr lang="fr-FR" spc="-1" dirty="0" smtClean="0">
                <a:solidFill>
                  <a:srgbClr val="1F497D"/>
                </a:solidFill>
              </a:rPr>
              <a:t> </a:t>
            </a:r>
            <a:r>
              <a:rPr lang="fr-FR" spc="-1" dirty="0">
                <a:solidFill>
                  <a:srgbClr val="1F497D"/>
                </a:solidFill>
              </a:rPr>
              <a:t>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236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480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for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spc="-1" dirty="0">
              <a:solidFill>
                <a:srgbClr val="0045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Use Case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as central focus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8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6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Use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Case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as central focus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907704" y="3583776"/>
            <a:ext cx="684076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Framing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use cases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closer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business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needs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An indicator of progress in the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product,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over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time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Design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effort occurs earlier in the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development cycle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preponderance of truly unit tests is facilitated</a:t>
            </a:r>
            <a:endParaRPr lang="fr-FR" sz="1600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5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Unit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9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3916639" y="3241586"/>
            <a:ext cx="1325006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End-to-End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720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A8535902-9E61-4D78-AA94-1B5D96B63625}"/>
              </a:ext>
            </a:extLst>
          </p:cNvPr>
          <p:cNvSpPr/>
          <p:nvPr/>
        </p:nvSpPr>
        <p:spPr>
          <a:xfrm flipV="1">
            <a:off x="8235096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E7DE0E51-80F4-4ABA-8EDF-25DA72A57992}"/>
              </a:ext>
            </a:extLst>
          </p:cNvPr>
          <p:cNvSpPr/>
          <p:nvPr/>
        </p:nvSpPr>
        <p:spPr>
          <a:xfrm rot="5400000">
            <a:off x="7591260" y="4650872"/>
            <a:ext cx="180031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Cost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2B6F6B3C-CB76-483D-97B0-FF197255AE92}"/>
              </a:ext>
            </a:extLst>
          </p:cNvPr>
          <p:cNvSpPr/>
          <p:nvPr/>
        </p:nvSpPr>
        <p:spPr>
          <a:xfrm rot="5400000">
            <a:off x="8330856" y="365904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2EDF4663-6820-4D59-A2A1-2724A0B7BEEA}"/>
              </a:ext>
            </a:extLst>
          </p:cNvPr>
          <p:cNvSpPr/>
          <p:nvPr/>
        </p:nvSpPr>
        <p:spPr>
          <a:xfrm rot="5400000">
            <a:off x="8328336" y="571428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1D6F0EC9-C900-4FEC-949E-1D8DA9E43B77}"/>
              </a:ext>
            </a:extLst>
          </p:cNvPr>
          <p:cNvSpPr/>
          <p:nvPr/>
        </p:nvSpPr>
        <p:spPr>
          <a:xfrm rot="10800000" flipV="1">
            <a:off x="848668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C4547ED-6FF8-4296-989A-C274B36D0AA2}"/>
              </a:ext>
            </a:extLst>
          </p:cNvPr>
          <p:cNvSpPr/>
          <p:nvPr/>
        </p:nvSpPr>
        <p:spPr>
          <a:xfrm rot="16200000">
            <a:off x="-279829" y="4512319"/>
            <a:ext cx="178916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Arial Black"/>
              </a:rPr>
              <a:t>Speed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127EE0DA-AE9B-48C5-AC18-6C06A45399E6}"/>
              </a:ext>
            </a:extLst>
          </p:cNvPr>
          <p:cNvSpPr/>
          <p:nvPr/>
        </p:nvSpPr>
        <p:spPr>
          <a:xfrm rot="16200000">
            <a:off x="451672" y="348192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CustomShape 5">
            <a:extLst>
              <a:ext uri="{FF2B5EF4-FFF2-40B4-BE49-F238E27FC236}">
                <a16:creationId xmlns:a16="http://schemas.microsoft.com/office/drawing/2014/main" id="{86DC735D-16A7-4F0F-B98B-3EF86666E336}"/>
              </a:ext>
            </a:extLst>
          </p:cNvPr>
          <p:cNvSpPr/>
          <p:nvPr/>
        </p:nvSpPr>
        <p:spPr>
          <a:xfrm rot="16200000">
            <a:off x="454552" y="5498152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3916639" y="3241586"/>
            <a:ext cx="1325006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End-to-End Tests</a:t>
            </a:r>
            <a:endParaRPr lang="fr-FR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026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Powerful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allies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Test Doubles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D0F00A-3B64-4C80-948E-BDA3402B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Powerful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allies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Doubles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583776"/>
            <a:ext cx="7632848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Dummy, Fake, Stub, Spy, Mock …</a:t>
            </a:r>
            <a:r>
              <a:rPr lang="en-US" sz="1600" spc="-1" dirty="0">
                <a:solidFill>
                  <a:srgbClr val="0070C0"/>
                </a:solidFill>
                <a:latin typeface="Arial Black"/>
                <a:sym typeface="Wingdings" panose="05000000000000000000" pitchFamily="2" charset="2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often simplified as: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Mock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Collaborators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are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revealing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their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interfaces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Their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behaviours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and interactions are checked, not their states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One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same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truly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has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one singl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reason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endParaRPr lang="fr-FR" sz="1600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9EA358-0F48-4FC7-982D-388011B3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Public interface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standing as a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contract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3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326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Public interface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standing as a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contract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403648" y="3583776"/>
            <a:ext cx="7488832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Business object interfaces define their behavior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separation of responsibilities and dependencies is facilitated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Tests can be truly effective unit ones, as they are in isolation</a:t>
            </a:r>
            <a:endParaRPr lang="fr-FR" sz="1600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Some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reminders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Priority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959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Add one (and only one) new test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while in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« Green 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»</a:t>
            </a:r>
            <a:endParaRPr lang="fr-FR" sz="2000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(at a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same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given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 test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level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: unit </a:t>
            </a:r>
            <a:r>
              <a:rPr lang="fr-FR" sz="1200" spc="-1" dirty="0">
                <a:solidFill>
                  <a:srgbClr val="0070C0"/>
                </a:solidFill>
                <a:latin typeface="Arial Black"/>
              </a:rPr>
              <a:t>/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acceptance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2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Watch the 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before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corresponding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 order to return as soon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 to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«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Refactor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code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test at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any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one time, not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both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guidelines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the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cycle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693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490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64770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Now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let’s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do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some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coding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!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 cents):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1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1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1115616" y="4404710"/>
            <a:ext cx="2304256" cy="1296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Detroit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»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 </a:t>
            </a: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London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380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7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4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5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5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245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1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5220528" y="4404710"/>
            <a:ext cx="2951872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= state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verification</a:t>
            </a:r>
            <a:endParaRPr lang="fr-FR" sz="1600" spc="-1" dirty="0" smtClean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behaviour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verification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1115616" y="4404710"/>
            <a:ext cx="2304256" cy="1296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Detroit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»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 </a:t>
            </a: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London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9367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 smtClean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listFruits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Cart.</a:t>
            </a:r>
            <a:r>
              <a:rPr lang="fr-FR" altLang="fr-FR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listFruits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6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1 free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when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two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bought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4528"/>
            <a:ext cx="7668000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The second banana is half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5220"/>
            <a:ext cx="7668000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second banana is half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A loyalty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program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customer is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entitled to a 10% discount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ne possible solution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4762871" y="2755775"/>
            <a:ext cx="1238436" cy="540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11" idx="3"/>
            <a:endCxn id="30" idx="0"/>
          </p:cNvCxnSpPr>
          <p:nvPr/>
        </p:nvCxnSpPr>
        <p:spPr>
          <a:xfrm>
            <a:off x="5616116" y="2176264"/>
            <a:ext cx="1908212" cy="148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11" idx="1"/>
            <a:endCxn id="2" idx="0"/>
          </p:cNvCxnSpPr>
          <p:nvPr/>
        </p:nvCxnSpPr>
        <p:spPr>
          <a:xfrm rot="10800000" flipV="1">
            <a:off x="1907704" y="2176264"/>
            <a:ext cx="1836204" cy="146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Acceptance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Test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126EDF8-A90B-4317-B2DE-A495487F0BF1}"/>
              </a:ext>
            </a:extLst>
          </p:cNvPr>
          <p:cNvSpPr/>
          <p:nvPr/>
        </p:nvSpPr>
        <p:spPr>
          <a:xfrm>
            <a:off x="3743908" y="1945940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4E5181B-C7E6-4173-A47E-8493A2C6C4B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394721" y="2791780"/>
            <a:ext cx="1238436" cy="468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FD59B85-5CC5-4E01-8C67-8389D54B34B0}"/>
              </a:ext>
            </a:extLst>
          </p:cNvPr>
          <p:cNvSpPr/>
          <p:nvPr/>
        </p:nvSpPr>
        <p:spPr>
          <a:xfrm>
            <a:off x="6732240" y="3663876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Fake</a:t>
            </a: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1C6827-B19C-4B14-895C-D2382DA7498F}"/>
              </a:ext>
            </a:extLst>
          </p:cNvPr>
          <p:cNvSpPr/>
          <p:nvPr/>
        </p:nvSpPr>
        <p:spPr>
          <a:xfrm>
            <a:off x="3491880" y="1888232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758494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812200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6812200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3635896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5220072" y="3573016"/>
            <a:ext cx="288032" cy="1216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Unit Tests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998E4B-DFD9-4972-9FD4-C6EE05664F08}"/>
              </a:ext>
            </a:extLst>
          </p:cNvPr>
          <p:cNvSpPr/>
          <p:nvPr/>
        </p:nvSpPr>
        <p:spPr>
          <a:xfrm>
            <a:off x="611560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CartTest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FE3E07-559E-466A-A07A-0F93F0763E06}"/>
              </a:ext>
            </a:extLst>
          </p:cNvPr>
          <p:cNvSpPr/>
          <p:nvPr/>
        </p:nvSpPr>
        <p:spPr>
          <a:xfrm>
            <a:off x="6671028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PricingTest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511A1A-0FB2-4498-8BB9-106A3CC584C2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544820" y="2348880"/>
            <a:ext cx="576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022269-0729-4EE8-ADFD-81A604BA952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7604288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FEB469-D0EB-4B63-81DF-E0A06BF8F02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427984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5446E4F-6AAE-4B04-A681-D9070BDBCACD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604288" y="393305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E30734C3-1A53-4A84-B423-00765007A959}"/>
              </a:ext>
            </a:extLst>
          </p:cNvPr>
          <p:cNvCxnSpPr>
            <a:cxnSpLocks/>
            <a:stCxn id="6" idx="1"/>
            <a:endCxn id="30" idx="0"/>
          </p:cNvCxnSpPr>
          <p:nvPr/>
        </p:nvCxnSpPr>
        <p:spPr>
          <a:xfrm rot="10800000" flipV="1">
            <a:off x="3275856" y="3573016"/>
            <a:ext cx="360040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738E3A5-E64D-41DB-BCF9-B38719A6B2D4}"/>
              </a:ext>
            </a:extLst>
          </p:cNvPr>
          <p:cNvSpPr/>
          <p:nvPr/>
        </p:nvSpPr>
        <p:spPr>
          <a:xfrm>
            <a:off x="2483768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3E2245E-A4BF-47BB-BFE3-706FC5BE4B86}"/>
              </a:ext>
            </a:extLst>
          </p:cNvPr>
          <p:cNvSpPr/>
          <p:nvPr/>
        </p:nvSpPr>
        <p:spPr>
          <a:xfrm>
            <a:off x="4716016" y="478973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660232" y="4581128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1988840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4572000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6444208" y="3645024"/>
            <a:ext cx="1008112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 flipV="1">
            <a:off x="1907704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Implementation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46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«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Classical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 » 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TDD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 smtClean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80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985</Words>
  <Application>Microsoft Office PowerPoint</Application>
  <PresentationFormat>On-screen Show (4:3)</PresentationFormat>
  <Paragraphs>490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Arial Black</vt:lpstr>
      <vt:lpstr>Calibri</vt:lpstr>
      <vt:lpstr>Courier New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Fernandez, Christophe</cp:lastModifiedBy>
  <cp:revision>297</cp:revision>
  <dcterms:created xsi:type="dcterms:W3CDTF">2017-07-04T09:29:08Z</dcterms:created>
  <dcterms:modified xsi:type="dcterms:W3CDTF">2019-04-10T14:48:32Z</dcterms:modified>
</cp:coreProperties>
</file>