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61" r:id="rId4"/>
    <p:sldId id="367" r:id="rId5"/>
    <p:sldId id="364" r:id="rId6"/>
    <p:sldId id="368" r:id="rId7"/>
    <p:sldId id="346" r:id="rId8"/>
    <p:sldId id="366" r:id="rId9"/>
    <p:sldId id="369" r:id="rId10"/>
    <p:sldId id="362" r:id="rId11"/>
    <p:sldId id="370" r:id="rId12"/>
    <p:sldId id="365" r:id="rId13"/>
    <p:sldId id="371" r:id="rId14"/>
    <p:sldId id="372" r:id="rId15"/>
    <p:sldId id="373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EZ Christophe" initials="FC" lastIdx="1" clrIdx="0">
    <p:extLst>
      <p:ext uri="{19B8F6BF-5375-455C-9EA6-DF929625EA0E}">
        <p15:presenceInfo xmlns:p15="http://schemas.microsoft.com/office/powerpoint/2012/main" userId="S-1-5-21-851836488-1703413779-4112121939-17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8378" autoAdjust="0"/>
  </p:normalViewPr>
  <p:slideViewPr>
    <p:cSldViewPr>
      <p:cViewPr varScale="1">
        <p:scale>
          <a:sx n="74" d="100"/>
          <a:sy n="74" d="100"/>
        </p:scale>
        <p:origin x="93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fr-F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185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12/04/2019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12/04/2019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12/04/2019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12/04/2019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12/04/2019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12/04/2019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12/04/2019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3">
            <a:extLst>
              <a:ext uri="{FF2B5EF4-FFF2-40B4-BE49-F238E27FC236}">
                <a16:creationId xmlns:a16="http://schemas.microsoft.com/office/drawing/2014/main" id="{F5D53986-38B9-4F94-94B6-79520D4E4069}"/>
              </a:ext>
            </a:extLst>
          </p:cNvPr>
          <p:cNvSpPr/>
          <p:nvPr/>
        </p:nvSpPr>
        <p:spPr>
          <a:xfrm>
            <a:off x="4135544" y="3868992"/>
            <a:ext cx="4642336" cy="244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fr-FR" sz="3200" b="1" strike="noStrike" spc="-1" dirty="0">
                <a:solidFill>
                  <a:schemeClr val="bg1">
                    <a:lumMod val="50000"/>
                  </a:schemeClr>
                </a:solidFill>
                <a:latin typeface="Arial Black"/>
              </a:rPr>
              <a:t>Introduction</a:t>
            </a:r>
            <a:br>
              <a:rPr lang="fr-FR" sz="3200" b="1" strike="noStrike" spc="-1" dirty="0">
                <a:solidFill>
                  <a:schemeClr val="bg1">
                    <a:lumMod val="50000"/>
                  </a:schemeClr>
                </a:solidFill>
                <a:latin typeface="Arial Black"/>
              </a:rPr>
            </a:br>
            <a:r>
              <a:rPr lang="fr-FR" sz="1200" b="1" strike="noStrike" spc="-1" dirty="0">
                <a:solidFill>
                  <a:schemeClr val="bg1">
                    <a:lumMod val="50000"/>
                  </a:schemeClr>
                </a:solidFill>
                <a:latin typeface="Arial Black"/>
              </a:rPr>
              <a:t/>
            </a:r>
            <a:br>
              <a:rPr lang="fr-FR" sz="1200" b="1" strike="noStrike" spc="-1" dirty="0">
                <a:solidFill>
                  <a:schemeClr val="bg1">
                    <a:lumMod val="50000"/>
                  </a:schemeClr>
                </a:solidFill>
                <a:latin typeface="Arial Black"/>
              </a:rPr>
            </a:br>
            <a:r>
              <a:rPr lang="fr-FR" sz="2400" b="1" strike="noStrike" spc="-1" dirty="0" smtClean="0">
                <a:solidFill>
                  <a:schemeClr val="bg1">
                    <a:lumMod val="50000"/>
                  </a:schemeClr>
                </a:solidFill>
                <a:latin typeface="Arial Black"/>
              </a:rPr>
              <a:t>to</a:t>
            </a:r>
            <a:endParaRPr lang="fr-FR" sz="1200" b="1" strike="noStrike" spc="-1" dirty="0">
              <a:solidFill>
                <a:srgbClr val="1F497D"/>
              </a:solidFill>
              <a:latin typeface="Arial Black"/>
            </a:endParaRPr>
          </a:p>
          <a:p>
            <a:pPr algn="ctr">
              <a:lnSpc>
                <a:spcPct val="100000"/>
              </a:lnSpc>
            </a:pPr>
            <a:r>
              <a:rPr lang="fr-FR" sz="3200" b="1" spc="-1" dirty="0">
                <a:solidFill>
                  <a:srgbClr val="1F497D"/>
                </a:solidFill>
                <a:latin typeface="Arial Black"/>
              </a:rPr>
              <a:t>Pair </a:t>
            </a:r>
            <a:r>
              <a:rPr lang="fr-FR" sz="3200" b="1" spc="-1" dirty="0" err="1">
                <a:solidFill>
                  <a:srgbClr val="1F497D"/>
                </a:solidFill>
                <a:latin typeface="Arial Black"/>
              </a:rPr>
              <a:t>Programming</a:t>
            </a:r>
            <a:endParaRPr lang="fr-FR" sz="3200" b="1" strike="noStrike" spc="-1" dirty="0">
              <a:solidFill>
                <a:srgbClr val="1F497D"/>
              </a:solidFill>
              <a:latin typeface="Arial Black"/>
            </a:endParaRPr>
          </a:p>
        </p:txBody>
      </p:sp>
      <p:sp>
        <p:nvSpPr>
          <p:cNvPr id="8" name="TextShape 1">
            <a:extLst>
              <a:ext uri="{FF2B5EF4-FFF2-40B4-BE49-F238E27FC236}">
                <a16:creationId xmlns:a16="http://schemas.microsoft.com/office/drawing/2014/main" id="{B5C753CA-24A2-4BF1-AEEA-A06D88999744}"/>
              </a:ext>
            </a:extLst>
          </p:cNvPr>
          <p:cNvSpPr txBox="1"/>
          <p:nvPr/>
        </p:nvSpPr>
        <p:spPr>
          <a:xfrm>
            <a:off x="395536" y="493070"/>
            <a:ext cx="8382344" cy="2314138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2500"/>
          </a:bodyPr>
          <a:lstStyle/>
          <a:p>
            <a:pPr algn="ctr">
              <a:lnSpc>
                <a:spcPct val="100000"/>
              </a:lnSpc>
            </a:pPr>
            <a:r>
              <a:rPr lang="fr-FR" sz="4800" b="1" spc="-1" dirty="0" err="1" smtClean="0">
                <a:solidFill>
                  <a:srgbClr val="1F497D"/>
                </a:solidFill>
                <a:latin typeface="Arial Black"/>
              </a:rPr>
              <a:t>Coding</a:t>
            </a:r>
            <a:r>
              <a:rPr lang="fr-FR" sz="4800" b="1" spc="-1" dirty="0" smtClean="0">
                <a:solidFill>
                  <a:srgbClr val="1F497D"/>
                </a:solidFill>
                <a:latin typeface="Arial Black"/>
              </a:rPr>
              <a:t> </a:t>
            </a:r>
            <a:r>
              <a:rPr lang="fr-FR" sz="4800" b="1" spc="-1" dirty="0" err="1" smtClean="0">
                <a:solidFill>
                  <a:srgbClr val="1F497D"/>
                </a:solidFill>
                <a:latin typeface="Arial Black"/>
              </a:rPr>
              <a:t>is</a:t>
            </a:r>
            <a:r>
              <a:rPr lang="fr-FR" sz="4800" b="1" spc="-1" dirty="0" smtClean="0">
                <a:solidFill>
                  <a:srgbClr val="1F497D"/>
                </a:solidFill>
                <a:latin typeface="Arial Black"/>
              </a:rPr>
              <a:t> </a:t>
            </a:r>
            <a:r>
              <a:rPr lang="fr-FR" sz="4800" b="1" spc="-1" dirty="0" err="1" smtClean="0">
                <a:solidFill>
                  <a:srgbClr val="1F497D"/>
                </a:solidFill>
                <a:latin typeface="Arial Black"/>
              </a:rPr>
              <a:t>great</a:t>
            </a:r>
            <a:endParaRPr lang="fr-FR" sz="4800" spc="-1" dirty="0"/>
          </a:p>
          <a:p>
            <a:pPr algn="ctr">
              <a:lnSpc>
                <a:spcPct val="100000"/>
              </a:lnSpc>
            </a:pPr>
            <a:r>
              <a:rPr lang="fr-FR" sz="3200" b="1" spc="-1" dirty="0" smtClean="0">
                <a:solidFill>
                  <a:schemeClr val="bg1">
                    <a:lumMod val="50000"/>
                  </a:schemeClr>
                </a:solidFill>
                <a:latin typeface="Arial Black"/>
              </a:rPr>
              <a:t>but</a:t>
            </a:r>
            <a:endParaRPr lang="fr-FR" sz="3200" spc="-1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00000"/>
              </a:lnSpc>
            </a:pPr>
            <a:r>
              <a:rPr lang="fr-FR" sz="4800" b="1" spc="-1" dirty="0" err="1" smtClean="0">
                <a:solidFill>
                  <a:srgbClr val="1F497D"/>
                </a:solidFill>
                <a:latin typeface="Arial Black"/>
              </a:rPr>
              <a:t>coding</a:t>
            </a:r>
            <a:r>
              <a:rPr lang="fr-FR" sz="4800" b="1" spc="-1" dirty="0" smtClean="0">
                <a:solidFill>
                  <a:srgbClr val="1F497D"/>
                </a:solidFill>
                <a:latin typeface="Arial Black"/>
              </a:rPr>
              <a:t> as a pair </a:t>
            </a:r>
            <a:r>
              <a:rPr lang="fr-FR" sz="4800" b="1" spc="-1" dirty="0" err="1" smtClean="0">
                <a:solidFill>
                  <a:srgbClr val="1F497D"/>
                </a:solidFill>
                <a:latin typeface="Arial Black"/>
              </a:rPr>
              <a:t>is</a:t>
            </a:r>
            <a:r>
              <a:rPr lang="fr-FR" sz="4800" b="1" spc="-1" dirty="0" smtClean="0">
                <a:solidFill>
                  <a:srgbClr val="1F497D"/>
                </a:solidFill>
                <a:latin typeface="Arial Black"/>
              </a:rPr>
              <a:t> </a:t>
            </a:r>
            <a:r>
              <a:rPr lang="fr-FR" sz="4800" b="1" spc="-1" dirty="0" err="1" smtClean="0">
                <a:solidFill>
                  <a:srgbClr val="1F497D"/>
                </a:solidFill>
                <a:latin typeface="Arial Black"/>
              </a:rPr>
              <a:t>better</a:t>
            </a:r>
            <a:endParaRPr lang="fr-FR" sz="4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2912F61-7091-4F6F-B6F0-6A42D5EA8F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3937">
            <a:off x="710591" y="3513728"/>
            <a:ext cx="3419872" cy="1709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404664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i="1" spc="-1" dirty="0">
                <a:solidFill>
                  <a:srgbClr val="8B8B8B"/>
                </a:solidFill>
                <a:latin typeface="Arial Black"/>
              </a:rPr>
              <a:t>Collective </a:t>
            </a:r>
            <a:r>
              <a:rPr lang="en-US" sz="3200" i="1" spc="-1" dirty="0" smtClean="0">
                <a:solidFill>
                  <a:srgbClr val="8B8B8B"/>
                </a:solidFill>
                <a:latin typeface="Arial Black"/>
              </a:rPr>
              <a:t>benefits</a:t>
            </a:r>
          </a:p>
        </p:txBody>
      </p:sp>
      <p:pic>
        <p:nvPicPr>
          <p:cNvPr id="5" name="Image 9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06" y="588703"/>
            <a:ext cx="2131494" cy="218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3442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404664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i="1" spc="-1" dirty="0">
                <a:solidFill>
                  <a:srgbClr val="8B8B8B"/>
                </a:solidFill>
                <a:latin typeface="Arial Black"/>
              </a:rPr>
              <a:t>Collective benefits</a:t>
            </a:r>
          </a:p>
        </p:txBody>
      </p:sp>
      <p:sp>
        <p:nvSpPr>
          <p:cNvPr id="239" name="CustomShape 2"/>
          <p:cNvSpPr/>
          <p:nvPr/>
        </p:nvSpPr>
        <p:spPr>
          <a:xfrm>
            <a:off x="1043608" y="3106652"/>
            <a:ext cx="7704856" cy="34907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Collective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ownership of the code increases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each one's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involvement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It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also limits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problems of ego, and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scapegoating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The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distribution of knowledge and skills is facilitated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The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"PR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review"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phase is generally </a:t>
            </a:r>
            <a:r>
              <a:rPr lang="en-US" sz="1600" spc="-1" smtClean="0">
                <a:solidFill>
                  <a:srgbClr val="0070C0"/>
                </a:solidFill>
                <a:latin typeface="Arial Black"/>
              </a:rPr>
              <a:t>(far) less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laborious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Team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growth is facilitated: transfer and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sharing are continuous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</p:txBody>
      </p:sp>
      <p:pic>
        <p:nvPicPr>
          <p:cNvPr id="5" name="Image 9"/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06" y="588703"/>
            <a:ext cx="2131494" cy="218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260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2915816" y="404664"/>
            <a:ext cx="5832648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Pair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Programming</a:t>
            </a: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and</a:t>
            </a: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Test Driven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Development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5A40757-A7A0-443F-B545-62466D272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76672"/>
            <a:ext cx="2520280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796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2915816" y="404664"/>
            <a:ext cx="5832648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Pair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Programming</a:t>
            </a: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and</a:t>
            </a:r>
            <a:endParaRPr lang="fr-FR" sz="3200" i="1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Test Driven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Development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395536" y="3346232"/>
            <a:ext cx="8352928" cy="31071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Having been conceived together, these two practices are complementary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“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Ping-Pong Programming” (P3)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is a clever combination of them: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  -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the pilot writes a failing test and passes the keyboard to the navigator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 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-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the navigator – thus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becoming the pilot – codes to make the test pass, </a:t>
            </a: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     writes a new failing test and passes the keyboard again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 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-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this process is repeated until resolution, or until the pair changes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5A40757-A7A0-443F-B545-62466D272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76672"/>
            <a:ext cx="2520280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892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476640"/>
            <a:ext cx="8229240" cy="5904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spc="-1" dirty="0" err="1" smtClean="0">
                <a:solidFill>
                  <a:srgbClr val="8B8B8B"/>
                </a:solidFill>
                <a:latin typeface="Arial Black"/>
              </a:rPr>
              <a:t>Now</a:t>
            </a:r>
            <a:r>
              <a:rPr lang="fr-FR" sz="3200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spc="-1" dirty="0" err="1" smtClean="0">
                <a:solidFill>
                  <a:srgbClr val="8B8B8B"/>
                </a:solidFill>
                <a:latin typeface="Arial Black"/>
              </a:rPr>
              <a:t>it's</a:t>
            </a:r>
            <a:r>
              <a:rPr lang="fr-FR" sz="3200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spc="-1" dirty="0">
                <a:solidFill>
                  <a:srgbClr val="8B8B8B"/>
                </a:solidFill>
                <a:latin typeface="Arial Black"/>
              </a:rPr>
              <a:t>up to </a:t>
            </a:r>
            <a:r>
              <a:rPr lang="fr-FR" sz="3200" spc="-1" dirty="0" err="1">
                <a:solidFill>
                  <a:srgbClr val="8B8B8B"/>
                </a:solidFill>
                <a:latin typeface="Arial Black"/>
              </a:rPr>
              <a:t>you</a:t>
            </a:r>
            <a:r>
              <a:rPr lang="fr-FR" sz="3200" spc="-1" dirty="0">
                <a:solidFill>
                  <a:srgbClr val="8B8B8B"/>
                </a:solidFill>
                <a:latin typeface="Arial Black"/>
              </a:rPr>
              <a:t>!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57384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547" y="1253381"/>
            <a:ext cx="4860000" cy="431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2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476640"/>
            <a:ext cx="8229240" cy="5904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So, Pair </a:t>
            </a:r>
            <a:r>
              <a:rPr lang="fr-FR" sz="3200" b="0" strike="noStrike" spc="-1" dirty="0" err="1">
                <a:solidFill>
                  <a:srgbClr val="8B8B8B"/>
                </a:solidFill>
                <a:latin typeface="Arial Black"/>
              </a:rPr>
              <a:t>Programming</a:t>
            </a: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 … 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</a:t>
            </a:r>
            <a:r>
              <a:rPr lang="fr-FR" sz="3200" b="0" strike="noStrike" spc="-1" dirty="0" err="1" smtClean="0">
                <a:solidFill>
                  <a:srgbClr val="8B8B8B"/>
                </a:solidFill>
                <a:latin typeface="Arial Black"/>
              </a:rPr>
              <a:t>what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b="0" strike="noStrike" spc="-1" dirty="0" err="1" smtClean="0">
                <a:solidFill>
                  <a:srgbClr val="8B8B8B"/>
                </a:solidFill>
                <a:latin typeface="Arial Black"/>
              </a:rPr>
              <a:t>is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b="0" strike="noStrike" spc="-1" dirty="0" err="1" smtClean="0">
                <a:solidFill>
                  <a:srgbClr val="8B8B8B"/>
                </a:solidFill>
                <a:latin typeface="Arial Black"/>
              </a:rPr>
              <a:t>that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?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404664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This </a:t>
            </a:r>
            <a:r>
              <a:rPr lang="fr-FR" sz="3200" b="0" i="1" strike="noStrike" spc="-1" dirty="0" err="1" smtClean="0">
                <a:solidFill>
                  <a:srgbClr val="8B8B8B"/>
                </a:solidFill>
                <a:latin typeface="Arial Black"/>
              </a:rPr>
              <a:t>is</a:t>
            </a: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 not </a:t>
            </a:r>
            <a:endParaRPr lang="fr-FR" sz="3200" b="0" i="1" strike="noStrike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four-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handed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piano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1CA1395-4469-480F-920F-1801E1281F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8" y="836712"/>
            <a:ext cx="2771800" cy="13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061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404664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This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is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not 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four-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handed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piano</a:t>
            </a:r>
            <a:endParaRPr lang="fr-FR" sz="3200" spc="-1" dirty="0">
              <a:solidFill>
                <a:srgbClr val="004586"/>
              </a:solidFill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683568" y="3439760"/>
            <a:ext cx="8064896" cy="28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Both members of the pair are active at the same time, but differently</a:t>
            </a:r>
          </a:p>
          <a:p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One “pilot” and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one “navigator”, who regularly exchange roles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Non-frozen pairs, that change on a regular basis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 smtClean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The initial cost of a development is not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actually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doubled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1CA1395-4469-480F-920F-1801E1281F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8" y="836712"/>
            <a:ext cx="2771800" cy="13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3160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404664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 smtClean="0">
                <a:solidFill>
                  <a:srgbClr val="8B8B8B"/>
                </a:solidFill>
                <a:latin typeface="Arial Black"/>
              </a:rPr>
              <a:t>Precautions</a:t>
            </a:r>
            <a:r>
              <a:rPr lang="fr-FR" sz="3200" i="1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of use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AD92489-2BDA-46D8-93D2-9CABA96766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729503"/>
            <a:ext cx="2404872" cy="221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565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404664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Precautions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of use</a:t>
            </a:r>
            <a:endParaRPr lang="fr-FR" sz="3200" spc="-1" dirty="0">
              <a:solidFill>
                <a:srgbClr val="004586"/>
              </a:solidFill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827584" y="3583776"/>
            <a:ext cx="7920880" cy="28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Working as a pair is not that easy, and requires energy</a:t>
            </a: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It is important to keep a protected personal space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Do not systematize this practice to each and all daily tasks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This no silver bullet, resolving every issue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AD92489-2BDA-46D8-93D2-9CABA96766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729503"/>
            <a:ext cx="2404872" cy="221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915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457200" y="476640"/>
            <a:ext cx="8229240" cy="5904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strike="noStrike" spc="-1" dirty="0" err="1" smtClean="0">
                <a:solidFill>
                  <a:srgbClr val="8B8B8B"/>
                </a:solidFill>
                <a:latin typeface="Arial Black"/>
              </a:rPr>
              <a:t>Okay</a:t>
            </a:r>
            <a:r>
              <a:rPr lang="fr-FR" sz="3200" spc="-1" dirty="0" smtClean="0">
                <a:solidFill>
                  <a:srgbClr val="8B8B8B"/>
                </a:solidFill>
                <a:latin typeface="Arial Black"/>
              </a:rPr>
              <a:t>, but</a:t>
            </a:r>
            <a:r>
              <a:rPr lang="fr-FR" sz="3200" b="0" strike="noStrike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b="0" strike="noStrike" spc="-1" dirty="0">
                <a:solidFill>
                  <a:srgbClr val="8B8B8B"/>
                </a:solidFill>
                <a:latin typeface="Arial Black"/>
              </a:rPr>
              <a:t>… 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spc="-1" dirty="0">
                <a:solidFill>
                  <a:srgbClr val="8B8B8B"/>
                </a:solidFill>
                <a:latin typeface="Arial Black"/>
              </a:rPr>
              <a:t>… for </a:t>
            </a:r>
            <a:r>
              <a:rPr lang="fr-FR" sz="3200" spc="-1" dirty="0" err="1">
                <a:solidFill>
                  <a:srgbClr val="8B8B8B"/>
                </a:solidFill>
                <a:latin typeface="Arial Black"/>
              </a:rPr>
              <a:t>what</a:t>
            </a:r>
            <a:r>
              <a:rPr lang="fr-FR" sz="3200" spc="-1" dirty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spc="-1" dirty="0" err="1">
                <a:solidFill>
                  <a:srgbClr val="8B8B8B"/>
                </a:solidFill>
                <a:latin typeface="Arial Black"/>
              </a:rPr>
              <a:t>purpose</a:t>
            </a:r>
            <a:r>
              <a:rPr lang="fr-FR" sz="3200" spc="-1" dirty="0">
                <a:solidFill>
                  <a:srgbClr val="8B8B8B"/>
                </a:solidFill>
                <a:latin typeface="Arial Black"/>
              </a:rPr>
              <a:t>?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404664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The best of</a:t>
            </a:r>
            <a:endParaRPr lang="fr-FR" sz="3200" b="0" i="1" strike="noStrike" spc="-1" dirty="0">
              <a:solidFill>
                <a:srgbClr val="8B8B8B"/>
              </a:solidFill>
              <a:latin typeface="Arial Black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b="0" i="1" strike="noStrike" spc="-1" dirty="0" err="1" smtClean="0">
                <a:solidFill>
                  <a:srgbClr val="8B8B8B"/>
                </a:solidFill>
                <a:latin typeface="Arial Black"/>
              </a:rPr>
              <a:t>both</a:t>
            </a:r>
            <a:r>
              <a:rPr lang="fr-FR" sz="3200" b="0" i="1" strike="noStrike" spc="-1" dirty="0" smtClean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b="0" i="1" strike="noStrike" spc="-1" dirty="0" err="1" smtClean="0">
                <a:solidFill>
                  <a:srgbClr val="8B8B8B"/>
                </a:solidFill>
                <a:latin typeface="Arial Black"/>
              </a:rPr>
              <a:t>brains</a:t>
            </a:r>
            <a:endParaRPr lang="fr-FR" sz="3200" b="0" strike="noStrike" spc="-1" dirty="0">
              <a:solidFill>
                <a:srgbClr val="004586"/>
              </a:solidFill>
              <a:latin typeface="Calibri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23BB192-DCF3-44B0-B2A5-6D718EBE4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86010"/>
            <a:ext cx="237626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793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3088440" y="404664"/>
            <a:ext cx="5587920" cy="28695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The best of</a:t>
            </a: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both</a:t>
            </a:r>
            <a:r>
              <a:rPr lang="fr-FR" sz="3200" i="1" spc="-1" dirty="0">
                <a:solidFill>
                  <a:srgbClr val="8B8B8B"/>
                </a:solidFill>
                <a:latin typeface="Arial Black"/>
              </a:rPr>
              <a:t> </a:t>
            </a:r>
            <a:r>
              <a:rPr lang="fr-FR" sz="3200" i="1" spc="-1" dirty="0" err="1">
                <a:solidFill>
                  <a:srgbClr val="8B8B8B"/>
                </a:solidFill>
                <a:latin typeface="Arial Black"/>
              </a:rPr>
              <a:t>brains</a:t>
            </a:r>
            <a:endParaRPr lang="fr-FR" sz="3200" spc="-1" dirty="0">
              <a:solidFill>
                <a:srgbClr val="004586"/>
              </a:solidFill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827584" y="3583776"/>
            <a:ext cx="7920880" cy="286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The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effects of cognitive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biases </a:t>
            </a: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are limited, </a:t>
            </a: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notably Confirmation Bias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The feedback loop is as short as possible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>
                <a:solidFill>
                  <a:srgbClr val="0070C0"/>
                </a:solidFill>
                <a:latin typeface="Arial Black"/>
              </a:rPr>
              <a:t>The intention must always be clearly expressed</a:t>
            </a:r>
            <a:endParaRPr lang="en-US" sz="1600" spc="-1" dirty="0" smtClean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endParaRPr lang="en-US" sz="1600" spc="-1" dirty="0">
              <a:solidFill>
                <a:srgbClr val="0070C0"/>
              </a:solidFill>
              <a:latin typeface="Arial Black"/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0070C0"/>
                </a:solidFill>
                <a:latin typeface="Arial Black"/>
              </a:rPr>
              <a:t>The designing aspect of development is strengthened </a:t>
            </a:r>
            <a:endParaRPr lang="en-US" sz="1600" spc="-1" dirty="0">
              <a:solidFill>
                <a:srgbClr val="0070C0"/>
              </a:solidFill>
              <a:latin typeface="Arial Black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23BB192-DCF3-44B0-B2A5-6D718EBE4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586010"/>
            <a:ext cx="237626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782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6040</TotalTime>
  <Words>327</Words>
  <Application>Microsoft Office PowerPoint</Application>
  <PresentationFormat>On-screen Show (4:3)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Arial Black</vt:lpstr>
      <vt:lpstr>Calibri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</dc:title>
  <dc:creator>FERNANDEZ Christophe Ext DTSI/DSI</dc:creator>
  <cp:lastModifiedBy>Fernandez, Christophe</cp:lastModifiedBy>
  <cp:revision>351</cp:revision>
  <dcterms:created xsi:type="dcterms:W3CDTF">2017-07-04T09:29:08Z</dcterms:created>
  <dcterms:modified xsi:type="dcterms:W3CDTF">2019-04-12T20:37:11Z</dcterms:modified>
</cp:coreProperties>
</file>