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9" r:id="rId6"/>
    <p:sldId id="264" r:id="rId7"/>
    <p:sldId id="265" r:id="rId8"/>
    <p:sldId id="266" r:id="rId9"/>
    <p:sldId id="259" r:id="rId10"/>
    <p:sldId id="267" r:id="rId11"/>
    <p:sldId id="268" r:id="rId12"/>
    <p:sldId id="273" r:id="rId13"/>
    <p:sldId id="274" r:id="rId14"/>
    <p:sldId id="270" r:id="rId15"/>
    <p:sldId id="271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8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8D67-6139-4A5D-A970-4D19D9C85D3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640F-7098-4D2F-B6CA-7A6FFD149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55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8D67-6139-4A5D-A970-4D19D9C85D3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640F-7098-4D2F-B6CA-7A6FFD149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92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8D67-6139-4A5D-A970-4D19D9C85D3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640F-7098-4D2F-B6CA-7A6FFD149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951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8D67-6139-4A5D-A970-4D19D9C85D3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640F-7098-4D2F-B6CA-7A6FFD149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3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8D67-6139-4A5D-A970-4D19D9C85D3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640F-7098-4D2F-B6CA-7A6FFD149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31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8D67-6139-4A5D-A970-4D19D9C85D3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640F-7098-4D2F-B6CA-7A6FFD149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86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8D67-6139-4A5D-A970-4D19D9C85D3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640F-7098-4D2F-B6CA-7A6FFD149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30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8D67-6139-4A5D-A970-4D19D9C85D3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640F-7098-4D2F-B6CA-7A6FFD149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91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8D67-6139-4A5D-A970-4D19D9C85D3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640F-7098-4D2F-B6CA-7A6FFD149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15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8D67-6139-4A5D-A970-4D19D9C85D3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640F-7098-4D2F-B6CA-7A6FFD149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15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8D67-6139-4A5D-A970-4D19D9C85D3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3640F-7098-4D2F-B6CA-7A6FFD149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05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E8D67-6139-4A5D-A970-4D19D9C85D3B}" type="datetimeFigureOut">
              <a:rPr lang="ru-RU" smtClean="0"/>
              <a:t>29.01.2024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3640F-7098-4D2F-B6CA-7A6FFD149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8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HDL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ru-RU" b="1" dirty="0"/>
              <a:t>Типы данных.</a:t>
            </a:r>
            <a:r>
              <a:rPr lang="ru-RU" dirty="0"/>
              <a:t> Так как схемотехническое решение предполагает наличие только двух определенных уровней напряжения, соответствующих «0» и «1», то возможны лишь 4 варианта типов: </a:t>
            </a:r>
            <a:r>
              <a:rPr lang="ru-RU" b="1" dirty="0"/>
              <a:t>0, 1,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ru-RU" dirty="0"/>
              <a:t>– неизвестное значение и </a:t>
            </a:r>
            <a:r>
              <a:rPr lang="en-US" b="1" dirty="0"/>
              <a:t>z</a:t>
            </a:r>
            <a:r>
              <a:rPr lang="en-US" dirty="0"/>
              <a:t> </a:t>
            </a:r>
            <a:r>
              <a:rPr lang="ru-RU" dirty="0"/>
              <a:t>– третье (</a:t>
            </a:r>
            <a:r>
              <a:rPr lang="ru-RU" dirty="0" err="1"/>
              <a:t>высокоимпедансное</a:t>
            </a:r>
            <a:r>
              <a:rPr lang="ru-RU" dirty="0"/>
              <a:t>) состояние, соответствующее обрыву цепи. </a:t>
            </a:r>
          </a:p>
          <a:p>
            <a:r>
              <a:rPr lang="ru-RU" dirty="0"/>
              <a:t> Все данные, относительно их нахождению в схеме, можно разделить на 2 группы: </a:t>
            </a:r>
            <a:r>
              <a:rPr lang="en-US" b="1" dirty="0"/>
              <a:t>wire</a:t>
            </a:r>
            <a:r>
              <a:rPr lang="en-US" dirty="0"/>
              <a:t> </a:t>
            </a:r>
            <a:r>
              <a:rPr lang="ru-RU" dirty="0"/>
              <a:t>– данные, считываемые с провода, и </a:t>
            </a:r>
            <a:r>
              <a:rPr lang="en-US" b="1" dirty="0" err="1"/>
              <a:t>reg</a:t>
            </a:r>
            <a:r>
              <a:rPr lang="ru-RU" dirty="0"/>
              <a:t> – данные, считываемые с выхода регистра.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039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E66E96-CA8F-4F93-9DCE-97C428A3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оператора </a:t>
            </a:r>
            <a:r>
              <a:rPr lang="en-US" dirty="0"/>
              <a:t>if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CC38BF7-A048-4FC3-81A3-D14E837BAB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53152"/>
            <a:ext cx="6624736" cy="42121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69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B6CF6-4D7C-4708-82B9-E281482B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оператора </a:t>
            </a:r>
            <a:r>
              <a:rPr lang="en-US" dirty="0"/>
              <a:t>case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3BA8F5F-178D-4BC7-B84D-B9A837A3920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18" y="1600200"/>
            <a:ext cx="7511164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613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EA1BE-4018-DB75-5C84-75B78D55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мультиплексора через цепи непрерывного назначения.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8BBD22-11EA-FC2E-51F3-04FD3E44C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module </a:t>
            </a:r>
            <a:r>
              <a:rPr lang="en-US" dirty="0" err="1"/>
              <a:t>mpl</a:t>
            </a:r>
            <a:endParaRPr lang="en-US" dirty="0"/>
          </a:p>
          <a:p>
            <a:r>
              <a:rPr lang="en-US" dirty="0"/>
              <a:t>(input[1:0]</a:t>
            </a:r>
            <a:r>
              <a:rPr lang="en-US" dirty="0" err="1"/>
              <a:t>adr</a:t>
            </a:r>
            <a:r>
              <a:rPr lang="en-US" dirty="0"/>
              <a:t>, input c0,c1,c2,c3,</a:t>
            </a:r>
          </a:p>
          <a:p>
            <a:r>
              <a:rPr lang="en-US" dirty="0"/>
              <a:t>output line);</a:t>
            </a:r>
          </a:p>
          <a:p>
            <a:r>
              <a:rPr lang="en-US" dirty="0"/>
              <a:t>assign line=(</a:t>
            </a:r>
            <a:r>
              <a:rPr lang="en-US" dirty="0" err="1"/>
              <a:t>adr</a:t>
            </a:r>
            <a:r>
              <a:rPr lang="en-US" dirty="0"/>
              <a:t>==2’d0)?c0:1’bx;</a:t>
            </a:r>
          </a:p>
          <a:p>
            <a:r>
              <a:rPr lang="en-US" dirty="0"/>
              <a:t>assign line=(</a:t>
            </a:r>
            <a:r>
              <a:rPr lang="en-US" dirty="0" err="1"/>
              <a:t>adr</a:t>
            </a:r>
            <a:r>
              <a:rPr lang="en-US" dirty="0"/>
              <a:t>==2’d1)?c1:1’bx;</a:t>
            </a:r>
          </a:p>
          <a:p>
            <a:r>
              <a:rPr lang="en-US" dirty="0"/>
              <a:t>assign line=(</a:t>
            </a:r>
            <a:r>
              <a:rPr lang="en-US" dirty="0" err="1"/>
              <a:t>adr</a:t>
            </a:r>
            <a:r>
              <a:rPr lang="en-US" dirty="0"/>
              <a:t>==2’d2)?c2:1’bx;</a:t>
            </a:r>
          </a:p>
          <a:p>
            <a:r>
              <a:rPr lang="en-US" dirty="0"/>
              <a:t>assign line=(</a:t>
            </a:r>
            <a:r>
              <a:rPr lang="en-US" dirty="0" err="1"/>
              <a:t>adr</a:t>
            </a:r>
            <a:r>
              <a:rPr lang="en-US" dirty="0"/>
              <a:t>==2’d3)?c3:1’bx;</a:t>
            </a:r>
            <a:endParaRPr lang="ru-RU" dirty="0"/>
          </a:p>
          <a:p>
            <a:r>
              <a:rPr lang="en-US" dirty="0" err="1"/>
              <a:t>endmodule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24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88EA9-D458-863C-126E-54A1BBED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Описание мультиплексора через табличную память.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56333D-9F72-D885-659B-61B14CD9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/>
              <a:t>module </a:t>
            </a:r>
            <a:r>
              <a:rPr lang="en-US" sz="2200" dirty="0" err="1"/>
              <a:t>mpl</a:t>
            </a:r>
            <a:endParaRPr lang="en-US" sz="2200" dirty="0"/>
          </a:p>
          <a:p>
            <a:r>
              <a:rPr lang="en-US" sz="2200" dirty="0"/>
              <a:t>(input[1:0]</a:t>
            </a:r>
            <a:r>
              <a:rPr lang="en-US" sz="2200" dirty="0" err="1"/>
              <a:t>adr</a:t>
            </a:r>
            <a:r>
              <a:rPr lang="en-US" sz="2200" dirty="0"/>
              <a:t>, input c0,c1,c2,c3,</a:t>
            </a:r>
          </a:p>
          <a:p>
            <a:r>
              <a:rPr lang="en-US" sz="2200" dirty="0"/>
              <a:t>output line);</a:t>
            </a:r>
          </a:p>
          <a:p>
            <a:r>
              <a:rPr lang="en-US" sz="2200" dirty="0"/>
              <a:t>reg out;</a:t>
            </a:r>
          </a:p>
          <a:p>
            <a:r>
              <a:rPr lang="en-US" sz="2200" dirty="0"/>
              <a:t>assign line=out;</a:t>
            </a:r>
          </a:p>
          <a:p>
            <a:r>
              <a:rPr lang="en-US" sz="2200" dirty="0"/>
              <a:t>always@*</a:t>
            </a:r>
          </a:p>
          <a:p>
            <a:r>
              <a:rPr lang="en-US" sz="2200" dirty="0"/>
              <a:t>begin</a:t>
            </a:r>
          </a:p>
          <a:p>
            <a:pPr marL="457200" lvl="1" indent="0">
              <a:buNone/>
            </a:pPr>
            <a:r>
              <a:rPr lang="en-US" sz="2200" dirty="0"/>
              <a:t>case(</a:t>
            </a:r>
            <a:r>
              <a:rPr lang="en-US" sz="2200" dirty="0" err="1"/>
              <a:t>adr</a:t>
            </a:r>
            <a:r>
              <a:rPr lang="en-US" sz="2200" dirty="0"/>
              <a:t>)</a:t>
            </a:r>
          </a:p>
          <a:p>
            <a:pPr marL="457200" lvl="1" indent="0">
              <a:buNone/>
            </a:pPr>
            <a:r>
              <a:rPr lang="en-US" sz="2200" dirty="0"/>
              <a:t>2’d0: out&lt;=c0;</a:t>
            </a:r>
          </a:p>
          <a:p>
            <a:pPr marL="457200" lvl="1" indent="0">
              <a:buNone/>
            </a:pPr>
            <a:r>
              <a:rPr lang="en-US" sz="2200" dirty="0"/>
              <a:t>2’d1: out&lt;=c1;</a:t>
            </a:r>
          </a:p>
          <a:p>
            <a:pPr marL="457200" lvl="1" indent="0">
              <a:buNone/>
            </a:pPr>
            <a:r>
              <a:rPr lang="en-US" sz="2200" dirty="0"/>
              <a:t>2’d2: out&lt;=c2;</a:t>
            </a:r>
          </a:p>
          <a:p>
            <a:pPr marL="457200" lvl="1" indent="0">
              <a:buNone/>
            </a:pPr>
            <a:r>
              <a:rPr lang="en-US" sz="2200" dirty="0"/>
              <a:t>2’d3: out&lt;=c3;</a:t>
            </a:r>
          </a:p>
          <a:p>
            <a:pPr marL="457200" lvl="1" indent="0">
              <a:buNone/>
            </a:pPr>
            <a:r>
              <a:rPr lang="en-US" sz="2200" dirty="0"/>
              <a:t>………..</a:t>
            </a:r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0310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091FB4-EF24-4A2E-8996-62735C31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проекта.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8DB0C0-E00F-4DB1-9BEE-B63F64D92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2"/>
                </a:solidFill>
              </a:rPr>
              <a:t>Этап 1</a:t>
            </a:r>
            <a:r>
              <a:rPr lang="ru-RU" dirty="0"/>
              <a:t>. Моделирование. Пакет </a:t>
            </a:r>
            <a:r>
              <a:rPr lang="en-US" dirty="0" err="1">
                <a:solidFill>
                  <a:srgbClr val="FF0000"/>
                </a:solidFill>
              </a:rPr>
              <a:t>ModelSim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ru-RU" dirty="0"/>
              <a:t>Программное описание устройства и функциональная симуляция.</a:t>
            </a:r>
          </a:p>
          <a:p>
            <a:r>
              <a:rPr lang="ru-RU" dirty="0">
                <a:solidFill>
                  <a:schemeClr val="tx2"/>
                </a:solidFill>
              </a:rPr>
              <a:t>Этап 2.</a:t>
            </a:r>
            <a:r>
              <a:rPr lang="ru-RU" dirty="0"/>
              <a:t> Макетирование. Пакет </a:t>
            </a:r>
            <a:r>
              <a:rPr lang="en-US" dirty="0">
                <a:solidFill>
                  <a:srgbClr val="FF0000"/>
                </a:solidFill>
              </a:rPr>
              <a:t>Quartus 15. 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Формирование загрузочного модуля проекта. Привязка выводов схемы к контактным площадкам. Загрузка модуля проекта в кристалл.</a:t>
            </a:r>
          </a:p>
        </p:txBody>
      </p:sp>
    </p:spTree>
    <p:extLst>
      <p:ext uri="{BB962C8B-B14F-4D97-AF65-F5344CB8AC3E}">
        <p14:creationId xmlns:p14="http://schemas.microsoft.com/office/powerpoint/2010/main" val="1156521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D730B-F21A-4F32-BE33-77C8AE7B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Функциональная симуляция.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1CBB4D-8C65-43CE-8F0D-89A33B0B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Схема для формирования файла </a:t>
            </a:r>
            <a:r>
              <a:rPr lang="en-US" dirty="0">
                <a:solidFill>
                  <a:srgbClr val="FF0000"/>
                </a:solidFill>
              </a:rPr>
              <a:t>testbench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B51F85-7B20-4B2A-AFEB-78096DB17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1" y="2158220"/>
            <a:ext cx="7908552" cy="285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1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 HDL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ru-RU" b="1" dirty="0"/>
              <a:t>Представление данных (констант) в языке </a:t>
            </a:r>
            <a:r>
              <a:rPr lang="en-US" b="1" dirty="0"/>
              <a:t>Verilog</a:t>
            </a:r>
            <a:r>
              <a:rPr lang="ru-RU" b="1" dirty="0"/>
              <a:t>.</a:t>
            </a:r>
            <a:r>
              <a:rPr lang="ru-RU" dirty="0"/>
              <a:t> Представление данных всегда имеет следующий формат: [знак][размерность]’[основание][значение].</a:t>
            </a:r>
          </a:p>
          <a:p>
            <a:r>
              <a:rPr lang="ru-RU" dirty="0"/>
              <a:t> При этом знак указывается только в случае отрицательного числа, для положительного числа знак не указывается. Размерность всегда отражает количество разрядов числа, записанного в двоичной форме.</a:t>
            </a:r>
          </a:p>
          <a:p>
            <a:r>
              <a:rPr lang="ru-RU" dirty="0"/>
              <a:t> Основание может быть двоичное – </a:t>
            </a:r>
            <a:r>
              <a:rPr lang="en-US" dirty="0"/>
              <a:t>b</a:t>
            </a:r>
            <a:r>
              <a:rPr lang="ru-RU" dirty="0"/>
              <a:t>(</a:t>
            </a:r>
            <a:r>
              <a:rPr lang="en-US" dirty="0"/>
              <a:t>B</a:t>
            </a:r>
            <a:r>
              <a:rPr lang="ru-RU" dirty="0"/>
              <a:t>), восьмеричное - </a:t>
            </a:r>
            <a:r>
              <a:rPr lang="en-US" dirty="0"/>
              <a:t>o</a:t>
            </a:r>
            <a:r>
              <a:rPr lang="ru-RU" dirty="0"/>
              <a:t>(</a:t>
            </a:r>
            <a:r>
              <a:rPr lang="en-US" dirty="0"/>
              <a:t>O</a:t>
            </a:r>
            <a:r>
              <a:rPr lang="ru-RU" dirty="0"/>
              <a:t>), десятичное - </a:t>
            </a:r>
            <a:r>
              <a:rPr lang="en-US" dirty="0"/>
              <a:t>d</a:t>
            </a:r>
            <a:r>
              <a:rPr lang="ru-RU" dirty="0"/>
              <a:t>(</a:t>
            </a:r>
            <a:r>
              <a:rPr lang="en-US" dirty="0"/>
              <a:t>D</a:t>
            </a:r>
            <a:r>
              <a:rPr lang="ru-RU" dirty="0"/>
              <a:t>), шестнадцатеричное - </a:t>
            </a:r>
            <a:r>
              <a:rPr lang="en-US" dirty="0"/>
              <a:t>h</a:t>
            </a:r>
            <a:r>
              <a:rPr lang="ru-RU" dirty="0"/>
              <a:t>(</a:t>
            </a:r>
            <a:r>
              <a:rPr lang="en-US" dirty="0"/>
              <a:t>H</a:t>
            </a:r>
            <a:r>
              <a:rPr lang="ru-RU" dirty="0"/>
              <a:t>). Значение указывается соответственно основанию.</a:t>
            </a:r>
          </a:p>
          <a:p>
            <a:r>
              <a:rPr lang="ru-RU" dirty="0"/>
              <a:t> Например, представим число 25 во всех возможных вариантах записи.  </a:t>
            </a:r>
          </a:p>
          <a:p>
            <a:r>
              <a:rPr lang="ru-RU" dirty="0"/>
              <a:t> 5</a:t>
            </a:r>
            <a:r>
              <a:rPr lang="en-US" dirty="0"/>
              <a:t>’b</a:t>
            </a:r>
            <a:r>
              <a:rPr lang="ru-RU" dirty="0"/>
              <a:t>11001,  5</a:t>
            </a:r>
            <a:r>
              <a:rPr lang="en-US" dirty="0"/>
              <a:t>’o</a:t>
            </a:r>
            <a:r>
              <a:rPr lang="ru-RU" dirty="0"/>
              <a:t>31,  5</a:t>
            </a:r>
            <a:r>
              <a:rPr lang="en-US" dirty="0"/>
              <a:t>’d</a:t>
            </a:r>
            <a:r>
              <a:rPr lang="ru-RU" dirty="0"/>
              <a:t>25,  5</a:t>
            </a:r>
            <a:r>
              <a:rPr lang="en-US" dirty="0"/>
              <a:t>’h</a:t>
            </a:r>
            <a:r>
              <a:rPr lang="ru-RU" dirty="0"/>
              <a:t>19.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372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Verilog HDL</a:t>
            </a:r>
            <a:br>
              <a:rPr lang="en-US" dirty="0"/>
            </a:br>
            <a:r>
              <a:rPr lang="ru-RU" dirty="0"/>
              <a:t>Структура программы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module </a:t>
            </a:r>
            <a:r>
              <a:rPr lang="ru-RU" dirty="0"/>
              <a:t>(имя файла)</a:t>
            </a:r>
          </a:p>
          <a:p>
            <a:r>
              <a:rPr lang="ru-RU" dirty="0">
                <a:solidFill>
                  <a:srgbClr val="FF0000"/>
                </a:solidFill>
              </a:rPr>
              <a:t>(назначение внешних выводов модуля</a:t>
            </a:r>
          </a:p>
          <a:p>
            <a:r>
              <a:rPr lang="en-US" dirty="0">
                <a:solidFill>
                  <a:srgbClr val="FF0000"/>
                </a:solidFill>
              </a:rPr>
              <a:t>input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список входов модуля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r>
              <a:rPr lang="en-US" sz="3600" dirty="0">
                <a:solidFill>
                  <a:srgbClr val="FF0000"/>
                </a:solidFill>
              </a:rPr>
              <a:t>output </a:t>
            </a: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wire (</a:t>
            </a:r>
            <a:r>
              <a:rPr lang="en-US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</a:t>
            </a:r>
            <a:r>
              <a:rPr 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писок выходов модуля </a:t>
            </a:r>
            <a:r>
              <a:rPr lang="ru-RU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ru-RU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 программы</a:t>
            </a:r>
          </a:p>
          <a:p>
            <a:r>
              <a:rPr lang="en-US" sz="3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endmodule</a:t>
            </a:r>
            <a:endParaRPr lang="ru-RU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8339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Цепи непрерывного назначения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Назначения для типа </a:t>
            </a:r>
            <a:r>
              <a:rPr lang="en-US" dirty="0">
                <a:solidFill>
                  <a:srgbClr val="FF0000"/>
                </a:solidFill>
              </a:rPr>
              <a:t>wire</a:t>
            </a:r>
          </a:p>
          <a:p>
            <a:r>
              <a:rPr lang="en-US" dirty="0">
                <a:solidFill>
                  <a:srgbClr val="FF0000"/>
                </a:solidFill>
              </a:rPr>
              <a:t>assign c = a &amp; b</a:t>
            </a:r>
          </a:p>
          <a:p>
            <a:r>
              <a:rPr lang="en-US" strike="sngStrike" dirty="0"/>
              <a:t>c = a &amp; b</a:t>
            </a:r>
          </a:p>
          <a:p>
            <a:pPr marL="0" indent="0">
              <a:buNone/>
            </a:pPr>
            <a:endParaRPr lang="en-US" strike="sngStrike" dirty="0"/>
          </a:p>
          <a:p>
            <a:r>
              <a:rPr lang="en-US" dirty="0">
                <a:solidFill>
                  <a:srgbClr val="FF0000"/>
                </a:solidFill>
              </a:rPr>
              <a:t>assign  d = q </a:t>
            </a:r>
          </a:p>
          <a:p>
            <a:r>
              <a:rPr lang="ru-RU" dirty="0"/>
              <a:t>переназначение</a:t>
            </a:r>
            <a:endParaRPr lang="en-US" dirty="0"/>
          </a:p>
          <a:p>
            <a:r>
              <a:rPr lang="ru-RU" dirty="0">
                <a:solidFill>
                  <a:srgbClr val="FF0000"/>
                </a:solidFill>
              </a:rPr>
              <a:t>(= блокирующее</a:t>
            </a:r>
          </a:p>
          <a:p>
            <a:r>
              <a:rPr lang="ru-RU">
                <a:solidFill>
                  <a:srgbClr val="FF0000"/>
                </a:solidFill>
              </a:rPr>
              <a:t>присвоение</a:t>
            </a:r>
            <a:r>
              <a:rPr lang="ru-RU" dirty="0">
                <a:solidFill>
                  <a:srgbClr val="FF0000"/>
                </a:solidFill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492896"/>
            <a:ext cx="26574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D73CFE-3845-4F5B-9353-CC6AA1AE3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4068898"/>
            <a:ext cx="3829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66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107E6-D6B4-4EDF-8E3F-C0633003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Назначения для </a:t>
            </a:r>
            <a:r>
              <a:rPr lang="en-US" dirty="0">
                <a:solidFill>
                  <a:srgbClr val="FF0000"/>
                </a:solidFill>
              </a:rPr>
              <a:t>reg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9E3E9-1386-4E0B-8002-EFCAE6A5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Все назначения для этого типа переменных производятся в блоке </a:t>
            </a:r>
            <a:r>
              <a:rPr lang="en-US" dirty="0">
                <a:solidFill>
                  <a:srgbClr val="FF0000"/>
                </a:solidFill>
              </a:rPr>
              <a:t>always</a:t>
            </a:r>
          </a:p>
          <a:p>
            <a:r>
              <a:rPr lang="en-US" dirty="0">
                <a:solidFill>
                  <a:srgbClr val="FF0000"/>
                </a:solidFill>
              </a:rPr>
              <a:t>always @(</a:t>
            </a:r>
            <a:r>
              <a:rPr lang="ru-RU" dirty="0">
                <a:solidFill>
                  <a:srgbClr val="FF0000"/>
                </a:solidFill>
              </a:rPr>
              <a:t>список чувствительности)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begin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ru-RU" dirty="0"/>
              <a:t>тело блока</a:t>
            </a:r>
            <a:r>
              <a:rPr lang="en-US" dirty="0"/>
              <a:t>;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</a:rPr>
              <a:t>end</a:t>
            </a:r>
          </a:p>
          <a:p>
            <a:pPr marL="0" indent="0">
              <a:buNone/>
            </a:pPr>
            <a:r>
              <a:rPr lang="ru-RU" dirty="0"/>
              <a:t>Используют операторы </a:t>
            </a:r>
            <a:r>
              <a:rPr lang="en-US" dirty="0">
                <a:solidFill>
                  <a:srgbClr val="FF0000"/>
                </a:solidFill>
              </a:rPr>
              <a:t>if, case </a:t>
            </a:r>
          </a:p>
          <a:p>
            <a:pPr marL="0" indent="0">
              <a:buNone/>
            </a:pPr>
            <a:r>
              <a:rPr lang="ru-RU" dirty="0"/>
              <a:t>Неблокирующее присвоение </a:t>
            </a:r>
            <a:r>
              <a:rPr lang="en-US" dirty="0">
                <a:solidFill>
                  <a:srgbClr val="FF0000"/>
                </a:solidFill>
              </a:rPr>
              <a:t>q&lt;=</a:t>
            </a:r>
            <a:r>
              <a:rPr lang="en-US" dirty="0">
                <a:solidFill>
                  <a:schemeClr val="tx2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9941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4E8E5-B99D-4BAD-9C4A-FD898B15C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операторы </a:t>
            </a:r>
            <a:r>
              <a:rPr lang="en-US" dirty="0"/>
              <a:t>Verilog.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C65291-31CA-45BD-9885-9B06E26F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E297DB-407C-4CFF-A800-B251C95EA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70" y="1481137"/>
            <a:ext cx="8218330" cy="51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4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9894D-2AA2-42B5-9BB3-17F6AADC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операторы </a:t>
            </a:r>
            <a:r>
              <a:rPr lang="en-US" dirty="0"/>
              <a:t>Verilog.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AD36BA7-76C1-480D-A722-F68C90A6C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021" y="1268760"/>
            <a:ext cx="6891957" cy="5112568"/>
          </a:xfrm>
        </p:spPr>
      </p:pic>
    </p:spTree>
    <p:extLst>
      <p:ext uri="{BB962C8B-B14F-4D97-AF65-F5344CB8AC3E}">
        <p14:creationId xmlns:p14="http://schemas.microsoft.com/office/powerpoint/2010/main" val="161636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F0F3F-97C8-428B-B8C7-7DEFCD9F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Основные операторы </a:t>
            </a:r>
            <a:r>
              <a:rPr lang="en-US" dirty="0"/>
              <a:t>Verilog.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B3DE44B-22D3-4CB6-98C1-D9BE6DC08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772816"/>
            <a:ext cx="7056784" cy="4536504"/>
          </a:xfrm>
        </p:spPr>
      </p:pic>
    </p:spTree>
    <p:extLst>
      <p:ext uri="{BB962C8B-B14F-4D97-AF65-F5344CB8AC3E}">
        <p14:creationId xmlns:p14="http://schemas.microsoft.com/office/powerpoint/2010/main" val="364245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Пример программы сравнения двух одноразрядных величин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module</a:t>
            </a:r>
            <a:r>
              <a:rPr lang="en-US" dirty="0"/>
              <a:t> eq1</a:t>
            </a:r>
            <a:endParaRPr lang="ru-RU" dirty="0"/>
          </a:p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input wire </a:t>
            </a:r>
            <a:r>
              <a:rPr lang="en-US" dirty="0" err="1"/>
              <a:t>a,b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>
                <a:solidFill>
                  <a:srgbClr val="FF0000"/>
                </a:solidFill>
              </a:rPr>
              <a:t>output wire </a:t>
            </a:r>
            <a:r>
              <a:rPr lang="en-US" dirty="0" err="1"/>
              <a:t>eq</a:t>
            </a:r>
            <a:r>
              <a:rPr lang="en-US" dirty="0"/>
              <a:t>);</a:t>
            </a:r>
            <a:endParaRPr lang="ru-RU" dirty="0"/>
          </a:p>
          <a:p>
            <a:r>
              <a:rPr lang="en-US" dirty="0">
                <a:solidFill>
                  <a:srgbClr val="FF0000"/>
                </a:solidFill>
              </a:rPr>
              <a:t>wire</a:t>
            </a:r>
            <a:r>
              <a:rPr lang="en-US" dirty="0"/>
              <a:t> p0,p1;</a:t>
            </a:r>
            <a:endParaRPr lang="ru-RU" dirty="0"/>
          </a:p>
          <a:p>
            <a:r>
              <a:rPr lang="en-US" dirty="0">
                <a:solidFill>
                  <a:srgbClr val="FF0000"/>
                </a:solidFill>
              </a:rPr>
              <a:t>assign</a:t>
            </a:r>
            <a:r>
              <a:rPr lang="en-US" dirty="0"/>
              <a:t> </a:t>
            </a:r>
            <a:r>
              <a:rPr lang="en-US" dirty="0" err="1"/>
              <a:t>eq</a:t>
            </a:r>
            <a:r>
              <a:rPr lang="en-US" dirty="0"/>
              <a:t> = p0 | p1;</a:t>
            </a:r>
            <a:endParaRPr lang="ru-RU" dirty="0"/>
          </a:p>
          <a:p>
            <a:r>
              <a:rPr lang="en-US" dirty="0">
                <a:solidFill>
                  <a:srgbClr val="FF0000"/>
                </a:solidFill>
              </a:rPr>
              <a:t>assign</a:t>
            </a:r>
            <a:r>
              <a:rPr lang="en-US" dirty="0"/>
              <a:t> p0 = ~a &amp; ~ b;</a:t>
            </a:r>
            <a:endParaRPr lang="ru-RU" dirty="0"/>
          </a:p>
          <a:p>
            <a:r>
              <a:rPr lang="en-US" dirty="0">
                <a:solidFill>
                  <a:srgbClr val="FF0000"/>
                </a:solidFill>
              </a:rPr>
              <a:t>assign</a:t>
            </a:r>
            <a:r>
              <a:rPr lang="en-US" dirty="0"/>
              <a:t> p1 = a &amp; b;</a:t>
            </a:r>
            <a:endParaRPr lang="ru-RU" dirty="0"/>
          </a:p>
          <a:p>
            <a:r>
              <a:rPr lang="en-US" dirty="0" err="1">
                <a:solidFill>
                  <a:srgbClr val="FF0000"/>
                </a:solidFill>
              </a:rPr>
              <a:t>endmodule</a:t>
            </a:r>
            <a:endParaRPr lang="ru-RU" dirty="0">
              <a:solidFill>
                <a:srgbClr val="FF0000"/>
              </a:solidFill>
            </a:endParaRPr>
          </a:p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4"/>
            <a:ext cx="3419475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16078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558</Words>
  <Application>Microsoft Office PowerPoint</Application>
  <PresentationFormat>Экран (4:3)</PresentationFormat>
  <Paragraphs>80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Тема Office</vt:lpstr>
      <vt:lpstr>Verilog HDL</vt:lpstr>
      <vt:lpstr>Verilog HDL</vt:lpstr>
      <vt:lpstr>Verilog HDL Структура программы</vt:lpstr>
      <vt:lpstr>Цепи непрерывного назначения</vt:lpstr>
      <vt:lpstr>Назначения для reg</vt:lpstr>
      <vt:lpstr>Основные операторы Verilog. </vt:lpstr>
      <vt:lpstr>Основные операторы Verilog. </vt:lpstr>
      <vt:lpstr>Основные операторы Verilog. </vt:lpstr>
      <vt:lpstr>Пример программы сравнения двух одноразрядных величин</vt:lpstr>
      <vt:lpstr>Использование оператора if</vt:lpstr>
      <vt:lpstr>Использование оператора case</vt:lpstr>
      <vt:lpstr>Описание мультиплексора через цепи непрерывного назначения.</vt:lpstr>
      <vt:lpstr>Описание мультиплексора через табличную память.</vt:lpstr>
      <vt:lpstr>Разработка проекта.</vt:lpstr>
      <vt:lpstr>Функциональная симуляция.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HDL</dc:title>
  <dc:creator>Ольга</dc:creator>
  <cp:lastModifiedBy>Olga Neelova</cp:lastModifiedBy>
  <cp:revision>16</cp:revision>
  <dcterms:created xsi:type="dcterms:W3CDTF">2019-10-20T16:33:58Z</dcterms:created>
  <dcterms:modified xsi:type="dcterms:W3CDTF">2024-01-29T14:31:48Z</dcterms:modified>
</cp:coreProperties>
</file>