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0" r:id="rId5"/>
    <p:sldId id="281" r:id="rId6"/>
    <p:sldId id="260" r:id="rId7"/>
    <p:sldId id="283" r:id="rId8"/>
    <p:sldId id="261" r:id="rId9"/>
    <p:sldId id="287" r:id="rId10"/>
    <p:sldId id="291" r:id="rId11"/>
    <p:sldId id="288" r:id="rId12"/>
    <p:sldId id="289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2" r:id="rId26"/>
    <p:sldId id="304" r:id="rId27"/>
    <p:sldId id="305" r:id="rId28"/>
    <p:sldId id="275" r:id="rId29"/>
    <p:sldId id="267" r:id="rId30"/>
    <p:sldId id="257" r:id="rId31"/>
    <p:sldId id="268" r:id="rId32"/>
    <p:sldId id="266" r:id="rId33"/>
    <p:sldId id="258" r:id="rId34"/>
    <p:sldId id="269" r:id="rId35"/>
    <p:sldId id="259" r:id="rId36"/>
    <p:sldId id="270" r:id="rId37"/>
    <p:sldId id="265" r:id="rId38"/>
    <p:sldId id="26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F9FEE-C76A-462F-1667-3AC60F2FB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79F628-8730-E5C5-D6C8-7F3719B8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E13BC-5B1D-61D3-A4B0-715DE67B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FF6EA-9EDB-AA96-D151-09F0BF8C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F3DA5-E2B4-110E-BB42-8B7807A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37D79-2A26-3A66-484F-AD04DA1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9A5487-96D4-91F6-F275-3EBED8E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A5B26-9585-FD2A-E1D3-5085AFC1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4FC57-AE14-35E8-B47B-B99033C1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59080-573A-38F6-8530-6C23F45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05D329-0268-A965-373A-55B716F94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81E453-2F9D-AF29-4DEB-5B3FC43E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E483A-AA3A-8A8C-F213-4D3FDE5D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CC3EF1-C56E-635E-8A18-D60728A9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BD847-4743-A457-29E9-EC24EB3F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41625-245C-9AE3-ADAE-824B4908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1A415-FC92-78A9-1646-646F1A19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D4931-85F1-F15E-FE73-8D95BD39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3808F-70F6-6274-C3D9-6C175903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F9849-25C3-E818-F541-1E23B3B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3F3B7-A98C-FDAA-A015-0851890E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D6F742-CBF1-9BD3-487E-8F714723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9BC7C-849C-ED5F-6ACA-1967F822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85752-3B03-CA5C-E86C-C2CBF377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00071-3214-99F3-DF1E-CA9FF59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661CC-3BE4-1433-83A9-EB0C9F3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EE8FD-61E9-25A1-EBC2-E4A8D983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7FE57-B8AE-E918-46C2-CF138B66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AF782-838C-B0CF-8507-91C1386E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749A0-9C14-028F-3A78-DED3FBB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51987-937C-B251-A8D3-D43636E6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346F9-D596-04DF-BDCD-F19A750C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02FC0-6705-D579-5606-70E9FBCC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DB910-EE3D-27F1-4C07-EC0E131A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5AB74-D8BD-A1D2-9281-8F004AA77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F60B94-8A3A-4727-9F41-9880E1564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9134B6-1450-AC18-EDC3-43A7660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CDD3E1-5E3E-533A-7A5D-2A28529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BD521D-8738-E8B1-23A1-5CDB25EA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46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B39BF-1919-F696-A659-76A80A50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9E6D4D-6E45-5A77-CE4E-7A98C858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934312-1028-AE3D-0EBF-5682645E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7AF8AC-CDE5-7153-B91A-BCCD7E3B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4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E34367-C8E9-B9EC-4A61-8D86CE8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945DDB-E9E0-C009-3179-E6312638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CB3E0-007E-2784-9671-DFA0AE77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EE7EB-8F39-EFDE-B8FB-7FEE2A4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144AB-55B2-1730-9D30-5C834D08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19F12A-EB09-CF04-7BF9-046407EB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5297BF-DE0F-0B9B-D40D-4AAB7CF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9B8F0-A19C-40E3-C0EF-4ECEE16B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719DD-43B4-AFCE-1B31-D485EC92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2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257F-1143-62DA-D1CC-8AD95B45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340E06-E522-0DAE-9E10-E809CCE1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1168D-ED59-9015-5A66-0D49F73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DA0B0-6229-F6C0-CF60-3B5BD123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F3C3A-D56F-1A45-B0DD-1EA7E1D3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29284-AE86-73DE-4033-8F393AE6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3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85D6-7491-92BE-B3E1-13362542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DBFB8C-0DA7-4C09-8860-006BF7CA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D19DE-60B6-3928-8505-9950AA66D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3BCD-8639-4BEC-8915-9A61DD0D56A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0349F-11EF-51E7-4783-4C1400636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66283-F8D0-B465-6E68-09FB9AC34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4649-E849-4F7E-98F9-0786769C35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09EC4-63F4-9B17-2D19-94F0C763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766"/>
            <a:ext cx="9144000" cy="1321034"/>
          </a:xfrm>
        </p:spPr>
        <p:txBody>
          <a:bodyPr>
            <a:normAutofit/>
          </a:bodyPr>
          <a:lstStyle/>
          <a:p>
            <a:r>
              <a:rPr lang="ru-RU" sz="2800" dirty="0"/>
              <a:t>Лекция 4, 5.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135F03C-8E10-49DE-38AB-609F6C26B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124" y="372533"/>
            <a:ext cx="9144000" cy="189653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tx2"/>
                </a:solidFill>
              </a:rPr>
              <a:t>Архитектура распределенных вычислительных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32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CC17E-6C77-9304-CF13-EDD05A9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Пример конечного автомата (светофор).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C527328-5888-5A45-33CD-10404FA4C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339181"/>
            <a:ext cx="10191750" cy="3324225"/>
          </a:xfrm>
        </p:spPr>
      </p:pic>
    </p:spTree>
    <p:extLst>
      <p:ext uri="{BB962C8B-B14F-4D97-AF65-F5344CB8AC3E}">
        <p14:creationId xmlns:p14="http://schemas.microsoft.com/office/powerpoint/2010/main" val="92682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6D810-C3A5-0E72-2AA6-3B7132F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Пример программы функционирования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80185F2-C84C-4256-EEB5-62E2E6D7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2" y="1825625"/>
            <a:ext cx="6553201" cy="4667250"/>
          </a:xfrm>
        </p:spPr>
      </p:pic>
    </p:spTree>
    <p:extLst>
      <p:ext uri="{BB962C8B-B14F-4D97-AF65-F5344CB8AC3E}">
        <p14:creationId xmlns:p14="http://schemas.microsoft.com/office/powerpoint/2010/main" val="20862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C2E83-03CC-B868-A485-D4BDE7E540D7}"/>
              </a:ext>
            </a:extLst>
          </p:cNvPr>
          <p:cNvSpPr txBox="1"/>
          <p:nvPr/>
        </p:nvSpPr>
        <p:spPr>
          <a:xfrm>
            <a:off x="1019330" y="899409"/>
            <a:ext cx="10418165" cy="447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описание переходов – формирование состояний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(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state &lt;= Res;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(state)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Res: state &lt;= red;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2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566B6-C7AD-5B7D-1525-839075B25205}"/>
              </a:ext>
            </a:extLst>
          </p:cNvPr>
          <p:cNvSpPr txBox="1"/>
          <p:nvPr/>
        </p:nvSpPr>
        <p:spPr>
          <a:xfrm>
            <a:off x="1528997" y="1139252"/>
            <a:ext cx="8439461" cy="391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red: if(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state &lt;= Y;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Y: if(!key) state &lt;= red;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state &lt;= Gr;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Gr: if(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state &lt;= Y;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endcase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49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EDB65-76F0-F1FE-0DE2-CD7BD4AE566A}"/>
              </a:ext>
            </a:extLst>
          </p:cNvPr>
          <p:cNvSpPr txBox="1"/>
          <p:nvPr/>
        </p:nvSpPr>
        <p:spPr>
          <a:xfrm>
            <a:off x="1588957" y="644577"/>
            <a:ext cx="8964118" cy="504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формирование событий – состояний выхода ИУ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 (state)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4'd0;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&lt;= 2'b00;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040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FD29CD-E25E-E8FA-7400-A225BE42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29" y="499533"/>
            <a:ext cx="63912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451A6-37BB-3FD0-3EB9-18940A29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85800"/>
            <a:ext cx="651933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55DC-99F7-B784-DE50-B223A01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Внутренняя структура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D0ED71-0BF2-6F1B-B757-F711777D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1" y="1825624"/>
            <a:ext cx="5840963" cy="4876691"/>
          </a:xfrm>
        </p:spPr>
      </p:pic>
    </p:spTree>
    <p:extLst>
      <p:ext uri="{BB962C8B-B14F-4D97-AF65-F5344CB8AC3E}">
        <p14:creationId xmlns:p14="http://schemas.microsoft.com/office/powerpoint/2010/main" val="334460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737BC-0EE9-27B6-A88F-3AD34CC141D6}"/>
              </a:ext>
            </a:extLst>
          </p:cNvPr>
          <p:cNvSpPr txBox="1"/>
          <p:nvPr/>
        </p:nvSpPr>
        <p:spPr>
          <a:xfrm>
            <a:off x="1231641" y="606491"/>
            <a:ext cx="98344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функциональные блоки кристалла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LAB, MLAB, M10K, DSP)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располагаются во внутренней части в виде матрицы. Управляющие структуры, размещающиеся в слоях кристалла не входят в общую матрицу. Они поддерживают синхронность работы блоков, возможности передачи информации между основными частями вычислительной системы (процессор, память, ввод/вывод), а также преобразование и кодирование передаваемой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26578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E33DF-F287-6AF6-05B4-5E62F23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85"/>
            <a:ext cx="10665501" cy="13491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цифровой обработки сигналов</a:t>
            </a:r>
            <a:r>
              <a:rPr lang="en-US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(Digital Signal Processing – DSP).</a:t>
            </a:r>
            <a:br>
              <a:rPr lang="ru-RU" sz="4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47DF3-056A-DB36-5A4E-E17C1899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цифровой обработки позволяет производить высокоскоростные операции умножения с высокой точностью, при этом производится оптимизация энергопотребления. В используемом в лаборатории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 Cyclone V SE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имеется 87 блоков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операций по цифровой фильтрации используются форматы данных 9, 18 и 27 бит.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Операнды накапливаются во входной регистровой памяти, следуя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Запись регулируется с помощью линии задержки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07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>
            <a:extLst>
              <a:ext uri="{FF2B5EF4-FFF2-40B4-BE49-F238E27FC236}">
                <a16:creationId xmlns:a16="http://schemas.microsoft.com/office/drawing/2014/main" id="{E1CFD9CC-6C48-A88C-235A-C63D069C01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C0292-9B31-44A2-B8E5-C5975331F613}" type="slidenum">
              <a:rPr lang="ru-RU" altLang="ru-RU" smtClean="0">
                <a:solidFill>
                  <a:srgbClr val="262626"/>
                </a:solidFill>
              </a:rPr>
              <a:pPr/>
              <a:t>2</a:t>
            </a:fld>
            <a:endParaRPr lang="ru-RU" altLang="ru-RU">
              <a:solidFill>
                <a:srgbClr val="262626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E5C8716-2E7E-E5EF-42F7-2C7E218382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>
                <a:solidFill>
                  <a:schemeClr val="tx2"/>
                </a:solidFill>
              </a:rPr>
              <a:t>Счетчики. </a:t>
            </a:r>
            <a:r>
              <a:rPr lang="ru-RU">
                <a:solidFill>
                  <a:schemeClr val="tx2"/>
                </a:solidFill>
              </a:rPr>
              <a:t>Классификация.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6628" name="Объект 6">
            <a:extLst>
              <a:ext uri="{FF2B5EF4-FFF2-40B4-BE49-F238E27FC236}">
                <a16:creationId xmlns:a16="http://schemas.microsoft.com/office/drawing/2014/main" id="{98EB5E6B-EC54-8F87-763C-EA852EAC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>
                <a:solidFill>
                  <a:srgbClr val="FF0000"/>
                </a:solidFill>
              </a:rPr>
              <a:t>По порядку счета. </a:t>
            </a:r>
          </a:p>
          <a:p>
            <a:r>
              <a:rPr lang="ru-RU" altLang="ru-RU"/>
              <a:t>Суммирующие (</a:t>
            </a:r>
            <a:r>
              <a:rPr lang="en-US" altLang="ru-RU"/>
              <a:t>Sn=Sn-</a:t>
            </a:r>
            <a:r>
              <a:rPr lang="en-US" altLang="ru-RU" sz="2000"/>
              <a:t>1</a:t>
            </a:r>
            <a:r>
              <a:rPr lang="en-US" altLang="ru-RU"/>
              <a:t> +1);</a:t>
            </a:r>
            <a:endParaRPr lang="ru-RU" altLang="ru-RU"/>
          </a:p>
          <a:p>
            <a:r>
              <a:rPr lang="en-US" altLang="ru-RU"/>
              <a:t> </a:t>
            </a:r>
            <a:r>
              <a:rPr lang="ru-RU" altLang="ru-RU"/>
              <a:t>Вычитающие (</a:t>
            </a:r>
            <a:r>
              <a:rPr lang="en-US" altLang="ru-RU"/>
              <a:t>S</a:t>
            </a:r>
            <a:r>
              <a:rPr lang="en-US" altLang="ru-RU" sz="3200"/>
              <a:t>n=Sn-</a:t>
            </a:r>
            <a:r>
              <a:rPr lang="en-US" altLang="ru-RU" sz="2400"/>
              <a:t>1</a:t>
            </a:r>
            <a:r>
              <a:rPr lang="en-US" altLang="ru-RU" sz="3200"/>
              <a:t> </a:t>
            </a:r>
            <a:r>
              <a:rPr lang="ru-RU" altLang="ru-RU" sz="3200"/>
              <a:t>-</a:t>
            </a:r>
            <a:r>
              <a:rPr lang="en-US" altLang="ru-RU" sz="3200"/>
              <a:t>1); </a:t>
            </a:r>
            <a:endParaRPr lang="ru-RU" altLang="ru-RU" sz="3200"/>
          </a:p>
          <a:p>
            <a:r>
              <a:rPr lang="ru-RU" altLang="ru-RU"/>
              <a:t>Реверсивные (</a:t>
            </a:r>
            <a:r>
              <a:rPr lang="en-US" altLang="ru-RU">
                <a:solidFill>
                  <a:srgbClr val="0070C0"/>
                </a:solidFill>
              </a:rPr>
              <a:t>rev</a:t>
            </a:r>
            <a:r>
              <a:rPr lang="en-US" altLang="ru-RU"/>
              <a:t>=1 – </a:t>
            </a:r>
            <a:r>
              <a:rPr lang="ru-RU" altLang="ru-RU"/>
              <a:t>вычитающий, </a:t>
            </a:r>
            <a:r>
              <a:rPr lang="en-US" altLang="ru-RU">
                <a:solidFill>
                  <a:schemeClr val="accent1"/>
                </a:solidFill>
              </a:rPr>
              <a:t>rev</a:t>
            </a:r>
            <a:r>
              <a:rPr lang="en-US" altLang="ru-RU"/>
              <a:t>=0 – </a:t>
            </a:r>
            <a:r>
              <a:rPr lang="ru-RU" altLang="ru-RU"/>
              <a:t>суммирующий)</a:t>
            </a:r>
          </a:p>
          <a:p>
            <a:r>
              <a:rPr lang="ru-RU" altLang="ru-RU">
                <a:solidFill>
                  <a:srgbClr val="FF0000"/>
                </a:solidFill>
              </a:rPr>
              <a:t>По способу подачи импульсов синхронизации.</a:t>
            </a:r>
          </a:p>
          <a:p>
            <a:r>
              <a:rPr lang="ru-RU" altLang="ru-RU"/>
              <a:t>Синхронные и асинхронные.</a:t>
            </a:r>
          </a:p>
          <a:p>
            <a:r>
              <a:rPr lang="ru-RU" altLang="ru-RU">
                <a:solidFill>
                  <a:srgbClr val="FF0000"/>
                </a:solidFill>
              </a:rPr>
              <a:t>По количеству состояний в цикле (коэффициенту счета</a:t>
            </a:r>
            <a:r>
              <a:rPr lang="en-US" altLang="ru-RU">
                <a:solidFill>
                  <a:srgbClr val="FF0000"/>
                </a:solidFill>
              </a:rPr>
              <a:t> k</a:t>
            </a:r>
            <a:r>
              <a:rPr lang="ru-RU" altLang="ru-RU">
                <a:solidFill>
                  <a:srgbClr val="FF0000"/>
                </a:solidFill>
              </a:rPr>
              <a:t>).</a:t>
            </a:r>
          </a:p>
          <a:p>
            <a:r>
              <a:rPr lang="ru-RU" altLang="ru-RU"/>
              <a:t>Двоичные (</a:t>
            </a:r>
            <a:r>
              <a:rPr lang="en-US" altLang="ru-RU"/>
              <a:t> k =</a:t>
            </a:r>
            <a:r>
              <a:rPr lang="ru-RU" altLang="ru-RU"/>
              <a:t>2**</a:t>
            </a:r>
            <a:r>
              <a:rPr lang="en-US" altLang="ru-RU"/>
              <a:t>n )</a:t>
            </a:r>
            <a:r>
              <a:rPr lang="ru-RU" altLang="ru-RU"/>
              <a:t> и недвоичные</a:t>
            </a:r>
            <a:r>
              <a:rPr lang="en-US" altLang="ru-RU"/>
              <a:t> ( k &lt; </a:t>
            </a:r>
            <a:r>
              <a:rPr lang="ru-RU" altLang="ru-RU"/>
              <a:t>2**</a:t>
            </a:r>
            <a:r>
              <a:rPr lang="en-US" altLang="ru-RU"/>
              <a:t>n ), n – </a:t>
            </a:r>
            <a:r>
              <a:rPr lang="ru-RU" altLang="ru-RU"/>
              <a:t>количество разрядов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1F64-53AC-EFAA-5877-56F3933C07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блока цифровой обработки сигналов.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7D59A3-7634-10F2-C3C8-6E44F936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1" y="1825624"/>
            <a:ext cx="6820902" cy="491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43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00642-511D-8E50-7B7F-AD7AE2BDD28F}"/>
              </a:ext>
            </a:extLst>
          </p:cNvPr>
          <p:cNvSpPr txBox="1"/>
          <p:nvPr/>
        </p:nvSpPr>
        <p:spPr>
          <a:xfrm>
            <a:off x="1199213" y="284813"/>
            <a:ext cx="10238282" cy="570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Коэффициенты, на которые умножаются операнды, могут поступать или с внешних входов, или храниться во внутренней памяти блока. Такая память позволяет хранить 8 коэффициентов. Извлечение из памяти нужного коэффициента происходит через мультиплексор в зависимости от адреса, поступающего на его адресные входы.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предварительных сумматоров возможна обработка как рекурсивных, так 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нерекурсивных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последовательностей. Во втором случае конечный импульсный отклик (18 или 27 бит) помещается в специальный регистр, откуда поступает на входы умножителя. Коэффициент при этом также будет предварительно сохранен в регистре.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2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552EB-DDA4-454D-F7F3-53EC8B2B0890}"/>
              </a:ext>
            </a:extLst>
          </p:cNvPr>
          <p:cNvSpPr txBox="1"/>
          <p:nvPr/>
        </p:nvSpPr>
        <p:spPr>
          <a:xfrm>
            <a:off x="944380" y="389744"/>
            <a:ext cx="10807909" cy="502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содержит два умножителя с возможностью их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переконфигурации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зависимости от режима работы: один умножитель последовательностей 27х27; два умножителя последовательностей 18(знак. /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беззнак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х 19(знак.); три 9 х 9.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зависимости от конфигурации умножителя, сумматор на его выходе также будет иметь возможность работать в одном из трех режимов. В первом случае это будет один 64-битный сумматор с накопителем такой же разрядности. Во втором он будет разделен на два 37-битных сумматора для получения суммы полных результатов умножения последовательностей 18х19. И. в третьем случае, он будет использоваться как три 18-битных сумматора для сложения результатов умножения на трех умножителях  последовательностей 9х9.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Режимы работы сумматора выходной последовательности с накопителем регулируются от входов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ACCUMULATE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LOADCONST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502A0-23C2-6710-36BA-64CE3B72AA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Распределенная память.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D9AE8-5AA3-C961-68B8-7D201ABF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блоки, входящие в структуру </a:t>
            </a:r>
            <a:r>
              <a:rPr lang="en-US" dirty="0"/>
              <a:t>FPGA</a:t>
            </a:r>
            <a:r>
              <a:rPr lang="ru-RU" dirty="0"/>
              <a:t>, разделены свободными пространствами переходов – каналами. Канальная структура препятствует перегреву кристалла. Для объединения блоков в каналах образованы точки связей – распределенная память.</a:t>
            </a:r>
          </a:p>
          <a:p>
            <a:endParaRPr lang="ru-RU" dirty="0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58913AAA-BA95-CDF5-A24D-500E9BDE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16" y="3526149"/>
            <a:ext cx="5612418" cy="310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61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73FAF-A04C-FC66-D0FB-77D34EA4055D}"/>
              </a:ext>
            </a:extLst>
          </p:cNvPr>
          <p:cNvSpPr txBox="1"/>
          <p:nvPr/>
        </p:nvSpPr>
        <p:spPr>
          <a:xfrm>
            <a:off x="1343608" y="933062"/>
            <a:ext cx="9741159" cy="467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Приемопередатчики, входящие в структуру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позволяют совершать полнодуплексные передачи данных последовательным способом через физическую среду кристалла. Слои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medium attachment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позволяют осуществлять последовательно-параллельное преобразование данных в случае приема и параллельно-последовательное для передачи через среду. Подслой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coding sublayer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позволяет осуществлять кодирование данных, представленных в параллельном виде для передачи, и восстановление при приеме.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5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60FC-6872-448C-A2AE-C69BC0A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Параллельно-последовательный регистр –(передатчик)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CC0BCE-E516-EA90-B80B-E7CA7E30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862931"/>
            <a:ext cx="9277350" cy="4276725"/>
          </a:xfrm>
        </p:spPr>
      </p:pic>
    </p:spTree>
    <p:extLst>
      <p:ext uri="{BB962C8B-B14F-4D97-AF65-F5344CB8AC3E}">
        <p14:creationId xmlns:p14="http://schemas.microsoft.com/office/powerpoint/2010/main" val="104079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EC407-44A8-4FC7-858C-D3A3E6B9B8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Последовательно-параллельный регистр – (приемник)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ED562E-C4DE-57E6-0362-BD7F5D6A2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2101056"/>
            <a:ext cx="8696325" cy="3800475"/>
          </a:xfrm>
        </p:spPr>
      </p:pic>
    </p:spTree>
    <p:extLst>
      <p:ext uri="{BB962C8B-B14F-4D97-AF65-F5344CB8AC3E}">
        <p14:creationId xmlns:p14="http://schemas.microsoft.com/office/powerpoint/2010/main" val="75151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A440-B832-51A7-C99B-DF0B091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Вариант приемо-передачи с помощью коммутационных схем.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DB2C6C-98CE-96A6-A989-1B07FA352D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9866"/>
            <a:ext cx="5181600" cy="278285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2498BC-0EB4-3535-D121-689C3938C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6993" y="2811383"/>
            <a:ext cx="5181600" cy="3099349"/>
          </a:xfrm>
        </p:spPr>
      </p:pic>
    </p:spTree>
    <p:extLst>
      <p:ext uri="{BB962C8B-B14F-4D97-AF65-F5344CB8AC3E}">
        <p14:creationId xmlns:p14="http://schemas.microsoft.com/office/powerpoint/2010/main" val="77572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2E3ED-B2E7-9D9C-0831-A110C1BEA7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Внешнее подключение частоты на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A4BA65-7EF6-B9AB-8A65-524AB0F3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826" y="1825624"/>
            <a:ext cx="5067626" cy="4826311"/>
          </a:xfrm>
        </p:spPr>
      </p:pic>
    </p:spTree>
    <p:extLst>
      <p:ext uri="{BB962C8B-B14F-4D97-AF65-F5344CB8AC3E}">
        <p14:creationId xmlns:p14="http://schemas.microsoft.com/office/powerpoint/2010/main" val="325987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C6961-4EDC-9BB5-E230-79FC11ED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Распределение частоты в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7B7EC-B5AB-243D-292B-A6B8C7CC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Частота, поступающая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образует сетевую иерархию.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RCLK).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Периферийные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PCLK).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Частота, подаваемая в кристалл, поступает на блок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PLL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блок фазовой подстройки). Кроме внесения задержек, этот блок позволяет увеличить или уменьшить частоту. Для сохранения параметров сигнала частоты в кристалле существует сеть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фракциональных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PLL.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4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7C8B7-BD73-C1B3-32D5-578C403639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/>
              <a:t>Асинхронный вычитающий счетчик.</a:t>
            </a:r>
          </a:p>
        </p:txBody>
      </p:sp>
      <p:pic>
        <p:nvPicPr>
          <p:cNvPr id="27651" name="Объект 3">
            <a:extLst>
              <a:ext uri="{FF2B5EF4-FFF2-40B4-BE49-F238E27FC236}">
                <a16:creationId xmlns:a16="http://schemas.microsoft.com/office/drawing/2014/main" id="{2FEF8255-EEA3-F56C-C520-D54F8995A6D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8500" y="3779838"/>
            <a:ext cx="4260850" cy="1676400"/>
          </a:xfrm>
        </p:spPr>
      </p:pic>
      <p:pic>
        <p:nvPicPr>
          <p:cNvPr id="27652" name="Рисунок 5">
            <a:extLst>
              <a:ext uri="{FF2B5EF4-FFF2-40B4-BE49-F238E27FC236}">
                <a16:creationId xmlns:a16="http://schemas.microsoft.com/office/drawing/2014/main" id="{6DC25994-CFE2-30B5-1324-F0781AC9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2233613"/>
            <a:ext cx="4506913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AA6CC-4C41-4F12-4554-0629CE0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03" y="440076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Глобальная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EBE08C-DE44-4359-721E-0CD30821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881" y="2173575"/>
            <a:ext cx="4759592" cy="4462924"/>
          </a:xfrm>
        </p:spPr>
      </p:pic>
    </p:spTree>
    <p:extLst>
      <p:ext uri="{BB962C8B-B14F-4D97-AF65-F5344CB8AC3E}">
        <p14:creationId xmlns:p14="http://schemas.microsoft.com/office/powerpoint/2010/main" val="126132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55AEF-5114-D12C-965D-6D9425AB2377}"/>
              </a:ext>
            </a:extLst>
          </p:cNvPr>
          <p:cNvSpPr txBox="1"/>
          <p:nvPr/>
        </p:nvSpPr>
        <p:spPr>
          <a:xfrm>
            <a:off x="1499016" y="839450"/>
            <a:ext cx="9818558" cy="386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частотные сети пересекают всю поверхность кристалла. Отклонение частоты от номинала невелико.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служат источником частоты для таких функциональных блоков, как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PLL</a:t>
            </a:r>
            <a:r>
              <a:rPr lang="ru-RU" sz="2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Элементы ввода/вывода и внутренняя логика могут использовать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получения несущей частоты и управляющих сигналов, таких как асинхронный сброс, синхронный сброс и возможность записи.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6AB54D-D17B-AB16-8924-0B3B6E0B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0" y="89475"/>
            <a:ext cx="10553075" cy="6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0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479DE-25A6-F970-AF5A-DD9DAF94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87" y="365125"/>
            <a:ext cx="10724213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Региональная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0798D3-AA85-6084-4759-82FF09BF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611" y="1978702"/>
            <a:ext cx="4916758" cy="4432928"/>
          </a:xfrm>
        </p:spPr>
      </p:pic>
    </p:spTree>
    <p:extLst>
      <p:ext uri="{BB962C8B-B14F-4D97-AF65-F5344CB8AC3E}">
        <p14:creationId xmlns:p14="http://schemas.microsoft.com/office/powerpoint/2010/main" val="3895935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408E-C57F-E9C1-D4ED-ABACCCF69B9B}"/>
              </a:ext>
            </a:extLst>
          </p:cNvPr>
          <p:cNvSpPr txBox="1"/>
          <p:nvPr/>
        </p:nvSpPr>
        <p:spPr>
          <a:xfrm>
            <a:off x="1469036" y="1558977"/>
            <a:ext cx="9488773" cy="27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Региональные частотные сети. Применимы только в своей области распространения.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Отклонение от номинала невелико. Идут с выходов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передавая более низкие частоты с задержками для синхронизации внутри общего модуля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27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75C28-4DDB-5947-57F1-A195F507D10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Периферийная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C5199C-6D81-44E0-F754-A4626FE96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756" y="1825624"/>
            <a:ext cx="5525484" cy="4667251"/>
          </a:xfrm>
        </p:spPr>
      </p:pic>
    </p:spTree>
    <p:extLst>
      <p:ext uri="{BB962C8B-B14F-4D97-AF65-F5344CB8AC3E}">
        <p14:creationId xmlns:p14="http://schemas.microsoft.com/office/powerpoint/2010/main" val="367435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3E9AE-B48E-91E5-3653-7A15517299F6}"/>
              </a:ext>
            </a:extLst>
          </p:cNvPr>
          <p:cNvSpPr txBox="1"/>
          <p:nvPr/>
        </p:nvSpPr>
        <p:spPr>
          <a:xfrm>
            <a:off x="1229193" y="899408"/>
            <a:ext cx="9893509" cy="283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Периферийные частотные сети имеют только горизонтальное направление. Они переносят локальные сигналы частоты, сформированные на КЦУ левой части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от периферии (внешней части кристалла), выходящей на горизонтальные линии каналов. Такие частоты имеют большие отклонения от номиналов, нежели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RCLK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1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DF72-814F-8AE3-0721-98EFE182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SCLK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формировать 9 вертикальных частотных линий 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подачи частоты на регистры процессорного ядра или на интерфейсные схемы;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опорных частоты для блока формирования управления на группу из 3-х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горизонтальных линий частоты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источники частоты для наборных логических блоков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или горизонтальные линии для подачи частоты на ядро и интерфейсные схемы.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87D53C-97F3-C6CE-35F7-D9B86E74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Формирование стволовой частоты (</a:t>
            </a:r>
            <a:r>
              <a:rPr lang="en-US" b="1" dirty="0">
                <a:solidFill>
                  <a:schemeClr val="tx2"/>
                </a:solidFill>
              </a:rPr>
              <a:t>spine </a:t>
            </a:r>
            <a:r>
              <a:rPr lang="en-US" b="1" dirty="0" err="1">
                <a:solidFill>
                  <a:schemeClr val="tx2"/>
                </a:solidFill>
              </a:rPr>
              <a:t>clk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7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8619-46B6-E868-63E3-C55C2BE434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Формирование стволовой частоты (</a:t>
            </a:r>
            <a:r>
              <a:rPr lang="en-US" b="1" dirty="0">
                <a:solidFill>
                  <a:schemeClr val="tx2"/>
                </a:solidFill>
              </a:rPr>
              <a:t>spine </a:t>
            </a:r>
            <a:r>
              <a:rPr lang="en-US" b="1" dirty="0" err="1">
                <a:solidFill>
                  <a:schemeClr val="tx2"/>
                </a:solidFill>
              </a:rPr>
              <a:t>clk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CB34D9-93BA-DC82-69FF-FEFAC9E7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5" y="2360185"/>
            <a:ext cx="8448842" cy="357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6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3">
            <a:extLst>
              <a:ext uri="{FF2B5EF4-FFF2-40B4-BE49-F238E27FC236}">
                <a16:creationId xmlns:a16="http://schemas.microsoft.com/office/drawing/2014/main" id="{A1D0CFCA-774A-B1F6-81E9-41338AA455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387C9-AD11-443A-9734-9B37104FAFA2}" type="slidenum">
              <a:rPr lang="ru-RU" altLang="ru-RU" smtClean="0">
                <a:solidFill>
                  <a:srgbClr val="262626"/>
                </a:solidFill>
              </a:rPr>
              <a:pPr/>
              <a:t>4</a:t>
            </a:fld>
            <a:endParaRPr lang="ru-RU" altLang="ru-RU">
              <a:solidFill>
                <a:srgbClr val="262626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1442FC-B155-6496-429F-8FA772DDD1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>
                <a:solidFill>
                  <a:schemeClr val="tx2"/>
                </a:solidFill>
              </a:rPr>
              <a:t>Синхронные счетчики</a:t>
            </a:r>
          </a:p>
        </p:txBody>
      </p:sp>
      <p:pic>
        <p:nvPicPr>
          <p:cNvPr id="28676" name="Объект 3">
            <a:extLst>
              <a:ext uri="{FF2B5EF4-FFF2-40B4-BE49-F238E27FC236}">
                <a16:creationId xmlns:a16="http://schemas.microsoft.com/office/drawing/2014/main" id="{5F3D91A3-1752-1DC5-66AE-39756B75A82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664" y="2068514"/>
            <a:ext cx="6656387" cy="3373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76C3B-4CEE-D39B-04F3-11E371C573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Реализация счетчика в </a:t>
            </a:r>
            <a:r>
              <a:rPr lang="en-US" b="1" dirty="0">
                <a:solidFill>
                  <a:schemeClr val="tx2"/>
                </a:solidFill>
              </a:rPr>
              <a:t>FPGA. </a:t>
            </a:r>
            <a:r>
              <a:rPr lang="ru-RU" b="1" dirty="0">
                <a:solidFill>
                  <a:schemeClr val="tx2"/>
                </a:solidFill>
              </a:rPr>
              <a:t>Сигналы управления.</a:t>
            </a:r>
          </a:p>
        </p:txBody>
      </p:sp>
      <p:sp>
        <p:nvSpPr>
          <p:cNvPr id="29700" name="Номер слайда 3">
            <a:extLst>
              <a:ext uri="{FF2B5EF4-FFF2-40B4-BE49-F238E27FC236}">
                <a16:creationId xmlns:a16="http://schemas.microsoft.com/office/drawing/2014/main" id="{E5030278-4F90-6B64-D8D8-3AC6B13C89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C0F785-E4D6-4876-AF3E-00A75B19DDCF}" type="slidenum">
              <a:rPr lang="ru-RU" altLang="ru-RU" smtClean="0">
                <a:solidFill>
                  <a:srgbClr val="262626"/>
                </a:solidFill>
              </a:rPr>
              <a:pPr/>
              <a:t>5</a:t>
            </a:fld>
            <a:endParaRPr lang="ru-RU" altLang="ru-RU">
              <a:solidFill>
                <a:srgbClr val="26262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DF0591-866B-8797-4ABB-6A323DD0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10" y="1825624"/>
            <a:ext cx="5107362" cy="45307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7D22-15B8-1B1F-75AC-F1C3687D33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Основные сигналы управления записью.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BFC664-AED4-7F4E-DF69-B481AAAD6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48" y="1886560"/>
            <a:ext cx="9220929" cy="460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51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D9EC-7064-97DD-8255-3025D67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Допустимые задержки.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8518-A603-8AE1-73B1-0B029727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КЦУ в обратной связи </a:t>
            </a:r>
          </a:p>
          <a:p>
            <a:r>
              <a:rPr lang="ru-RU" dirty="0"/>
              <a:t> </a:t>
            </a:r>
            <a:r>
              <a:rPr lang="en-US" dirty="0"/>
              <a:t>t</a:t>
            </a:r>
            <a:r>
              <a:rPr lang="ru-RU" dirty="0"/>
              <a:t>з = </a:t>
            </a:r>
            <a:r>
              <a:rPr lang="en-US" dirty="0"/>
              <a:t>T – (t</a:t>
            </a:r>
            <a:r>
              <a:rPr lang="ru-RU" sz="2000" dirty="0"/>
              <a:t>уд </a:t>
            </a:r>
            <a:r>
              <a:rPr lang="ru-RU" dirty="0"/>
              <a:t>+</a:t>
            </a:r>
            <a:r>
              <a:rPr lang="en-US" dirty="0"/>
              <a:t> t</a:t>
            </a:r>
            <a:r>
              <a:rPr lang="ru-RU" sz="2000" dirty="0"/>
              <a:t>уст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571E8-5498-4080-E080-E91B3532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58" y="1825626"/>
            <a:ext cx="610099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7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0F6F-96A7-6684-C86C-535C0497FB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Временные соотношения при записи информации.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225CB-8702-A6DB-C7D7-2CED30BFA8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Внутренняя структура </a:t>
            </a:r>
            <a:r>
              <a:rPr lang="en-US" dirty="0"/>
              <a:t>FPGA</a:t>
            </a:r>
            <a:r>
              <a:rPr lang="ru-RU" dirty="0"/>
              <a:t>, аналогично любой БИС, строится по МОП - технологии, поэтому активный уровень сигнала асинхронного сброса – «1».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7EDF631-A8B2-9876-E1D4-C58B64A09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817" y="2311009"/>
            <a:ext cx="5679413" cy="3108136"/>
          </a:xfrm>
        </p:spPr>
      </p:pic>
    </p:spTree>
    <p:extLst>
      <p:ext uri="{BB962C8B-B14F-4D97-AF65-F5344CB8AC3E}">
        <p14:creationId xmlns:p14="http://schemas.microsoft.com/office/powerpoint/2010/main" val="195780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ACDC6-39E8-33EF-C210-16053AF154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Структуры конечных автоматов.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7096E3-4A0F-1A3A-D6C9-EB30D2011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201069"/>
            <a:ext cx="8134350" cy="3600450"/>
          </a:xfrm>
        </p:spPr>
      </p:pic>
    </p:spTree>
    <p:extLst>
      <p:ext uri="{BB962C8B-B14F-4D97-AF65-F5344CB8AC3E}">
        <p14:creationId xmlns:p14="http://schemas.microsoft.com/office/powerpoint/2010/main" val="164752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1108</Words>
  <Application>Microsoft Office PowerPoint</Application>
  <PresentationFormat>Широкоэкранный</PresentationFormat>
  <Paragraphs>88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Тема Office</vt:lpstr>
      <vt:lpstr>Архитектура распределенных вычислительных систем</vt:lpstr>
      <vt:lpstr>Счетчики. Классификация.</vt:lpstr>
      <vt:lpstr>Асинхронный вычитающий счетчик.</vt:lpstr>
      <vt:lpstr>Синхронные счетчики</vt:lpstr>
      <vt:lpstr>Реализация счетчика в FPGA. Сигналы управления.</vt:lpstr>
      <vt:lpstr>Основные сигналы управления записью.</vt:lpstr>
      <vt:lpstr>Допустимые задержки.</vt:lpstr>
      <vt:lpstr>Временные соотношения при записи информации.</vt:lpstr>
      <vt:lpstr>Структуры конечных автоматов.</vt:lpstr>
      <vt:lpstr>Пример конечного автомата (светофор).</vt:lpstr>
      <vt:lpstr>Пример программы функционирования.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Внутренняя структура FPGA.</vt:lpstr>
      <vt:lpstr>Презентация PowerPoint</vt:lpstr>
      <vt:lpstr>Блок цифровой обработки сигналов. (Digital Signal Processing – DSP). </vt:lpstr>
      <vt:lpstr>Структура блока цифровой обработки сигналов.</vt:lpstr>
      <vt:lpstr>Презентация PowerPoint</vt:lpstr>
      <vt:lpstr>Презентация PowerPoint</vt:lpstr>
      <vt:lpstr>Распределенная память.</vt:lpstr>
      <vt:lpstr>Презентация PowerPoint</vt:lpstr>
      <vt:lpstr>Параллельно-последовательный регистр –(передатчик)</vt:lpstr>
      <vt:lpstr>Последовательно-параллельный регистр – (приемник)</vt:lpstr>
      <vt:lpstr>Вариант приемо-передачи с помощью коммутационных схем.</vt:lpstr>
      <vt:lpstr>Внешнее подключение частоты на FPGA.</vt:lpstr>
      <vt:lpstr>Распределение частоты в FPGA.</vt:lpstr>
      <vt:lpstr>Глобальная частотная сеть.</vt:lpstr>
      <vt:lpstr>Презентация PowerPoint</vt:lpstr>
      <vt:lpstr>Презентация PowerPoint</vt:lpstr>
      <vt:lpstr>Региональная частотная сеть.</vt:lpstr>
      <vt:lpstr>Презентация PowerPoint</vt:lpstr>
      <vt:lpstr>Периферийная частотная сеть.</vt:lpstr>
      <vt:lpstr>Презентация PowerPoint</vt:lpstr>
      <vt:lpstr>Формирование стволовой частоты (spine clk)</vt:lpstr>
      <vt:lpstr>Формирование стволовой частоты (spine clk)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Neelova</dc:creator>
  <cp:lastModifiedBy>Olga Neelova</cp:lastModifiedBy>
  <cp:revision>4</cp:revision>
  <dcterms:created xsi:type="dcterms:W3CDTF">2024-09-27T18:20:20Z</dcterms:created>
  <dcterms:modified xsi:type="dcterms:W3CDTF">2024-09-28T17:30:49Z</dcterms:modified>
</cp:coreProperties>
</file>