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58" r:id="rId7"/>
    <p:sldId id="261" r:id="rId8"/>
    <p:sldId id="262" r:id="rId9"/>
    <p:sldId id="273" r:id="rId10"/>
    <p:sldId id="260" r:id="rId11"/>
    <p:sldId id="272" r:id="rId12"/>
    <p:sldId id="274" r:id="rId13"/>
    <p:sldId id="275" r:id="rId14"/>
    <p:sldId id="276" r:id="rId15"/>
    <p:sldId id="292" r:id="rId16"/>
    <p:sldId id="293" r:id="rId17"/>
    <p:sldId id="294" r:id="rId18"/>
    <p:sldId id="263" r:id="rId19"/>
    <p:sldId id="264" r:id="rId20"/>
    <p:sldId id="266" r:id="rId21"/>
    <p:sldId id="267" r:id="rId22"/>
    <p:sldId id="265" r:id="rId23"/>
    <p:sldId id="268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69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92EFD-7C8A-19D5-D525-C7269A24C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5F644B-4FBE-0D9D-924C-7F2AF392A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F8D07-854B-4B34-11B6-8A82EEEA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FF404-163C-3670-FD99-58EF8C9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60D3A-0791-3AC2-07D2-CDB03455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1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A7695-6C51-84A4-A6CD-84C45FF7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1288F4-0F35-47A3-37CD-2DD1562C9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930AA-5D2E-83FC-3D04-249BCD8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F1B2C-92FF-6516-4537-441A3616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40F8C-5E8F-5312-DB53-9C46B940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E798D8-789A-E216-3A59-EDC4E4207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C5FF41-707B-5CFD-6386-2AE17346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62225B-EF37-DFF8-474D-7926AEF4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FCE97-FFB9-FC3F-8644-26EE746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87BAB-2CE8-559C-BBDF-E8A18F55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73D7E-CF46-DD78-15EF-8718C971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1EE05-DA70-CF8B-70F8-92359B71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518E67-BE61-57C1-7948-7BAAFCB1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AA440-5AD6-A9ED-3E67-7F81D9B6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0C514-46BC-079A-1BC3-75F1F43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0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AC1A8-3EC8-142B-5376-C883B4E4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8D8C14-622C-C148-3C25-1C0EAA2B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91340-7B52-6B07-3DC3-80E95C67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ACDFB-1007-2136-3ADD-072809D6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293B5-1F7D-C4B4-B0F9-5EC81027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61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AEEE3-FA6A-6731-B0A4-A8B51B6A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6917C-0123-C80D-FBE7-C7E3DFBA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6F99C-597E-E5DB-4AE8-76C33C8F7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066725-A560-2073-30E1-2A9CFCC0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18CBB5-D7B6-3A30-8410-622F80A0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A900F1-0D2D-A093-5249-B63B1A8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0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CDA5-72FC-B51D-B3E1-61A659B8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FAA34-F498-2776-73A2-98841EE9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C1E90-C980-7067-C516-CE2B366F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EA5A4E-C275-C8B6-D766-E0652A832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0B9DD9-74AC-0C30-B559-6198FE59F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876562-DBB9-6A35-3039-CAD26608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18E414-5EB6-2BCA-34A1-05FD2E68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EF87ED-0ACE-8F3D-6A3F-A24E373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36DDC-94E1-1D10-2A79-4FA3223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083CD6-C229-61D4-0740-4E80262D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675C92-C593-3AF2-5179-BA351B69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38EB3E-A4E5-9401-7A45-A9458989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45B5F2-3090-DC34-D994-38E78180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E629CD-AD26-3670-B2D0-5C570A27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A8430-10B5-F0F4-841F-66FF6CE8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B7B5B-61A7-75DB-3347-ABB88552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410A-CFA9-E369-F9B7-C500B00A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5DEF2-9F66-3D01-0C9D-129DDF55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5562A-99F1-11CC-FC12-739A433D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F01DC-7F17-D9C6-CEFB-86B547B4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8FF91-F3E3-3EA6-D16A-7E32C238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1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B8A01-DE81-E44B-983B-13670FBF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86DC39-EF05-50D6-E600-92265C49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0C17D-4357-D22B-4B8A-9BD4CB6F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BAEF92-3127-9D3C-875E-8C260A1D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D5E21-4611-24C1-7A19-399AEF9E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E7B8C-9196-DA49-A60D-59140D52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3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9D8EC-B5D2-AB23-DCFC-B5B2101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5060B2-B0BB-E9BC-5EE1-47AB891F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7D491-9AC4-B670-6975-E5679524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324D-FF05-4D5D-9F2C-DA6808C32452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42512-070E-9F19-69B9-3E97B6DA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EC25-A841-DCC6-0FFD-D4ADE2DD4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C91E3-15E5-5105-1A33-696ED871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распределенных  вычислительных систем.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A72E5-6AF5-E24C-4470-1F33BB13D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Лекция 2</a:t>
            </a:r>
          </a:p>
          <a:p>
            <a:r>
              <a:rPr lang="ru-RU" sz="2800" b="1" dirty="0"/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2258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3"/>
    </mc:Choice>
    <mc:Fallback xmlns="">
      <p:transition spd="slow" advTm="29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3DB33E-902A-548B-F217-747D587D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Структура накопителя </a:t>
            </a:r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для </a:t>
            </a:r>
            <a:r>
              <a:rPr lang="en-US" b="1" dirty="0">
                <a:solidFill>
                  <a:schemeClr val="tx2"/>
                </a:solidFill>
              </a:rPr>
              <a:t>LUT-4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B39C56E9-EE30-5754-86CE-2555001EE02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3417" y="1910817"/>
            <a:ext cx="7054904" cy="4582057"/>
          </a:xfrm>
        </p:spPr>
      </p:pic>
    </p:spTree>
    <p:extLst>
      <p:ext uri="{BB962C8B-B14F-4D97-AF65-F5344CB8AC3E}">
        <p14:creationId xmlns:p14="http://schemas.microsoft.com/office/powerpoint/2010/main" val="113014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76C99-A46B-79FA-D264-5ED9889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/>
              <a:t>Структура запоминающего элемента.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ADDC30-0121-F748-A37F-318565942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979" y="2253456"/>
            <a:ext cx="5719646" cy="3682649"/>
          </a:xfrm>
        </p:spPr>
      </p:pic>
    </p:spTree>
    <p:extLst>
      <p:ext uri="{BB962C8B-B14F-4D97-AF65-F5344CB8AC3E}">
        <p14:creationId xmlns:p14="http://schemas.microsoft.com/office/powerpoint/2010/main" val="25490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3DDDB-4365-E949-2336-5E7661AB29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Схема общего модуля для </a:t>
            </a:r>
            <a:r>
              <a:rPr lang="ru-RU" b="1" dirty="0" err="1">
                <a:solidFill>
                  <a:schemeClr val="tx2"/>
                </a:solidFill>
              </a:rPr>
              <a:t>л.р</a:t>
            </a:r>
            <a:r>
              <a:rPr lang="ru-RU" b="1" dirty="0">
                <a:solidFill>
                  <a:schemeClr val="tx2"/>
                </a:solidFill>
              </a:rPr>
              <a:t>.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0048E6-7568-E1DD-BBF5-5B7590DA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502" y="1825625"/>
            <a:ext cx="8498996" cy="4351338"/>
          </a:xfrm>
        </p:spPr>
      </p:pic>
    </p:spTree>
    <p:extLst>
      <p:ext uri="{BB962C8B-B14F-4D97-AF65-F5344CB8AC3E}">
        <p14:creationId xmlns:p14="http://schemas.microsoft.com/office/powerpoint/2010/main" val="420914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3AA09-C790-5F85-4A8C-6A28DBF90F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Представление кодера в кристалле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9C26CD-D4FC-D3B3-B7E1-929EC397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803" y="1825624"/>
            <a:ext cx="2256329" cy="4756199"/>
          </a:xfrm>
        </p:spPr>
      </p:pic>
    </p:spTree>
    <p:extLst>
      <p:ext uri="{BB962C8B-B14F-4D97-AF65-F5344CB8AC3E}">
        <p14:creationId xmlns:p14="http://schemas.microsoft.com/office/powerpoint/2010/main" val="278827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DA64B-020C-352C-418B-AD8D76050A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Представление </a:t>
            </a:r>
            <a:r>
              <a:rPr lang="ru-RU" b="1" dirty="0" err="1">
                <a:solidFill>
                  <a:schemeClr val="tx2"/>
                </a:solidFill>
              </a:rPr>
              <a:t>демультиплексора</a:t>
            </a:r>
            <a:r>
              <a:rPr lang="ru-RU" b="1" dirty="0">
                <a:solidFill>
                  <a:schemeClr val="tx2"/>
                </a:solidFill>
              </a:rPr>
              <a:t> в кристалле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966139-B732-7DAC-83A7-0A8FB0D94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452" y="1825624"/>
            <a:ext cx="4073394" cy="4765103"/>
          </a:xfrm>
        </p:spPr>
      </p:pic>
    </p:spTree>
    <p:extLst>
      <p:ext uri="{BB962C8B-B14F-4D97-AF65-F5344CB8AC3E}">
        <p14:creationId xmlns:p14="http://schemas.microsoft.com/office/powerpoint/2010/main" val="420168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188FF-6541-5544-74B3-A57E1F97BF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Программирование для </a:t>
            </a:r>
            <a:r>
              <a:rPr lang="en-US" b="1" dirty="0">
                <a:solidFill>
                  <a:schemeClr val="tx2"/>
                </a:solidFill>
              </a:rPr>
              <a:t>LUT </a:t>
            </a:r>
            <a:r>
              <a:rPr lang="ru-RU" b="1" dirty="0">
                <a:solidFill>
                  <a:schemeClr val="tx2"/>
                </a:solidFill>
              </a:rPr>
              <a:t>и для регистра.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DFAFF-F06C-BD63-B3FE-C4B2D773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 </a:t>
            </a:r>
            <a:r>
              <a:rPr lang="ru-RU" dirty="0"/>
              <a:t>не имеет входа синхронизации. Адрес ячейки определяется по состоянию входов </a:t>
            </a:r>
            <a:r>
              <a:rPr lang="en-US" dirty="0"/>
              <a:t>LUT</a:t>
            </a:r>
            <a:r>
              <a:rPr lang="ru-RU" dirty="0"/>
              <a:t>, определяющих входную комбинацию КЦУ.</a:t>
            </a:r>
          </a:p>
          <a:p>
            <a:r>
              <a:rPr lang="ru-RU" dirty="0"/>
              <a:t>Регистр имеет вход синхронизации, поэтому каждая запись информации должна происходить во время фронта синхроимпульса. Информация, записываемая в регистр, может быть в произвольной форме. Для 4-разрядов возможна запись:</a:t>
            </a:r>
          </a:p>
          <a:p>
            <a:r>
              <a:rPr lang="en-US" dirty="0"/>
              <a:t>Data = $unsigned($random)%1</a:t>
            </a:r>
            <a:r>
              <a:rPr lang="ru-RU" dirty="0"/>
              <a:t>5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71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9A95A-3B48-B57E-0ADD-1EA7543C6F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Объявление генерации частоты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9A764E-4080-9204-FF9F-F98E6391D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localparam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T=20;</a:t>
            </a:r>
            <a:r>
              <a:rPr lang="ru-RU" dirty="0"/>
              <a:t> (3-я строка)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8EBFF-0F62-0B92-646D-C23AEBE89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48479"/>
            <a:ext cx="5157787" cy="36845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always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 err="1"/>
              <a:t>clk</a:t>
            </a:r>
            <a:r>
              <a:rPr lang="en-US" dirty="0"/>
              <a:t>=1’b0;</a:t>
            </a:r>
          </a:p>
          <a:p>
            <a:pPr marL="0" indent="0">
              <a:buNone/>
            </a:pPr>
            <a:r>
              <a:rPr lang="en-US" dirty="0"/>
              <a:t>#(T/2);</a:t>
            </a:r>
          </a:p>
          <a:p>
            <a:pPr marL="0" indent="0">
              <a:buNone/>
            </a:pPr>
            <a:r>
              <a:rPr lang="en-US" dirty="0" err="1"/>
              <a:t>clk</a:t>
            </a:r>
            <a:r>
              <a:rPr lang="en-US" dirty="0"/>
              <a:t>=1’b1;</a:t>
            </a:r>
          </a:p>
          <a:p>
            <a:pPr marL="0" indent="0">
              <a:buNone/>
            </a:pPr>
            <a:r>
              <a:rPr lang="en-US" dirty="0"/>
              <a:t>#(T/2);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55FC6D-2D22-1D12-5CCE-DE0A2D2B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localparam</a:t>
            </a:r>
            <a:r>
              <a:rPr lang="en-US" dirty="0">
                <a:solidFill>
                  <a:srgbClr val="00B050"/>
                </a:solidFill>
              </a:rPr>
              <a:t> T=20;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EF0700-8302-D11D-F74F-56755F950A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 err="1"/>
              <a:t>clk</a:t>
            </a:r>
            <a:r>
              <a:rPr lang="en-US" dirty="0"/>
              <a:t>=1’b0;</a:t>
            </a:r>
          </a:p>
          <a:p>
            <a:r>
              <a:rPr lang="en-US" dirty="0">
                <a:solidFill>
                  <a:srgbClr val="FF0000"/>
                </a:solidFill>
              </a:rPr>
              <a:t> forever</a:t>
            </a:r>
          </a:p>
          <a:p>
            <a:r>
              <a:rPr lang="en-US" dirty="0"/>
              <a:t>#10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=~</a:t>
            </a:r>
            <a:r>
              <a:rPr lang="en-US" dirty="0" err="1"/>
              <a:t>clk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2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2CE77-CA38-4115-F037-99CEC59F6D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Объявление интервалов тестирования с заданными параметрами.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C28EC-0209-DAA8-F4E5-EA95C94FD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load=1’b1;</a:t>
            </a:r>
          </a:p>
          <a:p>
            <a:r>
              <a:rPr lang="en-US" dirty="0"/>
              <a:t>d=4’d7;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(2)@(</a:t>
            </a:r>
            <a:r>
              <a:rPr lang="en-US" dirty="0">
                <a:solidFill>
                  <a:srgbClr val="FF0000"/>
                </a:solidFill>
              </a:rPr>
              <a:t>negedge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load=1’b0;</a:t>
            </a:r>
          </a:p>
          <a:p>
            <a:r>
              <a:rPr lang="en-US" dirty="0" err="1"/>
              <a:t>ena</a:t>
            </a:r>
            <a:r>
              <a:rPr lang="en-US" dirty="0"/>
              <a:t>=1’b1;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(6)@(</a:t>
            </a:r>
            <a:r>
              <a:rPr lang="en-US" dirty="0">
                <a:solidFill>
                  <a:srgbClr val="FF0000"/>
                </a:solidFill>
              </a:rPr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645443-2748-1BF4-BFAE-D9B7204D19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load=1’b1;</a:t>
            </a:r>
          </a:p>
          <a:p>
            <a:r>
              <a:rPr lang="en-US" dirty="0"/>
              <a:t>d=4’d7;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(2)#20;</a:t>
            </a:r>
          </a:p>
          <a:p>
            <a:r>
              <a:rPr lang="en-US" dirty="0"/>
              <a:t>load=1’b0;</a:t>
            </a:r>
          </a:p>
          <a:p>
            <a:r>
              <a:rPr lang="en-US" dirty="0" err="1"/>
              <a:t>ena</a:t>
            </a:r>
            <a:r>
              <a:rPr lang="en-US" dirty="0"/>
              <a:t>=1’b1;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(6)#20;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01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3F88F9-D4E5-11BC-C3AE-FD7C0723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работы Адаптивных Логических Модулей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C2724DE-A8A9-B561-197F-3919C1A2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651"/>
            <a:ext cx="10515600" cy="4123311"/>
          </a:xfrm>
        </p:spPr>
        <p:txBody>
          <a:bodyPr/>
          <a:lstStyle/>
          <a:p>
            <a:r>
              <a:rPr lang="ru-RU" dirty="0"/>
              <a:t>1. Обычный режим. Используются </a:t>
            </a:r>
            <a:r>
              <a:rPr lang="en-US" dirty="0"/>
              <a:t>LUT </a:t>
            </a:r>
            <a:r>
              <a:rPr lang="ru-RU" dirty="0"/>
              <a:t>от 3 до 5 входов.</a:t>
            </a:r>
          </a:p>
          <a:p>
            <a:r>
              <a:rPr lang="ru-RU" dirty="0"/>
              <a:t>2. Режим расширенного </a:t>
            </a:r>
            <a:r>
              <a:rPr lang="en-US" dirty="0"/>
              <a:t>LUT.</a:t>
            </a:r>
            <a:r>
              <a:rPr lang="ru-RU" dirty="0"/>
              <a:t>  Блок из 2-х</a:t>
            </a:r>
            <a:r>
              <a:rPr lang="en-US" dirty="0"/>
              <a:t> LUT </a:t>
            </a:r>
            <a:r>
              <a:rPr lang="ru-RU" dirty="0"/>
              <a:t>на 5 входов.</a:t>
            </a:r>
          </a:p>
          <a:p>
            <a:r>
              <a:rPr lang="ru-RU" dirty="0"/>
              <a:t>3. Арифметический режим. Четырехразрядный сумматор. Используются 2 пары </a:t>
            </a:r>
            <a:r>
              <a:rPr lang="en-US" dirty="0"/>
              <a:t>LUT </a:t>
            </a:r>
            <a:r>
              <a:rPr lang="ru-RU" dirty="0"/>
              <a:t>на 4 входа.</a:t>
            </a:r>
          </a:p>
          <a:p>
            <a:r>
              <a:rPr lang="ru-RU" dirty="0"/>
              <a:t>4. Объединенный арифметический режим. Многоразрядный сумматор собирается из четырехразрядных частей.</a:t>
            </a:r>
          </a:p>
        </p:txBody>
      </p:sp>
    </p:spTree>
    <p:extLst>
      <p:ext uri="{BB962C8B-B14F-4D97-AF65-F5344CB8AC3E}">
        <p14:creationId xmlns:p14="http://schemas.microsoft.com/office/powerpoint/2010/main" val="81629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D44EAF-F4A9-FB1E-3565-641D24DE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 расширенного </a:t>
            </a:r>
            <a:r>
              <a:rPr lang="en-US" b="1" dirty="0">
                <a:solidFill>
                  <a:schemeClr val="tx2"/>
                </a:solidFill>
              </a:rPr>
              <a:t>LUT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B3F10BFD-B9E7-D479-6551-09FE0AC50C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9" y="1825625"/>
            <a:ext cx="1009350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0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EBE0D0-0B4B-A67A-E195-AB9B70D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Техническое задание.</a:t>
            </a:r>
          </a:p>
          <a:p>
            <a:r>
              <a:rPr lang="ru-RU" dirty="0">
                <a:solidFill>
                  <a:srgbClr val="FF0000"/>
                </a:solidFill>
              </a:rPr>
              <a:t>2. Таблица истинности.</a:t>
            </a:r>
          </a:p>
          <a:p>
            <a:r>
              <a:rPr lang="ru-RU" dirty="0">
                <a:solidFill>
                  <a:srgbClr val="7030A0"/>
                </a:solidFill>
              </a:rPr>
              <a:t>3. Система логических уравнений в канонической форме.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5B7979-1BE1-6EE1-712F-8AFE7139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tx2"/>
                </a:solidFill>
              </a:rPr>
              <a:t>Этапы синтеза КЦУ.</a:t>
            </a:r>
          </a:p>
        </p:txBody>
      </p:sp>
    </p:spTree>
    <p:extLst>
      <p:ext uri="{BB962C8B-B14F-4D97-AF65-F5344CB8AC3E}">
        <p14:creationId xmlns:p14="http://schemas.microsoft.com/office/powerpoint/2010/main" val="566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6"/>
    </mc:Choice>
    <mc:Fallback xmlns="">
      <p:transition spd="slow" advTm="520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DC22872-5B0D-C939-AA8C-26AE8873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2033482-5041-8EC3-1EB3-9C676F697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2324" y="2443397"/>
            <a:ext cx="4950767" cy="3117954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FCEE485-0424-DA0D-DC1A-65926EF9AC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1169" y="2113613"/>
            <a:ext cx="6036023" cy="4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7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D3C898-753A-EFB1-B1DC-33AF51DF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0533BC2A-5DF9-C543-17F9-C4F9DE917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5638" y="2833142"/>
            <a:ext cx="5099104" cy="1618938"/>
          </a:xfrm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0A66CEFB-BC12-601D-F407-20F372F1B63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59" y="2293494"/>
            <a:ext cx="5099104" cy="323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41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D6235F-8E5D-E142-1AE6-02A19CE0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340" y="2315368"/>
            <a:ext cx="5630598" cy="3725667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2B3CEEC-5F26-BDF0-13A0-6B071D67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Распределение для цепи ускоренного переноса.</a:t>
            </a:r>
          </a:p>
        </p:txBody>
      </p:sp>
    </p:spTree>
    <p:extLst>
      <p:ext uri="{BB962C8B-B14F-4D97-AF65-F5344CB8AC3E}">
        <p14:creationId xmlns:p14="http://schemas.microsoft.com/office/powerpoint/2010/main" val="151550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96CB00-DBBC-FDAB-FBCD-5895F278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 с ускоренным переносом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4191E2-5506-1369-E9E0-75B19D530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51" y="2173573"/>
            <a:ext cx="10429363" cy="3912433"/>
          </a:xfrm>
        </p:spPr>
      </p:pic>
    </p:spTree>
    <p:extLst>
      <p:ext uri="{BB962C8B-B14F-4D97-AF65-F5344CB8AC3E}">
        <p14:creationId xmlns:p14="http://schemas.microsoft.com/office/powerpoint/2010/main" val="58259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C5B16-9E11-F0ED-2567-26BE7F95D3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Структура внутренней памяти.</a:t>
            </a:r>
          </a:p>
        </p:txBody>
      </p:sp>
      <p:sp>
        <p:nvSpPr>
          <p:cNvPr id="5123" name="Номер слайда 3">
            <a:extLst>
              <a:ext uri="{FF2B5EF4-FFF2-40B4-BE49-F238E27FC236}">
                <a16:creationId xmlns:a16="http://schemas.microsoft.com/office/drawing/2014/main" id="{AFEB3210-40F2-C416-188E-7BA649F271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3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C713E-77DF-46CD-B16B-FDB75F64CC88}" type="slidenum">
              <a:rPr lang="ru-RU" altLang="ru-RU" sz="1000">
                <a:solidFill>
                  <a:srgbClr val="26262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51B3D7E-20BD-623D-BEC2-96D198DA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53" y="1825625"/>
            <a:ext cx="7668694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3800C-C9CA-5500-BDDA-85CF350C5C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Ячейка </a:t>
            </a:r>
            <a:r>
              <a:rPr lang="en-US" b="1" dirty="0">
                <a:solidFill>
                  <a:schemeClr val="tx2"/>
                </a:solidFill>
              </a:rPr>
              <a:t>EEPROM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147" name="Номер слайда 3">
            <a:extLst>
              <a:ext uri="{FF2B5EF4-FFF2-40B4-BE49-F238E27FC236}">
                <a16:creationId xmlns:a16="http://schemas.microsoft.com/office/drawing/2014/main" id="{925EEA9E-AC0E-92B6-747C-0812459FED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3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0E43A-DB5D-48F8-B1B5-B340FDB53475}" type="slidenum">
              <a:rPr lang="ru-RU" altLang="ru-RU" sz="1000">
                <a:solidFill>
                  <a:srgbClr val="26262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6148" name="Объект 6">
            <a:extLst>
              <a:ext uri="{FF2B5EF4-FFF2-40B4-BE49-F238E27FC236}">
                <a16:creationId xmlns:a16="http://schemas.microsoft.com/office/drawing/2014/main" id="{421AF80D-9759-C889-3436-751C5D3E6A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2885" y="1716088"/>
            <a:ext cx="4992429" cy="4695966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E5480-0993-FC78-DCA8-895515E95E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b="1" dirty="0">
                <a:solidFill>
                  <a:schemeClr val="tx2"/>
                </a:solidFill>
              </a:rPr>
              <a:t>Ячейка на синхронном </a:t>
            </a:r>
            <a:r>
              <a:rPr lang="en-US" b="1" dirty="0">
                <a:solidFill>
                  <a:schemeClr val="tx2"/>
                </a:solidFill>
              </a:rPr>
              <a:t>RS-</a:t>
            </a:r>
            <a:r>
              <a:rPr lang="ru-RU" b="1" dirty="0">
                <a:solidFill>
                  <a:schemeClr val="tx2"/>
                </a:solidFill>
              </a:rPr>
              <a:t>триггере</a:t>
            </a:r>
            <a:br>
              <a:rPr lang="ru-RU" b="1" dirty="0">
                <a:solidFill>
                  <a:schemeClr val="tx2"/>
                </a:solidFill>
              </a:rPr>
            </a:b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39CEC-1DE9-082A-B686-8088C8C5F63F}"/>
              </a:ext>
            </a:extLst>
          </p:cNvPr>
          <p:cNvSpPr txBox="1">
            <a:spLocks/>
          </p:cNvSpPr>
          <p:nvPr/>
        </p:nvSpPr>
        <p:spPr>
          <a:xfrm>
            <a:off x="457200" y="160338"/>
            <a:ext cx="8458200" cy="88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630EA8-F636-E0D3-FD43-77C5337BF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r="1370"/>
          <a:stretch>
            <a:fillRect/>
          </a:stretch>
        </p:blipFill>
        <p:spPr>
          <a:xfrm>
            <a:off x="3567658" y="2004872"/>
            <a:ext cx="5546361" cy="4379502"/>
          </a:xfrm>
        </p:spPr>
      </p:pic>
    </p:spTree>
    <p:extLst>
      <p:ext uri="{BB962C8B-B14F-4D97-AF65-F5344CB8AC3E}">
        <p14:creationId xmlns:p14="http://schemas.microsoft.com/office/powerpoint/2010/main" val="44402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B26C1-21C1-4F17-9EE7-E618CDC626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ячейки </a:t>
            </a:r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на </a:t>
            </a:r>
            <a:r>
              <a:rPr lang="en-US" b="1" dirty="0">
                <a:solidFill>
                  <a:schemeClr val="tx2"/>
                </a:solidFill>
              </a:rPr>
              <a:t>D-</a:t>
            </a:r>
            <a:r>
              <a:rPr lang="ru-RU" b="1" dirty="0">
                <a:solidFill>
                  <a:schemeClr val="tx2"/>
                </a:solidFill>
              </a:rPr>
              <a:t>триггере.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DAD3007-4D8E-8761-E573-578102AB65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091531"/>
            <a:ext cx="9200933" cy="44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147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447F5-81BE-5EC2-FBCC-3D70E4C7D8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с управлением записью и чтением.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45A3E9F-E065-40C8-51EA-102B2162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.</a:t>
            </a:r>
          </a:p>
        </p:txBody>
      </p:sp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A6688F55-3900-9F38-31B1-8DC1F8AA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11" y="1930268"/>
            <a:ext cx="7940448" cy="456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85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A027C-A4A5-13F9-9A20-B9929DCE08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памяти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C058B-20D3-5F56-4826-BC23673D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Память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 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представлена двумя видами: распределенная (точки связей на каналах) и выделенная.</a:t>
            </a:r>
            <a:endParaRPr lang="ru-RU" alt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E294C186-9025-2AEE-0755-673B3EDB2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09" y="2929920"/>
            <a:ext cx="5756223" cy="318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59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C69FA5-46FC-D2A5-0787-8207806D8F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CPLD</a:t>
            </a:r>
          </a:p>
          <a:p>
            <a:r>
              <a:rPr lang="ru-RU" dirty="0">
                <a:solidFill>
                  <a:srgbClr val="7030A0"/>
                </a:solidFill>
              </a:rPr>
              <a:t>Матричное строение блоков. Первичная матрица – И, вторичная ИЛИ.</a:t>
            </a:r>
          </a:p>
          <a:p>
            <a:r>
              <a:rPr lang="ru-RU" dirty="0">
                <a:solidFill>
                  <a:srgbClr val="7030A0"/>
                </a:solidFill>
              </a:rPr>
              <a:t>Недостаток – нет ресурса для организации внутренней памяти.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E0D05-6B01-73E6-CA55-10D971812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FPGA</a:t>
            </a:r>
          </a:p>
          <a:p>
            <a:r>
              <a:rPr lang="ru-RU" dirty="0">
                <a:solidFill>
                  <a:srgbClr val="FF0000"/>
                </a:solidFill>
              </a:rPr>
              <a:t>Матричное расположение блоков. Основа блока – элемент памяти, хранящий отклики КЦУ на все входные комбинации относительно 1 выхода.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7D805A6-9D9E-3B93-5EA2-33E1FBF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Типы ПЛИС.</a:t>
            </a:r>
          </a:p>
        </p:txBody>
      </p:sp>
    </p:spTree>
    <p:extLst>
      <p:ext uri="{BB962C8B-B14F-4D97-AF65-F5344CB8AC3E}">
        <p14:creationId xmlns:p14="http://schemas.microsoft.com/office/powerpoint/2010/main" val="669852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5F59E-4852-90D7-EA66-9229058D4A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Выделенная память</a:t>
            </a:r>
            <a:r>
              <a:rPr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540DD-8332-713F-0FB2-FF14EC2F9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встроенные блоки памяти, удобны для хранения крупных массивов, получаемых от внешних портов. Такие блоки называются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и, соответственно, имеют емкость 10 килобит с возможностью переконфигурирования шин. </a:t>
            </a:r>
            <a:endParaRPr lang="ru-RU" alt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023B4-4014-6DDA-38AE-B47A20C34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alt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память, конфигурируемая в MLAB на 6-входовых LUT (32x2) на один модуль, т.е. общей емкостью 640bit. Эту память удобнее использовать для мелких массивов.</a:t>
            </a:r>
            <a:endParaRPr lang="ru-RU" alt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598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B225-1104-D873-B551-8387F5D83D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Ресурс кристалла </a:t>
            </a:r>
            <a:r>
              <a:rPr lang="en-US" b="1" dirty="0">
                <a:solidFill>
                  <a:schemeClr val="tx2"/>
                </a:solidFill>
              </a:rPr>
              <a:t>5CSEMA5F31C6.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8E621-136C-B9A0-A90F-6A3790C1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кристалле </a:t>
            </a:r>
            <a:r>
              <a:rPr lang="en-US" b="1" dirty="0">
                <a:solidFill>
                  <a:schemeClr val="tx2"/>
                </a:solidFill>
              </a:rPr>
              <a:t>5CSEMA5F31C6</a:t>
            </a:r>
            <a:r>
              <a:rPr lang="ru-RU" b="1" dirty="0">
                <a:solidFill>
                  <a:schemeClr val="tx2"/>
                </a:solidFill>
              </a:rPr>
              <a:t> содержится 397 блоков </a:t>
            </a:r>
            <a:r>
              <a:rPr lang="en-US" b="1" dirty="0">
                <a:solidFill>
                  <a:schemeClr val="tx2"/>
                </a:solidFill>
              </a:rPr>
              <a:t>M10K (3970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ru-RU" b="1" dirty="0">
                <a:solidFill>
                  <a:schemeClr val="tx2"/>
                </a:solidFill>
              </a:rPr>
              <a:t> и 768 блоков, построенных на основе </a:t>
            </a:r>
            <a:r>
              <a:rPr lang="en-US" b="1" dirty="0">
                <a:solidFill>
                  <a:schemeClr val="tx2"/>
                </a:solidFill>
              </a:rPr>
              <a:t>MLAB (480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). </a:t>
            </a:r>
            <a:r>
              <a:rPr lang="ru-RU" b="1" dirty="0">
                <a:solidFill>
                  <a:schemeClr val="tx2"/>
                </a:solidFill>
              </a:rPr>
              <a:t>Таким образом, общая емкость памяти данного кристалла 4450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r>
              <a:rPr lang="ru-RU" b="1" dirty="0">
                <a:solidFill>
                  <a:schemeClr val="tx2"/>
                </a:solidFill>
              </a:rPr>
              <a:t>Вся память построена на основе триггерных ячеек и конфигурируется как одно-портовая или двух-портовая. В двух-портовой памяти, построенной на </a:t>
            </a:r>
            <a:r>
              <a:rPr lang="en-US" b="1" dirty="0">
                <a:solidFill>
                  <a:schemeClr val="tx2"/>
                </a:solidFill>
              </a:rPr>
              <a:t>MLAB</a:t>
            </a:r>
            <a:r>
              <a:rPr lang="ru-RU" b="1" dirty="0">
                <a:solidFill>
                  <a:schemeClr val="tx2"/>
                </a:solidFill>
              </a:rPr>
              <a:t>, регистры адресов чтения конфигурируются на </a:t>
            </a:r>
            <a:r>
              <a:rPr lang="en-US" b="1" dirty="0">
                <a:solidFill>
                  <a:schemeClr val="tx2"/>
                </a:solidFill>
              </a:rPr>
              <a:t>ALM</a:t>
            </a:r>
            <a:r>
              <a:rPr lang="ru-RU" b="1" dirty="0">
                <a:solidFill>
                  <a:schemeClr val="tx2"/>
                </a:solidFill>
              </a:rPr>
              <a:t> соответствующей группы.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942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3EE5D-CB4D-3A5E-6C83-D949C4899BBD}"/>
              </a:ext>
            </a:extLst>
          </p:cNvPr>
          <p:cNvSpPr txBox="1"/>
          <p:nvPr/>
        </p:nvSpPr>
        <p:spPr>
          <a:xfrm>
            <a:off x="1094282" y="449705"/>
            <a:ext cx="101783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одно-портовой памяти регистр адреса единый для записи и для считывания. </a:t>
            </a:r>
          </a:p>
          <a:p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двух-портовой памяти регистры адреса для записи и для считывания раздельные, что позволяет производить эти процессы одновременно, но обращаясь к разным ячейкам.</a:t>
            </a:r>
          </a:p>
        </p:txBody>
      </p:sp>
    </p:spTree>
    <p:extLst>
      <p:ext uri="{BB962C8B-B14F-4D97-AF65-F5344CB8AC3E}">
        <p14:creationId xmlns:p14="http://schemas.microsoft.com/office/powerpoint/2010/main" val="689895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38592-5A6C-4B43-10D4-42D6CA566B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Одно-портовая память.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82D769E-8190-32FE-5A81-7FFEEEA50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3356" y="2203554"/>
            <a:ext cx="7787490" cy="4532933"/>
          </a:xfrm>
        </p:spPr>
      </p:pic>
    </p:spTree>
    <p:extLst>
      <p:ext uri="{BB962C8B-B14F-4D97-AF65-F5344CB8AC3E}">
        <p14:creationId xmlns:p14="http://schemas.microsoft.com/office/powerpoint/2010/main" val="24173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624E-DADA-E482-A777-CCA9319D66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Двух-портовая память.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98EF2FF9-410C-CBA3-5AC1-AE4823878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0661" y="2077244"/>
            <a:ext cx="9277330" cy="4278586"/>
          </a:xfrm>
        </p:spPr>
      </p:pic>
    </p:spTree>
    <p:extLst>
      <p:ext uri="{BB962C8B-B14F-4D97-AF65-F5344CB8AC3E}">
        <p14:creationId xmlns:p14="http://schemas.microsoft.com/office/powerpoint/2010/main" val="3193732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AB15-4597-D800-9975-A216E66038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работы двух-портовой памяти.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EFA22-6B68-0B81-F12D-2FFE194B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двух-портовой памяти возможна работа порта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порта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автономном режиме, или совместно – один порт для записи, другой для чтения перекрестно.</a:t>
            </a:r>
          </a:p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CCAF27FF-ECBA-04DE-18E6-AEF17073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0134" y="2938072"/>
            <a:ext cx="5193158" cy="33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CCE7A-7655-8817-7AF3-CEBC4ED051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входа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byteena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8D959B56-D6E1-908E-C535-A60D56EEDE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010" y="1825625"/>
            <a:ext cx="8675980" cy="4351338"/>
          </a:xfrm>
        </p:spPr>
      </p:pic>
    </p:spTree>
    <p:extLst>
      <p:ext uri="{BB962C8B-B14F-4D97-AF65-F5344CB8AC3E}">
        <p14:creationId xmlns:p14="http://schemas.microsoft.com/office/powerpoint/2010/main" val="1637276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709CB-F5F8-4BB9-E65A-C51E9C49EF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Фиксация(удержание) адреса.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B6637E5-80D2-60D4-3A58-07276831C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2885" y="2058025"/>
            <a:ext cx="5486400" cy="4695732"/>
          </a:xfrm>
        </p:spPr>
      </p:pic>
    </p:spTree>
    <p:extLst>
      <p:ext uri="{BB962C8B-B14F-4D97-AF65-F5344CB8AC3E}">
        <p14:creationId xmlns:p14="http://schemas.microsoft.com/office/powerpoint/2010/main" val="82591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8565E-8E2B-0133-3FCE-7019271D24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Диаграмма процесса чтения информации.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DF3D56FE-AF6D-B0D6-65D8-297A697FB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717" y="1866367"/>
            <a:ext cx="10515600" cy="4384532"/>
          </a:xfrm>
        </p:spPr>
      </p:pic>
    </p:spTree>
    <p:extLst>
      <p:ext uri="{BB962C8B-B14F-4D97-AF65-F5344CB8AC3E}">
        <p14:creationId xmlns:p14="http://schemas.microsoft.com/office/powerpoint/2010/main" val="163881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F6740-C889-8327-1B40-8A24D42D4F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Диаграмма процесса записи информации.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7C342172-B814-6614-D792-0F90C6A58D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8683" y="1890878"/>
            <a:ext cx="7989756" cy="4713679"/>
          </a:xfrm>
        </p:spPr>
      </p:pic>
    </p:spTree>
    <p:extLst>
      <p:ext uri="{BB962C8B-B14F-4D97-AF65-F5344CB8AC3E}">
        <p14:creationId xmlns:p14="http://schemas.microsoft.com/office/powerpoint/2010/main" val="35814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63CF9-7219-D778-E601-E91F34C7E2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Элементы структуры программируемой логической матрицы (ПЛМ, ПМЛ).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D0B1E-94BA-71B0-80B7-6F00F29D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213" y="5533053"/>
            <a:ext cx="4077325" cy="606490"/>
          </a:xfrm>
        </p:spPr>
        <p:txBody>
          <a:bodyPr>
            <a:normAutofit/>
          </a:bodyPr>
          <a:lstStyle/>
          <a:p>
            <a:r>
              <a:rPr lang="ru-RU" dirty="0"/>
              <a:t>Фрагмент матрицы 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A93F44-1000-DF46-C0FC-F4DD8C1ED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5412" y="4871802"/>
            <a:ext cx="4507545" cy="479685"/>
          </a:xfrm>
        </p:spPr>
        <p:txBody>
          <a:bodyPr>
            <a:normAutofit/>
          </a:bodyPr>
          <a:lstStyle/>
          <a:p>
            <a:r>
              <a:rPr lang="ru-RU" dirty="0"/>
              <a:t>Фрагмент матрицы ИЛИ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555052-C61F-7F74-7189-BE713934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70" y="1576873"/>
            <a:ext cx="5061520" cy="38628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B11413-B50A-D287-77D7-5FBB73DB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79" y="2269817"/>
            <a:ext cx="464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63BDB-C00C-955F-FEDD-BDBDFFEE397F}"/>
              </a:ext>
            </a:extLst>
          </p:cNvPr>
          <p:cNvSpPr txBox="1"/>
          <p:nvPr/>
        </p:nvSpPr>
        <p:spPr>
          <a:xfrm>
            <a:off x="899410" y="569626"/>
            <a:ext cx="106729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Кристаллы, в которых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выход матрицы ИЛИ связан со всеми термами, называется программируемая логическая матрица (ПЛМ). Кристаллы, в которых матрица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связана, т.е. в каждый выход входит только определенное количество термов, носят название программируемая матричная логика (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ПМЛ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Из комбинации этих двух структур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ыли созданы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Programmable Logic Devices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CPLD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сложные программируемые логические устройства. Их логические блоки построены по принципу ПМЛ, блок состоит из некоторого количества (16, 18)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макроячеек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на один выход возможно подключение 5 термов. Объединение ячеек производится по принципу ПЛМ, равнодоступно. Каждая ячейка содержит 1 триггер для возможности фиксации состояния выхода. Таким образом,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CPLD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 строить только схемы КЦУ.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770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238E52-1F86-9D30-3448-CDB8FEDA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FPGA </a:t>
            </a:r>
            <a:r>
              <a:rPr lang="ru-RU" b="1" dirty="0">
                <a:solidFill>
                  <a:schemeClr val="tx2"/>
                </a:solidFill>
              </a:rPr>
              <a:t>первого поколения.</a:t>
            </a:r>
          </a:p>
        </p:txBody>
      </p:sp>
      <p:pic>
        <p:nvPicPr>
          <p:cNvPr id="5" name="Объект 8">
            <a:extLst>
              <a:ext uri="{FF2B5EF4-FFF2-40B4-BE49-F238E27FC236}">
                <a16:creationId xmlns:a16="http://schemas.microsoft.com/office/drawing/2014/main" id="{D1D96643-4576-B282-62D6-F8AEE3EE4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844" y="1933731"/>
            <a:ext cx="5038806" cy="4691921"/>
          </a:xfrm>
        </p:spPr>
      </p:pic>
    </p:spTree>
    <p:extLst>
      <p:ext uri="{BB962C8B-B14F-4D97-AF65-F5344CB8AC3E}">
        <p14:creationId xmlns:p14="http://schemas.microsoft.com/office/powerpoint/2010/main" val="45441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6521F37-FA39-DA6D-CD9C-1663382E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FPGA </a:t>
            </a:r>
            <a:r>
              <a:rPr lang="ru-RU" b="1" dirty="0">
                <a:solidFill>
                  <a:schemeClr val="tx2"/>
                </a:solidFill>
              </a:rPr>
              <a:t>третьего поколения.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2E36BDD4-1E2B-7F80-1D8E-BB64BEE7B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61" y="2015579"/>
            <a:ext cx="4925060" cy="4593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72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5D89E53-E5D2-E09C-CF68-71480C96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5 поколение </a:t>
            </a:r>
            <a:r>
              <a:rPr lang="en-US" b="1" dirty="0">
                <a:solidFill>
                  <a:schemeClr val="tx2"/>
                </a:solidFill>
              </a:rPr>
              <a:t>FPGA. </a:t>
            </a:r>
            <a:r>
              <a:rPr lang="ru-RU" b="1" dirty="0">
                <a:solidFill>
                  <a:schemeClr val="tx2"/>
                </a:solidFill>
              </a:rPr>
              <a:t>Основная структура для построения простых схем.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5AC5E8CA-B942-3175-C880-953C3774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950" y="1825625"/>
            <a:ext cx="9004947" cy="4700996"/>
          </a:xfrm>
        </p:spPr>
      </p:pic>
    </p:spTree>
    <p:extLst>
      <p:ext uri="{BB962C8B-B14F-4D97-AF65-F5344CB8AC3E}">
        <p14:creationId xmlns:p14="http://schemas.microsoft.com/office/powerpoint/2010/main" val="297090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D849-A1EE-2ED8-09DF-97E1992034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/>
              <a:t>Фрагмент структуры АЛМ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B6AEFF90-0111-D6D7-C9FA-465CBBF4C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711" y="1683266"/>
            <a:ext cx="7545614" cy="4809609"/>
          </a:xfrm>
        </p:spPr>
      </p:pic>
    </p:spTree>
    <p:extLst>
      <p:ext uri="{BB962C8B-B14F-4D97-AF65-F5344CB8AC3E}">
        <p14:creationId xmlns:p14="http://schemas.microsoft.com/office/powerpoint/2010/main" val="4204417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834</Words>
  <Application>Microsoft Office PowerPoint</Application>
  <PresentationFormat>Широкоэкранный</PresentationFormat>
  <Paragraphs>102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Тема Office</vt:lpstr>
      <vt:lpstr>Архитектура распределенных  вычислительных систем.</vt:lpstr>
      <vt:lpstr>Этапы синтеза КЦУ.</vt:lpstr>
      <vt:lpstr>Типы ПЛИС.</vt:lpstr>
      <vt:lpstr>Элементы структуры программируемой логической матрицы (ПЛМ, ПМЛ).</vt:lpstr>
      <vt:lpstr>Презентация PowerPoint</vt:lpstr>
      <vt:lpstr>Структура FPGA первого поколения.</vt:lpstr>
      <vt:lpstr>Структура FPGA третьего поколения.</vt:lpstr>
      <vt:lpstr>5 поколение FPGA. Основная структура для построения простых схем.</vt:lpstr>
      <vt:lpstr>Фрагмент структуры АЛМ</vt:lpstr>
      <vt:lpstr>Структура накопителя SRAM для LUT-4</vt:lpstr>
      <vt:lpstr>Структура запоминающего элемента.</vt:lpstr>
      <vt:lpstr>Схема общего модуля для л.р. 1</vt:lpstr>
      <vt:lpstr>Представление кодера в кристалле FPGA.</vt:lpstr>
      <vt:lpstr>Представление демультиплексора в кристалле FPGA.</vt:lpstr>
      <vt:lpstr>Программирование для LUT и для регистра.</vt:lpstr>
      <vt:lpstr>Объявление генерации частоты</vt:lpstr>
      <vt:lpstr>Объявление интервалов тестирования с заданными параметрами.</vt:lpstr>
      <vt:lpstr>Режимы работы Адаптивных Логических Модулей</vt:lpstr>
      <vt:lpstr>Режим расширенного LUT</vt:lpstr>
      <vt:lpstr>Сумматор</vt:lpstr>
      <vt:lpstr>Сумматор</vt:lpstr>
      <vt:lpstr>Распределение для цепи ускоренного переноса.</vt:lpstr>
      <vt:lpstr>Сумматор с ускоренным переносом.</vt:lpstr>
      <vt:lpstr>Структура внутренней памяти.</vt:lpstr>
      <vt:lpstr>Ячейка EEPROM</vt:lpstr>
      <vt:lpstr> Ячейка на синхронном RS-триггере </vt:lpstr>
      <vt:lpstr>Структура ячейки SRAM на D-триггере.</vt:lpstr>
      <vt:lpstr>SRAM с управлением записью и чтением.</vt:lpstr>
      <vt:lpstr>Структура памяти FPGA.</vt:lpstr>
      <vt:lpstr>Выделенная память.</vt:lpstr>
      <vt:lpstr>Ресурс кристалла 5CSEMA5F31C6.</vt:lpstr>
      <vt:lpstr>Презентация PowerPoint</vt:lpstr>
      <vt:lpstr>Одно-портовая память.</vt:lpstr>
      <vt:lpstr>Двух-портовая память.</vt:lpstr>
      <vt:lpstr>Режимы работы двух-портовой памяти.</vt:lpstr>
      <vt:lpstr>Назначение входа byteena.</vt:lpstr>
      <vt:lpstr>Фиксация(удержание) адреса.</vt:lpstr>
      <vt:lpstr>Диаграмма процесса чтения информации.</vt:lpstr>
      <vt:lpstr>Диаграмма процесса записи информации.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систем.</dc:title>
  <dc:creator> </dc:creator>
  <cp:lastModifiedBy>Olga Neelova</cp:lastModifiedBy>
  <cp:revision>11</cp:revision>
  <dcterms:created xsi:type="dcterms:W3CDTF">2022-09-10T13:44:12Z</dcterms:created>
  <dcterms:modified xsi:type="dcterms:W3CDTF">2024-09-15T15:34:59Z</dcterms:modified>
</cp:coreProperties>
</file>