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70" r:id="rId6"/>
    <p:sldId id="271" r:id="rId7"/>
    <p:sldId id="258" r:id="rId8"/>
    <p:sldId id="261" r:id="rId9"/>
    <p:sldId id="262" r:id="rId10"/>
    <p:sldId id="273" r:id="rId11"/>
    <p:sldId id="260" r:id="rId12"/>
    <p:sldId id="272" r:id="rId13"/>
    <p:sldId id="274" r:id="rId14"/>
    <p:sldId id="275" r:id="rId15"/>
    <p:sldId id="276" r:id="rId16"/>
    <p:sldId id="292" r:id="rId17"/>
    <p:sldId id="293" r:id="rId18"/>
    <p:sldId id="294" r:id="rId19"/>
    <p:sldId id="263" r:id="rId20"/>
    <p:sldId id="264" r:id="rId21"/>
    <p:sldId id="266" r:id="rId22"/>
    <p:sldId id="267" r:id="rId23"/>
    <p:sldId id="265" r:id="rId24"/>
    <p:sldId id="268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69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45" d="100"/>
          <a:sy n="45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324D-FF05-4D5D-9F2C-DA6808C3245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3348-9792-4492-BE2F-5E5E29169A4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распределенных  вычислительных систем.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Лекция 2</a:t>
            </a:r>
            <a:endParaRPr lang="ru-RU" sz="2800" b="1" dirty="0"/>
          </a:p>
          <a:p>
            <a:r>
              <a:rPr lang="ru-RU" sz="2800" b="1" dirty="0"/>
              <a:t>Лекция 3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3"/>
    </mc:Choice>
    <mc:Fallback>
      <p:transition spd="slow" advTm="29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Структура накопителя </a:t>
            </a:r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для </a:t>
            </a:r>
            <a:r>
              <a:rPr lang="en-US" b="1" dirty="0">
                <a:solidFill>
                  <a:schemeClr val="tx2"/>
                </a:solidFill>
              </a:rPr>
              <a:t>LUT-4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5"/>
          <p:cNvPicPr>
            <a:picLocks noGrp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3417" y="1910817"/>
            <a:ext cx="7054904" cy="45820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/>
              <a:t>Структура запоминающего элемента.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0979" y="2253456"/>
            <a:ext cx="5719646" cy="368264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Схема общего модуля для </a:t>
            </a:r>
            <a:r>
              <a:rPr lang="ru-RU" b="1" dirty="0" err="1">
                <a:solidFill>
                  <a:schemeClr val="tx2"/>
                </a:solidFill>
              </a:rPr>
              <a:t>л.р</a:t>
            </a:r>
            <a:r>
              <a:rPr lang="ru-RU" b="1" dirty="0">
                <a:solidFill>
                  <a:schemeClr val="tx2"/>
                </a:solidFill>
              </a:rPr>
              <a:t>. 1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6502" y="1825625"/>
            <a:ext cx="8498996" cy="43513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Представление кодера в кристалле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1803" y="1825624"/>
            <a:ext cx="2256329" cy="475619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Представление </a:t>
            </a:r>
            <a:r>
              <a:rPr lang="ru-RU" b="1" dirty="0" err="1">
                <a:solidFill>
                  <a:schemeClr val="tx2"/>
                </a:solidFill>
              </a:rPr>
              <a:t>демультиплексора</a:t>
            </a:r>
            <a:r>
              <a:rPr lang="ru-RU" b="1" dirty="0">
                <a:solidFill>
                  <a:schemeClr val="tx2"/>
                </a:solidFill>
              </a:rPr>
              <a:t> в кристалле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2452" y="1825624"/>
            <a:ext cx="4073394" cy="476510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Программирование для </a:t>
            </a:r>
            <a:r>
              <a:rPr lang="en-US" b="1" dirty="0">
                <a:solidFill>
                  <a:schemeClr val="tx2"/>
                </a:solidFill>
              </a:rPr>
              <a:t>LUT </a:t>
            </a:r>
            <a:r>
              <a:rPr lang="ru-RU" b="1" dirty="0">
                <a:solidFill>
                  <a:schemeClr val="tx2"/>
                </a:solidFill>
              </a:rPr>
              <a:t>и для регистра.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 </a:t>
            </a:r>
            <a:r>
              <a:rPr lang="ru-RU" dirty="0"/>
              <a:t>не имеет входа синхронизации. Адрес ячейки определяется по состоянию входов </a:t>
            </a:r>
            <a:r>
              <a:rPr lang="en-US" dirty="0"/>
              <a:t>LUT</a:t>
            </a:r>
            <a:r>
              <a:rPr lang="ru-RU" dirty="0"/>
              <a:t>, определяющих входную комбинацию КЦУ.</a:t>
            </a:r>
            <a:endParaRPr lang="ru-RU" dirty="0"/>
          </a:p>
          <a:p>
            <a:r>
              <a:rPr lang="ru-RU" dirty="0"/>
              <a:t>Регистр имеет вход синхронизации, поэтому каждая запись информации должна происходить во время фронта синхроимпульса. Информация, записываемая в регистр, может быть в произвольной форме. Для 4-разрядов возможна запись:</a:t>
            </a:r>
            <a:endParaRPr lang="ru-RU" dirty="0"/>
          </a:p>
          <a:p>
            <a:r>
              <a:rPr lang="en-US" dirty="0"/>
              <a:t>Data = $unsigned($random)%1</a:t>
            </a:r>
            <a:r>
              <a:rPr lang="ru-RU" dirty="0"/>
              <a:t>5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Объявление генерации частоты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localparam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T=20;</a:t>
            </a:r>
            <a:r>
              <a:rPr lang="ru-RU" dirty="0"/>
              <a:t> (3-я строка)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648479"/>
            <a:ext cx="5157787" cy="36845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always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clk</a:t>
            </a:r>
            <a:r>
              <a:rPr lang="en-US" dirty="0"/>
              <a:t>=1’b0;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#(T/2);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clk</a:t>
            </a:r>
            <a:r>
              <a:rPr lang="en-US" dirty="0"/>
              <a:t>=1’b1;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#(T/2);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localparam</a:t>
            </a:r>
            <a:r>
              <a:rPr lang="en-US" dirty="0">
                <a:solidFill>
                  <a:srgbClr val="00B050"/>
                </a:solidFill>
              </a:rPr>
              <a:t> T=20;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clk</a:t>
            </a:r>
            <a:r>
              <a:rPr lang="en-US" dirty="0"/>
              <a:t>=1’b0;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forever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#10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=~</a:t>
            </a:r>
            <a:r>
              <a:rPr lang="en-US" dirty="0" err="1"/>
              <a:t>clk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Объявление интервалов тестирования с заданными параметрами.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…..</a:t>
            </a:r>
            <a:endParaRPr lang="en-US" dirty="0"/>
          </a:p>
          <a:p>
            <a:r>
              <a:rPr lang="en-US" dirty="0"/>
              <a:t>load=1’b1;</a:t>
            </a:r>
            <a:endParaRPr lang="en-US" dirty="0"/>
          </a:p>
          <a:p>
            <a:r>
              <a:rPr lang="en-US" dirty="0"/>
              <a:t>d=4’d7;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(2)@(</a:t>
            </a:r>
            <a:r>
              <a:rPr lang="en-US" dirty="0">
                <a:solidFill>
                  <a:srgbClr val="FF0000"/>
                </a:solidFill>
              </a:rPr>
              <a:t>negedge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);</a:t>
            </a:r>
            <a:endParaRPr lang="en-US" dirty="0"/>
          </a:p>
          <a:p>
            <a:r>
              <a:rPr lang="en-US" dirty="0"/>
              <a:t>load=1’b0;</a:t>
            </a:r>
            <a:endParaRPr lang="en-US" dirty="0"/>
          </a:p>
          <a:p>
            <a:r>
              <a:rPr lang="en-US" dirty="0" err="1"/>
              <a:t>ena</a:t>
            </a:r>
            <a:r>
              <a:rPr lang="en-US" dirty="0"/>
              <a:t>=1’b1;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(6)@(</a:t>
            </a:r>
            <a:r>
              <a:rPr lang="en-US" dirty="0">
                <a:solidFill>
                  <a:srgbClr val="FF0000"/>
                </a:solidFill>
              </a:rPr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…..</a:t>
            </a:r>
            <a:endParaRPr lang="en-US" dirty="0"/>
          </a:p>
          <a:p>
            <a:r>
              <a:rPr lang="en-US" dirty="0"/>
              <a:t>load=1’b1;</a:t>
            </a:r>
            <a:endParaRPr lang="en-US" dirty="0"/>
          </a:p>
          <a:p>
            <a:r>
              <a:rPr lang="en-US" dirty="0"/>
              <a:t>d=4’d7;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(2)#20;</a:t>
            </a:r>
            <a:endParaRPr lang="en-US" dirty="0"/>
          </a:p>
          <a:p>
            <a:r>
              <a:rPr lang="en-US" dirty="0"/>
              <a:t>load=1’b0;</a:t>
            </a:r>
            <a:endParaRPr lang="en-US" dirty="0"/>
          </a:p>
          <a:p>
            <a:r>
              <a:rPr lang="en-US" dirty="0" err="1"/>
              <a:t>ena</a:t>
            </a:r>
            <a:r>
              <a:rPr lang="en-US" dirty="0"/>
              <a:t>=1’b1;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(6)#20;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работы Адаптивных Логических Модулей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2053651"/>
            <a:ext cx="10515600" cy="4123311"/>
          </a:xfrm>
        </p:spPr>
        <p:txBody>
          <a:bodyPr/>
          <a:lstStyle/>
          <a:p>
            <a:r>
              <a:rPr lang="ru-RU" dirty="0"/>
              <a:t>1. Обычный режим. Используются </a:t>
            </a:r>
            <a:r>
              <a:rPr lang="en-US" dirty="0"/>
              <a:t>LUT </a:t>
            </a:r>
            <a:r>
              <a:rPr lang="ru-RU" dirty="0"/>
              <a:t>от 3 до 5 входов.</a:t>
            </a:r>
            <a:endParaRPr lang="ru-RU" dirty="0"/>
          </a:p>
          <a:p>
            <a:r>
              <a:rPr lang="ru-RU" dirty="0"/>
              <a:t>2. Режим расширенного </a:t>
            </a:r>
            <a:r>
              <a:rPr lang="en-US" dirty="0"/>
              <a:t>LUT.</a:t>
            </a:r>
            <a:r>
              <a:rPr lang="ru-RU" dirty="0"/>
              <a:t>  Блок из 2-х</a:t>
            </a:r>
            <a:r>
              <a:rPr lang="en-US" dirty="0"/>
              <a:t> LUT </a:t>
            </a:r>
            <a:r>
              <a:rPr lang="ru-RU" dirty="0"/>
              <a:t>на 5 входов.</a:t>
            </a:r>
            <a:endParaRPr lang="ru-RU" dirty="0"/>
          </a:p>
          <a:p>
            <a:r>
              <a:rPr lang="ru-RU" dirty="0"/>
              <a:t>3. Арифметический режим. Четырехразрядный сумматор. Используются 2 пары </a:t>
            </a:r>
            <a:r>
              <a:rPr lang="en-US" dirty="0"/>
              <a:t>LUT </a:t>
            </a:r>
            <a:r>
              <a:rPr lang="ru-RU" dirty="0"/>
              <a:t>на 4 входа.</a:t>
            </a:r>
            <a:endParaRPr lang="ru-RU" dirty="0"/>
          </a:p>
          <a:p>
            <a:r>
              <a:rPr lang="ru-RU" dirty="0"/>
              <a:t>4. Объединенный арифметический режим. Многоразрядный сумматор собирается из четырехразрядных частей.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 расширенного </a:t>
            </a:r>
            <a:r>
              <a:rPr lang="en-US" b="1" dirty="0">
                <a:solidFill>
                  <a:schemeClr val="tx2"/>
                </a:solidFill>
              </a:rPr>
              <a:t>LUT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9" y="1825625"/>
            <a:ext cx="1009350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Техническое задание.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2. Таблица истинности.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3. Система логических уравнений в канонической форме.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tx2"/>
                </a:solidFill>
              </a:rPr>
              <a:t>Этапы синтеза КЦУ.</a:t>
            </a:r>
            <a:endParaRPr lang="ru-RU" sz="6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6"/>
    </mc:Choice>
    <mc:Fallback>
      <p:transition spd="slow" advTm="520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82324" y="2443397"/>
            <a:ext cx="4950767" cy="3117954"/>
          </a:xfrm>
        </p:spPr>
      </p:pic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1169" y="2113613"/>
            <a:ext cx="6036023" cy="42004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Объект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5638" y="2833142"/>
            <a:ext cx="5099104" cy="1618938"/>
          </a:xfrm>
        </p:spPr>
      </p:pic>
      <p:pic>
        <p:nvPicPr>
          <p:cNvPr id="7" name="Объект 4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59" y="2293494"/>
            <a:ext cx="5099104" cy="32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3340" y="2315368"/>
            <a:ext cx="5630598" cy="3725667"/>
          </a:xfr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Распределение для цепи ускоренного переноса.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 с ускоренным переносом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851" y="2173573"/>
            <a:ext cx="10429363" cy="391243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Структура внутренней памяти.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123" name="Номер слайда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07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C713E-77DF-46CD-B16B-FDB75F64CC88}" type="slidenum">
              <a:rPr lang="ru-RU" altLang="ru-RU" sz="1000">
                <a:solidFill>
                  <a:srgbClr val="262626"/>
                </a:solidFill>
              </a:rPr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1653" y="1825625"/>
            <a:ext cx="7668694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Ячейка </a:t>
            </a:r>
            <a:r>
              <a:rPr lang="en-US" b="1" dirty="0">
                <a:solidFill>
                  <a:schemeClr val="tx2"/>
                </a:solidFill>
              </a:rPr>
              <a:t>EEPROM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147" name="Номер слайда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07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0E43A-DB5D-48F8-B1B5-B340FDB53475}" type="slidenum">
              <a:rPr lang="ru-RU" altLang="ru-RU" sz="1000">
                <a:solidFill>
                  <a:srgbClr val="262626"/>
                </a:solidFill>
              </a:rPr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6148" name="Объект 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2885" y="1716088"/>
            <a:ext cx="4992429" cy="4695966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b="1" dirty="0">
                <a:solidFill>
                  <a:schemeClr val="tx2"/>
                </a:solidFill>
              </a:rPr>
              <a:t>Ячейка на синхронном </a:t>
            </a:r>
            <a:r>
              <a:rPr lang="en-US" b="1" dirty="0">
                <a:solidFill>
                  <a:schemeClr val="tx2"/>
                </a:solidFill>
              </a:rPr>
              <a:t>RS-</a:t>
            </a:r>
            <a:r>
              <a:rPr lang="ru-RU" b="1" dirty="0">
                <a:solidFill>
                  <a:schemeClr val="tx2"/>
                </a:solidFill>
              </a:rPr>
              <a:t>триггере</a:t>
            </a:r>
            <a:br>
              <a:rPr lang="ru-RU" b="1" dirty="0">
                <a:solidFill>
                  <a:schemeClr val="tx2"/>
                </a:solidFill>
              </a:rPr>
            </a:b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4" name="Заголовок 1"/>
          <p:cNvSpPr txBox="1"/>
          <p:nvPr/>
        </p:nvSpPr>
        <p:spPr>
          <a:xfrm>
            <a:off x="457200" y="160338"/>
            <a:ext cx="8458200" cy="88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dirty="0"/>
          </a:p>
        </p:txBody>
      </p:sp>
      <p:pic>
        <p:nvPicPr>
          <p:cNvPr id="5" name="Объект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r="1370"/>
          <a:stretch>
            <a:fillRect/>
          </a:stretch>
        </p:blipFill>
        <p:spPr>
          <a:xfrm>
            <a:off x="3567658" y="2004872"/>
            <a:ext cx="5546361" cy="437950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ячейки </a:t>
            </a:r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на </a:t>
            </a:r>
            <a:r>
              <a:rPr lang="en-US" b="1" dirty="0">
                <a:solidFill>
                  <a:schemeClr val="tx2"/>
                </a:solidFill>
              </a:rPr>
              <a:t>D-</a:t>
            </a:r>
            <a:r>
              <a:rPr lang="ru-RU" b="1" dirty="0">
                <a:solidFill>
                  <a:schemeClr val="tx2"/>
                </a:solidFill>
              </a:rPr>
              <a:t>триггере.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7" name="Рисунок 7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091531"/>
            <a:ext cx="9200933" cy="44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с управлением записью и чтением.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.</a:t>
            </a:r>
            <a:endParaRPr lang="ru-RU" altLang="ru-RU" dirty="0"/>
          </a:p>
        </p:txBody>
      </p:sp>
      <p:pic>
        <p:nvPicPr>
          <p:cNvPr id="5" name="Рисунок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11" y="1930268"/>
            <a:ext cx="7940448" cy="456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памяти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Память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FPGA 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представлена двумя видами: распределенная (точки связей на каналах) и выделенная.</a:t>
            </a:r>
            <a:endParaRPr lang="ru-RU" altLang="ru-RU" sz="280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09" y="2929920"/>
            <a:ext cx="5756223" cy="318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CPLD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Матричное строение блоков. Первичная матрица – И, вторичная ИЛИ.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Недостаток – нет ресурса для организации внутренней памяти.</a:t>
            </a:r>
            <a:endParaRPr lang="ru-RU" dirty="0">
              <a:solidFill>
                <a:srgbClr val="7030A0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FPGA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Матричное расположение блоков. Основа блока – элемент памяти, хранящий отклики КЦУ на все входные комбинации относительно 1 выхода.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Типы ПЛИС.</a:t>
            </a:r>
            <a:endParaRPr lang="ru-RU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Calibri" panose="020F0502020204030204" charset="0"/>
              </a:rPr>
              <a:t>Выделенная память</a:t>
            </a:r>
            <a:r>
              <a:rPr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Calibri" panose="020F0502020204030204" charset="0"/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- встроенные блоки памяти, удобны для хранения крупных массивов, получаемых от внешних портов. Такие блоки называются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M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10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K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и, соответственно, имеют емкость 10 килобит с возможностью переконфигурирования шин. </a:t>
            </a:r>
            <a:endParaRPr lang="ru-RU" altLang="ru-RU" sz="280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- </a:t>
            </a:r>
            <a:r>
              <a:rPr lang="ru-RU" altLang="ru-RU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память, конфигурируемая в MLAB на 6-входовых LUT (32x2) на один модуль, т.е. общей емкостью 640bit. Эту память удобнее использовать для мелких массивов.</a:t>
            </a:r>
            <a:endParaRPr lang="ru-RU" altLang="ru-RU" sz="3200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Ресурс кристалла </a:t>
            </a:r>
            <a:r>
              <a:rPr lang="en-US" b="1" dirty="0">
                <a:solidFill>
                  <a:schemeClr val="tx2"/>
                </a:solidFill>
              </a:rPr>
              <a:t>5CSEMA5F31C6.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кристалле </a:t>
            </a:r>
            <a:r>
              <a:rPr lang="en-US" b="1" dirty="0">
                <a:solidFill>
                  <a:schemeClr val="tx2"/>
                </a:solidFill>
              </a:rPr>
              <a:t>5CSEMA5F31C6</a:t>
            </a:r>
            <a:r>
              <a:rPr lang="ru-RU" b="1" dirty="0">
                <a:solidFill>
                  <a:schemeClr val="tx2"/>
                </a:solidFill>
              </a:rPr>
              <a:t> содержится 397 блоков </a:t>
            </a:r>
            <a:r>
              <a:rPr lang="en-US" b="1" dirty="0">
                <a:solidFill>
                  <a:schemeClr val="tx2"/>
                </a:solidFill>
              </a:rPr>
              <a:t>M10K (3970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ru-RU" b="1" dirty="0">
                <a:solidFill>
                  <a:schemeClr val="tx2"/>
                </a:solidFill>
              </a:rPr>
              <a:t> и 768 блоков, построенных на основе </a:t>
            </a:r>
            <a:r>
              <a:rPr lang="en-US" b="1" dirty="0">
                <a:solidFill>
                  <a:schemeClr val="tx2"/>
                </a:solidFill>
              </a:rPr>
              <a:t>MLAB (480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). </a:t>
            </a:r>
            <a:r>
              <a:rPr lang="ru-RU" b="1" dirty="0">
                <a:solidFill>
                  <a:schemeClr val="tx2"/>
                </a:solidFill>
              </a:rPr>
              <a:t>Таким образом, общая емкость памяти данного кристалла 4450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ru-RU" b="1" dirty="0">
                <a:solidFill>
                  <a:schemeClr val="tx2"/>
                </a:solidFill>
              </a:rPr>
              <a:t>Вся память построена на основе триггерных ячеек и конфигурируется как одно-портовая или двух-портовая. В двух-портовой памяти, построенной на </a:t>
            </a:r>
            <a:r>
              <a:rPr lang="en-US" b="1" dirty="0">
                <a:solidFill>
                  <a:schemeClr val="tx2"/>
                </a:solidFill>
              </a:rPr>
              <a:t>MLAB</a:t>
            </a:r>
            <a:r>
              <a:rPr lang="ru-RU" b="1" dirty="0">
                <a:solidFill>
                  <a:schemeClr val="tx2"/>
                </a:solidFill>
              </a:rPr>
              <a:t>, регистры адресов чтения конфигурируются на </a:t>
            </a:r>
            <a:r>
              <a:rPr lang="en-US" b="1" dirty="0">
                <a:solidFill>
                  <a:schemeClr val="tx2"/>
                </a:solidFill>
              </a:rPr>
              <a:t>ALM</a:t>
            </a:r>
            <a:r>
              <a:rPr lang="ru-RU" b="1" dirty="0">
                <a:solidFill>
                  <a:schemeClr val="tx2"/>
                </a:solidFill>
              </a:rPr>
              <a:t> соответствующей группы.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282" y="449705"/>
            <a:ext cx="101783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В одно-портовой памяти регистр адреса единый для записи и для считывания. </a:t>
            </a:r>
            <a:endParaRPr lang="ru-RU" altLang="ru-RU" sz="4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r>
              <a:rPr lang="ru-RU" altLang="ru-RU" sz="4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В двух-портовой памяти регистры адреса для записи и для считывания раздельные, что позволяет производить эти процессы одновременно, но обращаясь к разным ячейкам.</a:t>
            </a:r>
            <a:endParaRPr lang="ru-RU" altLang="ru-RU" sz="4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Одно-портовая память.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3356" y="2203554"/>
            <a:ext cx="7787490" cy="4532933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Двух-портовая память.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0661" y="2077244"/>
            <a:ext cx="9277330" cy="4278586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работы двух-портовой памяти.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В двух-портовой памяти возможна работа порта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и порта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в автономном режиме, или совместно – один порт для записи, другой для чтения перекрестно.</a:t>
            </a:r>
            <a:endParaRPr lang="ru-RU" altLang="ru-RU" sz="28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Объект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0134" y="2938072"/>
            <a:ext cx="5193158" cy="33738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Назначение входа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byteena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010" y="1825625"/>
            <a:ext cx="8675980" cy="435133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Фиксация(удержание) адреса.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2885" y="2058025"/>
            <a:ext cx="5486400" cy="4695732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Диаграмма процесса чтения информации.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717" y="1866367"/>
            <a:ext cx="10515600" cy="4384532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Диаграмма процесса записи информации.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8683" y="1890878"/>
            <a:ext cx="7989756" cy="471367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Элементы структуры программируемой логической матрицы (ПЛМ, ПМЛ).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99213" y="5533053"/>
            <a:ext cx="4077325" cy="606490"/>
          </a:xfrm>
        </p:spPr>
        <p:txBody>
          <a:bodyPr>
            <a:normAutofit/>
          </a:bodyPr>
          <a:lstStyle/>
          <a:p>
            <a:r>
              <a:rPr lang="ru-RU" dirty="0"/>
              <a:t>Фрагмент матрицы 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5412" y="4871802"/>
            <a:ext cx="4507545" cy="479685"/>
          </a:xfrm>
        </p:spPr>
        <p:txBody>
          <a:bodyPr>
            <a:normAutofit/>
          </a:bodyPr>
          <a:lstStyle/>
          <a:p>
            <a:r>
              <a:rPr lang="ru-RU" dirty="0"/>
              <a:t>Фрагмент матрицы ИЛИ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070" y="1576873"/>
            <a:ext cx="5061520" cy="38628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79" y="2269817"/>
            <a:ext cx="46482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410" y="569626"/>
            <a:ext cx="106729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Кристаллы, в которых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выход матрицы ИЛИ связан со всеми термами, называется программируемая логическая матрица (ПЛМ). Кристаллы, в которых матрица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связана, т.е. в каждый выход входит только определенное количество термов, носят название программируемая матричная логика (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ПМЛ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Из комбинации этих двух структур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ыли созданы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Programmable Logic Devices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CPLD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сложные программируемые логические устройства. Их логические блоки построены по принципу ПМЛ, блок состоит из некоторого количества (16, 18)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макроячеек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на один выход возможно подключение 5 термов. Объединение ячеек производится по принципу ПЛМ, равнодоступно. Каждая ячейка содержит 1 триггер для возможности фиксации состояния выхода. Таким образом,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CPLD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 строить только схемы КЦУ.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FPGA </a:t>
            </a:r>
            <a:r>
              <a:rPr lang="ru-RU" b="1" dirty="0">
                <a:solidFill>
                  <a:schemeClr val="tx2"/>
                </a:solidFill>
              </a:rPr>
              <a:t>первого поколения.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9844" y="1933731"/>
            <a:ext cx="5038806" cy="469192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FPGA </a:t>
            </a:r>
            <a:r>
              <a:rPr lang="ru-RU" b="1" dirty="0">
                <a:solidFill>
                  <a:schemeClr val="tx2"/>
                </a:solidFill>
              </a:rPr>
              <a:t>третьего поколения.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61" y="2015579"/>
            <a:ext cx="4925060" cy="459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5 поколение </a:t>
            </a:r>
            <a:r>
              <a:rPr lang="en-US" b="1" dirty="0">
                <a:solidFill>
                  <a:schemeClr val="tx2"/>
                </a:solidFill>
              </a:rPr>
              <a:t>FPGA. </a:t>
            </a:r>
            <a:r>
              <a:rPr lang="ru-RU" b="1" dirty="0">
                <a:solidFill>
                  <a:schemeClr val="tx2"/>
                </a:solidFill>
              </a:rPr>
              <a:t>Основная структура для построения простых схем.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7" name="Объект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7950" y="1825625"/>
            <a:ext cx="9004947" cy="470099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/>
              <a:t>Фрагмент структуры АЛМ</a:t>
            </a:r>
            <a:endParaRPr lang="ru-RU" b="1" dirty="0"/>
          </a:p>
        </p:txBody>
      </p:sp>
      <p:pic>
        <p:nvPicPr>
          <p:cNvPr id="4" name="Объект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3850" y="1913255"/>
            <a:ext cx="5876290" cy="374523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4585</Words>
  <Application>WPS Presentation</Application>
  <PresentationFormat>Широкоэкранный</PresentationFormat>
  <Paragraphs>173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Тема Office</vt:lpstr>
      <vt:lpstr>Архитектура распределенных  вычислительных систем.</vt:lpstr>
      <vt:lpstr>Этапы синтеза КЦУ.</vt:lpstr>
      <vt:lpstr>Типы ПЛИС.</vt:lpstr>
      <vt:lpstr>Элементы структуры программируемой логической матрицы (ПЛМ, ПМЛ).</vt:lpstr>
      <vt:lpstr>PowerPoint 演示文稿</vt:lpstr>
      <vt:lpstr>Структура FPGA первого поколения.</vt:lpstr>
      <vt:lpstr>Структура FPGA третьего поколения.</vt:lpstr>
      <vt:lpstr>5 поколение FPGA. Основная структура для построения простых схем.</vt:lpstr>
      <vt:lpstr>Фрагмент структуры АЛМ</vt:lpstr>
      <vt:lpstr>Структура накопителя SRAM для LUT-4</vt:lpstr>
      <vt:lpstr>Структура запоминающего элемента.</vt:lpstr>
      <vt:lpstr>Схема общего модуля для л.р. 1</vt:lpstr>
      <vt:lpstr>Представление кодера в кристалле FPGA.</vt:lpstr>
      <vt:lpstr>Представление демультиплексора в кристалле FPGA.</vt:lpstr>
      <vt:lpstr>Программирование для LUT и для регистра.</vt:lpstr>
      <vt:lpstr>Объявление генерации частоты</vt:lpstr>
      <vt:lpstr>Объявление интервалов тестирования с заданными параметрами.</vt:lpstr>
      <vt:lpstr>Режимы работы Адаптивных Логических Модулей</vt:lpstr>
      <vt:lpstr>Режим расширенного LUT</vt:lpstr>
      <vt:lpstr>Сумматор</vt:lpstr>
      <vt:lpstr>Сумматор</vt:lpstr>
      <vt:lpstr>Распределение для цепи ускоренного переноса.</vt:lpstr>
      <vt:lpstr>Сумматор с ускоренным переносом.</vt:lpstr>
      <vt:lpstr>Структура внутренней памяти.</vt:lpstr>
      <vt:lpstr>Ячейка EEPROM</vt:lpstr>
      <vt:lpstr> Ячейка на синхронном RS-триггере </vt:lpstr>
      <vt:lpstr>Структура ячейки SRAM на D-триггере.</vt:lpstr>
      <vt:lpstr>SRAM с управлением записью и чтением.</vt:lpstr>
      <vt:lpstr>Структура памяти FPGA.</vt:lpstr>
      <vt:lpstr>Выделенная память.</vt:lpstr>
      <vt:lpstr>Ресурс кристалла 5CSEMA5F31C6.</vt:lpstr>
      <vt:lpstr>PowerPoint 演示文稿</vt:lpstr>
      <vt:lpstr>Одно-портовая память.</vt:lpstr>
      <vt:lpstr>Двух-портовая память.</vt:lpstr>
      <vt:lpstr>Режимы работы двух-портовой памяти.</vt:lpstr>
      <vt:lpstr>Назначение входа byteena.</vt:lpstr>
      <vt:lpstr>Фиксация(удержание) адреса.</vt:lpstr>
      <vt:lpstr>Диаграмма процесса чтения информации.</vt:lpstr>
      <vt:lpstr>Диаграмма процесса записи информации.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систем.</dc:title>
  <dc:creator> </dc:creator>
  <cp:lastModifiedBy>Алёна Харлова</cp:lastModifiedBy>
  <cp:revision>12</cp:revision>
  <dcterms:created xsi:type="dcterms:W3CDTF">2022-09-10T13:44:00Z</dcterms:created>
  <dcterms:modified xsi:type="dcterms:W3CDTF">2025-01-06T20:23:42Z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41FC18062924453898EAA94109438494_12</vt:lpwstr>
  </property>
  <property fmtid="{D5CDD505-2E9C-101B-9397-08002B2CF9AE}" pid="3" name="KSOProductBuildVer">
    <vt:lpwstr>1049-12.2.0.19307</vt:lpwstr>
  </property>
</Properties>
</file>