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96" r:id="rId4"/>
    <p:sldId id="277" r:id="rId5"/>
    <p:sldId id="278" r:id="rId6"/>
    <p:sldId id="264" r:id="rId7"/>
    <p:sldId id="297" r:id="rId8"/>
    <p:sldId id="265" r:id="rId9"/>
    <p:sldId id="266" r:id="rId10"/>
    <p:sldId id="276" r:id="rId11"/>
    <p:sldId id="268" r:id="rId12"/>
    <p:sldId id="269" r:id="rId13"/>
    <p:sldId id="267" r:id="rId14"/>
    <p:sldId id="270" r:id="rId15"/>
    <p:sldId id="272" r:id="rId16"/>
    <p:sldId id="273" r:id="rId17"/>
    <p:sldId id="274" r:id="rId18"/>
    <p:sldId id="285" r:id="rId19"/>
    <p:sldId id="286" r:id="rId20"/>
    <p:sldId id="275" r:id="rId21"/>
    <p:sldId id="299" r:id="rId22"/>
    <p:sldId id="298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5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120D36-15D5-7204-FD3C-85482A569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6E2B79-E2EC-B71E-025B-CB235B3AC0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6F28250-2FDF-2D7A-CBA1-758CFEBA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63FE-AB77-467A-904C-C5F9AA8784A7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F1C4EC6-E3AD-29E7-C113-FBAB1C853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8D5917-5072-F36C-7D5F-1EEB56BF6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1FA1-F9DE-4F47-92B3-C9EEEB1F1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2951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EC56DE-F1F9-FBB9-CE20-5AAD126E4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5F616E-0317-6A79-781D-25726C4EDA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314190A-3DA7-C823-2310-D6A25B6B0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63FE-AB77-467A-904C-C5F9AA8784A7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CDE8587-A7A6-2BFA-9B31-77AFED88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BC6FDFC-CB4A-34FF-4825-AC70DE45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1FA1-F9DE-4F47-92B3-C9EEEB1F1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54767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D5662F3-F952-670C-6A69-19A8D0F3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342B54-A78D-3EFD-403B-A97A2D4D48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F9FD2B-4842-BEE0-0FE7-48FA219B1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63FE-AB77-467A-904C-C5F9AA8784A7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3589D7A-1DB3-5752-A89B-8DB229B1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4DA751E-9B62-D75C-A02A-EE5AA044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1FA1-F9DE-4F47-92B3-C9EEEB1F1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617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2DBCE6-427D-0D18-7AF2-E6ADA8EF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9A94DC-C887-AE31-33AA-0B03904AE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51042E-F738-A8B3-E739-E82C7CB83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63FE-AB77-467A-904C-C5F9AA8784A7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ED9053-EA28-D0C7-66E6-008242CE8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0C5AB64-FD10-A974-6615-E8A9CA21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1FA1-F9DE-4F47-92B3-C9EEEB1F1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515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6FD1E2-2946-9A0F-E13F-5A6062557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82DC71-97A6-1765-CE80-D3C7182FE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E29AF2-59A2-E6C4-7FA1-17EB42D27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63FE-AB77-467A-904C-C5F9AA8784A7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85EF04-70D0-4158-55C9-E9E58892B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9ED186-5B84-C028-54EB-EAF5D6986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1FA1-F9DE-4F47-92B3-C9EEEB1F1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619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AA483-F7EF-5652-90DC-4EFA186CF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D21925-D524-8962-1A98-549D26008A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77701B6-D0C0-21E8-99DE-2FD417637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B3B64A-7D91-5CB9-4E47-88DAF4F66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63FE-AB77-467A-904C-C5F9AA8784A7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30FCC8-8E03-D60A-642A-AC2D477B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CB0FE1E-82B2-412A-E4D6-990041E9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1FA1-F9DE-4F47-92B3-C9EEEB1F1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7422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0D66FC-32CB-F7AF-69D2-914F6523C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55FD67-6677-BA7B-3688-832EC156F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45C53C-EED1-BC00-0BD8-8487E4DBC2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43726C8-7668-FF66-817A-70FC9DA4B8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44EC5E4-6964-F94A-9764-6772A5A6E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4CFCF75-FCAD-01C0-7862-DA855AB7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63FE-AB77-467A-904C-C5F9AA8784A7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39F7E6-1E84-EA5E-60A1-489494CB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BFE8203-C2B6-9F58-FA15-1D0BB8D8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1FA1-F9DE-4F47-92B3-C9EEEB1F1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816F1-B275-8400-4AB0-84D2B4F79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FF75F72-7FC4-7553-864B-D42840299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63FE-AB77-467A-904C-C5F9AA8784A7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B4D63FF-F642-2FED-5D40-A6EED20DC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60755E4-3516-9D34-77D7-C5BE4E69F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1FA1-F9DE-4F47-92B3-C9EEEB1F1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16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8CAE6F3-EAFB-B39D-886D-7FBABAF7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63FE-AB77-467A-904C-C5F9AA8784A7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CF78FFA-3876-2E55-3382-8AB20CDCA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81267AC-C77C-85FB-F74D-AAE3B0650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1FA1-F9DE-4F47-92B3-C9EEEB1F1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802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F3BAA0-5B9F-E049-793B-B31F21998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B04C65-D22E-4A22-5F75-E6D285EFA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D1C559-BF02-4E93-927D-92BD95422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0BD2AC4-3BE7-F5BA-FBFB-45D64A1FB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63FE-AB77-467A-904C-C5F9AA8784A7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2EE92D-4A5B-4EC3-CA5E-C8401E41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93AEFF-973C-FECF-9866-EDD406BE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1FA1-F9DE-4F47-92B3-C9EEEB1F1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165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6BDE88-6AC9-6D38-E9E6-A098C12C4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C40986C-10A5-446B-A389-F9B7B5BB62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60523B6-4876-6B25-885E-80E2877D8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A1897DB-123A-C743-D3A1-4F818E4DB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563FE-AB77-467A-904C-C5F9AA8784A7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D6EFCDE-DADF-E167-1537-D7276528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5BA34F6-2652-6ADA-3717-F7A921DD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D11FA1-F9DE-4F47-92B3-C9EEEB1F1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5341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796888-E15A-DAE2-E4A1-691C3D6A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1BF0E4-8DC3-F53C-2513-CF06654AA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38E1D7-9E0F-28DA-A241-EDB9AA1CE7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563FE-AB77-467A-904C-C5F9AA8784A7}" type="datetimeFigureOut">
              <a:rPr lang="ru-RU" smtClean="0"/>
              <a:t>25.10.2024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1087DF-44F9-E64C-73E0-11976934F2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616218-CB86-A15F-9EE4-E817A8304B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11FA1-F9DE-4F47-92B3-C9EEEB1F16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338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2C9D7D-2777-25DA-E0C1-DC293F380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584267" cy="23876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r>
              <a:rPr lang="ru-RU" b="1" dirty="0">
                <a:solidFill>
                  <a:schemeClr val="tx2"/>
                </a:solidFill>
              </a:rPr>
              <a:t>Архитектура распределенных вычислительных систем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6293522-319A-98A1-6802-09B818F503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8.</a:t>
            </a:r>
          </a:p>
        </p:txBody>
      </p:sp>
    </p:spTree>
    <p:extLst>
      <p:ext uri="{BB962C8B-B14F-4D97-AF65-F5344CB8AC3E}">
        <p14:creationId xmlns:p14="http://schemas.microsoft.com/office/powerpoint/2010/main" val="2686380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7BBE833-D9A8-1EF1-67A9-A761DE0E1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298" y="1648918"/>
            <a:ext cx="5950552" cy="3170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345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AEF8E26-8696-42B9-8B16-21403C39D30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ru-RU" dirty="0"/>
              <a:t>Исходный уровень синхронизации </a:t>
            </a:r>
            <a:r>
              <a:rPr lang="en-US" dirty="0"/>
              <a:t>CPOL=0</a:t>
            </a:r>
            <a:endParaRPr lang="ru-RU" dirty="0"/>
          </a:p>
          <a:p>
            <a:r>
              <a:rPr lang="ru-RU" dirty="0"/>
              <a:t>Исходная фаза цикла обмена </a:t>
            </a:r>
            <a:r>
              <a:rPr lang="en-US" dirty="0"/>
              <a:t>CPHA =0</a:t>
            </a:r>
            <a:endParaRPr lang="ru-RU" dirty="0"/>
          </a:p>
          <a:p>
            <a:endParaRPr lang="ru-RU" dirty="0"/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F53E64B-C1F0-4B32-838F-42436C194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Режим 0</a:t>
            </a:r>
          </a:p>
        </p:txBody>
      </p:sp>
      <p:pic>
        <p:nvPicPr>
          <p:cNvPr id="8" name="Объект 4" descr="tabl2_pic1">
            <a:extLst>
              <a:ext uri="{FF2B5EF4-FFF2-40B4-BE49-F238E27FC236}">
                <a16:creationId xmlns:a16="http://schemas.microsoft.com/office/drawing/2014/main" id="{6F02FEA3-D80A-4D19-9366-5E73B2F4863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932" y="2237875"/>
            <a:ext cx="3913039" cy="36335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3697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3">
            <a:extLst>
              <a:ext uri="{FF2B5EF4-FFF2-40B4-BE49-F238E27FC236}">
                <a16:creationId xmlns:a16="http://schemas.microsoft.com/office/drawing/2014/main" id="{77D733AA-C4E7-49C3-9286-48FA2F0F0E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CPOL=0; CPHA=1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D570655C-5559-4AB1-9066-61AF14240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Режимы 1 и 2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8474E39C-D124-492C-84A9-5AEB27759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/>
              <a:t>CPOL=1; CPHA=0</a:t>
            </a:r>
            <a:br>
              <a:rPr lang="en-US" dirty="0"/>
            </a:br>
            <a:endParaRPr lang="ru-RU" dirty="0"/>
          </a:p>
        </p:txBody>
      </p:sp>
      <p:pic>
        <p:nvPicPr>
          <p:cNvPr id="7" name="Рисунок 6" descr="tabl2_pic2">
            <a:extLst>
              <a:ext uri="{FF2B5EF4-FFF2-40B4-BE49-F238E27FC236}">
                <a16:creationId xmlns:a16="http://schemas.microsoft.com/office/drawing/2014/main" id="{E60A8AA1-8C95-4ADE-9989-635D51E88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2845410"/>
            <a:ext cx="3435090" cy="3246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858DB55-668B-46C3-8984-597E039B0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449" y="2404003"/>
            <a:ext cx="3508130" cy="345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87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255A437E-1DA6-4C9A-A544-8F09FA383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CPOL=1; CPHA=1</a:t>
            </a:r>
          </a:p>
          <a:p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324F013-3E90-4A35-9418-5E1E0B31D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Режим 3.</a:t>
            </a:r>
          </a:p>
        </p:txBody>
      </p:sp>
      <p:pic>
        <p:nvPicPr>
          <p:cNvPr id="8" name="Рисунок 7" descr="tabl2_pic4">
            <a:extLst>
              <a:ext uri="{FF2B5EF4-FFF2-40B4-BE49-F238E27FC236}">
                <a16:creationId xmlns:a16="http://schemas.microsoft.com/office/drawing/2014/main" id="{4340F196-D8D4-4B7F-AD94-345829A9B0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184" y="2060831"/>
            <a:ext cx="4366513" cy="43513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881230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AAB17FD3-2F51-4C8A-B61D-BC99B3563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Полнодуплексная передача данных по умолчанию.</a:t>
            </a:r>
            <a:endParaRPr lang="ru-RU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Возможность произвольного выбора длины пакета.</a:t>
            </a:r>
            <a:endParaRPr lang="ru-RU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Возможность использования в системах с </a:t>
            </a:r>
            <a:r>
              <a:rPr lang="ru-RU" sz="28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низкостабильной</a:t>
            </a:r>
            <a:r>
              <a:rPr lang="ru-RU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тактовой частотой.</a:t>
            </a:r>
            <a:endParaRPr lang="ru-RU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Адрес ведомого устройства не передается в структуре пакета.</a:t>
            </a:r>
            <a:endParaRPr lang="ru-RU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Aft>
                <a:spcPts val="1000"/>
              </a:spcAft>
            </a:pPr>
            <a:r>
              <a:rPr lang="ru-RU" sz="280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В отличие от параллельных интерфейсов имеет только 4 вывода.</a:t>
            </a:r>
            <a:endParaRPr lang="ru-RU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B14A34CF-6763-402D-8360-5B2E5775D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60500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sz="4400" b="1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Преимущества интерфейса </a:t>
            </a:r>
            <a:r>
              <a:rPr lang="en-US" sz="4400" b="1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</a:t>
            </a:r>
            <a:r>
              <a:rPr lang="ru-RU" sz="4400" b="1" i="1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ru-RU" sz="4400" b="1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9809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61A675D-6005-43DB-8AD7-D5AE21DC8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Подключение по 2-проводной схеме.</a:t>
            </a:r>
          </a:p>
          <a:p>
            <a:r>
              <a:rPr lang="ru-RU" dirty="0"/>
              <a:t>Предельная емкость подключенных устройств 400пф.</a:t>
            </a:r>
          </a:p>
          <a:p>
            <a:r>
              <a:rPr lang="ru-RU" dirty="0"/>
              <a:t>Режимы: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тандартный (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-  100Кбит/сек</a:t>
            </a:r>
          </a:p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быстрый (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)– 400Кбит/сек,</a:t>
            </a:r>
          </a:p>
          <a:p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высокоскоростной режим (</a:t>
            </a:r>
            <a:r>
              <a:rPr lang="en-US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Hs</a:t>
            </a:r>
            <a:r>
              <a:rPr lang="ru-RU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– до 3,4Мбит/сек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DF9989D-8A42-4E5A-ADB5-D6C8FE680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en-US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en-US" b="1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ru-RU" b="1" dirty="0">
                <a:solidFill>
                  <a:schemeClr val="tx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Интерфейс</a:t>
            </a:r>
            <a:r>
              <a:rPr lang="en-US" b="1" dirty="0">
                <a:solidFill>
                  <a:schemeClr val="tx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ru-RU" b="1" dirty="0">
                <a:solidFill>
                  <a:schemeClr val="tx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шина</a:t>
            </a:r>
            <a:r>
              <a:rPr lang="en-US" b="1" dirty="0">
                <a:solidFill>
                  <a:schemeClr val="tx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I2C - Inter-integrated circuit bus)</a:t>
            </a:r>
            <a:br>
              <a:rPr lang="ru-RU" dirty="0">
                <a:solidFill>
                  <a:schemeClr val="tx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466698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29DF206-829A-4017-AE8C-ED44E5EF1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Подключение устройств на шину </a:t>
            </a:r>
            <a:r>
              <a:rPr lang="en-US" b="1" dirty="0">
                <a:solidFill>
                  <a:schemeClr val="tx2"/>
                </a:solidFill>
              </a:rPr>
              <a:t>I2C.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5" name="Объект 3">
            <a:extLst>
              <a:ext uri="{FF2B5EF4-FFF2-40B4-BE49-F238E27FC236}">
                <a16:creationId xmlns:a16="http://schemas.microsoft.com/office/drawing/2014/main" id="{6E72534A-7251-402A-89E9-1A6F92F0CA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047" y="2306056"/>
            <a:ext cx="9961905" cy="33904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93749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0E026016-A4E9-4809-9135-16E92C0B8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Принцип формирования пакета.</a:t>
            </a:r>
          </a:p>
        </p:txBody>
      </p:sp>
      <p:pic>
        <p:nvPicPr>
          <p:cNvPr id="5" name="Объект 3">
            <a:extLst>
              <a:ext uri="{FF2B5EF4-FFF2-40B4-BE49-F238E27FC236}">
                <a16:creationId xmlns:a16="http://schemas.microsoft.com/office/drawing/2014/main" id="{710A964D-0233-472E-8CE2-06362E34D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326" y="1798913"/>
            <a:ext cx="8590548" cy="48823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19862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9DEA98-01B8-7159-1A9D-12DF966490F7}"/>
              </a:ext>
            </a:extLst>
          </p:cNvPr>
          <p:cNvSpPr txBox="1"/>
          <p:nvPr/>
        </p:nvSpPr>
        <p:spPr>
          <a:xfrm>
            <a:off x="1214203" y="329783"/>
            <a:ext cx="100584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Ведущее устройство,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master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первым выставившее на линию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данных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«0» при неактивной линии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синхронизации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может начинать обмен. </a:t>
            </a:r>
            <a:r>
              <a:rPr lang="ru-RU" sz="2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Синхронизацию всегда  генерирует ведущее устройство.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При низком уровне</a:t>
            </a:r>
            <a:r>
              <a:rPr lang="ru-RU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SCL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происходит выбор данных и их передача, при высоком – считывание приемником. Каждый бит информации передается за один такт. </a:t>
            </a:r>
            <a:endParaRPr lang="ru-RU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15786B-F822-B056-EBAF-7FAC0C1D157B}"/>
              </a:ext>
            </a:extLst>
          </p:cNvPr>
          <p:cNvSpPr txBox="1"/>
          <p:nvPr/>
        </p:nvSpPr>
        <p:spPr>
          <a:xfrm>
            <a:off x="1214202" y="3007439"/>
            <a:ext cx="989350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Изменение уровня на линии данных при высоком уровне синхронизации недопустимо, потому что это будет воспринято как прекращение сеанса обмена. Перепад в «1» будет воспринят как прекращение всех обменов (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Stop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-условие мастера), перепад в «0» будет воспринят как начало нового обращения ведущего к одному из ведомых без закрытия предыдущего сеанса.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09844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6D93C55-4826-2E17-13E3-60FEA8AC89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3515" y="1192964"/>
            <a:ext cx="8232344" cy="4803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63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0A1644-109F-A45F-D0B6-58D1F17153E0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Основные интерфейсы для обмена внутри системы.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CB2898-E81C-917E-BCE9-A24A1A4EB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1. Параллельные интерфейсы. Для</a:t>
            </a:r>
            <a:r>
              <a:rPr lang="en-US" dirty="0"/>
              <a:t> ARM </a:t>
            </a:r>
            <a:r>
              <a:rPr lang="ru-RU" dirty="0"/>
              <a:t>порты на четыре 32-разрядных регистра (данные, направление, маска-разрешение прерывания, краевой захват). Для </a:t>
            </a:r>
            <a:r>
              <a:rPr lang="en-US" dirty="0"/>
              <a:t>Intel </a:t>
            </a:r>
            <a:r>
              <a:rPr lang="ru-RU" dirty="0"/>
              <a:t>– интерфейс </a:t>
            </a:r>
            <a:r>
              <a:rPr lang="en-US" dirty="0"/>
              <a:t>8255A</a:t>
            </a:r>
            <a:r>
              <a:rPr lang="ru-RU" dirty="0"/>
              <a:t> на 3 канала.</a:t>
            </a:r>
          </a:p>
          <a:p>
            <a:r>
              <a:rPr lang="ru-RU" dirty="0"/>
              <a:t>2. Последовательная шина </a:t>
            </a:r>
            <a:r>
              <a:rPr lang="en-US" dirty="0"/>
              <a:t>SPI</a:t>
            </a:r>
            <a:r>
              <a:rPr lang="ru-RU" dirty="0"/>
              <a:t>.</a:t>
            </a:r>
            <a:endParaRPr lang="en-US" dirty="0"/>
          </a:p>
          <a:p>
            <a:r>
              <a:rPr lang="en-US" dirty="0"/>
              <a:t>3. </a:t>
            </a:r>
            <a:r>
              <a:rPr lang="ru-RU" dirty="0"/>
              <a:t>Последовательный интерфейс </a:t>
            </a:r>
            <a:r>
              <a:rPr lang="en-US" dirty="0"/>
              <a:t>I2C.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9436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364EB27-9301-4CA3-B17E-E3954BA90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Формат пакета-признака.</a:t>
            </a:r>
          </a:p>
        </p:txBody>
      </p:sp>
      <p:pic>
        <p:nvPicPr>
          <p:cNvPr id="5" name="Объект 3">
            <a:extLst>
              <a:ext uri="{FF2B5EF4-FFF2-40B4-BE49-F238E27FC236}">
                <a16:creationId xmlns:a16="http://schemas.microsoft.com/office/drawing/2014/main" id="{A1F3C497-7281-475B-8996-CFAA14AD46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623" y="2731168"/>
            <a:ext cx="8121315" cy="27071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019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4E8C494-D971-419E-9D6C-4A5BB2587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0645" y="791975"/>
            <a:ext cx="7574846" cy="534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941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89D425-F85A-4AED-86D5-79358B1E9B1E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Структура и адрес моста переключений </a:t>
            </a:r>
            <a:r>
              <a:rPr lang="en-US" b="1" dirty="0">
                <a:solidFill>
                  <a:schemeClr val="tx2"/>
                </a:solidFill>
              </a:rPr>
              <a:t>FPGA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2DA06C4-A443-BF43-FA8D-6F60854798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5953" y="1946857"/>
            <a:ext cx="9098267" cy="2345225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2812EB4-2C2A-7E39-79E4-D71778BDB4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134" y="4454146"/>
            <a:ext cx="3280920" cy="479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360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F07B93-1779-FEBF-D577-256CD63D3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98" y="434715"/>
            <a:ext cx="10589301" cy="1649391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ctr"/>
            <a:r>
              <a:rPr lang="ru-RU" sz="4000" b="1" dirty="0">
                <a:solidFill>
                  <a:schemeClr val="tx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Структура внутреннего параллельного порта процессора </a:t>
            </a:r>
            <a:r>
              <a:rPr lang="en-US" sz="4000" b="1" dirty="0">
                <a:solidFill>
                  <a:schemeClr val="tx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Cortex</a:t>
            </a:r>
            <a:r>
              <a:rPr lang="ru-RU" sz="4000" b="1" dirty="0">
                <a:solidFill>
                  <a:schemeClr val="tx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9</a:t>
            </a:r>
            <a:r>
              <a:rPr lang="en-US" sz="4000" b="1" dirty="0">
                <a:solidFill>
                  <a:schemeClr val="tx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br>
              <a:rPr lang="ru-RU" sz="4000" dirty="0">
                <a:solidFill>
                  <a:schemeClr val="tx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sz="400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8" name="Объект 7">
            <a:extLst>
              <a:ext uri="{FF2B5EF4-FFF2-40B4-BE49-F238E27FC236}">
                <a16:creationId xmlns:a16="http://schemas.microsoft.com/office/drawing/2014/main" id="{8D885C61-F8E2-0B4B-FE7F-84076AEEB3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3830" y="2312800"/>
            <a:ext cx="8499422" cy="40708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3251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BF96B-7867-AABE-A7FE-89799B03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11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Внутренние параллельные порты. Интерфейс 8255</a:t>
            </a:r>
            <a:r>
              <a:rPr lang="en-US" b="1" dirty="0">
                <a:solidFill>
                  <a:schemeClr val="tx2"/>
                </a:solidFill>
              </a:rPr>
              <a:t>A.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A4A5E2FD-727A-033E-90A8-29D70F7C3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401" y="2038662"/>
            <a:ext cx="8325440" cy="42871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59507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239AF5-25D4-0D19-2AF6-2F58EC08DF05}"/>
              </a:ext>
            </a:extLst>
          </p:cNvPr>
          <p:cNvSpPr txBox="1"/>
          <p:nvPr/>
        </p:nvSpPr>
        <p:spPr>
          <a:xfrm>
            <a:off x="1079292" y="434715"/>
            <a:ext cx="10178321" cy="4648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микропроцессоров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начиная с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80, далее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86/88 широко использовался интерфейс 8255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Он используется и в настоящее время, но в качестве порта для внутренних соединений. Схема этого параллельного интерфейса включает три 8-разрядных порта, разделяемых на две группы. При этом каналы порта </a:t>
            </a:r>
            <a:r>
              <a:rPr lang="en-US" sz="28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могут работать как в группе, так и автономно, если это необходимо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ru-RU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Адресация регистров интерфейса производится по двум младшим адресным линиям.</a:t>
            </a:r>
            <a:endParaRPr lang="ru-RU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508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BF60A6D-6734-49DD-ACC8-4211475BD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Интерфейс (шина) </a:t>
            </a:r>
            <a:r>
              <a:rPr lang="en-US" b="1" dirty="0">
                <a:solidFill>
                  <a:schemeClr val="tx2"/>
                </a:solidFill>
              </a:rPr>
              <a:t>SPI</a:t>
            </a:r>
            <a:endParaRPr lang="ru-RU" b="1" dirty="0">
              <a:solidFill>
                <a:schemeClr val="tx2"/>
              </a:solidFill>
            </a:endParaRPr>
          </a:p>
        </p:txBody>
      </p:sp>
      <p:pic>
        <p:nvPicPr>
          <p:cNvPr id="5" name="Объект 3">
            <a:extLst>
              <a:ext uri="{FF2B5EF4-FFF2-40B4-BE49-F238E27FC236}">
                <a16:creationId xmlns:a16="http://schemas.microsoft.com/office/drawing/2014/main" id="{BB19FAD7-C30F-4A10-9DAC-287161A613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9534" y="2394284"/>
            <a:ext cx="9957947" cy="33929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13013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7E71281-8282-BF06-C3F7-ED6DEF35FC4C}"/>
              </a:ext>
            </a:extLst>
          </p:cNvPr>
          <p:cNvSpPr txBox="1"/>
          <p:nvPr/>
        </p:nvSpPr>
        <p:spPr>
          <a:xfrm>
            <a:off x="391886" y="291571"/>
            <a:ext cx="11457992" cy="56218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70510"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 качестве ведущего в шине </a:t>
            </a:r>
            <a:r>
              <a:rPr lang="en-US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SPI 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обычно выступает микроконтроллер, а подчиненными могут быть различные схемы памяти, таймеры, АЦП и ЦАП и т.п.</a:t>
            </a:r>
          </a:p>
          <a:p>
            <a:pPr indent="270510" algn="just">
              <a:lnSpc>
                <a:spcPct val="115000"/>
              </a:lnSpc>
              <a:spcAft>
                <a:spcPts val="10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Для выбора ведомого, ведущее устройство посылает в его направлении низкий уровень по линии 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slave select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20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SS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algn="just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</a:pPr>
            <a:r>
              <a:rPr lang="ru-RU" sz="20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ru-RU" sz="20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Передача и прием ведутся одновременно, пакетами. Чаще всего длина пакета составляет 8 бит, но это не является обязательным условием. Сдвиг производится по тактовой частоте, генерируемой ведущим устройством.</a:t>
            </a:r>
            <a:endParaRPr lang="ru-RU" sz="20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15000"/>
              </a:lnSpc>
              <a:spcBef>
                <a:spcPts val="1200"/>
              </a:spcBef>
              <a:spcAft>
                <a:spcPts val="300"/>
              </a:spcAft>
            </a:pPr>
            <a:r>
              <a:rPr lang="ru-RU" sz="20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0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Ведомые устройства используют синхросигнал для определения моментов изменения битов на линии данных, при этом ведомые устройства никак не могут влиять на частоту следования битовых интервалов. Как в ведущем устройстве, так и в ведомом устройстве имеется счетчик импульсов синхронизации (битов). Счетчик в ведомом устройстве позволяет последнему определить момент окончания передачи пакета. Счетчик сбрасывается при выключении подсистемы </a:t>
            </a:r>
            <a:r>
              <a:rPr lang="ru-RU" sz="2000" b="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SPI</a:t>
            </a:r>
            <a:r>
              <a:rPr lang="ru-RU" sz="20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такая возможность всегда имеется в ведущем устройстве. В ведомом устройстве счетчик обычно сбрасывается деактивацией интерфейсного сигнала </a:t>
            </a:r>
            <a:r>
              <a:rPr lang="ru-RU" sz="2000" b="0" i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SS</a:t>
            </a:r>
            <a:r>
              <a:rPr lang="ru-RU" sz="2000" b="0" i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000" b="1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414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4BB9B00A-C465-4664-8CA0-711211ABA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Независимое подключение.</a:t>
            </a:r>
          </a:p>
        </p:txBody>
      </p:sp>
      <p:pic>
        <p:nvPicPr>
          <p:cNvPr id="5" name="Объект 3" descr="Независимое подключение к шине SPI">
            <a:extLst>
              <a:ext uri="{FF2B5EF4-FFF2-40B4-BE49-F238E27FC236}">
                <a16:creationId xmlns:a16="http://schemas.microsoft.com/office/drawing/2014/main" id="{FB44E22A-EB5B-4772-B1DD-5130D5E2C8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530" y="2406317"/>
            <a:ext cx="10158086" cy="3248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43955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8529870-3755-4C90-AAF3-CBCA44394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4">
              <a:lumMod val="20000"/>
              <a:lumOff val="80000"/>
            </a:schemeClr>
          </a:solidFill>
        </p:spPr>
        <p:txBody>
          <a:bodyPr/>
          <a:lstStyle/>
          <a:p>
            <a:pPr algn="ctr"/>
            <a:r>
              <a:rPr lang="ru-RU" b="1" dirty="0">
                <a:solidFill>
                  <a:schemeClr val="tx2"/>
                </a:solidFill>
              </a:rPr>
              <a:t>Каскадное подключение</a:t>
            </a:r>
          </a:p>
        </p:txBody>
      </p:sp>
      <p:pic>
        <p:nvPicPr>
          <p:cNvPr id="5" name="Объект 3" descr="Каскадное подключение к шине SPI">
            <a:extLst>
              <a:ext uri="{FF2B5EF4-FFF2-40B4-BE49-F238E27FC236}">
                <a16:creationId xmlns:a16="http://schemas.microsoft.com/office/drawing/2014/main" id="{054AE63B-CCBD-4FC7-BF8E-F852A74BF7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780" y="2622884"/>
            <a:ext cx="9712512" cy="27913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5643924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595</Words>
  <Application>Microsoft Office PowerPoint</Application>
  <PresentationFormat>Широкоэкранный</PresentationFormat>
  <Paragraphs>44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Times New Roman</vt:lpstr>
      <vt:lpstr>Тема Office</vt:lpstr>
      <vt:lpstr>Архитектура распределенных вычислительных систем</vt:lpstr>
      <vt:lpstr>Основные интерфейсы для обмена внутри системы.</vt:lpstr>
      <vt:lpstr>Структура внутреннего параллельного порта процессора Cortex9A </vt:lpstr>
      <vt:lpstr>Внутренние параллельные порты. Интерфейс 8255A.</vt:lpstr>
      <vt:lpstr>Презентация PowerPoint</vt:lpstr>
      <vt:lpstr>Интерфейс (шина) SPI</vt:lpstr>
      <vt:lpstr>Презентация PowerPoint</vt:lpstr>
      <vt:lpstr>Независимое подключение.</vt:lpstr>
      <vt:lpstr>Каскадное подключение</vt:lpstr>
      <vt:lpstr>Презентация PowerPoint</vt:lpstr>
      <vt:lpstr>Режим 0</vt:lpstr>
      <vt:lpstr>Режимы 1 и 2</vt:lpstr>
      <vt:lpstr>Режим 3.</vt:lpstr>
      <vt:lpstr>Преимущества интерфейса SPI. </vt:lpstr>
      <vt:lpstr>  Интерфейс (шина I2C - Inter-integrated circuit bus) </vt:lpstr>
      <vt:lpstr>Подключение устройств на шину I2C.</vt:lpstr>
      <vt:lpstr>Принцип формирования пакета.</vt:lpstr>
      <vt:lpstr>Презентация PowerPoint</vt:lpstr>
      <vt:lpstr>Презентация PowerPoint</vt:lpstr>
      <vt:lpstr>Формат пакета-признака.</vt:lpstr>
      <vt:lpstr>Презентация PowerPoint</vt:lpstr>
      <vt:lpstr>Структура и адрес моста переключений FPGA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Olga Neelova</dc:creator>
  <cp:lastModifiedBy>Olga Neelova</cp:lastModifiedBy>
  <cp:revision>4</cp:revision>
  <dcterms:created xsi:type="dcterms:W3CDTF">2024-10-24T17:40:21Z</dcterms:created>
  <dcterms:modified xsi:type="dcterms:W3CDTF">2024-10-25T14:58:53Z</dcterms:modified>
</cp:coreProperties>
</file>