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4" r:id="rId8"/>
    <p:sldId id="263" r:id="rId9"/>
    <p:sldId id="265" r:id="rId10"/>
    <p:sldId id="266" r:id="rId11"/>
    <p:sldId id="267" r:id="rId12"/>
    <p:sldId id="268" r:id="rId13"/>
    <p:sldId id="269" r:id="rId14"/>
    <p:sldId id="278" r:id="rId15"/>
    <p:sldId id="279" r:id="rId16"/>
    <p:sldId id="273" r:id="rId17"/>
    <p:sldId id="280" r:id="rId18"/>
    <p:sldId id="281" r:id="rId19"/>
    <p:sldId id="282" r:id="rId20"/>
    <p:sldId id="270" r:id="rId21"/>
    <p:sldId id="277" r:id="rId22"/>
    <p:sldId id="283" r:id="rId23"/>
    <p:sldId id="271" r:id="rId24"/>
    <p:sldId id="272" r:id="rId25"/>
    <p:sldId id="274" r:id="rId26"/>
    <p:sldId id="275" r:id="rId27"/>
    <p:sldId id="276"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1837F2-8D79-12DC-D406-695AAE0BD1D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D1196FB-701B-EF0C-26EB-74F7C6CD5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0D63BFE-EC62-99BF-E0A1-8EE2F7F0E96E}"/>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5" name="Нижний колонтитул 4">
            <a:extLst>
              <a:ext uri="{FF2B5EF4-FFF2-40B4-BE49-F238E27FC236}">
                <a16:creationId xmlns:a16="http://schemas.microsoft.com/office/drawing/2014/main" id="{2C57943E-C928-1A71-8C0A-00ED3B52EEC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BC1969-A72E-27A2-16BB-0F93DB1FAB4E}"/>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184280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27256D-2817-4224-64C6-48CCC646199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5056F3F-FC83-2998-192F-76F0543EF55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C71EB1-EC62-8DB6-2F34-B449EEDE045E}"/>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5" name="Нижний колонтитул 4">
            <a:extLst>
              <a:ext uri="{FF2B5EF4-FFF2-40B4-BE49-F238E27FC236}">
                <a16:creationId xmlns:a16="http://schemas.microsoft.com/office/drawing/2014/main" id="{ED390623-0B28-E31A-5F49-432BB09E47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78145CE-0620-0FC9-4F91-4766564543BA}"/>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308506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651853-1245-8C54-0941-B1B8F204F36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6C8ED4B-2180-7227-31EA-46463F91E15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ACC896D-B63F-CCEA-7B37-FDB599CDC69A}"/>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5" name="Нижний колонтитул 4">
            <a:extLst>
              <a:ext uri="{FF2B5EF4-FFF2-40B4-BE49-F238E27FC236}">
                <a16:creationId xmlns:a16="http://schemas.microsoft.com/office/drawing/2014/main" id="{C3078F53-4658-E26B-A6A0-33C3082BE8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648E67-98B6-75A9-684E-C37377B529C3}"/>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148740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E581F0-9706-C1A1-E560-247AB9905F3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0ADA579-7368-A9B7-EC4D-5622EE983A4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2753EC7-AD80-9BB3-BE49-D445C5491C1B}"/>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5" name="Нижний колонтитул 4">
            <a:extLst>
              <a:ext uri="{FF2B5EF4-FFF2-40B4-BE49-F238E27FC236}">
                <a16:creationId xmlns:a16="http://schemas.microsoft.com/office/drawing/2014/main" id="{76285CEC-BCFE-AA33-63CA-2898CADAC26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12B78F-3E9B-3D0B-860E-4D1DE20BD4FD}"/>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13169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37E698-4588-D301-C915-C624F5D53FE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C979029-EEC8-E8F7-89A3-F2A93A769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9FBABAC-ED1D-DDB1-F446-9181548231BC}"/>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5" name="Нижний колонтитул 4">
            <a:extLst>
              <a:ext uri="{FF2B5EF4-FFF2-40B4-BE49-F238E27FC236}">
                <a16:creationId xmlns:a16="http://schemas.microsoft.com/office/drawing/2014/main" id="{5391B232-C549-A706-29D4-F2F5AF67BA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CE3150C-B53A-7193-ECD3-1F2F286A3A4B}"/>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398995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A85813-366D-4116-907D-B44FEEA9BFC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9D4EBCE-28CB-24B9-207E-6868E4C7667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AD8D072-12EB-C837-D691-09B9C07C7F1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984DCDC-56A2-52AA-FEC6-183A6CBBC3D3}"/>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6" name="Нижний колонтитул 5">
            <a:extLst>
              <a:ext uri="{FF2B5EF4-FFF2-40B4-BE49-F238E27FC236}">
                <a16:creationId xmlns:a16="http://schemas.microsoft.com/office/drawing/2014/main" id="{471A258C-C240-AF79-B757-B096A7BD19E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DB70C73-C63D-316E-349A-22EBBBD190B9}"/>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75096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4DC69F-2D5A-CEC8-9A3B-102FCF80A7C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F210DDD-E4C7-FDAD-47DD-C801105B6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F0D075E-310B-27E2-D8F5-C5B1C8097EC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78E5CE0-5AAD-93AC-7181-FE111ABD9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DA2B0F6-155B-6C1C-B9CD-11C68864C2A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19CFE3A-A9B0-7A95-4118-1723A7DC9103}"/>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8" name="Нижний колонтитул 7">
            <a:extLst>
              <a:ext uri="{FF2B5EF4-FFF2-40B4-BE49-F238E27FC236}">
                <a16:creationId xmlns:a16="http://schemas.microsoft.com/office/drawing/2014/main" id="{726595AC-38DA-2D81-14CC-F04134A6BE3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F8229D6-7B83-980A-A884-4935A6676DEB}"/>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339911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401A9A-D2D7-5701-A2D6-1C2820B2093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3BB7B65-7969-5BC2-A787-9882374B74BC}"/>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4" name="Нижний колонтитул 3">
            <a:extLst>
              <a:ext uri="{FF2B5EF4-FFF2-40B4-BE49-F238E27FC236}">
                <a16:creationId xmlns:a16="http://schemas.microsoft.com/office/drawing/2014/main" id="{027E1D4E-AE76-CAF1-2E09-1FC6EB532FA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39427C-298D-8BC9-0B18-15A83443124A}"/>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52905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BD029F9-E9C2-E38D-DB8A-968A4AD10629}"/>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3" name="Нижний колонтитул 2">
            <a:extLst>
              <a:ext uri="{FF2B5EF4-FFF2-40B4-BE49-F238E27FC236}">
                <a16:creationId xmlns:a16="http://schemas.microsoft.com/office/drawing/2014/main" id="{30A0F96F-C5F9-65C6-3237-68EC0AA832E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20B73AB-9F65-46C8-BD50-342ABB1EB9CA}"/>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332291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C42B25-F1D8-C82A-13F1-3B29D44A9F1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F3DE65B-FDDF-6E0C-189E-B235BF01F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F5C19D1-9FB8-9658-38A0-80C78ADA5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7EE389-0102-DC59-E8A8-8BD771A009D5}"/>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6" name="Нижний колонтитул 5">
            <a:extLst>
              <a:ext uri="{FF2B5EF4-FFF2-40B4-BE49-F238E27FC236}">
                <a16:creationId xmlns:a16="http://schemas.microsoft.com/office/drawing/2014/main" id="{2620D50E-1084-6340-5AE5-1D5E4D99D6C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1218DD-2F6B-6ACB-2539-085A3A6C0754}"/>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49767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730B7D-2887-AE25-C1D6-418352D6ED9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3A9D15F-1AE6-1850-8C27-E4C3FFD2E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4DB8CE9-95AC-752C-5C0D-9210E9D59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68AF67-63BF-1594-30EE-11DF82CA2B31}"/>
              </a:ext>
            </a:extLst>
          </p:cNvPr>
          <p:cNvSpPr>
            <a:spLocks noGrp="1"/>
          </p:cNvSpPr>
          <p:nvPr>
            <p:ph type="dt" sz="half" idx="10"/>
          </p:nvPr>
        </p:nvSpPr>
        <p:spPr/>
        <p:txBody>
          <a:bodyPr/>
          <a:lstStyle/>
          <a:p>
            <a:fld id="{1EE8EB8C-0413-4178-913E-564674917B11}" type="datetimeFigureOut">
              <a:rPr lang="ru-RU" smtClean="0"/>
              <a:t>10.11.2024</a:t>
            </a:fld>
            <a:endParaRPr lang="ru-RU"/>
          </a:p>
        </p:txBody>
      </p:sp>
      <p:sp>
        <p:nvSpPr>
          <p:cNvPr id="6" name="Нижний колонтитул 5">
            <a:extLst>
              <a:ext uri="{FF2B5EF4-FFF2-40B4-BE49-F238E27FC236}">
                <a16:creationId xmlns:a16="http://schemas.microsoft.com/office/drawing/2014/main" id="{044A0734-0E2A-ADA8-B35C-876C1786B40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66DEB4F-FEAF-1AD6-48C6-F73959A354B9}"/>
              </a:ext>
            </a:extLst>
          </p:cNvPr>
          <p:cNvSpPr>
            <a:spLocks noGrp="1"/>
          </p:cNvSpPr>
          <p:nvPr>
            <p:ph type="sldNum" sz="quarter" idx="12"/>
          </p:nvPr>
        </p:nvSpPr>
        <p:spPr/>
        <p:txBody>
          <a:bodyPr/>
          <a:lstStyle/>
          <a:p>
            <a:fld id="{21589A44-88C3-4BEB-9715-94809F488D50}" type="slidenum">
              <a:rPr lang="ru-RU" smtClean="0"/>
              <a:t>‹#›</a:t>
            </a:fld>
            <a:endParaRPr lang="ru-RU"/>
          </a:p>
        </p:txBody>
      </p:sp>
    </p:spTree>
    <p:extLst>
      <p:ext uri="{BB962C8B-B14F-4D97-AF65-F5344CB8AC3E}">
        <p14:creationId xmlns:p14="http://schemas.microsoft.com/office/powerpoint/2010/main" val="207428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BCE2E8-2755-2A60-9734-9D96F3F5D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75BE93B-1959-A0C2-D3C0-717D649A8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D3007CD-01A4-ED19-6FAC-DBB2C16A8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8EB8C-0413-4178-913E-564674917B11}" type="datetimeFigureOut">
              <a:rPr lang="ru-RU" smtClean="0"/>
              <a:t>10.11.2024</a:t>
            </a:fld>
            <a:endParaRPr lang="ru-RU"/>
          </a:p>
        </p:txBody>
      </p:sp>
      <p:sp>
        <p:nvSpPr>
          <p:cNvPr id="5" name="Нижний колонтитул 4">
            <a:extLst>
              <a:ext uri="{FF2B5EF4-FFF2-40B4-BE49-F238E27FC236}">
                <a16:creationId xmlns:a16="http://schemas.microsoft.com/office/drawing/2014/main" id="{454FE100-891A-A486-8C8E-CBEA9F92A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9B578CC-7419-0BF1-9FE8-AC2E3C55F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89A44-88C3-4BEB-9715-94809F488D50}" type="slidenum">
              <a:rPr lang="ru-RU" smtClean="0"/>
              <a:t>‹#›</a:t>
            </a:fld>
            <a:endParaRPr lang="ru-RU"/>
          </a:p>
        </p:txBody>
      </p:sp>
    </p:spTree>
    <p:extLst>
      <p:ext uri="{BB962C8B-B14F-4D97-AF65-F5344CB8AC3E}">
        <p14:creationId xmlns:p14="http://schemas.microsoft.com/office/powerpoint/2010/main" val="601709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4244C1-A7EF-B5DE-0E12-56DF98AFBE3B}"/>
              </a:ext>
            </a:extLst>
          </p:cNvPr>
          <p:cNvSpPr>
            <a:spLocks noGrp="1"/>
          </p:cNvSpPr>
          <p:nvPr>
            <p:ph type="ctrTitle"/>
          </p:nvPr>
        </p:nvSpPr>
        <p:spPr>
          <a:solidFill>
            <a:schemeClr val="accent4">
              <a:lumMod val="20000"/>
              <a:lumOff val="80000"/>
            </a:schemeClr>
          </a:solidFill>
        </p:spPr>
        <p:txBody>
          <a:bodyPr>
            <a:normAutofit fontScale="90000"/>
          </a:bodyPr>
          <a:lstStyle/>
          <a:p>
            <a:r>
              <a:rPr lang="ru-RU" b="1" dirty="0">
                <a:solidFill>
                  <a:schemeClr val="tx2"/>
                </a:solidFill>
              </a:rPr>
              <a:t>Архитектура распределенных вычислительных систем</a:t>
            </a:r>
          </a:p>
        </p:txBody>
      </p:sp>
      <p:sp>
        <p:nvSpPr>
          <p:cNvPr id="3" name="Подзаголовок 2">
            <a:extLst>
              <a:ext uri="{FF2B5EF4-FFF2-40B4-BE49-F238E27FC236}">
                <a16:creationId xmlns:a16="http://schemas.microsoft.com/office/drawing/2014/main" id="{AB3B1C10-199A-A55D-864C-83D28D3D6BD0}"/>
              </a:ext>
            </a:extLst>
          </p:cNvPr>
          <p:cNvSpPr>
            <a:spLocks noGrp="1"/>
          </p:cNvSpPr>
          <p:nvPr>
            <p:ph type="subTitle" idx="1"/>
          </p:nvPr>
        </p:nvSpPr>
        <p:spPr/>
        <p:txBody>
          <a:bodyPr/>
          <a:lstStyle/>
          <a:p>
            <a:r>
              <a:rPr lang="ru-RU"/>
              <a:t>Лекция 9, 10</a:t>
            </a:r>
          </a:p>
        </p:txBody>
      </p:sp>
    </p:spTree>
    <p:extLst>
      <p:ext uri="{BB962C8B-B14F-4D97-AF65-F5344CB8AC3E}">
        <p14:creationId xmlns:p14="http://schemas.microsoft.com/office/powerpoint/2010/main" val="270054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5A36F2-2C28-E7A8-0C4C-D2890E59FC29}"/>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Структура накопителя</a:t>
            </a:r>
            <a:r>
              <a:rPr lang="en-US" b="1" dirty="0">
                <a:solidFill>
                  <a:schemeClr val="tx2"/>
                </a:solidFill>
              </a:rPr>
              <a:t> </a:t>
            </a:r>
            <a:r>
              <a:rPr lang="ru-RU" b="1" dirty="0">
                <a:solidFill>
                  <a:schemeClr val="tx2"/>
                </a:solidFill>
              </a:rPr>
              <a:t> </a:t>
            </a:r>
            <a:r>
              <a:rPr lang="en-US" b="1" dirty="0">
                <a:solidFill>
                  <a:schemeClr val="tx2"/>
                </a:solidFill>
              </a:rPr>
              <a:t>DDR-</a:t>
            </a:r>
            <a:r>
              <a:rPr lang="en-US" b="1" dirty="0" err="1">
                <a:solidFill>
                  <a:schemeClr val="tx2"/>
                </a:solidFill>
              </a:rPr>
              <a:t>SDRAM_chip</a:t>
            </a:r>
            <a:r>
              <a:rPr lang="en-US" b="1" dirty="0">
                <a:solidFill>
                  <a:schemeClr val="tx2"/>
                </a:solidFill>
              </a:rPr>
              <a:t>.</a:t>
            </a:r>
            <a:endParaRPr lang="ru-RU" b="1" dirty="0">
              <a:solidFill>
                <a:schemeClr val="tx2"/>
              </a:solidFill>
            </a:endParaRPr>
          </a:p>
        </p:txBody>
      </p:sp>
      <p:sp>
        <p:nvSpPr>
          <p:cNvPr id="3" name="Объект 2">
            <a:extLst>
              <a:ext uri="{FF2B5EF4-FFF2-40B4-BE49-F238E27FC236}">
                <a16:creationId xmlns:a16="http://schemas.microsoft.com/office/drawing/2014/main" id="{1C7D1485-4DD3-0BD9-E0F3-E16E8FF343F9}"/>
              </a:ext>
            </a:extLst>
          </p:cNvPr>
          <p:cNvSpPr>
            <a:spLocks noGrp="1"/>
          </p:cNvSpPr>
          <p:nvPr>
            <p:ph idx="1"/>
          </p:nvPr>
        </p:nvSpPr>
        <p:spPr/>
        <p:txBody>
          <a:bodyPr/>
          <a:lstStyle/>
          <a:p>
            <a:r>
              <a:rPr lang="ru-RU" dirty="0"/>
              <a:t>Мультиплексированная адресная шина – 15 линий (</a:t>
            </a:r>
            <a:r>
              <a:rPr lang="en-US" dirty="0"/>
              <a:t>A0 – A14). </a:t>
            </a:r>
            <a:r>
              <a:rPr lang="ru-RU" dirty="0"/>
              <a:t>Строки адресуются по 15 линиям, столбцы – по 10.</a:t>
            </a:r>
          </a:p>
          <a:p>
            <a:r>
              <a:rPr lang="ru-RU" dirty="0"/>
              <a:t>Адреса банков – 3 линии.</a:t>
            </a:r>
            <a:endParaRPr lang="en-US" dirty="0"/>
          </a:p>
          <a:p>
            <a:r>
              <a:rPr lang="ru-RU" dirty="0"/>
              <a:t>Шина данных – 32 линии.</a:t>
            </a:r>
          </a:p>
          <a:p>
            <a:r>
              <a:rPr lang="ru-RU" dirty="0"/>
              <a:t>Итого, объем памяти 2**15</a:t>
            </a:r>
            <a:r>
              <a:rPr lang="en-US" dirty="0"/>
              <a:t> x 2**10 x 2**3 x 2**2 = 2**30 = </a:t>
            </a:r>
            <a:r>
              <a:rPr lang="en-US" dirty="0">
                <a:solidFill>
                  <a:srgbClr val="FF0000"/>
                </a:solidFill>
              </a:rPr>
              <a:t>1Gb.</a:t>
            </a:r>
            <a:endParaRPr lang="ru-RU" dirty="0">
              <a:solidFill>
                <a:srgbClr val="FF0000"/>
              </a:solidFill>
            </a:endParaRPr>
          </a:p>
        </p:txBody>
      </p:sp>
    </p:spTree>
    <p:extLst>
      <p:ext uri="{BB962C8B-B14F-4D97-AF65-F5344CB8AC3E}">
        <p14:creationId xmlns:p14="http://schemas.microsoft.com/office/powerpoint/2010/main" val="233978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48A1F3-49E2-7959-2B62-7359037781E8}"/>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Порядок обращения в </a:t>
            </a:r>
            <a:r>
              <a:rPr lang="en-US" b="1" dirty="0">
                <a:solidFill>
                  <a:schemeClr val="tx2"/>
                </a:solidFill>
              </a:rPr>
              <a:t>Cache.</a:t>
            </a:r>
            <a:endParaRPr lang="ru-RU" b="1" dirty="0">
              <a:solidFill>
                <a:schemeClr val="tx2"/>
              </a:solidFill>
            </a:endParaRPr>
          </a:p>
        </p:txBody>
      </p:sp>
      <p:pic>
        <p:nvPicPr>
          <p:cNvPr id="7" name="Объект 6">
            <a:extLst>
              <a:ext uri="{FF2B5EF4-FFF2-40B4-BE49-F238E27FC236}">
                <a16:creationId xmlns:a16="http://schemas.microsoft.com/office/drawing/2014/main" id="{D81C2C24-BC5B-DA5C-8E68-0B17CA382E6D}"/>
              </a:ext>
            </a:extLst>
          </p:cNvPr>
          <p:cNvPicPr>
            <a:picLocks noGrp="1" noChangeAspect="1"/>
          </p:cNvPicPr>
          <p:nvPr>
            <p:ph sz="half" idx="1"/>
          </p:nvPr>
        </p:nvPicPr>
        <p:blipFill>
          <a:blip r:embed="rId2"/>
          <a:stretch>
            <a:fillRect/>
          </a:stretch>
        </p:blipFill>
        <p:spPr>
          <a:xfrm>
            <a:off x="1425803" y="2377281"/>
            <a:ext cx="3608159" cy="3650986"/>
          </a:xfrm>
        </p:spPr>
      </p:pic>
      <p:pic>
        <p:nvPicPr>
          <p:cNvPr id="12" name="Объект 11">
            <a:extLst>
              <a:ext uri="{FF2B5EF4-FFF2-40B4-BE49-F238E27FC236}">
                <a16:creationId xmlns:a16="http://schemas.microsoft.com/office/drawing/2014/main" id="{BDFA7003-C0A4-A5D0-B5DD-C0C04215CA0E}"/>
              </a:ext>
            </a:extLst>
          </p:cNvPr>
          <p:cNvPicPr>
            <a:picLocks noGrp="1" noChangeAspect="1"/>
          </p:cNvPicPr>
          <p:nvPr>
            <p:ph sz="half" idx="2"/>
          </p:nvPr>
        </p:nvPicPr>
        <p:blipFill>
          <a:blip r:embed="rId3"/>
          <a:stretch>
            <a:fillRect/>
          </a:stretch>
        </p:blipFill>
        <p:spPr>
          <a:xfrm>
            <a:off x="5656052" y="2811333"/>
            <a:ext cx="6045404" cy="2776667"/>
          </a:xfrm>
        </p:spPr>
      </p:pic>
    </p:spTree>
    <p:extLst>
      <p:ext uri="{BB962C8B-B14F-4D97-AF65-F5344CB8AC3E}">
        <p14:creationId xmlns:p14="http://schemas.microsoft.com/office/powerpoint/2010/main" val="132435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DB8DA2-379F-4EF1-AB0F-565EAFEB7E59}"/>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Преобразование памяти</a:t>
            </a:r>
          </a:p>
        </p:txBody>
      </p:sp>
      <p:pic>
        <p:nvPicPr>
          <p:cNvPr id="6" name="Объект 6">
            <a:extLst>
              <a:ext uri="{FF2B5EF4-FFF2-40B4-BE49-F238E27FC236}">
                <a16:creationId xmlns:a16="http://schemas.microsoft.com/office/drawing/2014/main" id="{15CC0B25-0BF0-4764-8776-F4537ECF74DD}"/>
              </a:ext>
            </a:extLst>
          </p:cNvPr>
          <p:cNvPicPr>
            <a:picLocks noGrp="1" noChangeAspect="1"/>
          </p:cNvPicPr>
          <p:nvPr>
            <p:ph idx="1"/>
          </p:nvPr>
        </p:nvPicPr>
        <p:blipFill>
          <a:blip r:embed="rId2"/>
          <a:stretch>
            <a:fillRect/>
          </a:stretch>
        </p:blipFill>
        <p:spPr>
          <a:xfrm>
            <a:off x="2433396" y="1825625"/>
            <a:ext cx="7954788" cy="4667250"/>
          </a:xfrm>
          <a:solidFill>
            <a:srgbClr val="FFFF00"/>
          </a:solidFill>
        </p:spPr>
      </p:pic>
    </p:spTree>
    <p:extLst>
      <p:ext uri="{BB962C8B-B14F-4D97-AF65-F5344CB8AC3E}">
        <p14:creationId xmlns:p14="http://schemas.microsoft.com/office/powerpoint/2010/main" val="268693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76596C-B219-4AD7-BEB9-B613E79286DE}"/>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Структура </a:t>
            </a:r>
            <a:r>
              <a:rPr lang="en-US" b="1" dirty="0">
                <a:solidFill>
                  <a:schemeClr val="tx2"/>
                </a:solidFill>
              </a:rPr>
              <a:t>MMU.</a:t>
            </a:r>
            <a:endParaRPr lang="ru-RU" b="1" dirty="0">
              <a:solidFill>
                <a:schemeClr val="tx2"/>
              </a:solidFill>
            </a:endParaRPr>
          </a:p>
        </p:txBody>
      </p:sp>
      <p:sp>
        <p:nvSpPr>
          <p:cNvPr id="3" name="Объект 2">
            <a:extLst>
              <a:ext uri="{FF2B5EF4-FFF2-40B4-BE49-F238E27FC236}">
                <a16:creationId xmlns:a16="http://schemas.microsoft.com/office/drawing/2014/main" id="{C1A862A9-0D08-4A79-A905-0A898A439EE3}"/>
              </a:ext>
            </a:extLst>
          </p:cNvPr>
          <p:cNvSpPr>
            <a:spLocks noGrp="1"/>
          </p:cNvSpPr>
          <p:nvPr>
            <p:ph sz="half" idx="1"/>
          </p:nvPr>
        </p:nvSpPr>
        <p:spPr/>
        <p:txBody>
          <a:bodyPr/>
          <a:lstStyle/>
          <a:p>
            <a:r>
              <a:rPr lang="ru-RU" dirty="0"/>
              <a:t>Страничное преобразование.</a:t>
            </a:r>
          </a:p>
          <a:p>
            <a:r>
              <a:rPr lang="en-US" dirty="0">
                <a:solidFill>
                  <a:schemeClr val="accent1"/>
                </a:solidFill>
              </a:rPr>
              <a:t>TLB </a:t>
            </a:r>
            <a:r>
              <a:rPr lang="en-US">
                <a:solidFill>
                  <a:schemeClr val="accent1"/>
                </a:solidFill>
              </a:rPr>
              <a:t>–Translation Look-aside Buffers.</a:t>
            </a:r>
          </a:p>
          <a:p>
            <a:endParaRPr lang="ru-RU" dirty="0"/>
          </a:p>
        </p:txBody>
      </p:sp>
      <p:sp>
        <p:nvSpPr>
          <p:cNvPr id="4" name="Объект 3">
            <a:extLst>
              <a:ext uri="{FF2B5EF4-FFF2-40B4-BE49-F238E27FC236}">
                <a16:creationId xmlns:a16="http://schemas.microsoft.com/office/drawing/2014/main" id="{AA7E5C13-49E8-4C2C-B628-08E8EEF62D60}"/>
              </a:ext>
            </a:extLst>
          </p:cNvPr>
          <p:cNvSpPr>
            <a:spLocks noGrp="1"/>
          </p:cNvSpPr>
          <p:nvPr>
            <p:ph sz="half" idx="2"/>
          </p:nvPr>
        </p:nvSpPr>
        <p:spPr/>
        <p:txBody>
          <a:bodyPr/>
          <a:lstStyle/>
          <a:p>
            <a:r>
              <a:rPr lang="ru-RU" dirty="0"/>
              <a:t>Сегментация.</a:t>
            </a:r>
          </a:p>
          <a:p>
            <a:r>
              <a:rPr lang="ru-RU" dirty="0"/>
              <a:t>Байтовое представление сегмента: </a:t>
            </a:r>
            <a:r>
              <a:rPr lang="ru-RU" dirty="0">
                <a:solidFill>
                  <a:schemeClr val="accent1"/>
                </a:solidFill>
              </a:rPr>
              <a:t>таблицы дескрипторов.</a:t>
            </a:r>
          </a:p>
          <a:p>
            <a:r>
              <a:rPr lang="ru-RU" dirty="0"/>
              <a:t>Страничное представление сегмента: </a:t>
            </a:r>
            <a:r>
              <a:rPr lang="ru-RU" dirty="0">
                <a:solidFill>
                  <a:schemeClr val="accent1"/>
                </a:solidFill>
              </a:rPr>
              <a:t>таблицы дескрипторов + </a:t>
            </a:r>
            <a:r>
              <a:rPr lang="en-US" dirty="0">
                <a:solidFill>
                  <a:schemeClr val="accent1"/>
                </a:solidFill>
              </a:rPr>
              <a:t>TLB</a:t>
            </a:r>
            <a:r>
              <a:rPr lang="en-US" dirty="0"/>
              <a:t>.</a:t>
            </a:r>
            <a:endParaRPr lang="ru-RU" dirty="0"/>
          </a:p>
        </p:txBody>
      </p:sp>
    </p:spTree>
    <p:extLst>
      <p:ext uri="{BB962C8B-B14F-4D97-AF65-F5344CB8AC3E}">
        <p14:creationId xmlns:p14="http://schemas.microsoft.com/office/powerpoint/2010/main" val="239662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BFC385-5549-C6E7-4799-8BC567132E97}"/>
              </a:ext>
            </a:extLst>
          </p:cNvPr>
          <p:cNvSpPr>
            <a:spLocks noGrp="1"/>
          </p:cNvSpPr>
          <p:nvPr>
            <p:ph type="title"/>
          </p:nvPr>
        </p:nvSpPr>
        <p:spPr/>
        <p:txBody>
          <a:bodyPr>
            <a:normAutofit fontScale="90000"/>
          </a:bodyPr>
          <a:lstStyle/>
          <a:p>
            <a:r>
              <a:rPr lang="ru-RU" dirty="0"/>
              <a:t>Любой объем памяти можно представить набором стандартных пространств (страниц)</a:t>
            </a:r>
          </a:p>
        </p:txBody>
      </p:sp>
      <p:pic>
        <p:nvPicPr>
          <p:cNvPr id="6" name="Объект 5">
            <a:extLst>
              <a:ext uri="{FF2B5EF4-FFF2-40B4-BE49-F238E27FC236}">
                <a16:creationId xmlns:a16="http://schemas.microsoft.com/office/drawing/2014/main" id="{BAF91048-297A-2B0E-A26F-87F5583F9918}"/>
              </a:ext>
            </a:extLst>
          </p:cNvPr>
          <p:cNvPicPr>
            <a:picLocks noGrp="1" noChangeAspect="1"/>
          </p:cNvPicPr>
          <p:nvPr>
            <p:ph sz="half" idx="1"/>
          </p:nvPr>
        </p:nvPicPr>
        <p:blipFill>
          <a:blip r:embed="rId2"/>
          <a:stretch>
            <a:fillRect/>
          </a:stretch>
        </p:blipFill>
        <p:spPr>
          <a:xfrm>
            <a:off x="1428750" y="2405856"/>
            <a:ext cx="4000500" cy="3190875"/>
          </a:xfrm>
        </p:spPr>
      </p:pic>
      <p:pic>
        <p:nvPicPr>
          <p:cNvPr id="8" name="Объект 7">
            <a:extLst>
              <a:ext uri="{FF2B5EF4-FFF2-40B4-BE49-F238E27FC236}">
                <a16:creationId xmlns:a16="http://schemas.microsoft.com/office/drawing/2014/main" id="{CE8AAFC3-8D6B-DC57-E68E-022F499029F8}"/>
              </a:ext>
            </a:extLst>
          </p:cNvPr>
          <p:cNvPicPr>
            <a:picLocks noGrp="1" noChangeAspect="1"/>
          </p:cNvPicPr>
          <p:nvPr>
            <p:ph sz="half" idx="2"/>
          </p:nvPr>
        </p:nvPicPr>
        <p:blipFill>
          <a:blip r:embed="rId3"/>
          <a:stretch>
            <a:fillRect/>
          </a:stretch>
        </p:blipFill>
        <p:spPr>
          <a:xfrm>
            <a:off x="6586537" y="1981994"/>
            <a:ext cx="4352925" cy="4038600"/>
          </a:xfrm>
        </p:spPr>
      </p:pic>
    </p:spTree>
    <p:extLst>
      <p:ext uri="{BB962C8B-B14F-4D97-AF65-F5344CB8AC3E}">
        <p14:creationId xmlns:p14="http://schemas.microsoft.com/office/powerpoint/2010/main" val="169223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D0A23-2142-41ED-9117-05F518D731AE}"/>
              </a:ext>
            </a:extLst>
          </p:cNvPr>
          <p:cNvSpPr>
            <a:spLocks noGrp="1"/>
          </p:cNvSpPr>
          <p:nvPr>
            <p:ph type="title"/>
          </p:nvPr>
        </p:nvSpPr>
        <p:spPr>
          <a:xfrm>
            <a:off x="690465" y="365125"/>
            <a:ext cx="10663335" cy="1325563"/>
          </a:xfrm>
          <a:solidFill>
            <a:schemeClr val="accent4">
              <a:lumMod val="20000"/>
              <a:lumOff val="80000"/>
            </a:schemeClr>
          </a:solidFill>
        </p:spPr>
        <p:txBody>
          <a:bodyPr/>
          <a:lstStyle/>
          <a:p>
            <a:pPr algn="ctr"/>
            <a:r>
              <a:rPr lang="ru-RU" b="1" dirty="0">
                <a:solidFill>
                  <a:schemeClr val="tx2"/>
                </a:solidFill>
              </a:rPr>
              <a:t>Страничное преобразование памяти</a:t>
            </a:r>
          </a:p>
        </p:txBody>
      </p:sp>
      <p:sp>
        <p:nvSpPr>
          <p:cNvPr id="3" name="Объект 2">
            <a:extLst>
              <a:ext uri="{FF2B5EF4-FFF2-40B4-BE49-F238E27FC236}">
                <a16:creationId xmlns:a16="http://schemas.microsoft.com/office/drawing/2014/main" id="{5C24CCA2-0017-4546-BBF3-44FFB65CA0FA}"/>
              </a:ext>
            </a:extLst>
          </p:cNvPr>
          <p:cNvSpPr>
            <a:spLocks noGrp="1"/>
          </p:cNvSpPr>
          <p:nvPr>
            <p:ph idx="1"/>
          </p:nvPr>
        </p:nvSpPr>
        <p:spPr/>
        <p:txBody>
          <a:bodyPr/>
          <a:lstStyle/>
          <a:p>
            <a:r>
              <a:rPr lang="en-US" dirty="0"/>
              <a:t>TLB – Translation Lookaside Buffers</a:t>
            </a:r>
            <a:endParaRPr lang="ru-RU" dirty="0"/>
          </a:p>
        </p:txBody>
      </p:sp>
      <p:pic>
        <p:nvPicPr>
          <p:cNvPr id="5" name="Рисунок 4">
            <a:extLst>
              <a:ext uri="{FF2B5EF4-FFF2-40B4-BE49-F238E27FC236}">
                <a16:creationId xmlns:a16="http://schemas.microsoft.com/office/drawing/2014/main" id="{049F0067-A597-4CC3-9990-FFB72894DCF7}"/>
              </a:ext>
            </a:extLst>
          </p:cNvPr>
          <p:cNvPicPr>
            <a:picLocks noChangeAspect="1"/>
          </p:cNvPicPr>
          <p:nvPr/>
        </p:nvPicPr>
        <p:blipFill>
          <a:blip r:embed="rId2"/>
          <a:stretch>
            <a:fillRect/>
          </a:stretch>
        </p:blipFill>
        <p:spPr>
          <a:xfrm>
            <a:off x="2713220" y="2423699"/>
            <a:ext cx="7375160" cy="4098959"/>
          </a:xfrm>
          <a:prstGeom prst="rect">
            <a:avLst/>
          </a:prstGeom>
        </p:spPr>
      </p:pic>
    </p:spTree>
    <p:extLst>
      <p:ext uri="{BB962C8B-B14F-4D97-AF65-F5344CB8AC3E}">
        <p14:creationId xmlns:p14="http://schemas.microsoft.com/office/powerpoint/2010/main" val="155548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0CFD24EB-69E4-9ED3-EC72-342D32248866}"/>
              </a:ext>
            </a:extLst>
          </p:cNvPr>
          <p:cNvPicPr>
            <a:picLocks noChangeAspect="1"/>
          </p:cNvPicPr>
          <p:nvPr/>
        </p:nvPicPr>
        <p:blipFill>
          <a:blip r:embed="rId2"/>
          <a:stretch>
            <a:fillRect/>
          </a:stretch>
        </p:blipFill>
        <p:spPr>
          <a:xfrm>
            <a:off x="524127" y="839449"/>
            <a:ext cx="7285747" cy="2848131"/>
          </a:xfrm>
          <a:prstGeom prst="rect">
            <a:avLst/>
          </a:prstGeom>
        </p:spPr>
      </p:pic>
      <p:pic>
        <p:nvPicPr>
          <p:cNvPr id="6" name="Рисунок 5">
            <a:extLst>
              <a:ext uri="{FF2B5EF4-FFF2-40B4-BE49-F238E27FC236}">
                <a16:creationId xmlns:a16="http://schemas.microsoft.com/office/drawing/2014/main" id="{95C7F3A4-0B98-15AE-972B-96C7B4278941}"/>
              </a:ext>
            </a:extLst>
          </p:cNvPr>
          <p:cNvPicPr>
            <a:picLocks noChangeAspect="1"/>
          </p:cNvPicPr>
          <p:nvPr/>
        </p:nvPicPr>
        <p:blipFill>
          <a:blip r:embed="rId3"/>
          <a:stretch>
            <a:fillRect/>
          </a:stretch>
        </p:blipFill>
        <p:spPr>
          <a:xfrm>
            <a:off x="1214203" y="3897444"/>
            <a:ext cx="9278911" cy="1961490"/>
          </a:xfrm>
          <a:prstGeom prst="rect">
            <a:avLst/>
          </a:prstGeom>
        </p:spPr>
      </p:pic>
    </p:spTree>
    <p:extLst>
      <p:ext uri="{BB962C8B-B14F-4D97-AF65-F5344CB8AC3E}">
        <p14:creationId xmlns:p14="http://schemas.microsoft.com/office/powerpoint/2010/main" val="339807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696E7C-C845-73D9-B0AD-4CEDEAE34638}"/>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Преобразование адреса при считывании.</a:t>
            </a:r>
          </a:p>
        </p:txBody>
      </p:sp>
      <p:pic>
        <p:nvPicPr>
          <p:cNvPr id="4" name="Объект 3">
            <a:extLst>
              <a:ext uri="{FF2B5EF4-FFF2-40B4-BE49-F238E27FC236}">
                <a16:creationId xmlns:a16="http://schemas.microsoft.com/office/drawing/2014/main" id="{0E2A293C-B0A0-19E0-42D5-7ED16758F494}"/>
              </a:ext>
            </a:extLst>
          </p:cNvPr>
          <p:cNvPicPr>
            <a:picLocks noGrp="1" noChangeAspect="1"/>
          </p:cNvPicPr>
          <p:nvPr>
            <p:ph idx="1"/>
          </p:nvPr>
        </p:nvPicPr>
        <p:blipFill>
          <a:blip r:embed="rId2"/>
          <a:stretch>
            <a:fillRect/>
          </a:stretch>
        </p:blipFill>
        <p:spPr>
          <a:xfrm>
            <a:off x="2550123" y="1825625"/>
            <a:ext cx="6642165" cy="4667250"/>
          </a:xfrm>
          <a:prstGeom prst="rect">
            <a:avLst/>
          </a:prstGeom>
        </p:spPr>
      </p:pic>
    </p:spTree>
    <p:extLst>
      <p:ext uri="{BB962C8B-B14F-4D97-AF65-F5344CB8AC3E}">
        <p14:creationId xmlns:p14="http://schemas.microsoft.com/office/powerpoint/2010/main" val="68400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4C350-DE5D-780B-3703-47E7C5745AAB}"/>
              </a:ext>
            </a:extLst>
          </p:cNvPr>
          <p:cNvSpPr>
            <a:spLocks noGrp="1"/>
          </p:cNvSpPr>
          <p:nvPr>
            <p:ph type="title"/>
          </p:nvPr>
        </p:nvSpPr>
        <p:spPr/>
        <p:txBody>
          <a:bodyPr/>
          <a:lstStyle/>
          <a:p>
            <a:pPr algn="ctr"/>
            <a:r>
              <a:rPr lang="ru-RU" b="1" dirty="0">
                <a:solidFill>
                  <a:schemeClr val="tx2"/>
                </a:solidFill>
              </a:rPr>
              <a:t>Пример преобразования.</a:t>
            </a:r>
          </a:p>
        </p:txBody>
      </p:sp>
      <p:pic>
        <p:nvPicPr>
          <p:cNvPr id="4" name="Объект 3">
            <a:extLst>
              <a:ext uri="{FF2B5EF4-FFF2-40B4-BE49-F238E27FC236}">
                <a16:creationId xmlns:a16="http://schemas.microsoft.com/office/drawing/2014/main" id="{FF795A70-10DE-DED8-EC7F-9DAF7884CB7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599" y="1825625"/>
            <a:ext cx="6092423" cy="4667250"/>
          </a:xfrm>
          <a:prstGeom prst="rect">
            <a:avLst/>
          </a:prstGeom>
          <a:noFill/>
          <a:ln>
            <a:noFill/>
          </a:ln>
        </p:spPr>
      </p:pic>
    </p:spTree>
    <p:extLst>
      <p:ext uri="{BB962C8B-B14F-4D97-AF65-F5344CB8AC3E}">
        <p14:creationId xmlns:p14="http://schemas.microsoft.com/office/powerpoint/2010/main" val="371361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0BEF3-BE92-CB04-965A-3506D08B21A4}"/>
              </a:ext>
            </a:extLst>
          </p:cNvPr>
          <p:cNvSpPr txBox="1"/>
          <p:nvPr/>
        </p:nvSpPr>
        <p:spPr>
          <a:xfrm>
            <a:off x="644576" y="269823"/>
            <a:ext cx="10912839" cy="6502678"/>
          </a:xfrm>
          <a:prstGeom prst="rect">
            <a:avLst/>
          </a:prstGeom>
          <a:noFill/>
        </p:spPr>
        <p:txBody>
          <a:bodyPr wrap="square">
            <a:spAutoFit/>
          </a:bodyPr>
          <a:lstStyle/>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В структуру виртуального адреса входит адрес страницы и адрес внутри страницы. Если мы считаем, что размер страницы 4К, то на адрес внутри страницы отводим 12 бит. Номер виртуальной страницы используется в качестве индекса для таблицы страниц. </a:t>
            </a:r>
            <a:r>
              <a:rPr lang="ru-RU" sz="2800" dirty="0">
                <a:latin typeface="Times New Roman" panose="02020603050405020304" pitchFamily="18" charset="0"/>
                <a:ea typeface="Calibri" panose="020F0502020204030204" pitchFamily="34" charset="0"/>
                <a:cs typeface="Times New Roman" panose="02020603050405020304" pitchFamily="18" charset="0"/>
              </a:rPr>
              <a:t>Пусть</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это будет номер 3. Из таблицы выбирается 3-й элемент, и диспетчер памяти проверяет, находится ли текущая страница в данный момент в памяти (у нас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20</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виртуальных страниц и 8 физических, поэтому такая проверка необходима). Контроллер проверяет бит присутствия. Если он «1», то такая страница в памяти есть, и теперь из таблицы выбирается номер страничного кадра. Например, он равен 6-ти. Это число копируется в старшие 3 разряда выходного регистра, а в 12 младших разрядов параллельно копируется содержимое соответствующих 12 бит входного регистра.</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447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A1A13D7-E411-1F5B-F01A-C33FAD4F49E5}"/>
              </a:ext>
            </a:extLst>
          </p:cNvPr>
          <p:cNvPicPr>
            <a:picLocks noChangeAspect="1"/>
          </p:cNvPicPr>
          <p:nvPr/>
        </p:nvPicPr>
        <p:blipFill>
          <a:blip r:embed="rId2"/>
          <a:stretch>
            <a:fillRect/>
          </a:stretch>
        </p:blipFill>
        <p:spPr>
          <a:xfrm>
            <a:off x="1950099" y="360952"/>
            <a:ext cx="8546840" cy="5958302"/>
          </a:xfrm>
          <a:prstGeom prst="rect">
            <a:avLst/>
          </a:prstGeom>
        </p:spPr>
      </p:pic>
    </p:spTree>
    <p:extLst>
      <p:ext uri="{BB962C8B-B14F-4D97-AF65-F5344CB8AC3E}">
        <p14:creationId xmlns:p14="http://schemas.microsoft.com/office/powerpoint/2010/main" val="250153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0C3F9-648C-CF3C-DD1A-BE94E0AEDD9E}"/>
              </a:ext>
            </a:extLst>
          </p:cNvPr>
          <p:cNvSpPr txBox="1"/>
          <p:nvPr/>
        </p:nvSpPr>
        <p:spPr>
          <a:xfrm>
            <a:off x="479685" y="494675"/>
            <a:ext cx="11062741" cy="7263783"/>
          </a:xfrm>
          <a:prstGeom prst="rect">
            <a:avLst/>
          </a:prstGeom>
          <a:noFill/>
        </p:spPr>
        <p:txBody>
          <a:bodyPr wrap="square">
            <a:spAutoFit/>
          </a:bodyPr>
          <a:lstStyle/>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Пусть надо преобразовать 4Гбайт виртуального пространства со страницами размером 8 Кбайт в 1 Мбайт физического пространства со страничными кадрами размером 8 Кбайт.</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4 Гбайт –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32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1 Мбайт =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20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8 Кбайт –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13</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Вычислим количество страничных кадров: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20</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13</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7</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(128) Предположим, виртуальный адрес – 0х000195С3.</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Номер страницы выясняем по состоянию старших 19 разрядов. 15 старших разрядов в нуле. На остальных четырех 1100 (12). Предположим, что один из тегов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TLB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совпал. Данные под этим тегом – 25(11001). Это номер страничного кадра. </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Получаем физический адрес 0х335С3.</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1000"/>
              </a:spcAft>
            </a:pP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8829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1907766-ADB3-084A-5D2D-C5ABE0792C85}"/>
              </a:ext>
            </a:extLst>
          </p:cNvPr>
          <p:cNvPicPr>
            <a:picLocks noChangeAspect="1"/>
          </p:cNvPicPr>
          <p:nvPr/>
        </p:nvPicPr>
        <p:blipFill>
          <a:blip r:embed="rId2"/>
          <a:stretch>
            <a:fillRect/>
          </a:stretch>
        </p:blipFill>
        <p:spPr>
          <a:xfrm>
            <a:off x="2034074" y="615821"/>
            <a:ext cx="8373342" cy="2240650"/>
          </a:xfrm>
          <a:prstGeom prst="rect">
            <a:avLst/>
          </a:prstGeom>
        </p:spPr>
      </p:pic>
      <p:pic>
        <p:nvPicPr>
          <p:cNvPr id="5" name="Рисунок 4">
            <a:extLst>
              <a:ext uri="{FF2B5EF4-FFF2-40B4-BE49-F238E27FC236}">
                <a16:creationId xmlns:a16="http://schemas.microsoft.com/office/drawing/2014/main" id="{CF83D015-B6DF-DCA1-2DFA-BA88F72A86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5570" y="4664137"/>
            <a:ext cx="5857240" cy="1923415"/>
          </a:xfrm>
          <a:prstGeom prst="rect">
            <a:avLst/>
          </a:prstGeom>
          <a:noFill/>
          <a:ln>
            <a:noFill/>
          </a:ln>
        </p:spPr>
      </p:pic>
      <p:pic>
        <p:nvPicPr>
          <p:cNvPr id="6" name="Рисунок 5">
            <a:extLst>
              <a:ext uri="{FF2B5EF4-FFF2-40B4-BE49-F238E27FC236}">
                <a16:creationId xmlns:a16="http://schemas.microsoft.com/office/drawing/2014/main" id="{B2A0ABCE-CF49-110F-1E54-4653BBC3B0F3}"/>
              </a:ext>
            </a:extLst>
          </p:cNvPr>
          <p:cNvPicPr>
            <a:picLocks noChangeAspect="1"/>
          </p:cNvPicPr>
          <p:nvPr/>
        </p:nvPicPr>
        <p:blipFill>
          <a:blip r:embed="rId4"/>
          <a:stretch>
            <a:fillRect/>
          </a:stretch>
        </p:blipFill>
        <p:spPr>
          <a:xfrm>
            <a:off x="557770" y="2710295"/>
            <a:ext cx="5867400" cy="2057400"/>
          </a:xfrm>
          <a:prstGeom prst="rect">
            <a:avLst/>
          </a:prstGeom>
        </p:spPr>
      </p:pic>
    </p:spTree>
    <p:extLst>
      <p:ext uri="{BB962C8B-B14F-4D97-AF65-F5344CB8AC3E}">
        <p14:creationId xmlns:p14="http://schemas.microsoft.com/office/powerpoint/2010/main" val="2577520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271992-8310-C677-CB42-84F42AB46D56}"/>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Сегментация памяти. Реальный режим.</a:t>
            </a:r>
          </a:p>
        </p:txBody>
      </p:sp>
      <p:pic>
        <p:nvPicPr>
          <p:cNvPr id="4" name="Объект 3">
            <a:extLst>
              <a:ext uri="{FF2B5EF4-FFF2-40B4-BE49-F238E27FC236}">
                <a16:creationId xmlns:a16="http://schemas.microsoft.com/office/drawing/2014/main" id="{51FAA85A-6E77-8BB4-BF24-0E5AEC2386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8505" y="2104941"/>
            <a:ext cx="6745573" cy="3350884"/>
          </a:xfrm>
          <a:prstGeom prst="rect">
            <a:avLst/>
          </a:prstGeom>
          <a:noFill/>
          <a:ln>
            <a:noFill/>
          </a:ln>
        </p:spPr>
      </p:pic>
    </p:spTree>
    <p:extLst>
      <p:ext uri="{BB962C8B-B14F-4D97-AF65-F5344CB8AC3E}">
        <p14:creationId xmlns:p14="http://schemas.microsoft.com/office/powerpoint/2010/main" val="400269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F3D2AF-F6A7-B896-34B5-F1845EE9D23F}"/>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Сегментное преобразование памяти.</a:t>
            </a:r>
          </a:p>
        </p:txBody>
      </p:sp>
      <p:sp>
        <p:nvSpPr>
          <p:cNvPr id="3" name="Объект 2">
            <a:extLst>
              <a:ext uri="{FF2B5EF4-FFF2-40B4-BE49-F238E27FC236}">
                <a16:creationId xmlns:a16="http://schemas.microsoft.com/office/drawing/2014/main" id="{149A7895-30AE-42FF-1530-E37768BD9D33}"/>
              </a:ext>
            </a:extLst>
          </p:cNvPr>
          <p:cNvSpPr>
            <a:spLocks noGrp="1"/>
          </p:cNvSpPr>
          <p:nvPr>
            <p:ph idx="1"/>
          </p:nvPr>
        </p:nvSpPr>
        <p:spPr/>
        <p:txBody>
          <a:bodyPr>
            <a:noAutofit/>
          </a:bodyPr>
          <a:lstStyle/>
          <a:p>
            <a:pPr algn="just">
              <a:lnSpc>
                <a:spcPct val="115000"/>
              </a:lnSpc>
              <a:spcAft>
                <a:spcPts val="100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Виртуальная память поддерживается с помощью двух таблиц дескрипторов: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LDT</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Local Descriptor Table</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a:t>
            </a:r>
            <a:r>
              <a:rPr lang="ru-RU" dirty="0">
                <a:effectLst/>
                <a:latin typeface="Times New Roman" panose="02020603050405020304" pitchFamily="18" charset="0"/>
                <a:ea typeface="Calibri" panose="020F0502020204030204" pitchFamily="34" charset="0"/>
                <a:cs typeface="Times New Roman" panose="02020603050405020304" pitchFamily="18" charset="0"/>
              </a:rPr>
              <a:t> и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GDT</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Global Descriptor Table</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a:t>
            </a:r>
            <a:r>
              <a:rPr lang="ru-RU" dirty="0">
                <a:effectLst/>
                <a:latin typeface="Times New Roman" panose="02020603050405020304" pitchFamily="18" charset="0"/>
                <a:ea typeface="Calibri" panose="020F0502020204030204" pitchFamily="34" charset="0"/>
                <a:cs typeface="Times New Roman" panose="02020603050405020304" pitchFamily="18" charset="0"/>
              </a:rPr>
              <a:t> Локальная таблица индивидуальна для каждой программы и поддерживает в ней все типы сегментов, а глобальная едина для всех программ пользователей и для операционной системы.</a:t>
            </a:r>
          </a:p>
          <a:p>
            <a:r>
              <a:rPr lang="ru-RU" dirty="0">
                <a:effectLst/>
                <a:latin typeface="Times New Roman" panose="02020603050405020304" pitchFamily="18" charset="0"/>
                <a:ea typeface="Calibri" panose="020F0502020204030204" pitchFamily="34" charset="0"/>
                <a:cs typeface="Times New Roman" panose="02020603050405020304" pitchFamily="18" charset="0"/>
              </a:rPr>
              <a:t>В сегментные регистры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CS</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DS</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ES</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FS</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GS</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 и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SS</a:t>
            </a:r>
            <a:r>
              <a:rPr lang="ru-RU" dirty="0">
                <a:effectLst/>
                <a:latin typeface="Times New Roman" panose="02020603050405020304" pitchFamily="18" charset="0"/>
                <a:ea typeface="Calibri" panose="020F0502020204030204" pitchFamily="34" charset="0"/>
                <a:cs typeface="Times New Roman" panose="02020603050405020304" pitchFamily="18" charset="0"/>
              </a:rPr>
              <a:t>) загружается селектор сегмента – индекс (номер элемента в таблице дескрипторов), принадлежность к одной из таблиц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LDT</a:t>
            </a:r>
            <a:r>
              <a:rPr lang="ru-RU"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GDT</a:t>
            </a:r>
            <a:r>
              <a:rPr lang="ru-RU" dirty="0">
                <a:effectLst/>
                <a:latin typeface="Times New Roman" panose="02020603050405020304" pitchFamily="18" charset="0"/>
                <a:ea typeface="Calibri" panose="020F0502020204030204" pitchFamily="34" charset="0"/>
                <a:cs typeface="Times New Roman" panose="02020603050405020304" pitchFamily="18" charset="0"/>
              </a:rPr>
              <a:t>) и уровень привилегий программы (0-3)</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07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F678FAA-836F-7C07-AEB4-D7D98DA64B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105" y="1484026"/>
            <a:ext cx="10611171" cy="3792511"/>
          </a:xfrm>
          <a:prstGeom prst="rect">
            <a:avLst/>
          </a:prstGeom>
          <a:noFill/>
          <a:ln>
            <a:noFill/>
          </a:ln>
        </p:spPr>
      </p:pic>
    </p:spTree>
    <p:extLst>
      <p:ext uri="{BB962C8B-B14F-4D97-AF65-F5344CB8AC3E}">
        <p14:creationId xmlns:p14="http://schemas.microsoft.com/office/powerpoint/2010/main" val="303369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327D4B-C342-9983-1344-369C7DAF3E2A}"/>
              </a:ext>
            </a:extLst>
          </p:cNvPr>
          <p:cNvSpPr txBox="1"/>
          <p:nvPr/>
        </p:nvSpPr>
        <p:spPr>
          <a:xfrm>
            <a:off x="1289154" y="824458"/>
            <a:ext cx="9878518" cy="5631542"/>
          </a:xfrm>
          <a:prstGeom prst="rect">
            <a:avLst/>
          </a:prstGeom>
          <a:noFill/>
        </p:spPr>
        <p:txBody>
          <a:bodyPr wrap="square">
            <a:spAutoFit/>
          </a:bodyPr>
          <a:lstStyle/>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Получение указателя на дескриптор следующее:</a:t>
            </a:r>
          </a:p>
          <a:p>
            <a:pPr marL="342900" lvl="0" indent="-342900" algn="just">
              <a:lnSpc>
                <a:spcPct val="115000"/>
              </a:lnSpc>
              <a:buFont typeface="+mj-lt"/>
              <a:buAutoNum type="arabicPeriod"/>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Определяется тип таблицы дескрипторов.</a:t>
            </a:r>
          </a:p>
          <a:p>
            <a:pPr marL="342900" lvl="0" indent="-342900" algn="just">
              <a:lnSpc>
                <a:spcPct val="115000"/>
              </a:lnSpc>
              <a:buFont typeface="+mj-lt"/>
              <a:buAutoNum type="arabicPeriod"/>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Адрес дескриптора из соответствующего типа таблиц сохраняется во внутреннем регистре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MMU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Индекс, содержащийся в селекторе используемого сегмента, копируется во внутренний регистр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MMU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на соответствующие разряды (15 – 3), а младшие разряды в регистре обнуляются.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Состояния регистров складывается. Сумма представляет собой адрес ячейки, в которой записан номер элемента выбранной таблицы дескрипторов.</a:t>
            </a:r>
          </a:p>
        </p:txBody>
      </p:sp>
    </p:spTree>
    <p:extLst>
      <p:ext uri="{BB962C8B-B14F-4D97-AF65-F5344CB8AC3E}">
        <p14:creationId xmlns:p14="http://schemas.microsoft.com/office/powerpoint/2010/main" val="301562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D17C71-BB82-1EA2-2986-1BB8686E60C2}"/>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Формат дескриптора.</a:t>
            </a:r>
          </a:p>
        </p:txBody>
      </p:sp>
      <p:pic>
        <p:nvPicPr>
          <p:cNvPr id="4" name="Объект 3">
            <a:extLst>
              <a:ext uri="{FF2B5EF4-FFF2-40B4-BE49-F238E27FC236}">
                <a16:creationId xmlns:a16="http://schemas.microsoft.com/office/drawing/2014/main" id="{53F51922-E242-B86A-AD39-DB9CFA19E42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551" y="2498871"/>
            <a:ext cx="10795930" cy="2372931"/>
          </a:xfrm>
          <a:prstGeom prst="rect">
            <a:avLst/>
          </a:prstGeom>
          <a:noFill/>
          <a:ln>
            <a:noFill/>
          </a:ln>
        </p:spPr>
      </p:pic>
    </p:spTree>
    <p:extLst>
      <p:ext uri="{BB962C8B-B14F-4D97-AF65-F5344CB8AC3E}">
        <p14:creationId xmlns:p14="http://schemas.microsoft.com/office/powerpoint/2010/main" val="1021614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B7CD8-12F0-2B84-2F38-887358B4A0FC}"/>
              </a:ext>
            </a:extLst>
          </p:cNvPr>
          <p:cNvSpPr txBox="1"/>
          <p:nvPr/>
        </p:nvSpPr>
        <p:spPr>
          <a:xfrm>
            <a:off x="689548" y="209862"/>
            <a:ext cx="10897849" cy="6918165"/>
          </a:xfrm>
          <a:prstGeom prst="rect">
            <a:avLst/>
          </a:prstGeom>
          <a:noFill/>
        </p:spPr>
        <p:txBody>
          <a:bodyPr wrap="square">
            <a:spAutoFit/>
          </a:bodyPr>
          <a:lstStyle/>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База –базовый адрес сегмента;</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Предел – длина сегмента;</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Тип – тип сегмента;</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G</a:t>
            </a:r>
            <a:r>
              <a:rPr lang="ru-RU" sz="2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granularity</a:t>
            </a:r>
            <a:r>
              <a:rPr lang="ru-RU" sz="2800" i="1"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–степень дробления поля предел ( 0- в байтах, 1 – в страницах);</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разрядность сегмента ( 0- 16, 1 -32);</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P</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бит присутствия сегмента в памяти;</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DPL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уровень привилегий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3). Уровень привилегий отражает степень защиты работающей программы. Самый низкий уровень привилегий у обычных пользовательских программ. Далее – общие библиотечные процедуры, системные вызовы и ядро операционной системы.</a:t>
            </a:r>
          </a:p>
        </p:txBody>
      </p:sp>
    </p:spTree>
    <p:extLst>
      <p:ext uri="{BB962C8B-B14F-4D97-AF65-F5344CB8AC3E}">
        <p14:creationId xmlns:p14="http://schemas.microsoft.com/office/powerpoint/2010/main" val="1481135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A33C3-89DF-056D-08DB-73017C1ED6D9}"/>
              </a:ext>
            </a:extLst>
          </p:cNvPr>
          <p:cNvSpPr txBox="1"/>
          <p:nvPr/>
        </p:nvSpPr>
        <p:spPr>
          <a:xfrm>
            <a:off x="554636" y="344774"/>
            <a:ext cx="11152682" cy="5832366"/>
          </a:xfrm>
          <a:prstGeom prst="rect">
            <a:avLst/>
          </a:prstGeom>
          <a:noFill/>
        </p:spPr>
        <p:txBody>
          <a:bodyPr wrap="square">
            <a:spAutoFit/>
          </a:bodyPr>
          <a:lstStyle/>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 локальной таблице каждому сегментному регистру соответствует свой тип дескриптора. Вызов дескриптора производится, если этот сегмент присутствует в памяти, при условии, что индекс дескриптора отличен от 0.</a:t>
            </a:r>
          </a:p>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Затем производится проверка соответствия смещения размеру сегмента. При 32-разрядном сегменте необходимо представлять предел в страницах, так как размер страницы не меньше 4Кбайт, а поле лимита 20 разрядов.</a:t>
            </a:r>
          </a:p>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Если смещение не превышает размер сегмента, то формируется линейный адрес. К базовому адресу из дескриптора прибавляется смещение. Линейный адрес выставляется как физический в том случае, когда нет разбиения сегментов на страницы.</a:t>
            </a:r>
          </a:p>
          <a:p>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 случае разбиения сегментов на страницы линейный адрес будет еще не физическим, а виртуальным. Он будет содержать адрес каталога страниц, адрес страницы в таблице и адрес символа на странице</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508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DFA12F9-C634-1C99-A533-79E0C89DC0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9650" y="473542"/>
            <a:ext cx="9135539" cy="4952897"/>
          </a:xfrm>
          <a:prstGeom prst="rect">
            <a:avLst/>
          </a:prstGeom>
          <a:noFill/>
          <a:ln>
            <a:noFill/>
          </a:ln>
        </p:spPr>
      </p:pic>
    </p:spTree>
    <p:extLst>
      <p:ext uri="{BB962C8B-B14F-4D97-AF65-F5344CB8AC3E}">
        <p14:creationId xmlns:p14="http://schemas.microsoft.com/office/powerpoint/2010/main" val="375687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734C35-9F1D-16D5-CC06-FC98D816C30C}"/>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Области адресов и объем памяти.</a:t>
            </a:r>
          </a:p>
        </p:txBody>
      </p:sp>
      <p:sp>
        <p:nvSpPr>
          <p:cNvPr id="3" name="Объект 2">
            <a:extLst>
              <a:ext uri="{FF2B5EF4-FFF2-40B4-BE49-F238E27FC236}">
                <a16:creationId xmlns:a16="http://schemas.microsoft.com/office/drawing/2014/main" id="{7DC5292C-A4ED-0BB5-4498-11A6B480CD2A}"/>
              </a:ext>
            </a:extLst>
          </p:cNvPr>
          <p:cNvSpPr>
            <a:spLocks noGrp="1"/>
          </p:cNvSpPr>
          <p:nvPr>
            <p:ph idx="1"/>
          </p:nvPr>
        </p:nvSpPr>
        <p:spPr/>
        <p:txBody>
          <a:bodyPr/>
          <a:lstStyle/>
          <a:p>
            <a:r>
              <a:rPr lang="en-US" dirty="0"/>
              <a:t>DDR_SDRAM (HPS) – 1Gb (256M x 4 </a:t>
            </a:r>
            <a:r>
              <a:rPr lang="en-US" dirty="0">
                <a:solidFill>
                  <a:srgbClr val="FF0000"/>
                </a:solidFill>
              </a:rPr>
              <a:t>(32 bits)</a:t>
            </a:r>
            <a:r>
              <a:rPr lang="en-US" dirty="0"/>
              <a:t>)</a:t>
            </a:r>
          </a:p>
          <a:p>
            <a:r>
              <a:rPr lang="en-US" dirty="0"/>
              <a:t>0x00000000 – 0x3FFFFFFF ;</a:t>
            </a:r>
          </a:p>
          <a:p>
            <a:r>
              <a:rPr lang="en-US" dirty="0"/>
              <a:t>(Cache A9 – 64Kb (16K x 4) 0xFFFF0000 – 0xFFFFFFFF);</a:t>
            </a:r>
          </a:p>
          <a:p>
            <a:r>
              <a:rPr lang="en-US" dirty="0"/>
              <a:t>SDRAM (FPGA) – 64Mb (32Mx2 </a:t>
            </a:r>
            <a:r>
              <a:rPr lang="en-US" dirty="0">
                <a:solidFill>
                  <a:srgbClr val="FF0000"/>
                </a:solidFill>
              </a:rPr>
              <a:t>(16 bits</a:t>
            </a:r>
            <a:r>
              <a:rPr lang="en-US" dirty="0"/>
              <a:t>), </a:t>
            </a:r>
            <a:r>
              <a:rPr lang="en-US" dirty="0" err="1"/>
              <a:t>Nios</a:t>
            </a:r>
            <a:r>
              <a:rPr lang="en-US" dirty="0"/>
              <a:t>) (8Mx2)x4banks</a:t>
            </a:r>
          </a:p>
          <a:p>
            <a:r>
              <a:rPr lang="en-US" dirty="0"/>
              <a:t>0xC0000000 – 0xC3FFFFFF;</a:t>
            </a:r>
          </a:p>
          <a:p>
            <a:r>
              <a:rPr lang="en-US" dirty="0"/>
              <a:t>FPGA On-chip memory (video-buffer) – 256Kb + 8Kb (</a:t>
            </a:r>
            <a:r>
              <a:rPr lang="en-US" dirty="0" err="1"/>
              <a:t>Nios</a:t>
            </a:r>
            <a:r>
              <a:rPr lang="en-US" dirty="0"/>
              <a:t>)</a:t>
            </a:r>
          </a:p>
          <a:p>
            <a:r>
              <a:rPr lang="en-US" dirty="0"/>
              <a:t>0xC8000000 – 0xC803FFFF (64K x 4 – color pixel buffer)</a:t>
            </a:r>
          </a:p>
          <a:p>
            <a:r>
              <a:rPr lang="en-US" dirty="0"/>
              <a:t>0xC9000000 – 0xC9001FFF (8K x 1 – character pixel buffer) </a:t>
            </a:r>
          </a:p>
          <a:p>
            <a:endParaRPr lang="ru-RU" dirty="0"/>
          </a:p>
        </p:txBody>
      </p:sp>
    </p:spTree>
    <p:extLst>
      <p:ext uri="{BB962C8B-B14F-4D97-AF65-F5344CB8AC3E}">
        <p14:creationId xmlns:p14="http://schemas.microsoft.com/office/powerpoint/2010/main" val="1419801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B7555-1D3A-96C1-4ACC-C2487E0F8903}"/>
              </a:ext>
            </a:extLst>
          </p:cNvPr>
          <p:cNvSpPr txBox="1"/>
          <p:nvPr/>
        </p:nvSpPr>
        <p:spPr>
          <a:xfrm>
            <a:off x="644578" y="554635"/>
            <a:ext cx="10957810" cy="5793702"/>
          </a:xfrm>
          <a:prstGeom prst="rect">
            <a:avLst/>
          </a:prstGeom>
          <a:noFill/>
        </p:spPr>
        <p:txBody>
          <a:bodyPr wrap="square">
            <a:spAutoFit/>
          </a:bodyPr>
          <a:lstStyle/>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Предположим, что мы получили линейный адрес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01</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035.</a:t>
            </a:r>
          </a:p>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Первые 10 бит этого адреса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0000000111 ==7.</a:t>
            </a:r>
          </a:p>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Таким образом, из каталога страниц на 7 позиции мы находим указатель на, предположим</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10-ю таблицу и находим в ней </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27</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страницу. На 27 странице записан 20 номер страничного кадра. Размер страничного кадра 4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КБайта</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что соответствует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12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элементам адреса. Запишем число 20 в двоичной системе и сдвинем на 12 позиций влево.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10100000000000000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14000. Это адрес начала страничного кадра. Добавим смещение на 12-ти разрядах.</a:t>
            </a:r>
          </a:p>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x14000 + 0x035 = 0x14035</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2577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DC5EB4D-DADC-E3C6-A6B9-0604EDF76D27}"/>
              </a:ext>
            </a:extLst>
          </p:cNvPr>
          <p:cNvPicPr>
            <a:picLocks noChangeAspect="1"/>
          </p:cNvPicPr>
          <p:nvPr/>
        </p:nvPicPr>
        <p:blipFill>
          <a:blip r:embed="rId2"/>
          <a:stretch>
            <a:fillRect/>
          </a:stretch>
        </p:blipFill>
        <p:spPr>
          <a:xfrm>
            <a:off x="1688168" y="1349115"/>
            <a:ext cx="9581859" cy="3413385"/>
          </a:xfrm>
          <a:prstGeom prst="rect">
            <a:avLst/>
          </a:prstGeom>
        </p:spPr>
      </p:pic>
    </p:spTree>
    <p:extLst>
      <p:ext uri="{BB962C8B-B14F-4D97-AF65-F5344CB8AC3E}">
        <p14:creationId xmlns:p14="http://schemas.microsoft.com/office/powerpoint/2010/main" val="70494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ADF3D-2FEF-83B2-1B60-9DEB348B1469}"/>
              </a:ext>
            </a:extLst>
          </p:cNvPr>
          <p:cNvSpPr>
            <a:spLocks noGrp="1"/>
          </p:cNvSpPr>
          <p:nvPr>
            <p:ph type="title"/>
          </p:nvPr>
        </p:nvSpPr>
        <p:spPr>
          <a:solidFill>
            <a:schemeClr val="accent4">
              <a:lumMod val="20000"/>
              <a:lumOff val="80000"/>
            </a:schemeClr>
          </a:solidFill>
        </p:spPr>
        <p:txBody>
          <a:bodyPr>
            <a:normAutofit fontScale="90000"/>
          </a:bodyPr>
          <a:lstStyle/>
          <a:p>
            <a:pPr algn="ct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5300" b="1" dirty="0">
                <a:solidFill>
                  <a:schemeClr val="tx2"/>
                </a:solidFill>
                <a:effectLst/>
                <a:ea typeface="Calibri" panose="020F0502020204030204" pitchFamily="34" charset="0"/>
                <a:cs typeface="Times New Roman" panose="02020603050405020304" pitchFamily="18" charset="0"/>
              </a:rPr>
              <a:t>Фрагментация</a:t>
            </a:r>
            <a:br>
              <a:rPr lang="ru-RU" sz="5300" dirty="0">
                <a:solidFill>
                  <a:schemeClr val="tx2"/>
                </a:solidFill>
                <a:effectLst/>
                <a:ea typeface="Calibri" panose="020F0502020204030204" pitchFamily="34" charset="0"/>
                <a:cs typeface="Times New Roman" panose="02020603050405020304" pitchFamily="18" charset="0"/>
              </a:rPr>
            </a:br>
            <a:endParaRPr lang="ru-RU" sz="5300" dirty="0">
              <a:solidFill>
                <a:schemeClr val="tx2"/>
              </a:solidFill>
            </a:endParaRPr>
          </a:p>
        </p:txBody>
      </p:sp>
      <p:sp>
        <p:nvSpPr>
          <p:cNvPr id="3" name="Объект 2">
            <a:extLst>
              <a:ext uri="{FF2B5EF4-FFF2-40B4-BE49-F238E27FC236}">
                <a16:creationId xmlns:a16="http://schemas.microsoft.com/office/drawing/2014/main" id="{416DAFDC-BDB8-09B1-20B0-A169D459C843}"/>
              </a:ext>
            </a:extLst>
          </p:cNvPr>
          <p:cNvSpPr>
            <a:spLocks noGrp="1"/>
          </p:cNvSpPr>
          <p:nvPr>
            <p:ph idx="1"/>
          </p:nvPr>
        </p:nvSpPr>
        <p:spPr>
          <a:xfrm>
            <a:off x="149901" y="1825625"/>
            <a:ext cx="11602387" cy="4351338"/>
          </a:xfrm>
        </p:spPr>
        <p:txBody>
          <a:bodyPr>
            <a:noAutofit/>
          </a:bodyPr>
          <a:lstStyle/>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При преобразовании памяти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неизбежно появляются неиспользованные участки. Эта проблема называется фрагментацией. При страничной организации памяти возникает </a:t>
            </a: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внутренняя фрагментация</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так как размер страницы всегда фиксирован. Неиспользованными остаются участки страниц после выполнения переходов, или если это последняя страница программы. Для сокращения внутренней фрагментации удобнее использовать страницы небольшого объема. Но, с точки зрения структуры диспетчера памяти, использование маленьких страниц очень невыгодно, так как увеличивается количество регистров в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TLB</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 отличие от страниц, сегменты не имеют фиксированного размера. Размер сегмента оговаривается в структуре программы. Поэтому, при  замене сегментов</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в памяти возникают пустоты. Это </a:t>
            </a: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внешняя фрагментация</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174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5BBC279-B0A8-876F-3F1C-948509E32B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8643" y="771100"/>
            <a:ext cx="8303210" cy="5479798"/>
          </a:xfrm>
          <a:prstGeom prst="rect">
            <a:avLst/>
          </a:prstGeom>
          <a:noFill/>
          <a:ln>
            <a:noFill/>
          </a:ln>
        </p:spPr>
      </p:pic>
    </p:spTree>
    <p:extLst>
      <p:ext uri="{BB962C8B-B14F-4D97-AF65-F5344CB8AC3E}">
        <p14:creationId xmlns:p14="http://schemas.microsoft.com/office/powerpoint/2010/main" val="2602062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A3D41C-E1E2-E527-3F66-848A526A8613}"/>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Способы сокращения внешних фрагментаций.</a:t>
            </a:r>
          </a:p>
        </p:txBody>
      </p:sp>
      <p:sp>
        <p:nvSpPr>
          <p:cNvPr id="3" name="Объект 2">
            <a:extLst>
              <a:ext uri="{FF2B5EF4-FFF2-40B4-BE49-F238E27FC236}">
                <a16:creationId xmlns:a16="http://schemas.microsoft.com/office/drawing/2014/main" id="{221180B0-C06F-FAB5-D43C-78C7F7DCF1C1}"/>
              </a:ext>
            </a:extLst>
          </p:cNvPr>
          <p:cNvSpPr>
            <a:spLocks noGrp="1"/>
          </p:cNvSpPr>
          <p:nvPr>
            <p:ph idx="1"/>
          </p:nvPr>
        </p:nvSpPr>
        <p:spPr/>
        <p:txBody>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1. Уплотнение сегментов – «выдавливание» пустых пространств. Такое уплотнение можно производить или сразу по появлению пустого пространства, или после некоторого накопления таких пространств, когда доля незаполненных участков достигнет определенного допустимого процента от общего объема памяти. Этот способ имеет один существенный недостаток – дополнительные затраты времени на процесс.</a:t>
            </a:r>
          </a:p>
          <a:p>
            <a:endParaRPr lang="ru-RU" dirty="0"/>
          </a:p>
        </p:txBody>
      </p:sp>
    </p:spTree>
    <p:extLst>
      <p:ext uri="{BB962C8B-B14F-4D97-AF65-F5344CB8AC3E}">
        <p14:creationId xmlns:p14="http://schemas.microsoft.com/office/powerpoint/2010/main" val="114139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518DD-37CF-708A-2841-F34624D52E95}"/>
              </a:ext>
            </a:extLst>
          </p:cNvPr>
          <p:cNvSpPr txBox="1"/>
          <p:nvPr/>
        </p:nvSpPr>
        <p:spPr>
          <a:xfrm>
            <a:off x="419724" y="419724"/>
            <a:ext cx="11077731" cy="5274906"/>
          </a:xfrm>
          <a:prstGeom prst="rect">
            <a:avLst/>
          </a:prstGeom>
          <a:noFill/>
        </p:spPr>
        <p:txBody>
          <a:bodyPr wrap="square">
            <a:spAutoFit/>
          </a:bodyPr>
          <a:lstStyle/>
          <a:p>
            <a:pPr lvl="0"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2. Алгоритм оптимальной подгонки. В этом случае должен присутствовать список всех адресов и размеров пустот. При копировании сегмента в память выбирается самая маленькая из пустот, в которую он может поместиться. </a:t>
            </a:r>
          </a:p>
          <a:p>
            <a:pPr algn="just">
              <a:lnSpc>
                <a:spcPct val="115000"/>
              </a:lnSpc>
              <a:spcAft>
                <a:spcPts val="1000"/>
              </a:spcAft>
            </a:pPr>
            <a:r>
              <a:rPr lang="ru-RU" sz="2800" dirty="0">
                <a:latin typeface="Times New Roman" panose="02020603050405020304" pitchFamily="18" charset="0"/>
                <a:ea typeface="Calibri" panose="020F0502020204030204" pitchFamily="34" charset="0"/>
                <a:cs typeface="Times New Roman" panose="02020603050405020304" pitchFamily="18" charset="0"/>
              </a:rPr>
              <a:t>3.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В этом случае также имеется список всех пустот, но оптимальной подгонки не производится, а сегмент копируется в первое подходящее для него пространство. Этот способ позволяет получить меньшее количество маленьких пустых пространств, чем алгоритм оптимальной подгонки.</a:t>
            </a:r>
          </a:p>
          <a:p>
            <a:pPr lvl="0" algn="just">
              <a:lnSpc>
                <a:spcPct val="115000"/>
              </a:lnSpc>
              <a:spcAft>
                <a:spcPts val="1000"/>
              </a:spcAft>
            </a:pP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399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882C9E2-BFE1-B4AA-1953-EBCCA2060F41}"/>
              </a:ext>
            </a:extLst>
          </p:cNvPr>
          <p:cNvPicPr>
            <a:picLocks noChangeAspect="1"/>
          </p:cNvPicPr>
          <p:nvPr/>
        </p:nvPicPr>
        <p:blipFill>
          <a:blip r:embed="rId2"/>
          <a:stretch>
            <a:fillRect/>
          </a:stretch>
        </p:blipFill>
        <p:spPr>
          <a:xfrm>
            <a:off x="2248679" y="447675"/>
            <a:ext cx="7223934" cy="5962650"/>
          </a:xfrm>
          <a:prstGeom prst="rect">
            <a:avLst/>
          </a:prstGeom>
        </p:spPr>
      </p:pic>
    </p:spTree>
    <p:extLst>
      <p:ext uri="{BB962C8B-B14F-4D97-AF65-F5344CB8AC3E}">
        <p14:creationId xmlns:p14="http://schemas.microsoft.com/office/powerpoint/2010/main" val="361523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D3DEF1-BB82-448E-B5E3-BE5245685CC6}"/>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Структура </a:t>
            </a:r>
            <a:r>
              <a:rPr lang="en-US" b="1" dirty="0">
                <a:solidFill>
                  <a:schemeClr val="tx2"/>
                </a:solidFill>
              </a:rPr>
              <a:t>DRAM</a:t>
            </a:r>
            <a:endParaRPr lang="ru-RU" b="1" dirty="0">
              <a:solidFill>
                <a:schemeClr val="tx2"/>
              </a:solidFill>
            </a:endParaRPr>
          </a:p>
        </p:txBody>
      </p:sp>
      <p:sp>
        <p:nvSpPr>
          <p:cNvPr id="3" name="Объект 2">
            <a:extLst>
              <a:ext uri="{FF2B5EF4-FFF2-40B4-BE49-F238E27FC236}">
                <a16:creationId xmlns:a16="http://schemas.microsoft.com/office/drawing/2014/main" id="{63A27ACD-F823-43A2-9467-23E3900710C6}"/>
              </a:ext>
            </a:extLst>
          </p:cNvPr>
          <p:cNvSpPr>
            <a:spLocks noGrp="1"/>
          </p:cNvSpPr>
          <p:nvPr>
            <p:ph idx="1"/>
          </p:nvPr>
        </p:nvSpPr>
        <p:spPr/>
        <p:txBody>
          <a:bodyPr/>
          <a:lstStyle/>
          <a:p>
            <a:r>
              <a:rPr lang="ru-RU" dirty="0"/>
              <a:t>Формирование обращения к </a:t>
            </a:r>
            <a:r>
              <a:rPr lang="en-US" dirty="0"/>
              <a:t>DRAM</a:t>
            </a:r>
          </a:p>
          <a:p>
            <a:endParaRPr lang="ru-RU" dirty="0"/>
          </a:p>
        </p:txBody>
      </p:sp>
      <p:pic>
        <p:nvPicPr>
          <p:cNvPr id="4" name="Рисунок 3">
            <a:extLst>
              <a:ext uri="{FF2B5EF4-FFF2-40B4-BE49-F238E27FC236}">
                <a16:creationId xmlns:a16="http://schemas.microsoft.com/office/drawing/2014/main" id="{24FC0962-90D5-43B6-8141-73F46DF8A8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63318" y="2563318"/>
            <a:ext cx="7540052" cy="3613645"/>
          </a:xfrm>
          <a:prstGeom prst="rect">
            <a:avLst/>
          </a:prstGeom>
          <a:noFill/>
          <a:ln>
            <a:noFill/>
          </a:ln>
        </p:spPr>
      </p:pic>
    </p:spTree>
    <p:extLst>
      <p:ext uri="{BB962C8B-B14F-4D97-AF65-F5344CB8AC3E}">
        <p14:creationId xmlns:p14="http://schemas.microsoft.com/office/powerpoint/2010/main" val="78685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FBBC16-E89E-45ED-AD14-BC914F40B3D6}"/>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Алгоритм обращения к внутренней структуре </a:t>
            </a:r>
            <a:r>
              <a:rPr lang="en-US" b="1" dirty="0">
                <a:solidFill>
                  <a:schemeClr val="tx2"/>
                </a:solidFill>
              </a:rPr>
              <a:t>DRAM</a:t>
            </a:r>
            <a:endParaRPr lang="ru-RU" b="1" dirty="0">
              <a:solidFill>
                <a:schemeClr val="tx2"/>
              </a:solidFill>
            </a:endParaRPr>
          </a:p>
        </p:txBody>
      </p:sp>
      <p:pic>
        <p:nvPicPr>
          <p:cNvPr id="4" name="Объект 3">
            <a:extLst>
              <a:ext uri="{FF2B5EF4-FFF2-40B4-BE49-F238E27FC236}">
                <a16:creationId xmlns:a16="http://schemas.microsoft.com/office/drawing/2014/main" id="{2668DB89-B5E3-4122-859F-C2AA0155436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3169" y="1690688"/>
            <a:ext cx="7854845" cy="4680132"/>
          </a:xfrm>
          <a:prstGeom prst="rect">
            <a:avLst/>
          </a:prstGeom>
          <a:noFill/>
          <a:ln>
            <a:noFill/>
          </a:ln>
        </p:spPr>
      </p:pic>
    </p:spTree>
    <p:extLst>
      <p:ext uri="{BB962C8B-B14F-4D97-AF65-F5344CB8AC3E}">
        <p14:creationId xmlns:p14="http://schemas.microsoft.com/office/powerpoint/2010/main" val="381370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E72FBE-275A-7BEF-5D4C-BC7F43F4B71B}"/>
              </a:ext>
            </a:extLst>
          </p:cNvPr>
          <p:cNvSpPr>
            <a:spLocks noGrp="1"/>
          </p:cNvSpPr>
          <p:nvPr>
            <p:ph type="title"/>
          </p:nvPr>
        </p:nvSpPr>
        <p:spPr>
          <a:solidFill>
            <a:schemeClr val="accent4">
              <a:lumMod val="20000"/>
              <a:lumOff val="80000"/>
            </a:schemeClr>
          </a:solidFill>
        </p:spPr>
        <p:txBody>
          <a:bodyPr/>
          <a:lstStyle/>
          <a:p>
            <a:pPr algn="ctr"/>
            <a:r>
              <a:rPr lang="ru-RU" b="1" dirty="0"/>
              <a:t>Структура </a:t>
            </a:r>
            <a:r>
              <a:rPr lang="en-US" b="1" dirty="0" err="1"/>
              <a:t>SDRAM_chip</a:t>
            </a:r>
            <a:r>
              <a:rPr lang="en-US" b="1" dirty="0"/>
              <a:t>.</a:t>
            </a:r>
            <a:endParaRPr lang="ru-RU" b="1" dirty="0"/>
          </a:p>
        </p:txBody>
      </p:sp>
      <p:sp>
        <p:nvSpPr>
          <p:cNvPr id="3" name="Объект 2">
            <a:extLst>
              <a:ext uri="{FF2B5EF4-FFF2-40B4-BE49-F238E27FC236}">
                <a16:creationId xmlns:a16="http://schemas.microsoft.com/office/drawing/2014/main" id="{EEB06E20-00C5-502B-9560-B1CAD70857A2}"/>
              </a:ext>
            </a:extLst>
          </p:cNvPr>
          <p:cNvSpPr>
            <a:spLocks noGrp="1"/>
          </p:cNvSpPr>
          <p:nvPr>
            <p:ph sz="half" idx="1"/>
          </p:nvPr>
        </p:nvSpPr>
        <p:spPr/>
        <p:txBody>
          <a:bodyPr>
            <a:normAutofit/>
          </a:bodyPr>
          <a:lstStyle/>
          <a:p>
            <a:pPr>
              <a:lnSpc>
                <a:spcPct val="110000"/>
              </a:lnSpc>
            </a:pPr>
            <a:r>
              <a:rPr lang="ru-RU" sz="2400" dirty="0"/>
              <a:t>Мультиплексированная шина адреса – 13 линий;</a:t>
            </a:r>
          </a:p>
          <a:p>
            <a:pPr>
              <a:lnSpc>
                <a:spcPct val="110000"/>
              </a:lnSpc>
            </a:pPr>
            <a:r>
              <a:rPr lang="ru-RU" sz="2400" dirty="0"/>
              <a:t>Адреса банков – 2 линии;</a:t>
            </a:r>
          </a:p>
          <a:p>
            <a:pPr>
              <a:lnSpc>
                <a:spcPct val="110000"/>
              </a:lnSpc>
            </a:pPr>
            <a:r>
              <a:rPr lang="ru-RU" sz="2400" dirty="0"/>
              <a:t>Строк матрицы – 13</a:t>
            </a:r>
            <a:r>
              <a:rPr lang="en-US" sz="2400" dirty="0"/>
              <a:t> </a:t>
            </a:r>
            <a:r>
              <a:rPr lang="en-US" sz="2400" dirty="0" err="1"/>
              <a:t>addr</a:t>
            </a:r>
            <a:r>
              <a:rPr lang="ru-RU" sz="2400" dirty="0"/>
              <a:t>;</a:t>
            </a:r>
          </a:p>
          <a:p>
            <a:pPr>
              <a:lnSpc>
                <a:spcPct val="110000"/>
              </a:lnSpc>
            </a:pPr>
            <a:r>
              <a:rPr lang="ru-RU" sz="2400" dirty="0"/>
              <a:t>Столбцов – 10</a:t>
            </a:r>
            <a:r>
              <a:rPr lang="en-US" sz="2400" dirty="0"/>
              <a:t> </a:t>
            </a:r>
            <a:r>
              <a:rPr lang="en-US" sz="2400" dirty="0" err="1"/>
              <a:t>addr</a:t>
            </a:r>
            <a:r>
              <a:rPr lang="ru-RU" sz="2400" dirty="0"/>
              <a:t>;</a:t>
            </a:r>
          </a:p>
          <a:p>
            <a:pPr>
              <a:lnSpc>
                <a:spcPct val="110000"/>
              </a:lnSpc>
            </a:pPr>
            <a:r>
              <a:rPr lang="ru-RU" sz="2400" dirty="0"/>
              <a:t>Шина данных – 16 линий.</a:t>
            </a:r>
          </a:p>
          <a:p>
            <a:pPr>
              <a:lnSpc>
                <a:spcPct val="110000"/>
              </a:lnSpc>
            </a:pPr>
            <a:r>
              <a:rPr lang="ru-RU" sz="2400" dirty="0"/>
              <a:t>Все сигналы, кроме частоты</a:t>
            </a:r>
            <a:r>
              <a:rPr lang="en-US" sz="2400" dirty="0"/>
              <a:t>,</a:t>
            </a:r>
            <a:r>
              <a:rPr lang="ru-RU" sz="2400" dirty="0"/>
              <a:t> поступают от контроллера, работающего под </a:t>
            </a:r>
            <a:r>
              <a:rPr lang="en-US" sz="2400" dirty="0" err="1"/>
              <a:t>Qsys</a:t>
            </a:r>
            <a:r>
              <a:rPr lang="en-US" sz="2400" dirty="0"/>
              <a:t>.</a:t>
            </a:r>
            <a:endParaRPr lang="ru-RU" sz="2400" dirty="0"/>
          </a:p>
        </p:txBody>
      </p:sp>
      <p:pic>
        <p:nvPicPr>
          <p:cNvPr id="6" name="Объект 5">
            <a:extLst>
              <a:ext uri="{FF2B5EF4-FFF2-40B4-BE49-F238E27FC236}">
                <a16:creationId xmlns:a16="http://schemas.microsoft.com/office/drawing/2014/main" id="{8F5CCC9F-B855-A113-07FD-96F6E28FD1EE}"/>
              </a:ext>
            </a:extLst>
          </p:cNvPr>
          <p:cNvPicPr>
            <a:picLocks noGrp="1" noChangeAspect="1"/>
          </p:cNvPicPr>
          <p:nvPr>
            <p:ph sz="half" idx="2"/>
          </p:nvPr>
        </p:nvPicPr>
        <p:blipFill>
          <a:blip r:embed="rId2"/>
          <a:stretch>
            <a:fillRect/>
          </a:stretch>
        </p:blipFill>
        <p:spPr>
          <a:xfrm>
            <a:off x="6574972" y="1967706"/>
            <a:ext cx="2286000" cy="4067175"/>
          </a:xfrm>
        </p:spPr>
      </p:pic>
    </p:spTree>
    <p:extLst>
      <p:ext uri="{BB962C8B-B14F-4D97-AF65-F5344CB8AC3E}">
        <p14:creationId xmlns:p14="http://schemas.microsoft.com/office/powerpoint/2010/main" val="110724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289F6-5324-E7ED-461B-EFDF308444A1}"/>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Взаимодействие </a:t>
            </a:r>
            <a:r>
              <a:rPr lang="en-US" b="1" dirty="0" err="1">
                <a:solidFill>
                  <a:schemeClr val="tx2"/>
                </a:solidFill>
              </a:rPr>
              <a:t>SDRAM_cntr</a:t>
            </a:r>
            <a:r>
              <a:rPr lang="en-US" b="1" dirty="0">
                <a:solidFill>
                  <a:schemeClr val="tx2"/>
                </a:solidFill>
              </a:rPr>
              <a:t> </a:t>
            </a:r>
            <a:r>
              <a:rPr lang="ru-RU" b="1" dirty="0">
                <a:solidFill>
                  <a:schemeClr val="tx2"/>
                </a:solidFill>
              </a:rPr>
              <a:t> и </a:t>
            </a:r>
            <a:r>
              <a:rPr lang="en-US" b="1" dirty="0" err="1">
                <a:solidFill>
                  <a:schemeClr val="tx2"/>
                </a:solidFill>
              </a:rPr>
              <a:t>SDRAM_chp</a:t>
            </a:r>
            <a:endParaRPr lang="ru-RU" b="1" dirty="0">
              <a:solidFill>
                <a:schemeClr val="tx2"/>
              </a:solidFill>
            </a:endParaRPr>
          </a:p>
        </p:txBody>
      </p:sp>
      <p:pic>
        <p:nvPicPr>
          <p:cNvPr id="5" name="Объект 4">
            <a:extLst>
              <a:ext uri="{FF2B5EF4-FFF2-40B4-BE49-F238E27FC236}">
                <a16:creationId xmlns:a16="http://schemas.microsoft.com/office/drawing/2014/main" id="{1A683F0C-28BB-FB0B-185C-84647A34FE55}"/>
              </a:ext>
            </a:extLst>
          </p:cNvPr>
          <p:cNvPicPr>
            <a:picLocks noGrp="1" noChangeAspect="1"/>
          </p:cNvPicPr>
          <p:nvPr>
            <p:ph idx="1"/>
          </p:nvPr>
        </p:nvPicPr>
        <p:blipFill>
          <a:blip r:embed="rId2"/>
          <a:stretch>
            <a:fillRect/>
          </a:stretch>
        </p:blipFill>
        <p:spPr>
          <a:xfrm>
            <a:off x="2192694" y="1825624"/>
            <a:ext cx="7031108" cy="4890771"/>
          </a:xfrm>
        </p:spPr>
      </p:pic>
    </p:spTree>
    <p:extLst>
      <p:ext uri="{BB962C8B-B14F-4D97-AF65-F5344CB8AC3E}">
        <p14:creationId xmlns:p14="http://schemas.microsoft.com/office/powerpoint/2010/main" val="370519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F6469F-85E4-7FEE-FD30-4A7F95FE6CF6}"/>
              </a:ext>
            </a:extLst>
          </p:cNvPr>
          <p:cNvSpPr>
            <a:spLocks noGrp="1"/>
          </p:cNvSpPr>
          <p:nvPr>
            <p:ph type="title"/>
          </p:nvPr>
        </p:nvSpPr>
        <p:spPr>
          <a:solidFill>
            <a:schemeClr val="accent4">
              <a:lumMod val="20000"/>
              <a:lumOff val="80000"/>
            </a:schemeClr>
          </a:solidFill>
        </p:spPr>
        <p:txBody>
          <a:bodyPr/>
          <a:lstStyle/>
          <a:p>
            <a:pPr algn="ctr"/>
            <a:r>
              <a:rPr lang="en-US" b="1" dirty="0"/>
              <a:t>DDR-SDRAM</a:t>
            </a:r>
            <a:endParaRPr lang="ru-RU" b="1" dirty="0"/>
          </a:p>
        </p:txBody>
      </p:sp>
      <p:sp>
        <p:nvSpPr>
          <p:cNvPr id="4" name="Объект 3">
            <a:extLst>
              <a:ext uri="{FF2B5EF4-FFF2-40B4-BE49-F238E27FC236}">
                <a16:creationId xmlns:a16="http://schemas.microsoft.com/office/drawing/2014/main" id="{27A4EB8D-DC6E-1EE2-40A8-1F01D33621F2}"/>
              </a:ext>
            </a:extLst>
          </p:cNvPr>
          <p:cNvSpPr>
            <a:spLocks noGrp="1"/>
          </p:cNvSpPr>
          <p:nvPr>
            <p:ph sz="half" idx="2"/>
          </p:nvPr>
        </p:nvSpPr>
        <p:spPr/>
        <p:txBody>
          <a:bodyPr/>
          <a:lstStyle/>
          <a:p>
            <a:r>
              <a:rPr lang="ru-RU" dirty="0"/>
              <a:t>Таким образом, от контроллера на микросхему поступают 2 линии частоты 400</a:t>
            </a:r>
            <a:r>
              <a:rPr lang="en-US" dirty="0"/>
              <a:t>MHz</a:t>
            </a:r>
            <a:r>
              <a:rPr lang="ru-RU" dirty="0"/>
              <a:t>, с фазой в половину периода и 2х4 линии строба данных. Линии строба строки и столбца, сброса и управления запись/чтение, а также </a:t>
            </a:r>
            <a:r>
              <a:rPr lang="en-US" dirty="0" err="1"/>
              <a:t>Clk_en</a:t>
            </a:r>
            <a:r>
              <a:rPr lang="ru-RU" dirty="0"/>
              <a:t> привязаны к основной частоте.</a:t>
            </a:r>
          </a:p>
        </p:txBody>
      </p:sp>
      <p:pic>
        <p:nvPicPr>
          <p:cNvPr id="5" name="Объект 4">
            <a:extLst>
              <a:ext uri="{FF2B5EF4-FFF2-40B4-BE49-F238E27FC236}">
                <a16:creationId xmlns:a16="http://schemas.microsoft.com/office/drawing/2014/main" id="{8553DC03-9199-45ED-9384-E32A6635E7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8499" y="2649894"/>
            <a:ext cx="5335551" cy="2892490"/>
          </a:xfrm>
          <a:prstGeom prst="rect">
            <a:avLst/>
          </a:prstGeom>
          <a:noFill/>
          <a:ln>
            <a:noFill/>
          </a:ln>
        </p:spPr>
      </p:pic>
    </p:spTree>
    <p:extLst>
      <p:ext uri="{BB962C8B-B14F-4D97-AF65-F5344CB8AC3E}">
        <p14:creationId xmlns:p14="http://schemas.microsoft.com/office/powerpoint/2010/main" val="391716791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1362</Words>
  <Application>Microsoft Office PowerPoint</Application>
  <PresentationFormat>Широкоэкранный</PresentationFormat>
  <Paragraphs>80</Paragraphs>
  <Slides>35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35</vt:i4>
      </vt:variant>
    </vt:vector>
  </HeadingPairs>
  <TitlesOfParts>
    <vt:vector size="40" baseType="lpstr">
      <vt:lpstr>Arial</vt:lpstr>
      <vt:lpstr>Calibri</vt:lpstr>
      <vt:lpstr>Calibri Light</vt:lpstr>
      <vt:lpstr>Times New Roman</vt:lpstr>
      <vt:lpstr>Тема Office</vt:lpstr>
      <vt:lpstr>Архитектура распределенных вычислительных систем</vt:lpstr>
      <vt:lpstr>Презентация PowerPoint</vt:lpstr>
      <vt:lpstr>Области адресов и объем памяти.</vt:lpstr>
      <vt:lpstr>Презентация PowerPoint</vt:lpstr>
      <vt:lpstr>Структура DRAM</vt:lpstr>
      <vt:lpstr>Алгоритм обращения к внутренней структуре DRAM</vt:lpstr>
      <vt:lpstr>Структура SDRAM_chip.</vt:lpstr>
      <vt:lpstr>Взаимодействие SDRAM_cntr  и SDRAM_chp</vt:lpstr>
      <vt:lpstr>DDR-SDRAM</vt:lpstr>
      <vt:lpstr>Структура накопителя  DDR-SDRAM_chip.</vt:lpstr>
      <vt:lpstr>Порядок обращения в Cache.</vt:lpstr>
      <vt:lpstr>Преобразование памяти</vt:lpstr>
      <vt:lpstr>Структура MMU.</vt:lpstr>
      <vt:lpstr>Любой объем памяти можно представить набором стандартных пространств (страниц)</vt:lpstr>
      <vt:lpstr>Страничное преобразование памяти</vt:lpstr>
      <vt:lpstr>Презентация PowerPoint</vt:lpstr>
      <vt:lpstr>Преобразование адреса при считывании.</vt:lpstr>
      <vt:lpstr>Пример преобразования.</vt:lpstr>
      <vt:lpstr>Презентация PowerPoint</vt:lpstr>
      <vt:lpstr>Презентация PowerPoint</vt:lpstr>
      <vt:lpstr>Презентация PowerPoint</vt:lpstr>
      <vt:lpstr>Сегментация памяти. Реальный режим.</vt:lpstr>
      <vt:lpstr>Сегментное преобразование памяти.</vt:lpstr>
      <vt:lpstr>Презентация PowerPoint</vt:lpstr>
      <vt:lpstr>Презентация PowerPoint</vt:lpstr>
      <vt:lpstr>Формат дескриптора.</vt:lpstr>
      <vt:lpstr>Презентация PowerPoint</vt:lpstr>
      <vt:lpstr>Презентация PowerPoint</vt:lpstr>
      <vt:lpstr>Презентация PowerPoint</vt:lpstr>
      <vt:lpstr>Презентация PowerPoint</vt:lpstr>
      <vt:lpstr>Презентация PowerPoint</vt:lpstr>
      <vt:lpstr>  Фрагментация </vt:lpstr>
      <vt:lpstr>Презентация PowerPoint</vt:lpstr>
      <vt:lpstr>Способы сокращения внешних фрагментаций.</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Olga Neelova</dc:creator>
  <cp:lastModifiedBy>Olga Neelova</cp:lastModifiedBy>
  <cp:revision>12</cp:revision>
  <dcterms:created xsi:type="dcterms:W3CDTF">2024-11-06T15:48:33Z</dcterms:created>
  <dcterms:modified xsi:type="dcterms:W3CDTF">2024-11-10T15:14:18Z</dcterms:modified>
</cp:coreProperties>
</file>