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31.xml" ContentType="application/vnd.openxmlformats-officedocument.presentationml.slide+xml"/>
  <Override PartName="/ppt/slides/slide6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D71FE-9033-4D0E-8C9A-4BD7EA2909D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4C3DD9-42F1-49B9-9109-F6E6852461A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4E4569-0A5E-4D6B-BABA-886CAB2064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0AFCB15-F56F-435D-854E-87A3013730F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237D59-723F-4022-A10A-DAFD520918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DB4923-C5BA-4FE9-8329-4183BDFC9A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7C2D4-2BC8-4F70-8D82-0A2E61CA0C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D7DCF0-52B4-4B96-B9EC-FDC649E5BF6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BA7538-5271-4B9B-B31B-B6A556E269B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14BFC44-D5FB-4C21-BBE5-B6A78F1ED7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4129440-9314-463C-84F5-EA9B5DAF603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679979-0A14-46C5-B602-8D22B8037C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2F1A63-3FBE-49A6-B605-6A6542C98D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D2C1E1F-7134-4776-A7EF-0ED3297D6C0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B4057F-33AB-4A0F-B0B4-D18D5A8E47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F53441-4804-4DFA-9C10-D23D4B1D2E9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BF6E2B6-F534-41D7-AAAA-FB30F026F9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29D1D34-05C5-42FD-A14D-665D3EB57C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497873F-B855-403F-9700-698BF3C995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08F325-6C02-4292-B766-95618675CC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131A49A-E2FE-46AE-9785-2B58522B9A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8FF9AEC-F84C-4DB2-B073-51F954633FA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6FCCF3-8F6B-4B0D-85BC-F989E46C5B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859890F-A5B1-4ECD-B3A4-8DF850CC35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7863D98-13D0-408B-BC00-C0E4E5A38E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7BC1F9-57BD-40C9-8190-EC8A59CD2D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2F4DEC9-94CF-404B-974B-D125C36CFC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5AE0B0C-B86B-47D3-9B4C-53E3B7F01A8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635E00-AB67-4762-9C60-ECF2446255C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30C8629-5D01-44E7-8F78-375EB2D2C8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308461-573C-4EC3-B7B4-FE1162AAA1D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430946D-AE6C-4174-8751-B71BB543BD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F1148C-E1C3-40E8-A1FC-E6E7AA1812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FAA4E44-7A86-42BB-877E-7E2DA6E1E5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16D37A-02DB-49F1-8289-EBAC6539B1A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9622C9-684F-4C7B-805B-F53A85CB94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60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B1F7C6D-FFCB-4BDC-8E55-4CD338091848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Образец текста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Второй уровень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Третий уровень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Четвертый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Пятый уровень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0E6BE74-F15B-47DC-AD6D-6C2D1C94C2BF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8b8b8b"/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B8DDDF1-D8BC-4A69-BB47-E3418FC1B2B2}" type="slidenum">
              <a:rPr b="0" lang="ru-RU" sz="1200" spc="-1" strike="noStrike">
                <a:solidFill>
                  <a:srgbClr val="8b8b8b"/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Второй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b">
            <a:normAutofit fontScale="89000"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6000" spc="-1" strike="noStrike">
                <a:solidFill>
                  <a:srgbClr val="44546a"/>
                </a:solidFill>
                <a:latin typeface="Calibri Light"/>
              </a:rPr>
              <a:t>Архитектура распределенных вычислительных систем</a:t>
            </a:r>
            <a:endParaRPr b="0" lang="ru-RU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Calibri"/>
              </a:rPr>
              <a:t>Лекция 6, 7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Структура макета </a:t>
            </a:r>
            <a:r>
              <a:rPr b="1" lang="en-US" sz="4400" spc="-1" strike="noStrike">
                <a:solidFill>
                  <a:srgbClr val="44546a"/>
                </a:solidFill>
                <a:latin typeface="Calibri Light"/>
              </a:rPr>
              <a:t>DE1-SoC.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3" name="Объект 4" descr=""/>
          <p:cNvPicPr/>
          <p:nvPr/>
        </p:nvPicPr>
        <p:blipFill>
          <a:blip r:embed="rId1"/>
          <a:stretch/>
        </p:blipFill>
        <p:spPr>
          <a:xfrm>
            <a:off x="2528640" y="1788840"/>
            <a:ext cx="6838920" cy="483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58440" y="500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br>
              <a:rPr sz="5400"/>
            </a:br>
            <a:r>
              <a:rPr b="1" lang="ru-RU" sz="5400" spc="-1" strike="noStrike">
                <a:solidFill>
                  <a:srgbClr val="44546a"/>
                </a:solidFill>
                <a:latin typeface="Times New Roman"/>
                <a:ea typeface="Calibri"/>
              </a:rPr>
              <a:t>Протокол </a:t>
            </a:r>
            <a:r>
              <a:rPr b="1" i="1" lang="en-US" sz="5400" spc="-1" strike="noStrike">
                <a:solidFill>
                  <a:srgbClr val="44546a"/>
                </a:solidFill>
                <a:latin typeface="Times New Roman"/>
                <a:ea typeface="Calibri"/>
              </a:rPr>
              <a:t>JTAG</a:t>
            </a:r>
            <a:br>
              <a:rPr sz="6000"/>
            </a:b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2000"/>
          </a:bodyPr>
          <a:p>
            <a:pPr marL="22716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Протокол  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JTAG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создавался для тестирования.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7160" indent="-22716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начале 1985 года объединенными усилиями нескольких европейских компаний была создана группа для разработки решения проблем тестирования интегральных схем,  цифровых устройств и систем. Эта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группа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получила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имя</a:t>
            </a:r>
            <a:r>
              <a:rPr b="0" i="1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: Joint European Test Action Group (JETAG).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7160" indent="2685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Позднее, в 1988 году к ней присоединились представители североамериканских компаний, и название было изменено на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Joint Test Action Group (JTAG).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7160" indent="-227160" algn="just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Результатом работы этой группы явился принятый в 1990 году стандарт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IEEE Std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.1149.1 и его усовершенствованная версия: стандарт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IEEE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Std.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1149.1a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(1993).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80160"/>
            <a:ext cx="1071000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rmAutofit fontScale="88000"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44546a"/>
                </a:solidFill>
                <a:latin typeface="Times New Roman"/>
              </a:rPr>
              <a:t>JTAG</a:t>
            </a:r>
            <a:r>
              <a:rPr b="0" lang="en-US" sz="4400" spc="-1" strike="noStrike">
                <a:solidFill>
                  <a:srgbClr val="44546a"/>
                </a:solidFill>
                <a:latin typeface="Times New Roman"/>
              </a:rPr>
              <a:t>.</a:t>
            </a:r>
            <a:r>
              <a:rPr b="0" lang="ru-RU" sz="4400" spc="-1" strike="noStrike">
                <a:solidFill>
                  <a:srgbClr val="44546a"/>
                </a:solidFill>
                <a:latin typeface="Times New Roman"/>
              </a:rPr>
              <a:t> </a:t>
            </a:r>
            <a:r>
              <a:rPr b="0" lang="ru-RU" sz="48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Схема подключения платы к ПК.</a:t>
            </a:r>
            <a:br>
              <a:rPr sz="4800"/>
            </a:br>
            <a:endParaRPr b="0" lang="ru-RU" sz="4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7" name="Объект 8" descr=""/>
          <p:cNvPicPr/>
          <p:nvPr/>
        </p:nvPicPr>
        <p:blipFill>
          <a:blip r:embed="rId1"/>
          <a:stretch/>
        </p:blipFill>
        <p:spPr>
          <a:xfrm>
            <a:off x="1320840" y="3215520"/>
            <a:ext cx="10227240" cy="21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2"/>
          <p:cNvSpPr/>
          <p:nvPr/>
        </p:nvSpPr>
        <p:spPr>
          <a:xfrm>
            <a:off x="884520" y="127440"/>
            <a:ext cx="10193040" cy="642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TAP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требует 4-х внешних контактов: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b="0" i="1" lang="ru-RU" sz="2400" spc="-1" strike="noStrike">
                <a:solidFill>
                  <a:srgbClr val="c00000"/>
                </a:solidFill>
                <a:latin typeface="Times New Roman"/>
                <a:ea typeface="Calibri"/>
              </a:rPr>
              <a:t>TDI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(Test Data Input)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контакт для получения последовательных данных. На этот контакт последовательно, бит за битом подаются данные, которые затем интерпретируются схемой управления;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b="0" i="1" lang="ru-RU" sz="2400" spc="-1" strike="noStrike">
                <a:solidFill>
                  <a:srgbClr val="c00000"/>
                </a:solidFill>
                <a:latin typeface="Times New Roman"/>
                <a:ea typeface="Calibri"/>
              </a:rPr>
              <a:t>TDO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(Test Data Output)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контакт вывода последовательных данных. С этого контакта ведущее устройство последовательно считывает данные из БИС (например,  результат тестовых операций);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b="0" i="1" lang="ru-RU" sz="2400" spc="-1" strike="noStrike">
                <a:solidFill>
                  <a:srgbClr val="c00000"/>
                </a:solidFill>
                <a:latin typeface="Times New Roman"/>
                <a:ea typeface="Calibri"/>
              </a:rPr>
              <a:t>TCK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(Test Clock Input)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контакт сигнала синхронизации обмена;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b="0" i="1" lang="ru-RU" sz="2400" spc="-1" strike="noStrike">
                <a:solidFill>
                  <a:srgbClr val="c00000"/>
                </a:solidFill>
                <a:latin typeface="Times New Roman"/>
                <a:ea typeface="Calibri"/>
              </a:rPr>
              <a:t>TMS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(Test Mode Select)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этот контакт управляет состоянием внутреннего автомата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TAP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. В частности, с помощью этого контакта определяется, что загружается: команда или данные, а также определяется начало и конец загрузки;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- </a:t>
            </a:r>
            <a:r>
              <a:rPr b="0" i="1" lang="ru-RU" sz="2400" spc="-1" strike="noStrike">
                <a:solidFill>
                  <a:schemeClr val="accent5">
                    <a:lumMod val="75000"/>
                  </a:schemeClr>
                </a:solidFill>
                <a:latin typeface="Times New Roman"/>
                <a:ea typeface="Calibri"/>
              </a:rPr>
              <a:t>TRST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(Test ReSeT)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сброс в начальное состояние контроллера внутреннего автомата </a:t>
            </a:r>
            <a:r>
              <a:rPr b="0" i="1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TAP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(контакт не является обязательным для реализации).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Times New Roman"/>
                <a:ea typeface="Calibri"/>
              </a:rPr>
              <a:t>Структура </a:t>
            </a:r>
            <a:r>
              <a:rPr b="1" i="1" lang="ru-RU" sz="4400" spc="-1" strike="noStrike">
                <a:solidFill>
                  <a:srgbClr val="44546a"/>
                </a:solidFill>
                <a:latin typeface="Times New Roman"/>
                <a:ea typeface="Calibri"/>
              </a:rPr>
              <a:t>ТАР</a:t>
            </a:r>
            <a:br>
              <a:rPr sz="1800"/>
            </a:b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Объект 3" descr=""/>
          <p:cNvPicPr/>
          <p:nvPr/>
        </p:nvPicPr>
        <p:blipFill>
          <a:blip r:embed="rId1"/>
          <a:stretch/>
        </p:blipFill>
        <p:spPr>
          <a:xfrm>
            <a:off x="2953080" y="2015640"/>
            <a:ext cx="6670440" cy="464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ru-RU" sz="4400" spc="-1" strike="noStrike">
                <a:solidFill>
                  <a:srgbClr val="44546a"/>
                </a:solidFill>
                <a:latin typeface="Times New Roman"/>
                <a:ea typeface="Calibri"/>
              </a:rPr>
              <a:t>Структура ячейки граничного сканирования для тестирования.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2" name="Объект 3" descr=""/>
          <p:cNvPicPr/>
          <p:nvPr/>
        </p:nvPicPr>
        <p:blipFill>
          <a:blip r:embed="rId1"/>
          <a:stretch/>
        </p:blipFill>
        <p:spPr>
          <a:xfrm>
            <a:off x="2878200" y="2251080"/>
            <a:ext cx="6675480" cy="4197960"/>
          </a:xfrm>
          <a:prstGeom prst="rect">
            <a:avLst/>
          </a:prstGeom>
          <a:ln w="0">
            <a:noFill/>
          </a:ln>
        </p:spPr>
      </p:pic>
      <p:sp>
        <p:nvSpPr>
          <p:cNvPr id="153" name="Заголовок 1"/>
          <p:cNvSpPr/>
          <p:nvPr/>
        </p:nvSpPr>
        <p:spPr>
          <a:xfrm>
            <a:off x="838080" y="40860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ru-RU" sz="4400" spc="-1" strike="noStrike">
                <a:solidFill>
                  <a:srgbClr val="44546a"/>
                </a:solidFill>
                <a:latin typeface="Times New Roman"/>
                <a:ea typeface="Calibri"/>
              </a:rPr>
              <a:t>Структура ячейки граничного сканирования для тестирования.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838080" y="45000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44546a"/>
                </a:solidFill>
                <a:latin typeface="Times New Roman"/>
              </a:rPr>
              <a:t>Структура ячейки граничного сканирования для программирования.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5" name="Объект 6" descr=""/>
          <p:cNvPicPr/>
          <p:nvPr/>
        </p:nvPicPr>
        <p:blipFill>
          <a:blip r:embed="rId1"/>
          <a:stretch/>
        </p:blipFill>
        <p:spPr>
          <a:xfrm>
            <a:off x="2257200" y="1825560"/>
            <a:ext cx="7677360" cy="435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2"/>
          <p:cNvSpPr/>
          <p:nvPr/>
        </p:nvSpPr>
        <p:spPr>
          <a:xfrm>
            <a:off x="914400" y="459720"/>
            <a:ext cx="10468440" cy="432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Каждая ячейка граничного сканирования располагается во внешней части кристалла между контактной площадкой и внутренней частью.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Возможны следующие режимы работы: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- загрузка программ или чтение внутрисистемных ЗУ. В этом случае отключается контактная площадка, и вся информация поступает из BSC во внутреннюю часть кристалла или из кристалла в BSC;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тестирование соединений БИС в плате или нескольких БИС между собой. Отключена внутренняя часть, остается соединение BSC с контактной площадкой;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тестирование штатной работы. Все соединения сохраняются. Вся цепочка связей передается программе-обработчику.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br>
              <a:rPr sz="4000"/>
            </a:br>
            <a:r>
              <a:rPr b="1" i="1" lang="ru-RU" sz="3600" spc="-1" strike="noStrike">
                <a:solidFill>
                  <a:srgbClr val="44546a"/>
                </a:solidFill>
                <a:latin typeface="Times New Roman"/>
                <a:ea typeface="Times New Roman"/>
              </a:rPr>
              <a:t>Интерфейс USB (Universal Serial Bus - Универсальный Последовательный Интерфейс)</a:t>
            </a:r>
            <a:br>
              <a:rPr sz="3600"/>
            </a:br>
            <a:endParaRPr b="0" lang="ru-RU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5000"/>
          </a:bodyPr>
          <a:p>
            <a:pPr marL="228240" indent="-228240" algn="just">
              <a:lnSpc>
                <a:spcPct val="115000"/>
              </a:lnSpc>
              <a:spcBef>
                <a:spcPts val="6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Предназначен для подключения периферийных устройств к персональному компьютеру. Позволяет производить обмен информацией с периферийными устройствами на трех скоростях (спецификация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USB 2.0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):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240" indent="-22824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Низкая скорость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Low Speed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LS) - 1,5 Мбит/с;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240" indent="-22824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Полная скорость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Full Speed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FS) - 12 Мбит/с;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240" indent="-22824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Высокая скорость (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High Speed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- HS) - 480 Мбит/с.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240" indent="-22824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   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Для подключения периферийных устройств используется 4-жильный кабель: питание +5 В, сигнальные провода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D+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и </a:t>
            </a:r>
            <a:r>
              <a:rPr b="0" i="1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D-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общий провод. 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Сверхвысокая скорость – до 5Гбит/с –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 3.0;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Сверхвысокая скорость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– до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10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Гбит/с –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 3.1, USB 3.2(1x2);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Сверхвысокая скорость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++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– до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20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Гбит/с –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 3.2(2x2);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Полнодуплексная передача данных.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Годы выпуска: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USB1 – 1996 – 1998;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USB2 – 2000;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USB3 – 2008, 2013, 2017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Интерфейс (шина) </a:t>
            </a:r>
            <a:r>
              <a:rPr b="1" lang="en-US" sz="4400" spc="-1" strike="noStrike">
                <a:solidFill>
                  <a:srgbClr val="44546a"/>
                </a:solidFill>
                <a:latin typeface="Calibri Light"/>
              </a:rPr>
              <a:t>USB.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Структура системной шины.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В ПК первых поколений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ISA (Industry Standartd Architecture).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 Максимальная скорость 8,33МГц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179280"/>
              </a:tabLst>
              <a:defRPr b="0" lang="ru-RU" sz="1000" spc="-1" strike="noStrike">
                <a:solidFill>
                  <a:srgbClr val="262626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179280"/>
              </a:tabLst>
            </a:pPr>
            <a:fld id="{CD46BAB5-6581-4083-92FA-0D7EE87C7BFE}" type="slidenum">
              <a:rPr b="0" lang="ru-RU" sz="10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8" name="Рисунок 4" descr=""/>
          <p:cNvPicPr/>
          <p:nvPr/>
        </p:nvPicPr>
        <p:blipFill>
          <a:blip r:embed="rId1"/>
          <a:stretch/>
        </p:blipFill>
        <p:spPr>
          <a:xfrm>
            <a:off x="2523240" y="3094200"/>
            <a:ext cx="7544880" cy="308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Структура </a:t>
            </a:r>
            <a:r>
              <a:rPr b="1" lang="en-US" sz="4400" spc="-1" strike="noStrike">
                <a:solidFill>
                  <a:srgbClr val="44546a"/>
                </a:solidFill>
                <a:latin typeface="Calibri Light"/>
              </a:rPr>
              <a:t>USB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Объект 3" descr=""/>
          <p:cNvPicPr/>
          <p:nvPr/>
        </p:nvPicPr>
        <p:blipFill>
          <a:blip r:embed="rId1"/>
          <a:stretch/>
        </p:blipFill>
        <p:spPr>
          <a:xfrm>
            <a:off x="2698200" y="1825560"/>
            <a:ext cx="6147000" cy="466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Box 1"/>
          <p:cNvSpPr/>
          <p:nvPr/>
        </p:nvSpPr>
        <p:spPr>
          <a:xfrm>
            <a:off x="779400" y="629640"/>
            <a:ext cx="10942560" cy="532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структуру 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USB</a:t>
            </a: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 входят: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хост –основное ведущее устройство, как пример - персональный компьютер;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хаб – концентратор. Содержит контроллер и повторитель. Регистры хаба-контроллера связываются с хостом и обеспечивают опознавание функции, и ее связь с хостом. Хаб-повторитель обеспечивает энергетический режим работы шины;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- функция – оконечное устройство, подключаемое к хосту. Всегда ведомое.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3"/>
          <p:cNvSpPr/>
          <p:nvPr/>
        </p:nvSpPr>
        <p:spPr>
          <a:xfrm>
            <a:off x="509760" y="237960"/>
            <a:ext cx="11332080" cy="583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Все передачи данных по интерфейсу инициируются хостом, однако приемником или передатчиком может быть как хост, так и функция.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Функция не может сама инициировать обмен, весь обмен управляется хостом. Контроллер хоста периодически опрашивает подключенные и резервные устройства на предмет обмена, рассылая пакет начала кадра и составляет списки заявок. Если устройство готово к обмену, между ним и хостом организуется канал, т.е. программно поддерживаемое соединение. Так как функции представляют собой сложные схемы, в которых выдачей и приемом информации могут заниматься различные узлы, то внутри функции выделяются конечные точки. Таким образом, канал организуется между хостом и конечной точкой. Обмен всегда производится между хостом и конечной точкой при поддержке контроллера хаба.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Данные по </a:t>
            </a:r>
            <a:r>
              <a:rPr b="0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USB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шине всегда передаются младшими битами вперед.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  <a:tabLst>
                <a:tab algn="l" pos="0"/>
              </a:tabLst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Передача пакетная.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Способ передачи данных по </a:t>
            </a:r>
            <a:r>
              <a:rPr b="1" lang="en-US" sz="4400" spc="-1" strike="noStrike">
                <a:solidFill>
                  <a:srgbClr val="44546a"/>
                </a:solidFill>
                <a:latin typeface="Calibri Light"/>
              </a:rPr>
              <a:t>USB.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21000"/>
          </a:bodyPr>
          <a:p>
            <a:pPr marL="191880" indent="-191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1200" spc="-1" strike="noStrike">
                <a:solidFill>
                  <a:srgbClr val="000000"/>
                </a:solidFill>
                <a:latin typeface="Calibri"/>
              </a:rPr>
              <a:t>Передача данных пакетная.</a:t>
            </a:r>
            <a:endParaRPr b="0" lang="ru-RU" sz="11200" spc="-1" strike="noStrike">
              <a:solidFill>
                <a:srgbClr val="000000"/>
              </a:solidFill>
              <a:latin typeface="Calibri"/>
            </a:endParaRPr>
          </a:p>
          <a:p>
            <a:pPr marL="191880" indent="-19188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ru-RU" sz="11200" spc="-1" strike="noStrike">
                <a:solidFill>
                  <a:srgbClr val="ff0000"/>
                </a:solidFill>
                <a:latin typeface="Calibri"/>
              </a:rPr>
              <a:t>Основные типы пакетов:</a:t>
            </a:r>
            <a:endParaRPr b="0" lang="ru-RU" sz="11200" spc="-1" strike="noStrike">
              <a:solidFill>
                <a:srgbClr val="000000"/>
              </a:solidFill>
              <a:latin typeface="Calibri"/>
            </a:endParaRPr>
          </a:p>
          <a:p>
            <a:pPr marL="226800" indent="-19188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i="1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пакет-признак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b="0" i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token paket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описывает тип и направление передачи данных, адрес устройства и порядковый номер конечной точки (КТ - адресуемая часть USB-устройства). </a:t>
            </a:r>
            <a:endParaRPr b="0" lang="ru-RU" sz="9600" spc="-1" strike="noStrike">
              <a:solidFill>
                <a:srgbClr val="000000"/>
              </a:solidFill>
              <a:latin typeface="Calibri"/>
            </a:endParaRPr>
          </a:p>
          <a:p>
            <a:pPr marL="226800" indent="-19188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i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пакет с данными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b="0" i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data packet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содержит передаваемые данные; </a:t>
            </a:r>
            <a:endParaRPr b="0" lang="ru-RU" sz="9600" spc="-1" strike="noStrike">
              <a:solidFill>
                <a:srgbClr val="000000"/>
              </a:solidFill>
              <a:latin typeface="Calibri"/>
            </a:endParaRPr>
          </a:p>
          <a:p>
            <a:pPr marL="226800" indent="-19188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r>
              <a:rPr b="1" i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пакет согласования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(</a:t>
            </a:r>
            <a:r>
              <a:rPr b="0" i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handshake packet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предназначен для сообщения о результатах пересылки данных.</a:t>
            </a:r>
            <a:endParaRPr b="0" lang="ru-RU" sz="9600" spc="-1" strike="noStrike">
              <a:solidFill>
                <a:srgbClr val="000000"/>
              </a:solidFill>
              <a:latin typeface="Calibri"/>
            </a:endParaRPr>
          </a:p>
          <a:p>
            <a:pPr marL="226800" indent="-191880" algn="just">
              <a:lnSpc>
                <a:spcPct val="115000"/>
              </a:lnSpc>
              <a:spcBef>
                <a:spcPts val="6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1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 пакет начала кадра 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</a:t>
            </a:r>
            <a:r>
              <a:rPr b="0" i="1" lang="en-US" sz="9600" spc="-1" strike="noStrike">
                <a:solidFill>
                  <a:srgbClr val="333333"/>
                </a:solidFill>
                <a:latin typeface="Times New Roman"/>
                <a:ea typeface="Calibri"/>
              </a:rPr>
              <a:t>start of frame packets</a:t>
            </a:r>
            <a:r>
              <a:rPr b="0" lang="ru-RU" sz="9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 содержит номер передаваемого кадра.</a:t>
            </a:r>
            <a:endParaRPr b="0" lang="ru-RU" sz="9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1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191880" indent="226800" algn="just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-</a:t>
            </a:r>
            <a:endParaRPr b="0" lang="ru-RU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Box 2"/>
          <p:cNvSpPr/>
          <p:nvPr/>
        </p:nvSpPr>
        <p:spPr>
          <a:xfrm>
            <a:off x="1244160" y="719640"/>
            <a:ext cx="9923040" cy="516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spcAft>
                <a:spcPts val="601"/>
              </a:spcAft>
            </a:pPr>
            <a:r>
              <a:rPr b="0" i="1" lang="ru-RU" sz="28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USB</a:t>
            </a: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пакет состоит из нескольких полей.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b0f0"/>
                </a:solidFill>
                <a:latin typeface="Times New Roman"/>
                <a:ea typeface="Times New Roman"/>
              </a:rPr>
              <a:t>Любой тип пакета должен содержать поле синхронизации, поле идентификатора пакета и поле конца пакета. 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Пакет-признак кроме этих полей должен содержать поле адреса устройства, поле адреса конечной точки и поле контроля (циклический контроль по избыточности).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Пакет с данными должен содержать поле данных и поле контроля.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00b0f0"/>
                </a:solidFill>
                <a:latin typeface="Times New Roman"/>
                <a:ea typeface="Times New Roman"/>
              </a:rPr>
              <a:t>Пакет согласования содержит только три основных поля.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Пакет начала кадра, помимо основных полей, должен содержать поле номера кадра и поле контроля.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Пакеты – признаки.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Три типа: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1 и 2 – направление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In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Out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 – </a:t>
            </a: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начало для передачи данных управляющего типа </a:t>
            </a:r>
            <a:r>
              <a:rPr b="1" i="1" lang="en-US" sz="2800" spc="-1" strike="noStrike">
                <a:solidFill>
                  <a:srgbClr val="000000"/>
                </a:solidFill>
                <a:latin typeface="Calibri"/>
              </a:rPr>
              <a:t>Setup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i="1" lang="ru-RU" sz="2800" spc="-1" strike="noStrike">
                <a:solidFill>
                  <a:srgbClr val="000000"/>
                </a:solidFill>
                <a:latin typeface="Calibri"/>
              </a:rPr>
              <a:t>Формат пакета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0" name="Рисунок 4" descr=""/>
          <p:cNvPicPr/>
          <p:nvPr/>
        </p:nvPicPr>
        <p:blipFill>
          <a:blip r:embed="rId1"/>
          <a:stretch/>
        </p:blipFill>
        <p:spPr>
          <a:xfrm>
            <a:off x="1082160" y="4001400"/>
            <a:ext cx="8667720" cy="103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Пакеты данных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Calibri"/>
              </a:rPr>
              <a:t>Данные всегда посылаются целым числом байт.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27000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Максимальная полезная загрузка: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27000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для низкоскоростных устройств составляет 8 байт.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27000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для полноскоростных устройств составляет 1023 байта.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270000" algn="just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для высокоскоростных устройств составляет 1024 байт.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ru-RU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Формат 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3" name="Рисунок 4" descr=""/>
          <p:cNvPicPr/>
          <p:nvPr/>
        </p:nvPicPr>
        <p:blipFill>
          <a:blip r:embed="rId1"/>
          <a:stretch/>
        </p:blipFill>
        <p:spPr>
          <a:xfrm>
            <a:off x="894960" y="5044680"/>
            <a:ext cx="6991200" cy="1132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Пакеты согласования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229320" indent="-2293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Три типа.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9320" indent="271080" algn="just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</a:t>
            </a:r>
            <a:r>
              <a:rPr b="1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ACK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- подтверждение того, что пакет был успешно принят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9320" indent="271080" algn="just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</a:t>
            </a:r>
            <a:r>
              <a:rPr b="1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NAK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- информирует, что устройство в данный момент не может принимать либо отправлять данные. Также используется в</a:t>
            </a:r>
            <a:r>
              <a:rPr b="0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Interrupt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транзакциях для информирования хоста, что устройство не имеет новых данных для передачи. Хост никогда не может выдавать ответ </a:t>
            </a:r>
            <a:r>
              <a:rPr b="0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NAK. NAK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используется в целях управления потоком данных.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9320" indent="-22932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- </a:t>
            </a:r>
            <a:r>
              <a:rPr b="1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STALL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 - указывает, что устройство неспособно передавать или получать данные, и требуется вмешательство хоста для снятий состояния останова. Как только конечная точка устройства остановлена, устройство должно продолжить возвращать </a:t>
            </a:r>
            <a:r>
              <a:rPr b="0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STALL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, пока условие, вызвавшее останов не будет удалено с помощью вмешательства хоста. Хосту запрещено возвращать </a:t>
            </a:r>
            <a:r>
              <a:rPr b="0" i="1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STALL</a:t>
            </a:r>
            <a:r>
              <a:rPr b="0" lang="ru-RU" sz="2400" spc="-1" strike="noStrike">
                <a:solidFill>
                  <a:srgbClr val="333333"/>
                </a:solidFill>
                <a:latin typeface="Times New Roman"/>
                <a:ea typeface="Times New Roman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Пакеты начала кадра.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Пакет состоит из 11-ти битного номера кадра и генерируется хостом каждую 1</a:t>
            </a:r>
            <a:r>
              <a:rPr b="0" i="1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ms</a:t>
            </a: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 ± 500</a:t>
            </a:r>
            <a:r>
              <a:rPr b="0" i="1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ns</a:t>
            </a: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 для полно-скоростной шины и каждые 125 µ</a:t>
            </a:r>
            <a:r>
              <a:rPr b="0" i="1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s</a:t>
            </a: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 ± 0.0625 µ</a:t>
            </a:r>
            <a:r>
              <a:rPr b="0" i="1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s</a:t>
            </a:r>
            <a:r>
              <a:rPr b="0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 для высокоскоростной шины.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33333"/>
              </a:buClr>
              <a:buFont typeface="Arial"/>
              <a:buChar char="•"/>
            </a:pPr>
            <a:r>
              <a:rPr b="1" lang="ru-RU" sz="2800" spc="-1" strike="noStrike">
                <a:solidFill>
                  <a:srgbClr val="333333"/>
                </a:solidFill>
                <a:latin typeface="Times New Roman"/>
                <a:ea typeface="Calibri"/>
              </a:rPr>
              <a:t>Формат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78" name="Рисунок 4" descr=""/>
          <p:cNvPicPr/>
          <p:nvPr/>
        </p:nvPicPr>
        <p:blipFill>
          <a:blip r:embed="rId1"/>
          <a:stretch/>
        </p:blipFill>
        <p:spPr>
          <a:xfrm>
            <a:off x="1724040" y="3746520"/>
            <a:ext cx="7344720" cy="1484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br>
              <a:rPr sz="5400"/>
            </a:br>
            <a:r>
              <a:rPr b="0" lang="ru-RU" sz="5400" spc="-1" strike="noStrike">
                <a:solidFill>
                  <a:srgbClr val="44546a"/>
                </a:solidFill>
                <a:latin typeface="Calibri"/>
              </a:rPr>
              <a:t>Типы передач </a:t>
            </a:r>
            <a:br>
              <a:rPr sz="5400"/>
            </a:br>
            <a:endParaRPr b="0" lang="ru-RU" sz="5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изохронные передачи;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передачи прерываний;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 </a:t>
            </a: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передачи управляющих команд; 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3900" spc="-1" strike="noStrike">
                <a:solidFill>
                  <a:srgbClr val="000000"/>
                </a:solidFill>
                <a:latin typeface="Calibri"/>
                <a:ea typeface="Times New Roman"/>
              </a:rPr>
              <a:t>передачи данных больших объемов.</a:t>
            </a:r>
            <a:endParaRPr b="0" lang="ru-RU" sz="39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9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Box 2"/>
          <p:cNvSpPr/>
          <p:nvPr/>
        </p:nvSpPr>
        <p:spPr>
          <a:xfrm>
            <a:off x="1128960" y="1259640"/>
            <a:ext cx="10020600" cy="494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Самым главным блоком является процессор, затем следует блок ввода-вывода, а  память, это всегда подчиненный блок, не вырабатывающий никаких управлений на шину. Но главный блок – процессор не будет выполнять никаких действий, если в памяти не будет инструкций и данных, которые необходимо обрабатывать. А блок памяти получит всю необходимую информацию только через блок устройств ввода-вывода. Вот и получается, что реально не процессор разрешает захватить шину блоку ввода-вывода, а некоторая схема-арбитр разрешает процессору работать на шине, если периферии она не нужна. Значит, на время пересылки кодов и данных с внешнего носителя в память, при работе по такой схеме, процессор не может иметь выхода на шину.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Все персональные компьютеры первых моделей работали на небольших скоростях, и эта конструкция, называемая шина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ISA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Industry Standard Architecture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стандартная промышленная архитектура), вполне удовлетворяла потребности пользователей. Однако, процессорный блок и периферийные адаптеры изменялись для использования на всё более высоких частотах, а максимальная частота шины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ISA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составляла всего 8,33МГц при возможности передачи 2 байта/цикл.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en-US" sz="4400" spc="-1" strike="noStrike">
                <a:solidFill>
                  <a:srgbClr val="44546a"/>
                </a:solidFill>
                <a:latin typeface="Calibri Light"/>
              </a:rPr>
              <a:t>UART (</a:t>
            </a: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Универсальный асинхронный приемо-передатчик)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Был изобретен в середине прошлого века.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Данные передаются по 1 биту в определенный промежуток времени. Скорости от 300 бод до 921600 бод..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Информационных бит в посылке от 5 до 8.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Контроль по четности(нечетности) количества единиц в посылке.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Стартовый бит «0», стоповый бит «1» (или две «1»)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extBox 2"/>
          <p:cNvSpPr/>
          <p:nvPr/>
        </p:nvSpPr>
        <p:spPr>
          <a:xfrm>
            <a:off x="689400" y="644400"/>
            <a:ext cx="11002320" cy="47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Основные регистры данных: регистр приема и регистр передачи.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Кроме регистров приема и передачи имеет два адресуемых делителя частоты (старший и младший байты адресуются отдельно), регистры управления линией и модемом, регистры состояния линии и модема, регистр разрешения прерываний и регистр-идентификатор прерываний.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  <a:spcAft>
                <a:spcPts val="1001"/>
              </a:spcAft>
            </a:pPr>
            <a:r>
              <a:rPr b="0" lang="ru-RU" sz="2800" spc="-1" strike="noStrike">
                <a:solidFill>
                  <a:srgbClr val="000000"/>
                </a:solidFill>
                <a:latin typeface="Times New Roman"/>
                <a:ea typeface="Calibri"/>
              </a:rPr>
              <a:t>Делители служат для хранения констант, изменяющих коэффициент деления тактовой частоты, чтобы обеспечить определенную скорость передачи.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Формат управляющего слова.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838080" y="1690560"/>
            <a:ext cx="10674000" cy="5167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Перед началом работы необходимо записать управляющее слово по адресу регистра управления линией. В формате управляющего слова определяется: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1) -  доступ к регистрам приема/передачи или к регистрам выбора скорости;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2) - нормальная передача символов или старт (рассоединение);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3) – наличие контроля и тип контроля (паритет, непаритет);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4) - количество стоповых бит;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marL="228600" indent="-228600" algn="just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000000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lang="ru-RU" sz="2400" spc="-1" strike="noStrike">
                <a:solidFill>
                  <a:srgbClr val="000000"/>
                </a:solidFill>
                <a:latin typeface="Times New Roman"/>
                <a:ea typeface="Calibri"/>
              </a:rPr>
              <a:t>5) - количество разрядов в символе.</a:t>
            </a: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90000"/>
              </a:lnSpc>
              <a:buNone/>
            </a:pPr>
            <a:r>
              <a:rPr b="1" lang="ru-RU" sz="4400" spc="-1" strike="noStrike">
                <a:solidFill>
                  <a:srgbClr val="44546a"/>
                </a:solidFill>
                <a:latin typeface="Calibri Light"/>
              </a:rPr>
              <a:t>Структура передачи информации.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7" name="Объект 3" descr=""/>
          <p:cNvPicPr/>
          <p:nvPr/>
        </p:nvPicPr>
        <p:blipFill>
          <a:blip r:embed="rId1"/>
          <a:stretch/>
        </p:blipFill>
        <p:spPr>
          <a:xfrm>
            <a:off x="794520" y="2923200"/>
            <a:ext cx="10818000" cy="215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"/>
          <p:cNvSpPr/>
          <p:nvPr/>
        </p:nvSpPr>
        <p:spPr>
          <a:xfrm>
            <a:off x="998280" y="1157040"/>
            <a:ext cx="9906480" cy="51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1990 году компанией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Intel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была разработана новая модель структуры, разделяющая шину памяти и шину периферии. Эту шину называли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PCI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Peripheral Component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Interconnect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–взаимодействие периферийных компонентов).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Процессорный блок обменивается информацией с блоком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памяти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по низкочастотной шине. С помощью схемы моста к этой части подсоединяется шина </a:t>
            </a:r>
            <a:r>
              <a:rPr b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периферии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, работающая на более высоких частотах. Периферийные устройства прежних поколений, выходящие на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ISA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, также могли работать в системе, т.к.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ISA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подключалась к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PCI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с помощью своего моста. Все запросы и транзакции на шине</a:t>
            </a:r>
            <a:r>
              <a:rPr b="0" i="1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</a:t>
            </a:r>
            <a:r>
              <a:rPr b="0" i="1" lang="en-US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PCI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 происходили только параллельным образом. Для экономии количества проводников адресная часть и данные совмещались и выводились на 64 проводника. Арбитраж осуществлялся с помощью специальной схемы, встроенной в мост. 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latin typeface="Times New Roman"/>
                <a:ea typeface="Calibri"/>
              </a:rPr>
              <a:t>Минимальная транзакция занимает три цикла: в первом задающее устройство выставляет на шину адрес подчиненного и сигналы управления для начала транзакции; во втором цикле адрес удаляется, шина передается подчиненному устройству; во время третьего цикла подчиненное устройство выдает необходимую информацию на шину. Если этого не происходит, вводится режим ожидания.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Структура системной шины.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2800" spc="-1" strike="noStrike">
                <a:solidFill>
                  <a:srgbClr val="000000"/>
                </a:solidFill>
                <a:latin typeface="Calibri"/>
              </a:rPr>
              <a:t>Шина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PCI (Peripheral Component Interconnect). 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179280"/>
              </a:tabLst>
              <a:defRPr b="0" lang="ru-RU" sz="1000" spc="-1" strike="noStrike">
                <a:solidFill>
                  <a:srgbClr val="262626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179280"/>
              </a:tabLst>
            </a:pPr>
            <a:fld id="{2DC5E2DA-4A89-451D-BB3B-37794838B3F3}" type="slidenum">
              <a:rPr b="0" lang="ru-RU" sz="10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4" name="Рисунок 4" descr=""/>
          <p:cNvPicPr/>
          <p:nvPr/>
        </p:nvPicPr>
        <p:blipFill>
          <a:blip r:embed="rId1"/>
          <a:stretch/>
        </p:blipFill>
        <p:spPr>
          <a:xfrm>
            <a:off x="3327480" y="2556000"/>
            <a:ext cx="6032160" cy="3620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"/>
          <p:cNvSpPr/>
          <p:nvPr/>
        </p:nvSpPr>
        <p:spPr>
          <a:xfrm>
            <a:off x="615960" y="606600"/>
            <a:ext cx="11364480" cy="30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just"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Начало каждого цикла отсчитывается по спаду импульса синхронизации. Максимальная частота генерируемых тактовых импульсов для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PCI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66МГц.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Таким образом, при 64 разрядах шины, ее пропускная способность составляла: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64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бита/цикл  или  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64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х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66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х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10</a:t>
            </a:r>
            <a:r>
              <a:rPr b="1" lang="ru-RU" sz="1800" spc="-1" strike="noStrike" baseline="30000">
                <a:solidFill>
                  <a:srgbClr val="000000"/>
                </a:solidFill>
                <a:latin typeface="Times New Roman"/>
                <a:ea typeface="Calibri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: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=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4224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х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10</a:t>
            </a:r>
            <a:r>
              <a:rPr b="1" lang="ru-RU" sz="1800" spc="-1" strike="noStrike" baseline="30000">
                <a:solidFill>
                  <a:srgbClr val="000000"/>
                </a:solidFill>
                <a:latin typeface="Times New Roman"/>
                <a:ea typeface="Calibri"/>
              </a:rPr>
              <a:t>6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: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8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=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528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Мбайт/сек.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Это довольно высокая производительность, но вскоре она уже перестала удовлетворять условиям обмена информацией для подключаемых высокочастотных устройств. Всевозможные дополнительные мосты только усложняли схему и увеличивали габариты платы. К тому же, при работе на высоких частотах параллельным способом, неизбежно возникают помехи и ошибки. Поэтому шина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PCI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была заменена на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PCI Express</a:t>
            </a:r>
            <a:r>
              <a:rPr b="0" i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Calibri Light"/>
              </a:rPr>
              <a:t>Структура системной шины</a:t>
            </a:r>
            <a:endParaRPr b="0" lang="ru-RU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PCI Express</a:t>
            </a: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001"/>
              </a:spcBef>
              <a:buNone/>
            </a:pPr>
            <a:endParaRPr b="0" lang="ru-RU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179280"/>
              </a:tabLst>
              <a:defRPr b="0" lang="ru-RU" sz="1000" spc="-1" strike="noStrike">
                <a:solidFill>
                  <a:srgbClr val="262626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179280"/>
              </a:tabLst>
            </a:pPr>
            <a:fld id="{F3E8DD99-877D-497E-BE2A-62508B6F34AE}" type="slidenum">
              <a:rPr b="0" lang="ru-RU" sz="1000" spc="-1" strike="noStrike">
                <a:solidFill>
                  <a:srgbClr val="262626"/>
                </a:solidFill>
                <a:latin typeface="Arial"/>
              </a:rPr>
              <a:t>1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9" name="Рисунок 4" descr=""/>
          <p:cNvPicPr/>
          <p:nvPr/>
        </p:nvPicPr>
        <p:blipFill>
          <a:blip r:embed="rId1"/>
          <a:stretch/>
        </p:blipFill>
        <p:spPr>
          <a:xfrm>
            <a:off x="2913120" y="1614600"/>
            <a:ext cx="6436800" cy="406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Box 2"/>
          <p:cNvSpPr/>
          <p:nvPr/>
        </p:nvSpPr>
        <p:spPr>
          <a:xfrm>
            <a:off x="802440" y="1007640"/>
            <a:ext cx="10795320" cy="482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just">
              <a:lnSpc>
                <a:spcPct val="115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В схему моста к шине памяти включается коммутатор, подключающий пары последовательных линий, сигнальной и заземляющей. Минимальное количество таких пар – одна, но может допускаться до 32 (кратно степени 2). Каналы, входящие в пары, называются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полосами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Параллельная передача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слов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, требующая дополнительных управляющих сигналов, заменяется передачей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пакетов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. Такая передача не требует дополнительных управляющих сигналов, так как любой пакет имеет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заголовок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, содержащий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адресную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управляющую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информацию (направление). Перед заголовком может передаваться порядковый номер пакета. После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заголовка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следуют непосредственно передаваемые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данные,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называемые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полезной нагрузкой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. Для определения начала посылки информации и разделения информационных пространств, применяется кодирование 8/10. Каждый байт кодируется при помощи 10-разрядного символа. За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полезной нагрузкой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обязательно должен следовать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код исправления ошибок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– 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CRC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(</a:t>
            </a:r>
            <a:r>
              <a:rPr b="0" i="1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Cycle Redundancy Check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– циклический код избыточности). Этот код генерируется путем вычисления полинома, составленного на основе заголовка и полезной нагрузки. Устройство, получившее пакет, также анализирует заголовок и полезную нагрузку. Если коды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CRC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совпадают, отправителю высылается пакет подтверждения. Если же коды не совпали, делается запрос на повторную высылку пакета.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Box 2"/>
          <p:cNvSpPr/>
          <p:nvPr/>
        </p:nvSpPr>
        <p:spPr>
          <a:xfrm>
            <a:off x="830520" y="1163160"/>
            <a:ext cx="10617840" cy="31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Передача информации по двум проводам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не требует 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тактового генератора. Любое подключенное устройство начинает передавать информацию с той частотой, на которой оно работает. Для исключения перегрузки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получателя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, имеющего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меньшую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скорость работы, чем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отправитель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, применяется механизм управления потоками.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Он заключается в выдаче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отправителю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определенного количества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разрешений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на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передачу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пакетов. Таким образом, при возможной скорости передачи, значительно превышающей скорость приема, информация выдается порционно.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57200" algn="just">
              <a:lnSpc>
                <a:spcPct val="115000"/>
              </a:lnSpc>
              <a:spcAft>
                <a:spcPts val="1001"/>
              </a:spcAft>
            </a:pP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	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Каждый раз, перед отправлением следующего допустимого объема информации,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отправитель</a:t>
            </a:r>
            <a:r>
              <a:rPr b="0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 дожидается разрешения от </a:t>
            </a:r>
            <a:r>
              <a:rPr b="1" lang="ru-RU" sz="1800" spc="-1" strike="noStrike">
                <a:solidFill>
                  <a:srgbClr val="000000"/>
                </a:solidFill>
                <a:latin typeface="Times New Roman"/>
                <a:ea typeface="Calibri"/>
              </a:rPr>
              <a:t>получателя.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Application>LibreOffice/7.4.7.2$Linux_X86_64 LibreOffice_project/40$Build-2</Application>
  <AppVersion>15.0000</AppVersion>
  <Words>1904</Words>
  <Paragraphs>117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2024-10-12T07:49:52Z</dcterms:created>
  <dc:creator>Olga Neelova</dc:creator>
  <dc:description/>
  <dc:language>ru-RU</dc:language>
  <cp:lastModifiedBy/>
  <dcterms:modified xsi:type="dcterms:W3CDTF">2024-10-14T15:42:38Z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Широкоэкранный</vt:lpwstr>
  </property>
  <property fmtid="{D5CDD505-2E9C-101B-9397-08002B2CF9AE}" pid="3" name="Slides">
    <vt:i4>30</vt:i4>
  </property>
</Properties>
</file>