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5" r:id="rId3"/>
    <p:sldId id="266" r:id="rId4"/>
    <p:sldId id="268" r:id="rId5"/>
    <p:sldId id="273" r:id="rId6"/>
    <p:sldId id="271" r:id="rId7"/>
    <p:sldId id="272" r:id="rId8"/>
    <p:sldId id="269" r:id="rId9"/>
    <p:sldId id="270" r:id="rId10"/>
    <p:sldId id="267" r:id="rId11"/>
    <p:sldId id="281" r:id="rId12"/>
    <p:sldId id="282" r:id="rId13"/>
    <p:sldId id="287" r:id="rId14"/>
    <p:sldId id="274" r:id="rId15"/>
    <p:sldId id="275" r:id="rId16"/>
    <p:sldId id="276" r:id="rId17"/>
    <p:sldId id="277" r:id="rId18"/>
    <p:sldId id="278" r:id="rId19"/>
    <p:sldId id="279" r:id="rId20"/>
    <p:sldId id="283" r:id="rId21"/>
    <p:sldId id="284" r:id="rId22"/>
    <p:sldId id="280" r:id="rId23"/>
    <p:sldId id="285" r:id="rId24"/>
    <p:sldId id="286" r:id="rId25"/>
    <p:sldId id="288" r:id="rId26"/>
    <p:sldId id="289" r:id="rId27"/>
    <p:sldId id="290" r:id="rId28"/>
    <p:sldId id="291" r:id="rId29"/>
    <p:sldId id="257" r:id="rId30"/>
    <p:sldId id="258" r:id="rId31"/>
    <p:sldId id="260" r:id="rId32"/>
    <p:sldId id="259" r:id="rId33"/>
    <p:sldId id="261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3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2" d="100"/>
          <a:sy n="42" d="100"/>
        </p:scale>
        <p:origin x="1219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C728-EBDD-4093-9E48-EEFDE55509D0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E7F1A-2613-4B49-926B-544B733E6A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155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F1A-2613-4B49-926B-544B733E6AB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42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F1A-2613-4B49-926B-544B733E6AB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21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CACE7-5740-1E8A-70DF-40ED65D28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356D91-3EA4-B6E2-282D-28C6E93FC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7207B5-9DAD-B404-1600-DF8EEFE6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406F-B3B3-4092-9E55-9C682A848AB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178F2-83DA-8111-8969-7EA612A3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D4E3F2-669D-C76D-1462-6383BE49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B875-F09C-401B-A438-49F18FC6B3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01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85B00-2C1C-EE51-A999-BF042C44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42B675-BFA9-5AA9-F2F1-66A19A0E5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07C6AB-83D1-7C53-F343-BF9C0156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406F-B3B3-4092-9E55-9C682A848AB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CD0409-0A48-F7E9-3F17-54443947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A4E6E0-CFD4-534D-3660-B786FBCB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B875-F09C-401B-A438-49F18FC6B3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9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D2CC08-E350-006F-FB26-9600DD285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151951-DA7E-C496-1D27-293C001D1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E0AD9F-8248-72C2-B997-E006ED9A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406F-B3B3-4092-9E55-9C682A848AB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5E9EF-B5AA-A1B3-18AE-D2F6B3FF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04B6A-667E-BC35-D491-A2628476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B875-F09C-401B-A438-49F18FC6B3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30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CC654-BA6F-90CD-DDB9-AB396AE7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218054-B38B-49C7-DDC7-957FC5CE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38C735-CA84-87B7-6E29-C18E5E4C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406F-B3B3-4092-9E55-9C682A848AB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EC546F-E928-906D-BCD2-76EF26A8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D7FAC4-3BB5-B634-6501-2C4A276B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B875-F09C-401B-A438-49F18FC6B3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47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E3694-0B81-AD5F-503A-DA27EE20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7FBD2A-733E-8F91-8B05-97C03BC5D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2FE91-FCF6-81A1-3233-A583AFB5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406F-B3B3-4092-9E55-9C682A848AB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3A354A-969C-6208-B3FA-06DB4095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C20BB4-D9E0-B8CF-EBDB-FE8ED117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B875-F09C-401B-A438-49F18FC6B3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27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CD9AB-D17D-2A14-EDD0-B06E5677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42B3AD-33FE-C34F-042B-1CBA6D14F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E7D2DD-F999-0B6F-B67B-117F27362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C63AE3-44CD-13E7-491F-39CBA9A8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406F-B3B3-4092-9E55-9C682A848AB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92ADE8-4668-7DD3-4592-39702AC0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FB52B4-F606-B91B-80CB-982D5FB4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B875-F09C-401B-A438-49F18FC6B3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92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10B42-6127-5250-1E5D-9736505B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B7B784-EAA9-86D7-1E78-92BD51641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2E725D-2CE2-056D-526F-C3E7D0A97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016909B-F354-34E5-2754-AAA208C76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7F81ED2-4FB0-0CE8-16F4-5CC155280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7EDE7F-3898-7805-500F-1C798EA2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406F-B3B3-4092-9E55-9C682A848AB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D72217-4671-3451-1E85-86569D51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1D50A7-F706-7B96-EA83-4C614607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B875-F09C-401B-A438-49F18FC6B3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90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D5F28-9A7D-7982-00C0-931891F8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DE041D5-4A69-6A23-8FA7-83B3A1FA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406F-B3B3-4092-9E55-9C682A848AB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DCFFA5-C868-0E53-A5B6-7233B6B7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09BB35-B279-18BE-1851-3AECBBCC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B875-F09C-401B-A438-49F18FC6B3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06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9F6573-A506-2B3C-7EA2-5207CABF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406F-B3B3-4092-9E55-9C682A848AB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DE1EF4-E0BD-542C-D9F1-B3ADD7FD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5FE5F3-FE90-ED5A-B317-62471D5E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B875-F09C-401B-A438-49F18FC6B3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46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E5050-D22D-3E4D-DCE0-722FB740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FD08BC-35AF-F860-5174-CDF5AD052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730127-9AE0-91F0-4F33-DEC6D8BB8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637FB1-EC92-42EA-8E8E-BAB25918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406F-B3B3-4092-9E55-9C682A848AB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4E5A25-1EBD-DDD5-EA5C-18645571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A21F32-2CEA-1EEE-7C0C-AA5D8F23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B875-F09C-401B-A438-49F18FC6B3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46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98804-0B62-4672-359F-71A23FD3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913ABE8-40B1-C3DD-9BDE-429F49427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409F14-3786-C3B1-0470-C19A64FC6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B31C50-31AE-FE7A-242C-A1D0FE90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406F-B3B3-4092-9E55-9C682A848AB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8E429F-0360-BA36-1F12-036EF8B7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5F7EC-BEFB-3BCC-7C27-7EF84783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7B875-F09C-401B-A438-49F18FC6B3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94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6B480-8276-9CB1-29FB-804B57A7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5573AA-89EB-544C-4C58-85A7706CD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E7E0BB-A658-D5A7-970D-3DF531242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4406F-B3B3-4092-9E55-9C682A848AB4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B7869D-B4AA-B930-33D5-DC0722D43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FB480F-DCCB-747C-6CC8-D3E13CB24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7B875-F09C-401B-A438-49F18FC6B3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74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244C1-A7EF-B5DE-0E12-56DF98AFB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2"/>
                </a:solidFill>
              </a:rPr>
              <a:t>Архитектура распределенных вычислительных систем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3B1C10-199A-A55D-864C-83D28D3D6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11, 12</a:t>
            </a:r>
          </a:p>
        </p:txBody>
      </p:sp>
    </p:spTree>
    <p:extLst>
      <p:ext uri="{BB962C8B-B14F-4D97-AF65-F5344CB8AC3E}">
        <p14:creationId xmlns:p14="http://schemas.microsoft.com/office/powerpoint/2010/main" val="270054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61560-FBD2-064A-F39D-C0BAE56C28D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 err="1">
                <a:solidFill>
                  <a:schemeClr val="tx2"/>
                </a:solidFill>
              </a:rPr>
              <a:t>Суперскалярная</a:t>
            </a:r>
            <a:r>
              <a:rPr lang="ru-RU" b="1" dirty="0">
                <a:solidFill>
                  <a:schemeClr val="tx2"/>
                </a:solidFill>
              </a:rPr>
              <a:t> архитектура.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8D58E45-D147-EC9D-220D-BE2BEC7DC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928" y="1831119"/>
            <a:ext cx="8964118" cy="5026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426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744A96-2012-E255-E080-32C1FF30E0E6}"/>
              </a:ext>
            </a:extLst>
          </p:cNvPr>
          <p:cNvSpPr txBox="1"/>
          <p:nvPr/>
        </p:nvSpPr>
        <p:spPr>
          <a:xfrm>
            <a:off x="599607" y="179882"/>
            <a:ext cx="11017770" cy="4648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 сожалению,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суперскалярная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архитектура сама по себе не решает проблему простоя конвейера. Команды, поступающие на один и тот же исполнительный блок и зависящие друг от друга, в этом случае создают ту же самую нагрузку. Поэтому были созданы блоки подмены команд и регистров.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лок подмены задействует счетчики, обсчитывающие количество обращений к регистрам источникам (с них производится считывание), к регистрам приемникам (в них производится запись), и к различным функциональным блокам этапа исполнения. 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66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C03BC4-81B7-6905-287D-C506EC7EC1FC}"/>
              </a:ext>
            </a:extLst>
          </p:cNvPr>
          <p:cNvSpPr txBox="1"/>
          <p:nvPr/>
        </p:nvSpPr>
        <p:spPr>
          <a:xfrm>
            <a:off x="599607" y="1004341"/>
            <a:ext cx="10583055" cy="550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регистров-источников счетчики подсчитывают количество использований каждого регистра в выполняющихся командах. Как только команда, содержавшая поименованный регистр выполнится, состояние счетчика уменьшается на «1».</a:t>
            </a: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регистров-приемников в счетчике содержится по одному биту на регистр. Если этот бит установлен в «1», это означает, что команда еще не выполнена, и обращение других команд к данному регистру невозможно.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взаимосвязь предполагает только подмену команд (запуск на исполнение следующей команды, не зависящей от предыдущих). В остальных случаях взаимосвязей производится подмена регистров дублерами.</a:t>
            </a:r>
          </a:p>
        </p:txBody>
      </p:sp>
    </p:spTree>
    <p:extLst>
      <p:ext uri="{BB962C8B-B14F-4D97-AF65-F5344CB8AC3E}">
        <p14:creationId xmlns:p14="http://schemas.microsoft.com/office/powerpoint/2010/main" val="55227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197F3-9103-4D09-BF68-2B222658EC9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Структура регистра текущего статуса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8A3D223-3102-4467-917B-78238C851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637" y="2420144"/>
            <a:ext cx="9610725" cy="3162300"/>
          </a:xfrm>
        </p:spPr>
      </p:pic>
    </p:spTree>
    <p:extLst>
      <p:ext uri="{BB962C8B-B14F-4D97-AF65-F5344CB8AC3E}">
        <p14:creationId xmlns:p14="http://schemas.microsoft.com/office/powerpoint/2010/main" val="1974049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375FA-086B-4E2F-A1C9-8A687615DF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Выполнение условной операции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1EE0613-4C25-4571-9E03-83EDEFCF2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428" y="1915028"/>
            <a:ext cx="6657143" cy="4172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521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53E2D-F456-4F54-AB5D-C00103A7B5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Участок программы с условным переходом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BE1515-3A0F-4A26-8D75-21D572F7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********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CMP 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#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BGE </a:t>
            </a:r>
            <a:r>
              <a:rPr lang="en-US" sz="1800" b="1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</a:t>
            </a:r>
            <a:r>
              <a:rPr lang="en-US" sz="1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endParaRPr lang="ru-RU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 MET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i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</a:t>
            </a:r>
            <a:r>
              <a:rPr lang="en-US" sz="1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ADD 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**********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887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A5D55-9261-4BC1-9BF5-79468951BA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Прогнозирование переходов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B7933F-3956-4B91-BE95-9E7B734DBA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Статическое.</a:t>
            </a:r>
          </a:p>
          <a:p>
            <a:r>
              <a:rPr lang="ru-RU" dirty="0"/>
              <a:t>Производится на уровне компилятора.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B597AA-13C1-4138-A3B2-75761DDDF1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Динамическое.</a:t>
            </a:r>
          </a:p>
          <a:p>
            <a:r>
              <a:rPr lang="ru-RU" dirty="0"/>
              <a:t>Производится в ядре процессора. Физическая основа:</a:t>
            </a:r>
          </a:p>
          <a:p>
            <a:r>
              <a:rPr lang="ru-RU" dirty="0"/>
              <a:t>Табличная память, управляющий конечный автомат.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32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E1B07-4CE8-4752-BDC2-FB7B875289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Способы статического прогнозирования переходов.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A67C4-7899-414D-81EB-281411D1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Переход происходит всегда (ПВ).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/>
              <a:t>2. </a:t>
            </a:r>
            <a:r>
              <a:rPr lang="ru-RU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Переход никогда не происходит (ПН).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/>
              <a:t>3. </a:t>
            </a:r>
            <a:r>
              <a:rPr lang="ru-RU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Прогноз определяется по результатам профилирования. 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/>
              <a:t>4. </a:t>
            </a:r>
            <a:r>
              <a:rPr lang="ru-RU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Прогноз зависит от направления перехода.</a:t>
            </a:r>
          </a:p>
          <a:p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5. Прогноз </a:t>
            </a:r>
            <a:r>
              <a:rPr lang="ru-RU" dirty="0">
                <a:effectLst/>
                <a:ea typeface="Times New Roman" panose="02020603050405020304" pitchFamily="18" charset="0"/>
              </a:rPr>
              <a:t>определяется кодом операции команды перехода.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/>
              <a:t>6.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effectLst/>
                <a:ea typeface="Times New Roman" panose="02020603050405020304" pitchFamily="18" charset="0"/>
              </a:rPr>
              <a:t>При первом выполнении команды переход имеет место всегда.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848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7163B-8A52-4AE2-BC19-A077387ADF4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Динамическое прогнозирование. Вариант табличной памяти.</a:t>
            </a:r>
          </a:p>
        </p:txBody>
      </p:sp>
      <p:pic>
        <p:nvPicPr>
          <p:cNvPr id="4" name="Объект 7">
            <a:extLst>
              <a:ext uri="{FF2B5EF4-FFF2-40B4-BE49-F238E27FC236}">
                <a16:creationId xmlns:a16="http://schemas.microsoft.com/office/drawing/2014/main" id="{569B0D92-5A5D-43D0-A330-42FA312FF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841" y="1838506"/>
            <a:ext cx="5017169" cy="4738437"/>
          </a:xfrm>
        </p:spPr>
      </p:pic>
    </p:spTree>
    <p:extLst>
      <p:ext uri="{BB962C8B-B14F-4D97-AF65-F5344CB8AC3E}">
        <p14:creationId xmlns:p14="http://schemas.microsoft.com/office/powerpoint/2010/main" val="1584394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6D466-4DA5-4AD2-B935-D3CEB94D38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Установка битов прогнозирования.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5713A-36B0-440D-B887-6573ED6D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 производится с помощью конечного автомата.</a:t>
            </a:r>
          </a:p>
          <a:p>
            <a:r>
              <a:rPr lang="ru-RU" dirty="0"/>
              <a:t>Состояния выходной шины автомата:</a:t>
            </a:r>
          </a:p>
          <a:p>
            <a:r>
              <a:rPr lang="ru-RU" dirty="0"/>
              <a:t>00 – переход отсутствует;</a:t>
            </a:r>
          </a:p>
          <a:p>
            <a:r>
              <a:rPr lang="ru-RU" dirty="0"/>
              <a:t>01 – переход совершился;</a:t>
            </a:r>
          </a:p>
          <a:p>
            <a:r>
              <a:rPr lang="ru-RU" dirty="0"/>
              <a:t>11 – переход прогнозируется, так как повторно совершился;</a:t>
            </a:r>
          </a:p>
          <a:p>
            <a:r>
              <a:rPr lang="ru-RU" dirty="0"/>
              <a:t>10 – прогнозируемый переход не совершился.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77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A1FCF-569F-AFA9-F12F-19B66D8468E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Общая структура процессора </a:t>
            </a:r>
            <a:r>
              <a:rPr lang="en-US" b="1" dirty="0">
                <a:solidFill>
                  <a:schemeClr val="tx2"/>
                </a:solidFill>
              </a:rPr>
              <a:t>CortexA9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C814FE1-1D40-C751-3105-8624957A0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416" y="2083633"/>
            <a:ext cx="8488484" cy="4505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8450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AB551-F8E9-9F0A-ABD2-71F9AEFD07B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 err="1">
                <a:solidFill>
                  <a:schemeClr val="tx2"/>
                </a:solidFill>
              </a:rPr>
              <a:t>Внутрипроцессорная</a:t>
            </a:r>
            <a:r>
              <a:rPr lang="ru-RU" b="1" dirty="0">
                <a:solidFill>
                  <a:schemeClr val="tx2"/>
                </a:solidFill>
              </a:rPr>
              <a:t> многопоточность.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064E91-6248-4794-8BBB-43AB02628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нутрипроцессорная</a:t>
            </a:r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многопоточность -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возможность вызывать команды из разных потоков (задач). Реализация многопоточности может быть различна. Для простого конвейера, когда на обработку вызывается одна команда, возможны реализации мелкомодульной или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крупномодульной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многопоточности. Предположим, что в обработку поставлены три задачи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Если каждый поток обрабатывается индивидуально, неизбежны большие простои. Рассмотрим процесс выполнения первых 8-ми команд с применением простых случаев многопоточности. Сравним их с случаем применения минимальной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суперскалярной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архитектуры (2 команды за цикл).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975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B663DD8C-15CE-40D4-CDBF-CACCBA6AA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Мелкомодульная для простого конвейера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9C0E97-F402-B804-A6D3-273736988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Мелкомодульная для минимальной </a:t>
            </a:r>
            <a:r>
              <a:rPr lang="ru-RU" dirty="0" err="1"/>
              <a:t>суперскалярной</a:t>
            </a:r>
            <a:r>
              <a:rPr lang="ru-RU" dirty="0"/>
              <a:t> архитектуры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D500DED-C0ED-629A-665E-263588F5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 err="1">
                <a:solidFill>
                  <a:schemeClr val="tx2"/>
                </a:solidFill>
              </a:rPr>
              <a:t>Внутрипроцессорная</a:t>
            </a:r>
            <a:r>
              <a:rPr lang="ru-RU" b="1" dirty="0">
                <a:solidFill>
                  <a:schemeClr val="tx2"/>
                </a:solidFill>
              </a:rPr>
              <a:t> многопоточность.</a:t>
            </a:r>
          </a:p>
        </p:txBody>
      </p:sp>
      <p:pic>
        <p:nvPicPr>
          <p:cNvPr id="8" name="Объект 3">
            <a:extLst>
              <a:ext uri="{FF2B5EF4-FFF2-40B4-BE49-F238E27FC236}">
                <a16:creationId xmlns:a16="http://schemas.microsoft.com/office/drawing/2014/main" id="{C88B7C63-2035-ABC9-B97C-B7460F4757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66" y="3006726"/>
            <a:ext cx="5364709" cy="258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1C917833-A5B0-75B4-17C3-48762C0568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31" y="2803161"/>
            <a:ext cx="5994873" cy="31479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951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489422E4-C352-E481-3705-0C214270A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Крупномодульная</a:t>
            </a:r>
            <a:r>
              <a:rPr lang="ru-RU" dirty="0"/>
              <a:t> для простого конвейера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71DA48-3AA4-8732-3A38-1A04EA1E5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err="1"/>
              <a:t>Крупномодульная</a:t>
            </a:r>
            <a:r>
              <a:rPr lang="ru-RU" dirty="0"/>
              <a:t> для минимальной </a:t>
            </a:r>
            <a:r>
              <a:rPr lang="ru-RU" dirty="0" err="1"/>
              <a:t>суперскалярной</a:t>
            </a:r>
            <a:r>
              <a:rPr lang="ru-RU" dirty="0"/>
              <a:t> архитектуры. 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1F4A9E6-3334-DBEC-E90B-1EDBA0F387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199" y="2799144"/>
            <a:ext cx="5476831" cy="3271872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A8CD4FC-E38F-D0EC-7512-516CBFC7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 err="1">
                <a:solidFill>
                  <a:schemeClr val="tx2"/>
                </a:solidFill>
              </a:rPr>
              <a:t>Внутрипроцессорная</a:t>
            </a:r>
            <a:r>
              <a:rPr lang="ru-RU" b="1" dirty="0">
                <a:solidFill>
                  <a:schemeClr val="tx2"/>
                </a:solidFill>
              </a:rPr>
              <a:t> многопоточность.</a:t>
            </a:r>
          </a:p>
        </p:txBody>
      </p:sp>
      <p:pic>
        <p:nvPicPr>
          <p:cNvPr id="8" name="Объект 3">
            <a:extLst>
              <a:ext uri="{FF2B5EF4-FFF2-40B4-BE49-F238E27FC236}">
                <a16:creationId xmlns:a16="http://schemas.microsoft.com/office/drawing/2014/main" id="{C36D7B9D-6CAE-3E38-AD27-C5FD32B887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12" y="3006726"/>
            <a:ext cx="5695963" cy="2449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6234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2CBEFA-24C3-553F-60F0-CED425352993}"/>
              </a:ext>
            </a:extLst>
          </p:cNvPr>
          <p:cNvSpPr txBox="1"/>
          <p:nvPr/>
        </p:nvSpPr>
        <p:spPr>
          <a:xfrm>
            <a:off x="884420" y="674557"/>
            <a:ext cx="10478123" cy="4025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суперскалярных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процессорах используется метод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синхронной многопоточности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Это усовершенствованная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крупномодульная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многопоточность, позволяющая быстро переключать потоки и наиболее полно загружать функциональные блоки. В отличие от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крупномодульной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синхронной многопоточности флажок возникновения простоя устанавливается не на этапе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исполнения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когда простоя уже не избежать, а на этапе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дешифрации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что приводит к немедленному переходу на следующий поток.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575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F9FDB-A90B-F0C0-6C12-C7B81E8A3B5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Синхронная многопоточность.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A9582A3-6D7C-817C-7B3B-E8A18AAD3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617" y="1995247"/>
            <a:ext cx="7890872" cy="4135730"/>
          </a:xfrm>
        </p:spPr>
      </p:pic>
    </p:spTree>
    <p:extLst>
      <p:ext uri="{BB962C8B-B14F-4D97-AF65-F5344CB8AC3E}">
        <p14:creationId xmlns:p14="http://schemas.microsoft.com/office/powerpoint/2010/main" val="1175143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03BD9-9889-BF01-E608-0A5AEC84BCF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Схема формирования смены состояний КА.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9B7665-DD8A-CFDF-51FB-F35B047CC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180" y="2119312"/>
            <a:ext cx="5695950" cy="26193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73E674-0A26-036E-40F3-001226D26184}"/>
              </a:ext>
            </a:extLst>
          </p:cNvPr>
          <p:cNvSpPr txBox="1"/>
          <p:nvPr/>
        </p:nvSpPr>
        <p:spPr>
          <a:xfrm>
            <a:off x="838200" y="4738687"/>
            <a:ext cx="10515600" cy="106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Схема представлена для 1 разряда регистра состояний для КА, имеющего не более 8-ми состояний. Счетчик (таймер) удерживает заявленное состояние во время счета. При обнулении счетчика в регистр записывается новое состояние, заявленное в программе.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94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8081B-D073-4186-ABAF-340CBF0F07A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Подсчет временных интервалов. Таймеры.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7852A3-263F-0EA2-4743-67EC9EF2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Основными элементами таймера служат вычитающие счетчики.</a:t>
            </a:r>
          </a:p>
          <a:p>
            <a:endParaRPr lang="ru-RU" dirty="0"/>
          </a:p>
        </p:txBody>
      </p:sp>
      <p:pic>
        <p:nvPicPr>
          <p:cNvPr id="7" name="Объект 3">
            <a:extLst>
              <a:ext uri="{FF2B5EF4-FFF2-40B4-BE49-F238E27FC236}">
                <a16:creationId xmlns:a16="http://schemas.microsoft.com/office/drawing/2014/main" id="{6371F5A3-F7F5-44EA-6827-8C88591BE93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28013" y="2788170"/>
            <a:ext cx="5644177" cy="299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83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976C7-E494-9B8E-7EBB-98784F73232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Собственный таймер </a:t>
            </a:r>
            <a:r>
              <a:rPr lang="en-US" b="1" dirty="0">
                <a:solidFill>
                  <a:schemeClr val="tx2"/>
                </a:solidFill>
              </a:rPr>
              <a:t>A9.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5E8C09D-DA2D-D4B6-C710-8D22A2F60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65" y="2203554"/>
            <a:ext cx="10861600" cy="364261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68647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BCDFE2-C785-7EF2-93F9-D02FF65A2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781050"/>
            <a:ext cx="85248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78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C7BFE6-5277-5C6B-8D98-E92DFBC1EFB3}"/>
              </a:ext>
            </a:extLst>
          </p:cNvPr>
          <p:cNvSpPr txBox="1"/>
          <p:nvPr/>
        </p:nvSpPr>
        <p:spPr>
          <a:xfrm>
            <a:off x="1004342" y="524656"/>
            <a:ext cx="10867868" cy="551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Таймер содержит 4 регистра. Начальный адрес обращения к регистрам таймера 0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xFFFEC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600. Младший адрес принадлежит регистру, в который загружается коэффициент деления. Следующий регистр следит за текущим состоянием счетчика. Третий по счету регистр служит для записи коэффициента предварительного деления частоты и установки контрольных битов. Для запуска таймера в 1 устанавливается бит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для цикличного счета в 1 устанавливается бит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Когда счетчик достигает состояния 0, бит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регистра статуса прерывания устанавливается в 1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 запрос может быть послан, если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I=1.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Сбросить этот бит возможно повторной записью в него 1. Счетчик таймера считает с частотой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 МГц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15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922C8-A4C2-964E-694F-AD3A9C8BA3A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Основные этапы выполнения команд.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3B694A3-C3E1-FE3B-C83F-25B7AFFA4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44" y="2228231"/>
            <a:ext cx="9656239" cy="3572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356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AD50B-C70F-0E85-1192-35E5B11354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Разделяемые таймеры.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8389645-7C81-91F5-AA5D-2C32EEB80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852" y="2248525"/>
            <a:ext cx="8763410" cy="3792511"/>
          </a:xfrm>
        </p:spPr>
      </p:pic>
    </p:spTree>
    <p:extLst>
      <p:ext uri="{BB962C8B-B14F-4D97-AF65-F5344CB8AC3E}">
        <p14:creationId xmlns:p14="http://schemas.microsoft.com/office/powerpoint/2010/main" val="1596767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3E8A3-99A1-D980-3216-A16AD8B2FD14}"/>
              </a:ext>
            </a:extLst>
          </p:cNvPr>
          <p:cNvSpPr txBox="1"/>
          <p:nvPr/>
        </p:nvSpPr>
        <p:spPr>
          <a:xfrm>
            <a:off x="599607" y="494675"/>
            <a:ext cx="111526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A9 имеет 4 разделяемых таймера. Их регистры имеют следующие базовые адреса: 0xffc08000, 0xffc09000, 0xffd00000 и 0xffd01000. Частота первых двух таймеров равна 100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MHz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вторых двух — 25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MHz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регистров подобно назначениям регистров собственного таймера, входящего в ядро процессора. Но бит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не разрешение, а маскирование посылки запроса на прерывание в случае окончания цикла счета счетчика. Бит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 только на завершение цикла счета, генерация запроса производится с помощью бита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endParaRPr lang="ru-RU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63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8D013-6A8C-AD5A-2627-AC4B67A5F2F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Интервальный таймер.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4B3D40-184B-25EB-F1F1-59C42AC18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297" y="2139156"/>
            <a:ext cx="8856651" cy="4580622"/>
          </a:xfrm>
        </p:spPr>
      </p:pic>
    </p:spTree>
    <p:extLst>
      <p:ext uri="{BB962C8B-B14F-4D97-AF65-F5344CB8AC3E}">
        <p14:creationId xmlns:p14="http://schemas.microsoft.com/office/powerpoint/2010/main" val="2251687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0D602A-3B2A-AA74-7335-F3C91B29A7C7}"/>
              </a:ext>
            </a:extLst>
          </p:cNvPr>
          <p:cNvSpPr txBox="1"/>
          <p:nvPr/>
        </p:nvSpPr>
        <p:spPr>
          <a:xfrm>
            <a:off x="614597" y="239844"/>
            <a:ext cx="11227633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DE1-SoC имеет 2 таймера. Их базовые адреса — 0xff202000 и 0xff202020. Частота таймеров — 125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MHz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 каждого таймера есть шесть 32-ти разрядных регистров, в каждом их которых используется однако только первые 16 бит.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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регистр текущего состояния таймера; содержит следующие флаги: 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установлен в единицу, если таймер в данный момент работает;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выставлен в единицу, если произошёл таймаут; сбрасывается в ноль записью в разряд значения 0; 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регистр управления таймером; доступен только для записи; содержит следующие флаги: ∙ I — бит разрешения прерываний; если выставлен в единицу, то, при истечении времени, таймер генерирует запрос прерывания; ∙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бит автоматического перезапуска таймера; ∙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используется для запуска таймера (записью в бит значения 1); ∙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Stp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используется для остановки таймера (также как и в случае с битом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записью значения 1); </a:t>
            </a:r>
            <a:endParaRPr lang="ru-RU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1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1D236-5D1D-46E0-91A1-7375EA4C4DD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Принцип конвейера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DBA2BF-1A4D-457F-A1BC-1010DAB19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037" y="2377281"/>
            <a:ext cx="6257925" cy="3248025"/>
          </a:xfrm>
        </p:spPr>
      </p:pic>
    </p:spTree>
    <p:extLst>
      <p:ext uri="{BB962C8B-B14F-4D97-AF65-F5344CB8AC3E}">
        <p14:creationId xmlns:p14="http://schemas.microsoft.com/office/powerpoint/2010/main" val="240954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FAAEA-A18B-FA2B-7096-171F223BBF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Последовательность выполнения команды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83D5905-9218-9905-349F-1FAA938A1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221" y="2229643"/>
            <a:ext cx="7766335" cy="4205351"/>
          </a:xfrm>
        </p:spPr>
      </p:pic>
    </p:spTree>
    <p:extLst>
      <p:ext uri="{BB962C8B-B14F-4D97-AF65-F5344CB8AC3E}">
        <p14:creationId xmlns:p14="http://schemas.microsoft.com/office/powerpoint/2010/main" val="425396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8948EC-6BD4-F8CB-422F-42A5D9F748EB}"/>
              </a:ext>
            </a:extLst>
          </p:cNvPr>
          <p:cNvSpPr txBox="1"/>
          <p:nvPr/>
        </p:nvSpPr>
        <p:spPr>
          <a:xfrm>
            <a:off x="449704" y="839449"/>
            <a:ext cx="11077732" cy="4613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Рассматривая структуру конвейера, мы заметили, что нестыковки во временных соотношениях для некоторых случаев выполнения команд (3ступень – 4ступень) могут привести к замедлению работы процессора. Для уверенной работы должны быть соблюдены следующие зависимости: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RAW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взаимосвязь. (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 After Write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Считывать состояние регистра команда может лишь после того, как в него записала данные предыдущая команда.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взаимосвязь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After Read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Переписать состояние регистра команда может только тогда, когда его считала предыдущая команда.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WAW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запись после записи. (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Write After Write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Записывать операнд-источник в регистр можно только после записи результата.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2137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1FA816-525C-63B0-B8FF-BCC658E9EC40}"/>
              </a:ext>
            </a:extLst>
          </p:cNvPr>
          <p:cNvSpPr txBox="1"/>
          <p:nvPr/>
        </p:nvSpPr>
        <p:spPr>
          <a:xfrm>
            <a:off x="1019330" y="494675"/>
            <a:ext cx="10313233" cy="4144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запускать команду на 3 стадию нельзя в трех случаях: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какой-либо операнд-источник еще записывается в регистр в предыдущей команде.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считывается состояние регистра, служащего источником в предыдущей команде, но приемником в текущей.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записывается результат в регистр, служащий приемником и в предыдущей команде..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предположить, что команды должны исполняться строго в том порядке, в котором они поступали в блок декодирования, конвейер будет простаивать.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9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4B623-7C14-4F40-0589-DAF23F87683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Сдвоенный конвейер.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AD79F7D-CB59-8C22-9135-8C7AFF897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32" y="2212918"/>
            <a:ext cx="9293338" cy="3993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150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B5788E-B4A5-AC28-F027-B7D23A9532D0}"/>
              </a:ext>
            </a:extLst>
          </p:cNvPr>
          <p:cNvSpPr txBox="1"/>
          <p:nvPr/>
        </p:nvSpPr>
        <p:spPr>
          <a:xfrm>
            <a:off x="899410" y="434177"/>
            <a:ext cx="10553075" cy="6259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Команды должны быть независимы друг от друга. У них должны быть разные источники и приемники, и результат одной команды не должен влиять на выполнение другой. У компании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подобная схема начала применяться 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Pentium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но там был один основной конвейер, в который могли поступать любые команды, а второй вспомогательный, для простых команд. Операндами простых команд могли быть только целые числа. Если к сложной команде не находилось пары (несовместимая, или также сложная команда), то работал только основной конвейер, а ко второй команде, в свою очередь, подбиралась пара.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Очевидно, что такой путь наращивания числа параллельных конвейеров не слишком эффективен из-за жестких требований к выбираемым командам. Тем более, что в каждом из конвейеров самым длительным будет  четвертый этап. Поэтому распараллеливание начали делать на этапе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 – исполнение команд.  Такой подход к построению конвейера носит название </a:t>
            </a:r>
            <a:r>
              <a:rPr lang="ru-RU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суперскалярная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архитектура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782033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1328</Words>
  <Application>Microsoft Office PowerPoint</Application>
  <PresentationFormat>Широкоэкранный</PresentationFormat>
  <Paragraphs>77</Paragraphs>
  <Slides>33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Тема Office</vt:lpstr>
      <vt:lpstr>Архитектура распределенных вычислительных систем</vt:lpstr>
      <vt:lpstr>Общая структура процессора CortexA9</vt:lpstr>
      <vt:lpstr>Основные этапы выполнения команд.</vt:lpstr>
      <vt:lpstr>Принцип конвейера</vt:lpstr>
      <vt:lpstr>Последовательность выполнения команды</vt:lpstr>
      <vt:lpstr>Презентация PowerPoint</vt:lpstr>
      <vt:lpstr>Презентация PowerPoint</vt:lpstr>
      <vt:lpstr>Сдвоенный конвейер.</vt:lpstr>
      <vt:lpstr>Презентация PowerPoint</vt:lpstr>
      <vt:lpstr>Суперскалярная архитектура.</vt:lpstr>
      <vt:lpstr>Презентация PowerPoint</vt:lpstr>
      <vt:lpstr>Презентация PowerPoint</vt:lpstr>
      <vt:lpstr>Структура регистра текущего статуса программы</vt:lpstr>
      <vt:lpstr>Выполнение условной операции</vt:lpstr>
      <vt:lpstr>Участок программы с условным переходом</vt:lpstr>
      <vt:lpstr>Прогнозирование переходов</vt:lpstr>
      <vt:lpstr>Способы статического прогнозирования переходов.</vt:lpstr>
      <vt:lpstr>Динамическое прогнозирование. Вариант табличной памяти.</vt:lpstr>
      <vt:lpstr>Установка битов прогнозирования.</vt:lpstr>
      <vt:lpstr>Внутрипроцессорная многопоточность.</vt:lpstr>
      <vt:lpstr>Внутрипроцессорная многопоточность.</vt:lpstr>
      <vt:lpstr>Внутрипроцессорная многопоточность.</vt:lpstr>
      <vt:lpstr>Презентация PowerPoint</vt:lpstr>
      <vt:lpstr>Синхронная многопоточность.</vt:lpstr>
      <vt:lpstr>Схема формирования смены состояний КА.</vt:lpstr>
      <vt:lpstr>Подсчет временных интервалов. Таймеры.</vt:lpstr>
      <vt:lpstr>Собственный таймер A9.</vt:lpstr>
      <vt:lpstr>Презентация PowerPoint</vt:lpstr>
      <vt:lpstr>Презентация PowerPoint</vt:lpstr>
      <vt:lpstr>Разделяемые таймеры.</vt:lpstr>
      <vt:lpstr>Презентация PowerPoint</vt:lpstr>
      <vt:lpstr>Интервальный таймер.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Olga Neelova</dc:creator>
  <cp:lastModifiedBy>Olga Neelova</cp:lastModifiedBy>
  <cp:revision>4</cp:revision>
  <dcterms:created xsi:type="dcterms:W3CDTF">2024-11-23T17:15:34Z</dcterms:created>
  <dcterms:modified xsi:type="dcterms:W3CDTF">2024-12-07T15:19:04Z</dcterms:modified>
</cp:coreProperties>
</file>