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1pPr>
    <a:lvl2pPr marL="544573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2pPr>
    <a:lvl3pPr marL="1089146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3pPr>
    <a:lvl4pPr marL="1633718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4pPr>
    <a:lvl5pPr marL="2178291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5pPr>
    <a:lvl6pPr marL="2722864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6pPr>
    <a:lvl7pPr marL="3267437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7pPr>
    <a:lvl8pPr marL="3812010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8pPr>
    <a:lvl9pPr marL="4356582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64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howGuides="1">
      <p:cViewPr varScale="1">
        <p:scale>
          <a:sx n="69" d="100"/>
          <a:sy n="69" d="100"/>
        </p:scale>
        <p:origin x="1920" y="72"/>
      </p:cViewPr>
      <p:guideLst>
        <p:guide orient="horz" pos="4032"/>
        <p:guide pos="40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B048-233E-4544-AD65-F22F885D4C87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4E88382-40DF-480E-97AD-A3AE7181AE1E}"/>
              </a:ext>
            </a:extLst>
          </p:cNvPr>
          <p:cNvCxnSpPr>
            <a:cxnSpLocks/>
            <a:stCxn id="293" idx="3"/>
            <a:endCxn id="137" idx="1"/>
          </p:cNvCxnSpPr>
          <p:nvPr/>
        </p:nvCxnSpPr>
        <p:spPr>
          <a:xfrm flipV="1">
            <a:off x="7039841" y="1937084"/>
            <a:ext cx="3142653" cy="601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00050" y="23275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6"/>
          <p:cNvSpPr>
            <a:spLocks noChangeArrowheads="1"/>
          </p:cNvSpPr>
          <p:nvPr/>
        </p:nvSpPr>
        <p:spPr bwMode="auto">
          <a:xfrm>
            <a:off x="9998736" y="8676409"/>
            <a:ext cx="2057400" cy="217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Legend</a:t>
            </a:r>
          </a:p>
        </p:txBody>
      </p:sp>
      <p:sp>
        <p:nvSpPr>
          <p:cNvPr id="285" name="Rectangle 52"/>
          <p:cNvSpPr>
            <a:spLocks noChangeArrowheads="1"/>
          </p:cNvSpPr>
          <p:nvPr/>
        </p:nvSpPr>
        <p:spPr bwMode="auto">
          <a:xfrm>
            <a:off x="4753841" y="105156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Color Attachment</a:t>
            </a:r>
          </a:p>
        </p:txBody>
      </p:sp>
      <p:sp>
        <p:nvSpPr>
          <p:cNvPr id="286" name="Rectangle 12"/>
          <p:cNvSpPr>
            <a:spLocks noChangeArrowheads="1"/>
          </p:cNvSpPr>
          <p:nvPr/>
        </p:nvSpPr>
        <p:spPr bwMode="auto">
          <a:xfrm>
            <a:off x="1096240" y="18288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Draw</a:t>
            </a:r>
          </a:p>
        </p:txBody>
      </p:sp>
      <p:sp>
        <p:nvSpPr>
          <p:cNvPr id="287" name="Rectangle 12"/>
          <p:cNvSpPr>
            <a:spLocks noChangeArrowheads="1"/>
          </p:cNvSpPr>
          <p:nvPr/>
        </p:nvSpPr>
        <p:spPr bwMode="auto">
          <a:xfrm>
            <a:off x="1096240" y="27432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Vertex Shader</a:t>
            </a:r>
          </a:p>
        </p:txBody>
      </p:sp>
      <p:sp>
        <p:nvSpPr>
          <p:cNvPr id="288" name="Rectangle 12"/>
          <p:cNvSpPr>
            <a:spLocks noChangeArrowheads="1"/>
          </p:cNvSpPr>
          <p:nvPr/>
        </p:nvSpPr>
        <p:spPr bwMode="auto">
          <a:xfrm>
            <a:off x="1105264" y="41148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Control Shader</a:t>
            </a:r>
          </a:p>
        </p:txBody>
      </p:sp>
      <p:sp>
        <p:nvSpPr>
          <p:cNvPr id="289" name="Rectangle 12"/>
          <p:cNvSpPr>
            <a:spLocks noChangeArrowheads="1"/>
          </p:cNvSpPr>
          <p:nvPr/>
        </p:nvSpPr>
        <p:spPr bwMode="auto">
          <a:xfrm>
            <a:off x="1096240" y="45720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Primitive Generator</a:t>
            </a:r>
          </a:p>
        </p:txBody>
      </p:sp>
      <p:sp>
        <p:nvSpPr>
          <p:cNvPr id="290" name="Rectangle 12"/>
          <p:cNvSpPr>
            <a:spLocks noChangeArrowheads="1"/>
          </p:cNvSpPr>
          <p:nvPr/>
        </p:nvSpPr>
        <p:spPr bwMode="auto">
          <a:xfrm>
            <a:off x="1096240" y="64008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Geometry Shader</a:t>
            </a:r>
          </a:p>
        </p:txBody>
      </p:sp>
      <p:sp>
        <p:nvSpPr>
          <p:cNvPr id="291" name="Rectangle 12"/>
          <p:cNvSpPr>
            <a:spLocks noChangeArrowheads="1"/>
          </p:cNvSpPr>
          <p:nvPr/>
        </p:nvSpPr>
        <p:spPr bwMode="auto">
          <a:xfrm>
            <a:off x="1096240" y="77724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Rasterization</a:t>
            </a:r>
          </a:p>
        </p:txBody>
      </p:sp>
      <p:sp>
        <p:nvSpPr>
          <p:cNvPr id="292" name="Rectangle 12"/>
          <p:cNvSpPr>
            <a:spLocks noChangeArrowheads="1"/>
          </p:cNvSpPr>
          <p:nvPr/>
        </p:nvSpPr>
        <p:spPr bwMode="auto">
          <a:xfrm>
            <a:off x="1096240" y="96012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Fragment Shader</a:t>
            </a:r>
          </a:p>
        </p:txBody>
      </p:sp>
      <p:sp>
        <p:nvSpPr>
          <p:cNvPr id="293" name="Rectangle 6"/>
          <p:cNvSpPr>
            <a:spLocks noChangeArrowheads="1"/>
          </p:cNvSpPr>
          <p:nvPr/>
        </p:nvSpPr>
        <p:spPr bwMode="auto">
          <a:xfrm>
            <a:off x="4753841" y="18288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Indirect Buffer Binding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4" name="Rectangle 12"/>
          <p:cNvSpPr>
            <a:spLocks noChangeArrowheads="1"/>
          </p:cNvSpPr>
          <p:nvPr/>
        </p:nvSpPr>
        <p:spPr bwMode="auto">
          <a:xfrm>
            <a:off x="1096240" y="105156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Color/Blending Operations</a:t>
            </a:r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4753841" y="54864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Storage Image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" name="Rectangle 6"/>
          <p:cNvSpPr>
            <a:spLocks noChangeArrowheads="1"/>
          </p:cNvSpPr>
          <p:nvPr/>
        </p:nvSpPr>
        <p:spPr bwMode="auto">
          <a:xfrm>
            <a:off x="4753841" y="59436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Storage Texel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" name="Rectangle 6"/>
          <p:cNvSpPr>
            <a:spLocks noChangeArrowheads="1"/>
          </p:cNvSpPr>
          <p:nvPr/>
        </p:nvSpPr>
        <p:spPr bwMode="auto">
          <a:xfrm>
            <a:off x="4753841" y="64008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Storage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8" name="Rectangle 6"/>
          <p:cNvSpPr>
            <a:spLocks noChangeArrowheads="1"/>
          </p:cNvSpPr>
          <p:nvPr/>
        </p:nvSpPr>
        <p:spPr bwMode="auto">
          <a:xfrm>
            <a:off x="4753841" y="41148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Sampled Image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9" name="Rectangle 6"/>
          <p:cNvSpPr>
            <a:spLocks noChangeArrowheads="1"/>
          </p:cNvSpPr>
          <p:nvPr/>
        </p:nvSpPr>
        <p:spPr bwMode="auto">
          <a:xfrm>
            <a:off x="4753841" y="45720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Uniform Texel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1" name="Rectangle 6"/>
          <p:cNvSpPr>
            <a:spLocks noChangeArrowheads="1"/>
          </p:cNvSpPr>
          <p:nvPr/>
        </p:nvSpPr>
        <p:spPr bwMode="auto">
          <a:xfrm>
            <a:off x="4753841" y="22860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Index Buffer Binding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2" name="Rectangle 6"/>
          <p:cNvSpPr>
            <a:spLocks noChangeArrowheads="1"/>
          </p:cNvSpPr>
          <p:nvPr/>
        </p:nvSpPr>
        <p:spPr bwMode="auto">
          <a:xfrm>
            <a:off x="4753841" y="27432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Vertex Buffer Binding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3" name="Rectangle 6"/>
          <p:cNvSpPr>
            <a:spLocks noChangeArrowheads="1"/>
          </p:cNvSpPr>
          <p:nvPr/>
        </p:nvSpPr>
        <p:spPr bwMode="auto">
          <a:xfrm>
            <a:off x="10113036" y="10162309"/>
            <a:ext cx="1828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Image</a:t>
            </a:r>
          </a:p>
        </p:txBody>
      </p:sp>
      <p:sp>
        <p:nvSpPr>
          <p:cNvPr id="304" name="Rectangle 6"/>
          <p:cNvSpPr>
            <a:spLocks noChangeArrowheads="1"/>
          </p:cNvSpPr>
          <p:nvPr/>
        </p:nvSpPr>
        <p:spPr bwMode="auto">
          <a:xfrm>
            <a:off x="10113036" y="9819409"/>
            <a:ext cx="18288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Buffer</a:t>
            </a:r>
            <a:endParaRPr lang="en-US" sz="1035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10113036" y="9476509"/>
            <a:ext cx="18288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Programmable Stage</a:t>
            </a:r>
          </a:p>
        </p:txBody>
      </p:sp>
      <p:sp>
        <p:nvSpPr>
          <p:cNvPr id="306" name="Rectangle 6"/>
          <p:cNvSpPr>
            <a:spLocks noChangeArrowheads="1"/>
          </p:cNvSpPr>
          <p:nvPr/>
        </p:nvSpPr>
        <p:spPr bwMode="auto">
          <a:xfrm>
            <a:off x="10113036" y="9133609"/>
            <a:ext cx="18288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Fixed Function Stage</a:t>
            </a:r>
          </a:p>
        </p:txBody>
      </p:sp>
      <p:sp>
        <p:nvSpPr>
          <p:cNvPr id="307" name="Rectangle 12"/>
          <p:cNvSpPr>
            <a:spLocks noChangeArrowheads="1"/>
          </p:cNvSpPr>
          <p:nvPr/>
        </p:nvSpPr>
        <p:spPr bwMode="auto">
          <a:xfrm>
            <a:off x="1096240" y="50292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Evaluation Shader</a:t>
            </a:r>
          </a:p>
        </p:txBody>
      </p:sp>
      <p:sp>
        <p:nvSpPr>
          <p:cNvPr id="308" name="Rectangle 12"/>
          <p:cNvSpPr>
            <a:spLocks noChangeArrowheads="1"/>
          </p:cNvSpPr>
          <p:nvPr/>
        </p:nvSpPr>
        <p:spPr bwMode="auto">
          <a:xfrm>
            <a:off x="7959432" y="1822784"/>
            <a:ext cx="1703311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DrawMeshTasks</a:t>
            </a:r>
            <a:endParaRPr lang="en-US" sz="1208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9" name="Rectangle 12"/>
          <p:cNvSpPr>
            <a:spLocks noChangeArrowheads="1"/>
          </p:cNvSpPr>
          <p:nvPr/>
        </p:nvSpPr>
        <p:spPr bwMode="auto">
          <a:xfrm>
            <a:off x="7959432" y="4125191"/>
            <a:ext cx="1703311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Task Shader</a:t>
            </a:r>
          </a:p>
        </p:txBody>
      </p:sp>
      <p:sp>
        <p:nvSpPr>
          <p:cNvPr id="310" name="Rectangle 6"/>
          <p:cNvSpPr>
            <a:spLocks noChangeArrowheads="1"/>
          </p:cNvSpPr>
          <p:nvPr/>
        </p:nvSpPr>
        <p:spPr bwMode="auto">
          <a:xfrm>
            <a:off x="4753841" y="50292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Uniform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" name="Rectangle 6"/>
          <p:cNvSpPr>
            <a:spLocks noChangeArrowheads="1"/>
          </p:cNvSpPr>
          <p:nvPr/>
        </p:nvSpPr>
        <p:spPr bwMode="auto">
          <a:xfrm>
            <a:off x="4753841" y="96012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Input Attachment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2" name="Rectangle 12"/>
          <p:cNvSpPr>
            <a:spLocks noChangeArrowheads="1"/>
          </p:cNvSpPr>
          <p:nvPr/>
        </p:nvSpPr>
        <p:spPr bwMode="auto">
          <a:xfrm>
            <a:off x="1096240" y="22860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Input Assembler</a:t>
            </a:r>
          </a:p>
        </p:txBody>
      </p:sp>
      <p:sp>
        <p:nvSpPr>
          <p:cNvPr id="313" name="Rectangle 12"/>
          <p:cNvSpPr>
            <a:spLocks noChangeArrowheads="1"/>
          </p:cNvSpPr>
          <p:nvPr/>
        </p:nvSpPr>
        <p:spPr bwMode="auto">
          <a:xfrm>
            <a:off x="1096240" y="36576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Assembler</a:t>
            </a:r>
          </a:p>
        </p:txBody>
      </p:sp>
      <p:sp>
        <p:nvSpPr>
          <p:cNvPr id="314" name="Rectangle 12"/>
          <p:cNvSpPr>
            <a:spLocks noChangeArrowheads="1"/>
          </p:cNvSpPr>
          <p:nvPr/>
        </p:nvSpPr>
        <p:spPr bwMode="auto">
          <a:xfrm>
            <a:off x="1096240" y="59436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Geometry Assembler</a:t>
            </a:r>
          </a:p>
        </p:txBody>
      </p:sp>
      <p:sp>
        <p:nvSpPr>
          <p:cNvPr id="315" name="Rectangle 12"/>
          <p:cNvSpPr>
            <a:spLocks noChangeArrowheads="1"/>
          </p:cNvSpPr>
          <p:nvPr/>
        </p:nvSpPr>
        <p:spPr bwMode="auto">
          <a:xfrm>
            <a:off x="1096240" y="73152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Primitive Assembler</a:t>
            </a:r>
          </a:p>
        </p:txBody>
      </p:sp>
      <p:sp>
        <p:nvSpPr>
          <p:cNvPr id="316" name="Rectangle 12"/>
          <p:cNvSpPr>
            <a:spLocks noChangeArrowheads="1"/>
          </p:cNvSpPr>
          <p:nvPr/>
        </p:nvSpPr>
        <p:spPr bwMode="auto">
          <a:xfrm>
            <a:off x="1096240" y="86868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Pre-Fragment Operations</a:t>
            </a:r>
          </a:p>
        </p:txBody>
      </p:sp>
      <p:sp>
        <p:nvSpPr>
          <p:cNvPr id="317" name="Rectangle 12"/>
          <p:cNvSpPr>
            <a:spLocks noChangeArrowheads="1"/>
          </p:cNvSpPr>
          <p:nvPr/>
        </p:nvSpPr>
        <p:spPr bwMode="auto">
          <a:xfrm>
            <a:off x="1096240" y="91440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Fragment Assembler</a:t>
            </a:r>
          </a:p>
        </p:txBody>
      </p:sp>
      <p:sp>
        <p:nvSpPr>
          <p:cNvPr id="318" name="Rectangle 12"/>
          <p:cNvSpPr>
            <a:spLocks noChangeArrowheads="1"/>
          </p:cNvSpPr>
          <p:nvPr/>
        </p:nvSpPr>
        <p:spPr bwMode="auto">
          <a:xfrm>
            <a:off x="1096240" y="100584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Post-Fragment Operations</a:t>
            </a:r>
          </a:p>
        </p:txBody>
      </p:sp>
      <p:sp>
        <p:nvSpPr>
          <p:cNvPr id="319" name="Rectangle 12"/>
          <p:cNvSpPr>
            <a:spLocks noChangeArrowheads="1"/>
          </p:cNvSpPr>
          <p:nvPr/>
        </p:nvSpPr>
        <p:spPr bwMode="auto">
          <a:xfrm>
            <a:off x="7959432" y="3667991"/>
            <a:ext cx="1703311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Task Assembler</a:t>
            </a:r>
          </a:p>
        </p:txBody>
      </p:sp>
      <p:sp>
        <p:nvSpPr>
          <p:cNvPr id="320" name="Rectangle 46"/>
          <p:cNvSpPr>
            <a:spLocks noChangeArrowheads="1"/>
          </p:cNvSpPr>
          <p:nvPr/>
        </p:nvSpPr>
        <p:spPr bwMode="auto">
          <a:xfrm flipV="1">
            <a:off x="4696691" y="3771900"/>
            <a:ext cx="2400300" cy="2914650"/>
          </a:xfrm>
          <a:prstGeom prst="rect">
            <a:avLst/>
          </a:prstGeom>
          <a:noFill/>
          <a:ln w="38100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21" name="Straight Arrow Connector 320"/>
          <p:cNvCxnSpPr>
            <a:stCxn id="293" idx="1"/>
            <a:endCxn id="286" idx="3"/>
          </p:cNvCxnSpPr>
          <p:nvPr/>
        </p:nvCxnSpPr>
        <p:spPr>
          <a:xfrm flipH="1">
            <a:off x="3839440" y="1943100"/>
            <a:ext cx="91440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312" idx="3"/>
          </p:cNvCxnSpPr>
          <p:nvPr/>
        </p:nvCxnSpPr>
        <p:spPr>
          <a:xfrm rot="10800000">
            <a:off x="3839441" y="2400300"/>
            <a:ext cx="685801" cy="228600"/>
          </a:xfrm>
          <a:prstGeom prst="bentConnector3">
            <a:avLst>
              <a:gd name="adj1" fmla="val 3144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4296640" y="2857501"/>
            <a:ext cx="0" cy="6743700"/>
          </a:xfrm>
          <a:prstGeom prst="line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H="1">
            <a:off x="3839441" y="9601200"/>
            <a:ext cx="45719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endCxn id="290" idx="3"/>
          </p:cNvCxnSpPr>
          <p:nvPr/>
        </p:nvCxnSpPr>
        <p:spPr>
          <a:xfrm flipH="1">
            <a:off x="3839440" y="65151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endCxn id="307" idx="3"/>
          </p:cNvCxnSpPr>
          <p:nvPr/>
        </p:nvCxnSpPr>
        <p:spPr>
          <a:xfrm flipH="1">
            <a:off x="3839440" y="51435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endCxn id="288" idx="3"/>
          </p:cNvCxnSpPr>
          <p:nvPr/>
        </p:nvCxnSpPr>
        <p:spPr>
          <a:xfrm flipH="1">
            <a:off x="3848464" y="4229100"/>
            <a:ext cx="44817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endCxn id="287" idx="3"/>
          </p:cNvCxnSpPr>
          <p:nvPr/>
        </p:nvCxnSpPr>
        <p:spPr>
          <a:xfrm flipH="1">
            <a:off x="3839440" y="2851484"/>
            <a:ext cx="445168" cy="601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296" idx="1"/>
          </p:cNvCxnSpPr>
          <p:nvPr/>
        </p:nvCxnSpPr>
        <p:spPr>
          <a:xfrm flipH="1">
            <a:off x="4296641" y="60579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99" idx="1"/>
          </p:cNvCxnSpPr>
          <p:nvPr/>
        </p:nvCxnSpPr>
        <p:spPr>
          <a:xfrm flipH="1">
            <a:off x="4296641" y="46863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311" idx="1"/>
            <a:endCxn id="292" idx="3"/>
          </p:cNvCxnSpPr>
          <p:nvPr/>
        </p:nvCxnSpPr>
        <p:spPr>
          <a:xfrm flipH="1">
            <a:off x="3839440" y="9715500"/>
            <a:ext cx="91440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cxnSpLocks/>
          </p:cNvCxnSpPr>
          <p:nvPr/>
        </p:nvCxnSpPr>
        <p:spPr>
          <a:xfrm flipH="1">
            <a:off x="7497041" y="2851484"/>
            <a:ext cx="12029" cy="3663616"/>
          </a:xfrm>
          <a:prstGeom prst="line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299" idx="3"/>
          </p:cNvCxnSpPr>
          <p:nvPr/>
        </p:nvCxnSpPr>
        <p:spPr>
          <a:xfrm>
            <a:off x="7039841" y="46863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endCxn id="296" idx="3"/>
          </p:cNvCxnSpPr>
          <p:nvPr/>
        </p:nvCxnSpPr>
        <p:spPr>
          <a:xfrm flipH="1">
            <a:off x="7039841" y="60579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cxnSpLocks/>
          </p:cNvCxnSpPr>
          <p:nvPr/>
        </p:nvCxnSpPr>
        <p:spPr>
          <a:xfrm flipH="1">
            <a:off x="7495307" y="2857500"/>
            <a:ext cx="26585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93" idx="3"/>
            <a:endCxn id="308" idx="1"/>
          </p:cNvCxnSpPr>
          <p:nvPr/>
        </p:nvCxnSpPr>
        <p:spPr>
          <a:xfrm flipV="1">
            <a:off x="7039841" y="1937084"/>
            <a:ext cx="919591" cy="601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286" idx="2"/>
            <a:endCxn id="312" idx="0"/>
          </p:cNvCxnSpPr>
          <p:nvPr/>
        </p:nvCxnSpPr>
        <p:spPr>
          <a:xfrm>
            <a:off x="2467840" y="20574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12" idx="2"/>
            <a:endCxn id="287" idx="0"/>
          </p:cNvCxnSpPr>
          <p:nvPr/>
        </p:nvCxnSpPr>
        <p:spPr>
          <a:xfrm>
            <a:off x="2467840" y="25146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287" idx="2"/>
            <a:endCxn id="313" idx="0"/>
          </p:cNvCxnSpPr>
          <p:nvPr/>
        </p:nvCxnSpPr>
        <p:spPr>
          <a:xfrm>
            <a:off x="2467840" y="2971800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13" idx="2"/>
            <a:endCxn id="288" idx="0"/>
          </p:cNvCxnSpPr>
          <p:nvPr/>
        </p:nvCxnSpPr>
        <p:spPr>
          <a:xfrm>
            <a:off x="2467840" y="3886200"/>
            <a:ext cx="9024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88" idx="2"/>
            <a:endCxn id="289" idx="0"/>
          </p:cNvCxnSpPr>
          <p:nvPr/>
        </p:nvCxnSpPr>
        <p:spPr>
          <a:xfrm flipH="1">
            <a:off x="2467840" y="4343400"/>
            <a:ext cx="9024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289" idx="2"/>
            <a:endCxn id="307" idx="0"/>
          </p:cNvCxnSpPr>
          <p:nvPr/>
        </p:nvCxnSpPr>
        <p:spPr>
          <a:xfrm>
            <a:off x="2467840" y="48006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07" idx="2"/>
            <a:endCxn id="314" idx="0"/>
          </p:cNvCxnSpPr>
          <p:nvPr/>
        </p:nvCxnSpPr>
        <p:spPr>
          <a:xfrm>
            <a:off x="2467840" y="5257801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14" idx="2"/>
            <a:endCxn id="290" idx="0"/>
          </p:cNvCxnSpPr>
          <p:nvPr/>
        </p:nvCxnSpPr>
        <p:spPr>
          <a:xfrm>
            <a:off x="2467840" y="61722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290" idx="2"/>
            <a:endCxn id="315" idx="0"/>
          </p:cNvCxnSpPr>
          <p:nvPr/>
        </p:nvCxnSpPr>
        <p:spPr>
          <a:xfrm>
            <a:off x="2467840" y="6629401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15" idx="2"/>
            <a:endCxn id="291" idx="0"/>
          </p:cNvCxnSpPr>
          <p:nvPr/>
        </p:nvCxnSpPr>
        <p:spPr>
          <a:xfrm>
            <a:off x="2467840" y="75438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291" idx="2"/>
            <a:endCxn id="316" idx="0"/>
          </p:cNvCxnSpPr>
          <p:nvPr/>
        </p:nvCxnSpPr>
        <p:spPr>
          <a:xfrm>
            <a:off x="2467840" y="8001000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16" idx="2"/>
            <a:endCxn id="317" idx="0"/>
          </p:cNvCxnSpPr>
          <p:nvPr/>
        </p:nvCxnSpPr>
        <p:spPr>
          <a:xfrm>
            <a:off x="2467840" y="89154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17" idx="2"/>
            <a:endCxn id="292" idx="0"/>
          </p:cNvCxnSpPr>
          <p:nvPr/>
        </p:nvCxnSpPr>
        <p:spPr>
          <a:xfrm>
            <a:off x="2467840" y="93726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292" idx="2"/>
            <a:endCxn id="318" idx="0"/>
          </p:cNvCxnSpPr>
          <p:nvPr/>
        </p:nvCxnSpPr>
        <p:spPr>
          <a:xfrm>
            <a:off x="2467840" y="98298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18" idx="2"/>
            <a:endCxn id="294" idx="0"/>
          </p:cNvCxnSpPr>
          <p:nvPr/>
        </p:nvCxnSpPr>
        <p:spPr>
          <a:xfrm>
            <a:off x="2467840" y="102870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639041" y="3314700"/>
            <a:ext cx="0" cy="228600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9041" y="3314700"/>
            <a:ext cx="1828800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639041" y="6972300"/>
            <a:ext cx="1828800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639041" y="5600700"/>
            <a:ext cx="1828800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308" idx="2"/>
            <a:endCxn id="319" idx="0"/>
          </p:cNvCxnSpPr>
          <p:nvPr/>
        </p:nvCxnSpPr>
        <p:spPr>
          <a:xfrm>
            <a:off x="8811088" y="2051384"/>
            <a:ext cx="0" cy="161660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19" idx="2"/>
            <a:endCxn id="309" idx="0"/>
          </p:cNvCxnSpPr>
          <p:nvPr/>
        </p:nvCxnSpPr>
        <p:spPr>
          <a:xfrm>
            <a:off x="8811088" y="3896591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39041" y="5600700"/>
            <a:ext cx="0" cy="137160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endCxn id="286" idx="0"/>
          </p:cNvCxnSpPr>
          <p:nvPr/>
        </p:nvCxnSpPr>
        <p:spPr>
          <a:xfrm flipH="1">
            <a:off x="2467840" y="1600200"/>
            <a:ext cx="1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endCxn id="308" idx="0"/>
          </p:cNvCxnSpPr>
          <p:nvPr/>
        </p:nvCxnSpPr>
        <p:spPr>
          <a:xfrm flipH="1">
            <a:off x="8811088" y="1594184"/>
            <a:ext cx="5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2"/>
          <p:cNvSpPr>
            <a:spLocks noChangeArrowheads="1"/>
          </p:cNvSpPr>
          <p:nvPr/>
        </p:nvSpPr>
        <p:spPr bwMode="auto">
          <a:xfrm>
            <a:off x="4753841" y="100584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Depth/Stencil Attachment</a:t>
            </a:r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4696691" y="9258300"/>
            <a:ext cx="2400300" cy="1714500"/>
          </a:xfrm>
          <a:prstGeom prst="rect">
            <a:avLst/>
          </a:prstGeom>
          <a:noFill/>
          <a:ln w="38100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10113035" y="10505209"/>
            <a:ext cx="18288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Constants</a:t>
            </a: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4753841" y="3429000"/>
            <a:ext cx="22860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Push Constants</a:t>
            </a:r>
          </a:p>
        </p:txBody>
      </p:sp>
      <p:cxnSp>
        <p:nvCxnSpPr>
          <p:cNvPr id="102" name="Straight Arrow Connector 101"/>
          <p:cNvCxnSpPr>
            <a:stCxn id="101" idx="1"/>
          </p:cNvCxnSpPr>
          <p:nvPr/>
        </p:nvCxnSpPr>
        <p:spPr>
          <a:xfrm flipH="1">
            <a:off x="4296641" y="35433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1" idx="3"/>
          </p:cNvCxnSpPr>
          <p:nvPr/>
        </p:nvCxnSpPr>
        <p:spPr>
          <a:xfrm>
            <a:off x="7039841" y="35433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01" idx="1"/>
            <a:endCxn id="302" idx="1"/>
          </p:cNvCxnSpPr>
          <p:nvPr/>
        </p:nvCxnSpPr>
        <p:spPr>
          <a:xfrm rot="10800000" flipV="1">
            <a:off x="4753841" y="2400300"/>
            <a:ext cx="12700" cy="45720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98" idx="1"/>
          </p:cNvCxnSpPr>
          <p:nvPr/>
        </p:nvCxnSpPr>
        <p:spPr>
          <a:xfrm flipH="1">
            <a:off x="4296641" y="42291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0" idx="1"/>
          </p:cNvCxnSpPr>
          <p:nvPr/>
        </p:nvCxnSpPr>
        <p:spPr>
          <a:xfrm flipH="1">
            <a:off x="4296641" y="51435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95" idx="1"/>
          </p:cNvCxnSpPr>
          <p:nvPr/>
        </p:nvCxnSpPr>
        <p:spPr>
          <a:xfrm flipH="1">
            <a:off x="4296641" y="56007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295" idx="3"/>
          </p:cNvCxnSpPr>
          <p:nvPr/>
        </p:nvCxnSpPr>
        <p:spPr>
          <a:xfrm flipH="1">
            <a:off x="7039841" y="56007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7" idx="1"/>
          </p:cNvCxnSpPr>
          <p:nvPr/>
        </p:nvCxnSpPr>
        <p:spPr>
          <a:xfrm flipH="1">
            <a:off x="4296641" y="65151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297" idx="3"/>
          </p:cNvCxnSpPr>
          <p:nvPr/>
        </p:nvCxnSpPr>
        <p:spPr>
          <a:xfrm flipH="1">
            <a:off x="7039841" y="65151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98" idx="3"/>
          </p:cNvCxnSpPr>
          <p:nvPr/>
        </p:nvCxnSpPr>
        <p:spPr>
          <a:xfrm>
            <a:off x="7039841" y="42291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10" idx="3"/>
          </p:cNvCxnSpPr>
          <p:nvPr/>
        </p:nvCxnSpPr>
        <p:spPr>
          <a:xfrm>
            <a:off x="7039841" y="5143500"/>
            <a:ext cx="457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4753841" y="3829050"/>
            <a:ext cx="2286000" cy="22860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Descriptor Sets</a:t>
            </a:r>
          </a:p>
        </p:txBody>
      </p:sp>
      <p:sp>
        <p:nvSpPr>
          <p:cNvPr id="158" name="Rectangle 6"/>
          <p:cNvSpPr>
            <a:spLocks noChangeArrowheads="1"/>
          </p:cNvSpPr>
          <p:nvPr/>
        </p:nvSpPr>
        <p:spPr bwMode="auto">
          <a:xfrm>
            <a:off x="4696691" y="9315450"/>
            <a:ext cx="2286000" cy="22860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Framebuffer</a:t>
            </a:r>
          </a:p>
        </p:txBody>
      </p:sp>
      <p:cxnSp>
        <p:nvCxnSpPr>
          <p:cNvPr id="98" name="Straight Arrow Connector 97"/>
          <p:cNvCxnSpPr>
            <a:stCxn id="285" idx="1"/>
          </p:cNvCxnSpPr>
          <p:nvPr/>
        </p:nvCxnSpPr>
        <p:spPr>
          <a:xfrm flipH="1">
            <a:off x="3839442" y="10629900"/>
            <a:ext cx="91439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3" idx="3"/>
            <a:endCxn id="316" idx="3"/>
          </p:cNvCxnSpPr>
          <p:nvPr/>
        </p:nvCxnSpPr>
        <p:spPr>
          <a:xfrm flipH="1" flipV="1">
            <a:off x="3839440" y="8801100"/>
            <a:ext cx="3200401" cy="1371600"/>
          </a:xfrm>
          <a:prstGeom prst="bentConnector3">
            <a:avLst>
              <a:gd name="adj1" fmla="val -12338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3839441" y="10172700"/>
            <a:ext cx="91439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6685CB-3D86-4640-8AAA-44E7989DFC0F}"/>
              </a:ext>
            </a:extLst>
          </p:cNvPr>
          <p:cNvCxnSpPr>
            <a:cxnSpLocks/>
          </p:cNvCxnSpPr>
          <p:nvPr/>
        </p:nvCxnSpPr>
        <p:spPr>
          <a:xfrm>
            <a:off x="9954491" y="3310325"/>
            <a:ext cx="0" cy="1335232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935BC9A-78F0-43A1-B893-13BA93CCB84E}"/>
              </a:ext>
            </a:extLst>
          </p:cNvPr>
          <p:cNvCxnSpPr>
            <a:cxnSpLocks/>
          </p:cNvCxnSpPr>
          <p:nvPr/>
        </p:nvCxnSpPr>
        <p:spPr>
          <a:xfrm flipH="1">
            <a:off x="8811497" y="3310325"/>
            <a:ext cx="1142994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420BF73-2190-4495-B00D-25B015290938}"/>
              </a:ext>
            </a:extLst>
          </p:cNvPr>
          <p:cNvCxnSpPr>
            <a:cxnSpLocks/>
          </p:cNvCxnSpPr>
          <p:nvPr/>
        </p:nvCxnSpPr>
        <p:spPr>
          <a:xfrm flipH="1">
            <a:off x="8811497" y="4645557"/>
            <a:ext cx="1142994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2">
            <a:extLst>
              <a:ext uri="{FF2B5EF4-FFF2-40B4-BE49-F238E27FC236}">
                <a16:creationId xmlns:a16="http://schemas.microsoft.com/office/drawing/2014/main" id="{C5249369-9088-4E0E-9C65-FFEAD391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432" y="6400800"/>
            <a:ext cx="1703311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Mesh Shader</a:t>
            </a:r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5B6C11FA-1DF9-4D5E-98DE-B3F240317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432" y="5943600"/>
            <a:ext cx="1703311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Mesh Assembler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767F1F9-E7EF-4B57-9363-8461F7DF5D52}"/>
              </a:ext>
            </a:extLst>
          </p:cNvPr>
          <p:cNvCxnSpPr>
            <a:cxnSpLocks/>
            <a:stCxn id="309" idx="2"/>
            <a:endCxn id="116" idx="0"/>
          </p:cNvCxnSpPr>
          <p:nvPr/>
        </p:nvCxnSpPr>
        <p:spPr>
          <a:xfrm>
            <a:off x="8811088" y="4353791"/>
            <a:ext cx="0" cy="15898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6784037-B938-49F0-897B-8D061AB4AE16}"/>
              </a:ext>
            </a:extLst>
          </p:cNvPr>
          <p:cNvCxnSpPr>
            <a:stCxn id="116" idx="2"/>
            <a:endCxn id="115" idx="0"/>
          </p:cNvCxnSpPr>
          <p:nvPr/>
        </p:nvCxnSpPr>
        <p:spPr>
          <a:xfrm>
            <a:off x="8811088" y="61722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40E3E8E-3BB0-4742-9323-5734C3DDA21B}"/>
              </a:ext>
            </a:extLst>
          </p:cNvPr>
          <p:cNvCxnSpPr>
            <a:cxnSpLocks/>
            <a:stCxn id="115" idx="2"/>
            <a:endCxn id="315" idx="3"/>
          </p:cNvCxnSpPr>
          <p:nvPr/>
        </p:nvCxnSpPr>
        <p:spPr>
          <a:xfrm rot="5400000">
            <a:off x="5925214" y="4543626"/>
            <a:ext cx="800100" cy="4971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D31F1D-B438-486A-95A1-0DFA4ED6D167}"/>
              </a:ext>
            </a:extLst>
          </p:cNvPr>
          <p:cNvSpPr txBox="1"/>
          <p:nvPr/>
        </p:nvSpPr>
        <p:spPr>
          <a:xfrm>
            <a:off x="1194301" y="1200879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Shading Pipeline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43AB04-9FE8-4C41-8D1F-F1AA238181A3}"/>
              </a:ext>
            </a:extLst>
          </p:cNvPr>
          <p:cNvSpPr txBox="1"/>
          <p:nvPr/>
        </p:nvSpPr>
        <p:spPr>
          <a:xfrm>
            <a:off x="7700045" y="1200880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Mesh Shading Pipeline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Rectangle 12">
            <a:extLst>
              <a:ext uri="{FF2B5EF4-FFF2-40B4-BE49-F238E27FC236}">
                <a16:creationId xmlns:a16="http://schemas.microsoft.com/office/drawing/2014/main" id="{9109FEF6-E42F-49AA-A711-7E856AD51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494" y="1822784"/>
            <a:ext cx="1873642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Dispatch</a:t>
            </a:r>
          </a:p>
        </p:txBody>
      </p:sp>
      <p:sp>
        <p:nvSpPr>
          <p:cNvPr id="138" name="Rectangle 12">
            <a:extLst>
              <a:ext uri="{FF2B5EF4-FFF2-40B4-BE49-F238E27FC236}">
                <a16:creationId xmlns:a16="http://schemas.microsoft.com/office/drawing/2014/main" id="{361CB670-EF30-4DF8-B45C-5673F05B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494" y="2737184"/>
            <a:ext cx="1873642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Compute Shader</a:t>
            </a:r>
          </a:p>
        </p:txBody>
      </p:sp>
      <p:sp>
        <p:nvSpPr>
          <p:cNvPr id="140" name="Rectangle 12">
            <a:extLst>
              <a:ext uri="{FF2B5EF4-FFF2-40B4-BE49-F238E27FC236}">
                <a16:creationId xmlns:a16="http://schemas.microsoft.com/office/drawing/2014/main" id="{E91D22F0-069B-4F97-81BA-9D918741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494" y="2279984"/>
            <a:ext cx="1873642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Compute Assembler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AF642A8-C1C1-498F-9078-49567221F1DE}"/>
              </a:ext>
            </a:extLst>
          </p:cNvPr>
          <p:cNvCxnSpPr>
            <a:stCxn id="137" idx="2"/>
            <a:endCxn id="140" idx="0"/>
          </p:cNvCxnSpPr>
          <p:nvPr/>
        </p:nvCxnSpPr>
        <p:spPr>
          <a:xfrm>
            <a:off x="11119315" y="2051384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67AB28-4803-4E8F-A9DB-F291F121C068}"/>
              </a:ext>
            </a:extLst>
          </p:cNvPr>
          <p:cNvCxnSpPr>
            <a:stCxn id="140" idx="2"/>
            <a:endCxn id="138" idx="0"/>
          </p:cNvCxnSpPr>
          <p:nvPr/>
        </p:nvCxnSpPr>
        <p:spPr>
          <a:xfrm>
            <a:off x="11119315" y="2508584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276433-C19A-46A6-8B8D-28172ADFAF12}"/>
              </a:ext>
            </a:extLst>
          </p:cNvPr>
          <p:cNvCxnSpPr>
            <a:endCxn id="137" idx="0"/>
          </p:cNvCxnSpPr>
          <p:nvPr/>
        </p:nvCxnSpPr>
        <p:spPr>
          <a:xfrm flipH="1">
            <a:off x="11119315" y="1594184"/>
            <a:ext cx="9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06A5683-B25A-4FE8-9890-41911CC16536}"/>
              </a:ext>
            </a:extLst>
          </p:cNvPr>
          <p:cNvCxnSpPr/>
          <p:nvPr/>
        </p:nvCxnSpPr>
        <p:spPr>
          <a:xfrm flipH="1">
            <a:off x="7509070" y="4219620"/>
            <a:ext cx="445168" cy="601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E922B66-A21A-4A7A-9FB0-7BC46EFF05AC}"/>
              </a:ext>
            </a:extLst>
          </p:cNvPr>
          <p:cNvCxnSpPr/>
          <p:nvPr/>
        </p:nvCxnSpPr>
        <p:spPr>
          <a:xfrm flipH="1">
            <a:off x="7495307" y="6506076"/>
            <a:ext cx="445168" cy="601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C880BBD-A58F-466B-9640-A743A57C5DCE}"/>
              </a:ext>
            </a:extLst>
          </p:cNvPr>
          <p:cNvSpPr txBox="1"/>
          <p:nvPr/>
        </p:nvSpPr>
        <p:spPr>
          <a:xfrm>
            <a:off x="10231892" y="1172107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Pipeline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0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102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Qualcomm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Licea-Kane, Bill</dc:creator>
  <cp:lastModifiedBy>Christoph Kubisch</cp:lastModifiedBy>
  <cp:revision>35</cp:revision>
  <dcterms:created xsi:type="dcterms:W3CDTF">2015-09-14T12:30:37Z</dcterms:created>
  <dcterms:modified xsi:type="dcterms:W3CDTF">2018-04-13T14:28:45Z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103759131</vt:i4>
  </property>
  <property fmtid="{D5CDD505-2E9C-101B-9397-08002B2CF9AE}" pid="3" name="_NewReviewCycle">
    <vt:lpwstr/>
  </property>
  <property fmtid="{D5CDD505-2E9C-101B-9397-08002B2CF9AE}" pid="4" name="_EmailSubject">
    <vt:lpwstr>[gl_common] RE: documenting the pipeline</vt:lpwstr>
  </property>
  <property fmtid="{D5CDD505-2E9C-101B-9397-08002B2CF9AE}" pid="5" name="_AuthorEmail">
    <vt:lpwstr>billl@qti.qualcomm.com</vt:lpwstr>
  </property>
  <property fmtid="{D5CDD505-2E9C-101B-9397-08002B2CF9AE}" pid="6" name="_AuthorEmailDisplayName">
    <vt:lpwstr>Licea-Kane, Bill</vt:lpwstr>
  </property>
</Properties>
</file>