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Помірний стиль 2 –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64817-FE2A-4394-9052-BCFEED1EE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DC90091-E260-463B-A59D-4D4B291C3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70DA8DA-106E-4E1D-99B6-FB23AF58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6/19/2021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C5B3A9B-9894-4FD5-AECD-D3092D54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FF87977-EA9F-437B-A963-1C62E7DF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795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48DE6-7EBE-4AE5-BF78-A68ECA8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69B2E286-516A-48AC-9AFB-FB6C7D912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7EB9D5E-2453-4BF2-A8DB-5C6ECEA3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6/19/2021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B8E30A8-CDAA-4968-9FFC-988B1DC0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7E01FE9-C784-431B-A76D-AA77CDA7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28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7EBE278D-7350-44D5-8416-AC9748575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9F094BF-3A8F-49C4-8122-56C197188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B614B81-CE18-46BB-B762-93BD8DDA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6/19/2021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D98F162-133B-4E06-8EDF-522DBC01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F24ED65-DF8D-462C-8BFB-EFCC65F4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356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C4201-E89E-4F96-9799-63DD2102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1C938BE-6D10-40C7-B3E1-EEA2D650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7546948-EF3E-4744-8C28-8BF65923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6/19/2021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D9FF963-0690-4A5F-BCB9-693C953A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F340481-8AA6-4FE3-BAE5-9D97651E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7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97812-F274-45A8-8DBB-04B6A8A3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2E6075A-1F9D-4E4A-A901-CA636A851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0116350-819E-4AA2-9A4E-B592B911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6/19/2021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C04F8B4-9126-4267-8CAE-08D402A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730F280-0DDE-468B-AA66-5D19913F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332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1CAA8-6195-44C5-B699-465F4D84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8F6567B-9E83-4052-B56F-A91D83CF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A1D0F35-73B0-4BC8-930A-2D8769C5E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3232C92-F65A-4A73-9123-A5026750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6/19/2021</a:t>
            </a:fld>
            <a:endParaRPr lang="en-US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238218A-B818-4126-9CB3-EB7D5B00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06ACC36-DB5F-43AF-93A0-26EC5ED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497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FC04A-EE01-4A17-BF96-3DFC7C43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720BE37-5D30-4B88-9D31-23DC63F0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F510F6E-70F6-4872-9DAD-02D6C40F7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A995DB3C-E4E7-48B3-98E0-36CFCD1D2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BB360A74-DF90-4F52-AB4E-61A5BB931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93449DCC-5A84-4E2C-A55B-B8F14405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6/19/2021</a:t>
            </a:fld>
            <a:endParaRPr lang="en-US" dirty="0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8559A73C-1E2A-447D-A080-1DB91CE7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C3267DFE-6D69-4F29-BEF4-1BDE72A5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35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52FE1-8B1B-481E-9ECA-ED4EB44F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F79BA93A-3BCE-4C64-95F1-6E546263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6/19/2021</a:t>
            </a:fld>
            <a:endParaRPr lang="en-US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3762DCD3-EA21-4E19-AEE7-DA74D413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8BE7BD9-3751-44E6-801E-2FAEA6D8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409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7121BB7-06E2-4449-BB30-EA623682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6/19/2021</a:t>
            </a:fld>
            <a:endParaRPr lang="en-US" dirty="0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8391AA2D-A24F-46AA-AFEF-C8CF41B4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8290DBB9-9ADB-4BED-82F0-3A7F838A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011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7E15-0790-4A88-AAC9-42EC02FB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D415FEB-CD8E-4DFE-9763-E71220E2F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06351C5-38A9-4CA1-9A5E-C9FB5E17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62B6C52-AA36-4A91-B710-09B049F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6/19/2021</a:t>
            </a:fld>
            <a:endParaRPr lang="en-US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063EA2A-73F0-47FD-ADD1-E74A2D70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A2F2E87-043D-4ACC-84F1-66D60F95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226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2C9DE-A048-4385-AB69-A6641682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5D780AB-2E13-45EB-98B5-E74EF1E38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358C2CF-3866-4E4C-ABFC-184393B03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1A6AD7D-B6C8-42C6-BB1D-A1D9DD52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6/19/2021</a:t>
            </a:fld>
            <a:endParaRPr lang="en-US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82BED68-17C5-4E4A-87EC-9BEE967D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5A182E6-DD33-46E5-9DC1-EF7F6B9F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726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1E9BE128-73A0-4C2F-A58C-EB717762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B14D0CF-780D-416B-83C2-03DEAF5EF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E7CBC16-71D9-499F-97EA-8BC1D70C4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6/19/2021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A897320-D04A-482C-A073-73DA273A4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4A103C6-9A48-4067-B448-DF76C9CFA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6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408AADC-001C-4255-B09D-05838029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98426"/>
            <a:ext cx="3359150" cy="53340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About me:)  </a:t>
            </a:r>
            <a:endParaRPr lang="uk-UA" i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7B49DD-68A1-484F-A350-8F879DB5F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937" y="147566"/>
            <a:ext cx="2186726" cy="12310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F3C23D5-189A-4905-8C26-438FBDC7D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63089"/>
            <a:ext cx="3253740" cy="3486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D6FA35-7057-46AB-BD0C-7F23A2BBB30B}"/>
              </a:ext>
            </a:extLst>
          </p:cNvPr>
          <p:cNvSpPr txBox="1"/>
          <p:nvPr/>
        </p:nvSpPr>
        <p:spPr>
          <a:xfrm>
            <a:off x="3454400" y="617538"/>
            <a:ext cx="77089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cs typeface="Times New Roman" panose="02020603050405020304" pitchFamily="18" charset="0"/>
              </a:rPr>
              <a:t>Divchur</a:t>
            </a:r>
            <a:r>
              <a:rPr lang="en-US" sz="2400" b="1" dirty="0">
                <a:cs typeface="Times New Roman" panose="02020603050405020304" pitchFamily="18" charset="0"/>
              </a:rPr>
              <a:t> Khrystyna</a:t>
            </a:r>
          </a:p>
          <a:p>
            <a:r>
              <a:rPr lang="en-US" sz="2400" i="1" dirty="0">
                <a:cs typeface="Times New Roman" panose="02020603050405020304" pitchFamily="18" charset="0"/>
              </a:rPr>
              <a:t>Business analyst </a:t>
            </a:r>
            <a:r>
              <a:rPr lang="en-US" sz="2000" dirty="0">
                <a:cs typeface="Times New Roman" panose="02020603050405020304" pitchFamily="18" charset="0"/>
              </a:rPr>
              <a:t>(+QA,QC, support-manager, project manager)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 </a:t>
            </a:r>
          </a:p>
          <a:p>
            <a:r>
              <a:rPr lang="en-US" sz="2400" i="1" dirty="0">
                <a:cs typeface="Times New Roman" panose="02020603050405020304" pitchFamily="18" charset="0"/>
              </a:rPr>
              <a:t>Work for </a:t>
            </a:r>
            <a:r>
              <a:rPr lang="en-US" sz="2000" dirty="0">
                <a:cs typeface="Times New Roman" panose="02020603050405020304" pitchFamily="18" charset="0"/>
              </a:rPr>
              <a:t>Ukrainian company (CUBP), that provides, supports services and developing   1C Accounting software.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400" i="1" dirty="0">
                <a:cs typeface="Times New Roman" panose="02020603050405020304" pitchFamily="18" charset="0"/>
              </a:rPr>
              <a:t>Why I’m here!?  </a:t>
            </a:r>
            <a:r>
              <a:rPr lang="en-US" sz="2000" dirty="0">
                <a:cs typeface="Times New Roman" panose="02020603050405020304" pitchFamily="18" charset="0"/>
              </a:rPr>
              <a:t>I want to grow up as a specialist and catch this opportunity for development. </a:t>
            </a: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    </a:t>
            </a:r>
          </a:p>
          <a:p>
            <a:pPr algn="just"/>
            <a:r>
              <a:rPr lang="en-US" sz="1400" dirty="0">
                <a:cs typeface="Times New Roman" panose="02020603050405020304" pitchFamily="18" charset="0"/>
              </a:rPr>
              <a:t>*** Projects are always interesting to experience and investigation. There is something that  I like the most – during cooperation, in that or different time, we can create something new and “magic” for customers, company and ourselves). This energy force to keep going.</a:t>
            </a:r>
            <a:endParaRPr lang="uk-UA" sz="1400" dirty="0"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35E7257-0532-4372-AE66-4BE093EF7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66" y="1972764"/>
            <a:ext cx="533400" cy="5334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CC85F9-A2E6-4A02-A168-60025CEE0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625" y="5187397"/>
            <a:ext cx="2905125" cy="122716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BCB65D-0DF4-4D10-B8D6-8385590A9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" y="5117204"/>
            <a:ext cx="3359150" cy="122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9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458D8B-3950-42B2-9760-6B0A1EC3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905" y="192946"/>
            <a:ext cx="1098959" cy="1098959"/>
          </a:xfrm>
          <a:prstGeom prst="rect">
            <a:avLst/>
          </a:prstGeom>
        </p:spPr>
      </p:pic>
      <p:graphicFrame>
        <p:nvGraphicFramePr>
          <p:cNvPr id="5" name="Таблиця 5">
            <a:extLst>
              <a:ext uri="{FF2B5EF4-FFF2-40B4-BE49-F238E27FC236}">
                <a16:creationId xmlns:a16="http://schemas.microsoft.com/office/drawing/2014/main" id="{D861297D-A52A-4ADA-82BC-64B003827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509215"/>
              </p:ext>
            </p:extLst>
          </p:nvPr>
        </p:nvGraphicFramePr>
        <p:xfrm>
          <a:off x="2344544" y="286344"/>
          <a:ext cx="10167458" cy="6336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5981">
                  <a:extLst>
                    <a:ext uri="{9D8B030D-6E8A-4147-A177-3AD203B41FA5}">
                      <a16:colId xmlns:a16="http://schemas.microsoft.com/office/drawing/2014/main" val="1783544697"/>
                    </a:ext>
                  </a:extLst>
                </a:gridCol>
                <a:gridCol w="5951477">
                  <a:extLst>
                    <a:ext uri="{9D8B030D-6E8A-4147-A177-3AD203B41FA5}">
                      <a16:colId xmlns:a16="http://schemas.microsoft.com/office/drawing/2014/main" val="2451694715"/>
                    </a:ext>
                  </a:extLst>
                </a:gridCol>
              </a:tblGrid>
              <a:tr h="6336914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accent1"/>
                          </a:solidFill>
                        </a:rPr>
                        <a:t>Project structure:</a:t>
                      </a:r>
                      <a:endParaRPr lang="uk-UA" b="1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accent1"/>
                          </a:solidFill>
                        </a:rPr>
                        <a:t>Goals</a:t>
                      </a:r>
                    </a:p>
                    <a:p>
                      <a:endParaRPr lang="uk-UA" b="1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42851"/>
                  </a:ext>
                </a:extLst>
              </a:tr>
            </a:tbl>
          </a:graphicData>
        </a:graphic>
      </p:graphicFrame>
      <p:cxnSp>
        <p:nvCxnSpPr>
          <p:cNvPr id="9" name="Пряма сполучна лінія 8">
            <a:extLst>
              <a:ext uri="{FF2B5EF4-FFF2-40B4-BE49-F238E27FC236}">
                <a16:creationId xmlns:a16="http://schemas.microsoft.com/office/drawing/2014/main" id="{B361EE19-378C-4F80-97BF-40F02E79B08B}"/>
              </a:ext>
            </a:extLst>
          </p:cNvPr>
          <p:cNvCxnSpPr>
            <a:cxnSpLocks/>
          </p:cNvCxnSpPr>
          <p:nvPr/>
        </p:nvCxnSpPr>
        <p:spPr>
          <a:xfrm>
            <a:off x="6514663" y="624085"/>
            <a:ext cx="0" cy="60400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D46F84EF-DCFE-48BF-8F48-BBCCB1D12ABB}"/>
              </a:ext>
            </a:extLst>
          </p:cNvPr>
          <p:cNvSpPr/>
          <p:nvPr/>
        </p:nvSpPr>
        <p:spPr>
          <a:xfrm>
            <a:off x="540035" y="2122018"/>
            <a:ext cx="1434507" cy="5974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Developer 1</a:t>
            </a:r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C5E2D3-1B7E-46B1-8FFB-837D7DFEBC63}"/>
              </a:ext>
            </a:extLst>
          </p:cNvPr>
          <p:cNvSpPr/>
          <p:nvPr/>
        </p:nvSpPr>
        <p:spPr>
          <a:xfrm>
            <a:off x="1120302" y="2945851"/>
            <a:ext cx="1259189" cy="5110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DAEEA43-D572-48A0-B6D8-E0CCBC5D6855}"/>
              </a:ext>
            </a:extLst>
          </p:cNvPr>
          <p:cNvSpPr/>
          <p:nvPr/>
        </p:nvSpPr>
        <p:spPr>
          <a:xfrm>
            <a:off x="4442950" y="3044773"/>
            <a:ext cx="1259197" cy="5247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S3 bucket</a:t>
            </a:r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Пряма зі стрілкою 20">
            <a:extLst>
              <a:ext uri="{FF2B5EF4-FFF2-40B4-BE49-F238E27FC236}">
                <a16:creationId xmlns:a16="http://schemas.microsoft.com/office/drawing/2014/main" id="{861EEFDE-6E5F-4D02-A0CE-72EC720DA10A}"/>
              </a:ext>
            </a:extLst>
          </p:cNvPr>
          <p:cNvCxnSpPr>
            <a:cxnSpLocks/>
          </p:cNvCxnSpPr>
          <p:nvPr/>
        </p:nvCxnSpPr>
        <p:spPr>
          <a:xfrm>
            <a:off x="1421834" y="2719424"/>
            <a:ext cx="0" cy="3090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4FE02C00-6F28-48D9-9058-79768BE426CA}"/>
              </a:ext>
            </a:extLst>
          </p:cNvPr>
          <p:cNvCxnSpPr>
            <a:cxnSpLocks/>
          </p:cNvCxnSpPr>
          <p:nvPr/>
        </p:nvCxnSpPr>
        <p:spPr>
          <a:xfrm>
            <a:off x="3676789" y="1351285"/>
            <a:ext cx="7923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46A4A652-3675-4786-8DEB-C32A2679AFA6}"/>
              </a:ext>
            </a:extLst>
          </p:cNvPr>
          <p:cNvSpPr/>
          <p:nvPr/>
        </p:nvSpPr>
        <p:spPr>
          <a:xfrm>
            <a:off x="4478334" y="993487"/>
            <a:ext cx="1640887" cy="7155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instance 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Apache2</a:t>
            </a:r>
            <a:endParaRPr lang="uk-UA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82B5CFF-AB86-4B31-BD87-E22E3B42991C}"/>
              </a:ext>
            </a:extLst>
          </p:cNvPr>
          <p:cNvSpPr/>
          <p:nvPr/>
        </p:nvSpPr>
        <p:spPr>
          <a:xfrm>
            <a:off x="293995" y="1150057"/>
            <a:ext cx="1259197" cy="5974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S3 bucket</a:t>
            </a:r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Пряма зі стрілкою 36">
            <a:extLst>
              <a:ext uri="{FF2B5EF4-FFF2-40B4-BE49-F238E27FC236}">
                <a16:creationId xmlns:a16="http://schemas.microsoft.com/office/drawing/2014/main" id="{E4A796A4-5D2A-4D89-8250-86E18B7C39ED}"/>
              </a:ext>
            </a:extLst>
          </p:cNvPr>
          <p:cNvCxnSpPr>
            <a:cxnSpLocks/>
          </p:cNvCxnSpPr>
          <p:nvPr/>
        </p:nvCxnSpPr>
        <p:spPr>
          <a:xfrm flipH="1">
            <a:off x="1438598" y="1431303"/>
            <a:ext cx="6225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кутник: округлені кути 38">
            <a:extLst>
              <a:ext uri="{FF2B5EF4-FFF2-40B4-BE49-F238E27FC236}">
                <a16:creationId xmlns:a16="http://schemas.microsoft.com/office/drawing/2014/main" id="{052A1745-7138-4301-B542-7FF48F936C9E}"/>
              </a:ext>
            </a:extLst>
          </p:cNvPr>
          <p:cNvSpPr/>
          <p:nvPr/>
        </p:nvSpPr>
        <p:spPr>
          <a:xfrm>
            <a:off x="2088319" y="1142346"/>
            <a:ext cx="1682302" cy="5590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Terraform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creator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F533BF9-11FF-459D-878C-F682796D0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93" y="3028426"/>
            <a:ext cx="1021392" cy="801148"/>
          </a:xfrm>
          <a:prstGeom prst="rect">
            <a:avLst/>
          </a:prstGeom>
        </p:spPr>
      </p:pic>
      <p:sp>
        <p:nvSpPr>
          <p:cNvPr id="44" name="Прямокутник: округлені кути 43">
            <a:extLst>
              <a:ext uri="{FF2B5EF4-FFF2-40B4-BE49-F238E27FC236}">
                <a16:creationId xmlns:a16="http://schemas.microsoft.com/office/drawing/2014/main" id="{50D45EA3-9501-4FDB-8591-4D7240DA2DB9}"/>
              </a:ext>
            </a:extLst>
          </p:cNvPr>
          <p:cNvSpPr/>
          <p:nvPr/>
        </p:nvSpPr>
        <p:spPr>
          <a:xfrm>
            <a:off x="1913145" y="3829917"/>
            <a:ext cx="2159803" cy="3061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Jenkins Pipeline</a:t>
            </a:r>
          </a:p>
        </p:txBody>
      </p:sp>
      <p:cxnSp>
        <p:nvCxnSpPr>
          <p:cNvPr id="50" name="Пряма зі стрілкою 49">
            <a:extLst>
              <a:ext uri="{FF2B5EF4-FFF2-40B4-BE49-F238E27FC236}">
                <a16:creationId xmlns:a16="http://schemas.microsoft.com/office/drawing/2014/main" id="{B6676908-EDF7-42E1-BC4A-4240655C87B0}"/>
              </a:ext>
            </a:extLst>
          </p:cNvPr>
          <p:cNvCxnSpPr>
            <a:cxnSpLocks/>
          </p:cNvCxnSpPr>
          <p:nvPr/>
        </p:nvCxnSpPr>
        <p:spPr>
          <a:xfrm flipH="1" flipV="1">
            <a:off x="1749897" y="3456894"/>
            <a:ext cx="586228" cy="372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 зі стрілкою 51">
            <a:extLst>
              <a:ext uri="{FF2B5EF4-FFF2-40B4-BE49-F238E27FC236}">
                <a16:creationId xmlns:a16="http://schemas.microsoft.com/office/drawing/2014/main" id="{0E11FF62-84B7-49C7-8B42-C3C8F87FDD8A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4063585" y="3492668"/>
            <a:ext cx="563770" cy="46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 зі стрілкою 59">
            <a:extLst>
              <a:ext uri="{FF2B5EF4-FFF2-40B4-BE49-F238E27FC236}">
                <a16:creationId xmlns:a16="http://schemas.microsoft.com/office/drawing/2014/main" id="{01E106D4-2614-45DA-A6F8-CDD7CE502DC9}"/>
              </a:ext>
            </a:extLst>
          </p:cNvPr>
          <p:cNvCxnSpPr>
            <a:cxnSpLocks/>
          </p:cNvCxnSpPr>
          <p:nvPr/>
        </p:nvCxnSpPr>
        <p:spPr>
          <a:xfrm>
            <a:off x="2043011" y="3438354"/>
            <a:ext cx="576224" cy="391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7209E4D1-E5D2-4122-A3E7-596F20117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393" y="4187419"/>
            <a:ext cx="901645" cy="1233500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D9247113-4E9A-43E1-84CE-06DD0EB1C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551" y="5704793"/>
            <a:ext cx="941802" cy="115870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C852779B-110E-44C8-AF8D-98BD572FF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762" y="5704793"/>
            <a:ext cx="826828" cy="1153207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35A40E9D-3DC7-4B39-9513-80EAF945F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899" y="5068914"/>
            <a:ext cx="886877" cy="1091128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B04F61F0-B968-4EF9-911A-2E5D89CEB6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040" y="4158267"/>
            <a:ext cx="888831" cy="944674"/>
          </a:xfrm>
          <a:prstGeom prst="rect">
            <a:avLst/>
          </a:prstGeom>
        </p:spPr>
      </p:pic>
      <p:sp>
        <p:nvSpPr>
          <p:cNvPr id="92" name="Дуга 91">
            <a:extLst>
              <a:ext uri="{FF2B5EF4-FFF2-40B4-BE49-F238E27FC236}">
                <a16:creationId xmlns:a16="http://schemas.microsoft.com/office/drawing/2014/main" id="{D04B6790-06CF-41ED-B572-7F4551628602}"/>
              </a:ext>
            </a:extLst>
          </p:cNvPr>
          <p:cNvSpPr/>
          <p:nvPr/>
        </p:nvSpPr>
        <p:spPr>
          <a:xfrm>
            <a:off x="1558836" y="4209249"/>
            <a:ext cx="2246821" cy="1211670"/>
          </a:xfrm>
          <a:prstGeom prst="arc">
            <a:avLst>
              <a:gd name="adj1" fmla="val 12832016"/>
              <a:gd name="adj2" fmla="val 17175811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Дуга 92">
            <a:extLst>
              <a:ext uri="{FF2B5EF4-FFF2-40B4-BE49-F238E27FC236}">
                <a16:creationId xmlns:a16="http://schemas.microsoft.com/office/drawing/2014/main" id="{97D53EA2-C170-4221-AAD9-950266257C6C}"/>
              </a:ext>
            </a:extLst>
          </p:cNvPr>
          <p:cNvSpPr/>
          <p:nvPr/>
        </p:nvSpPr>
        <p:spPr>
          <a:xfrm>
            <a:off x="1204678" y="4765429"/>
            <a:ext cx="1082938" cy="1211670"/>
          </a:xfrm>
          <a:prstGeom prst="arc">
            <a:avLst>
              <a:gd name="adj1" fmla="val 6564202"/>
              <a:gd name="adj2" fmla="val 14287986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4" name="Дуга 93">
            <a:extLst>
              <a:ext uri="{FF2B5EF4-FFF2-40B4-BE49-F238E27FC236}">
                <a16:creationId xmlns:a16="http://schemas.microsoft.com/office/drawing/2014/main" id="{D3EA083B-1A09-4621-8D33-084997478704}"/>
              </a:ext>
            </a:extLst>
          </p:cNvPr>
          <p:cNvSpPr/>
          <p:nvPr/>
        </p:nvSpPr>
        <p:spPr>
          <a:xfrm>
            <a:off x="1749898" y="5909468"/>
            <a:ext cx="1632638" cy="449613"/>
          </a:xfrm>
          <a:prstGeom prst="arc">
            <a:avLst>
              <a:gd name="adj1" fmla="val 297750"/>
              <a:gd name="adj2" fmla="val 9899987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Дуга 94">
            <a:extLst>
              <a:ext uri="{FF2B5EF4-FFF2-40B4-BE49-F238E27FC236}">
                <a16:creationId xmlns:a16="http://schemas.microsoft.com/office/drawing/2014/main" id="{6A261381-2061-4285-8234-8680D6B887E6}"/>
              </a:ext>
            </a:extLst>
          </p:cNvPr>
          <p:cNvSpPr/>
          <p:nvPr/>
        </p:nvSpPr>
        <p:spPr>
          <a:xfrm>
            <a:off x="3539392" y="5158868"/>
            <a:ext cx="959437" cy="895779"/>
          </a:xfrm>
          <a:prstGeom prst="arc">
            <a:avLst>
              <a:gd name="adj1" fmla="val 1142071"/>
              <a:gd name="adj2" fmla="val 5876486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6" name="Дуга 95">
            <a:extLst>
              <a:ext uri="{FF2B5EF4-FFF2-40B4-BE49-F238E27FC236}">
                <a16:creationId xmlns:a16="http://schemas.microsoft.com/office/drawing/2014/main" id="{9CF6B3B2-1097-4AE1-8C0A-15D984DF201E}"/>
              </a:ext>
            </a:extLst>
          </p:cNvPr>
          <p:cNvSpPr/>
          <p:nvPr/>
        </p:nvSpPr>
        <p:spPr>
          <a:xfrm>
            <a:off x="3763006" y="4711872"/>
            <a:ext cx="914400" cy="914400"/>
          </a:xfrm>
          <a:prstGeom prst="arc">
            <a:avLst>
              <a:gd name="adj1" fmla="val 15702171"/>
              <a:gd name="adj2" fmla="val 14315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048E50E-B0F3-4F0F-BED1-5A1B29BFABC8}"/>
              </a:ext>
            </a:extLst>
          </p:cNvPr>
          <p:cNvSpPr txBox="1"/>
          <p:nvPr/>
        </p:nvSpPr>
        <p:spPr>
          <a:xfrm>
            <a:off x="4169522" y="4244376"/>
            <a:ext cx="1103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production</a:t>
            </a:r>
            <a:endParaRPr lang="uk-UA" sz="1600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B71F59-8235-4919-917F-663F9C7D459D}"/>
              </a:ext>
            </a:extLst>
          </p:cNvPr>
          <p:cNvSpPr txBox="1"/>
          <p:nvPr/>
        </p:nvSpPr>
        <p:spPr>
          <a:xfrm>
            <a:off x="6618372" y="624085"/>
            <a:ext cx="43495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Project Name: </a:t>
            </a:r>
            <a:r>
              <a:rPr lang="en-US" sz="2000" dirty="0"/>
              <a:t>website “Food lover”</a:t>
            </a:r>
          </a:p>
          <a:p>
            <a:endParaRPr lang="en-US" sz="2000" i="1" dirty="0"/>
          </a:p>
          <a:p>
            <a:r>
              <a:rPr lang="en-US" i="1" dirty="0">
                <a:solidFill>
                  <a:schemeClr val="accent1"/>
                </a:solidFill>
              </a:rPr>
              <a:t>Project goal: </a:t>
            </a:r>
            <a:r>
              <a:rPr lang="en-US" dirty="0"/>
              <a:t>create a website with different sections for restaurant. </a:t>
            </a:r>
          </a:p>
          <a:p>
            <a:r>
              <a:rPr lang="en-US" dirty="0"/>
              <a:t>The site must be:</a:t>
            </a:r>
          </a:p>
          <a:p>
            <a:r>
              <a:rPr lang="en-US" dirty="0"/>
              <a:t>*a user-friendly Interface, </a:t>
            </a:r>
          </a:p>
          <a:p>
            <a:r>
              <a:rPr lang="en-US" dirty="0"/>
              <a:t>*style through simplicity, </a:t>
            </a:r>
          </a:p>
          <a:p>
            <a:r>
              <a:rPr lang="en-US" dirty="0"/>
              <a:t>*attractive for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000" dirty="0"/>
          </a:p>
          <a:p>
            <a:r>
              <a:rPr lang="en-US" i="1" dirty="0">
                <a:solidFill>
                  <a:schemeClr val="accent1"/>
                </a:solidFill>
              </a:rPr>
              <a:t>Main goal for stakeholders: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i="1" dirty="0">
                <a:solidFill>
                  <a:schemeClr val="accent1"/>
                </a:solidFill>
              </a:rPr>
              <a:t>-   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b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available in the internet 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/>
              <a:t>-     attract more clients,</a:t>
            </a:r>
          </a:p>
          <a:p>
            <a:pPr marL="342900" indent="-342900">
              <a:buFontTx/>
              <a:buChar char="-"/>
            </a:pPr>
            <a:r>
              <a:rPr lang="en-US" dirty="0"/>
              <a:t>to be competitive in the market</a:t>
            </a:r>
          </a:p>
          <a:p>
            <a:pPr marL="342900" indent="-342900">
              <a:buFontTx/>
              <a:buChar char="-"/>
            </a:pPr>
            <a:r>
              <a:rPr lang="en-US" dirty="0"/>
              <a:t>became popular and well-known – chance to grow up</a:t>
            </a:r>
          </a:p>
          <a:p>
            <a:pPr marL="342900" indent="-342900">
              <a:buFontTx/>
              <a:buChar char="-"/>
            </a:pPr>
            <a:r>
              <a:rPr lang="en-US" dirty="0"/>
              <a:t>increase the gain</a:t>
            </a:r>
          </a:p>
        </p:txBody>
      </p: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8AC6437F-C3DE-4C64-9D3D-D7CE040315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6372" y="5943178"/>
            <a:ext cx="2736184" cy="835671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9EF99B64-ABD2-455B-96E2-A340A9E1A583}"/>
              </a:ext>
            </a:extLst>
          </p:cNvPr>
          <p:cNvSpPr/>
          <p:nvPr/>
        </p:nvSpPr>
        <p:spPr>
          <a:xfrm>
            <a:off x="2453603" y="4558326"/>
            <a:ext cx="8490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Copy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artifacts</a:t>
            </a:r>
            <a:endParaRPr lang="uk-UA" sz="12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970D11C-E98B-4264-A7C8-1A5ABC36C85D}"/>
              </a:ext>
            </a:extLst>
          </p:cNvPr>
          <p:cNvSpPr/>
          <p:nvPr/>
        </p:nvSpPr>
        <p:spPr>
          <a:xfrm>
            <a:off x="2610914" y="4187097"/>
            <a:ext cx="680150" cy="43785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Copy</a:t>
            </a:r>
            <a:endParaRPr lang="uk-UA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Дуга 44">
            <a:extLst>
              <a:ext uri="{FF2B5EF4-FFF2-40B4-BE49-F238E27FC236}">
                <a16:creationId xmlns:a16="http://schemas.microsoft.com/office/drawing/2014/main" id="{31370077-70DF-4303-B409-7374DB3B80C8}"/>
              </a:ext>
            </a:extLst>
          </p:cNvPr>
          <p:cNvSpPr/>
          <p:nvPr/>
        </p:nvSpPr>
        <p:spPr>
          <a:xfrm>
            <a:off x="2815744" y="4275529"/>
            <a:ext cx="2246821" cy="1211670"/>
          </a:xfrm>
          <a:prstGeom prst="arc">
            <a:avLst>
              <a:gd name="adj1" fmla="val 12994235"/>
              <a:gd name="adj2" fmla="val 15152628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987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C5D061-E249-4689-9EF9-A9419F423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743" y="64700"/>
            <a:ext cx="1092255" cy="10922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C94573-F3D9-4873-8190-C44729952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721" y="187054"/>
            <a:ext cx="2350141" cy="23642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ABEED6-72AF-4BCB-AD1C-F3414277D756}"/>
              </a:ext>
            </a:extLst>
          </p:cNvPr>
          <p:cNvSpPr txBox="1"/>
          <p:nvPr/>
        </p:nvSpPr>
        <p:spPr>
          <a:xfrm>
            <a:off x="1057013" y="419450"/>
            <a:ext cx="86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Main.tf</a:t>
            </a:r>
            <a:endParaRPr lang="uk-UA" dirty="0">
              <a:solidFill>
                <a:srgbClr val="7030A0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DA86BC-44D2-4A1D-9649-1DBB30E5B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594" y="1140248"/>
            <a:ext cx="4658808" cy="504453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A9B70BC-E0AA-4B0D-ACE6-E70E4EE41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760" y="2614390"/>
            <a:ext cx="1883219" cy="162922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572F6B1-7DEC-4A1E-BB21-12F2410FB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022" y="4306648"/>
            <a:ext cx="1992321" cy="202384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2E9D45-22A6-450E-A53B-58A42D5620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132" y="729842"/>
            <a:ext cx="3785032" cy="60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4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887B6F-255F-451C-9924-6C5B8837B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8" y="174832"/>
            <a:ext cx="931179" cy="1288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08F450-B3AD-45DF-9508-EB5F24B4E0C0}"/>
              </a:ext>
            </a:extLst>
          </p:cNvPr>
          <p:cNvSpPr txBox="1"/>
          <p:nvPr/>
        </p:nvSpPr>
        <p:spPr>
          <a:xfrm>
            <a:off x="1669409" y="63444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Jenkins pipeline</a:t>
            </a:r>
            <a:endParaRPr lang="uk-U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61431CCD-AF1C-4F6E-9400-42C6EE47EAF4}"/>
              </a:ext>
            </a:extLst>
          </p:cNvPr>
          <p:cNvSpPr/>
          <p:nvPr/>
        </p:nvSpPr>
        <p:spPr>
          <a:xfrm>
            <a:off x="1786856" y="1173961"/>
            <a:ext cx="2164359" cy="5206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Integration</a:t>
            </a:r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BD326C2-873F-4DB6-8BE7-5635BA54F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0" y="1930135"/>
            <a:ext cx="1312747" cy="10917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CB73D01-A33B-4192-9781-42F81D0EB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409" y="1936876"/>
            <a:ext cx="1254145" cy="108499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C6A33D1-B5C5-4888-9AB8-B2F443376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311" y="1839006"/>
            <a:ext cx="1254146" cy="127399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B9E6A81-EE79-43ED-B765-D76560CF5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59" y="1918001"/>
            <a:ext cx="1192610" cy="11926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D718DE3-CCBB-488A-9BE4-B008193A16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0434" y="1481818"/>
            <a:ext cx="706476" cy="714375"/>
          </a:xfrm>
          <a:prstGeom prst="rect">
            <a:avLst/>
          </a:prstGeom>
        </p:spPr>
      </p:pic>
      <p:sp>
        <p:nvSpPr>
          <p:cNvPr id="21" name="Прямокутник: округлені кути 20">
            <a:extLst>
              <a:ext uri="{FF2B5EF4-FFF2-40B4-BE49-F238E27FC236}">
                <a16:creationId xmlns:a16="http://schemas.microsoft.com/office/drawing/2014/main" id="{717EE59F-6DE6-4FFD-AF68-4EE47F989F9D}"/>
              </a:ext>
            </a:extLst>
          </p:cNvPr>
          <p:cNvSpPr/>
          <p:nvPr/>
        </p:nvSpPr>
        <p:spPr>
          <a:xfrm>
            <a:off x="2615502" y="3470765"/>
            <a:ext cx="1778957" cy="5206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script -bash</a:t>
            </a:r>
            <a:endParaRPr lang="uk-UA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B44566A-BC8D-471B-814E-AB2D3167FE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634" y="3548543"/>
            <a:ext cx="2384674" cy="326286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D638B4F-2F4E-4676-953B-9A18FAF50D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6916" y="4798057"/>
            <a:ext cx="3188641" cy="102703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6E87C8C-BB44-4572-9B71-5CFB1E28DD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60820" y="72616"/>
            <a:ext cx="931180" cy="76014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0EB898-3AF2-4866-A756-201E58FF61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24046" y="832763"/>
            <a:ext cx="6144320" cy="597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5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FDF57228-A353-4DA3-A177-09D6D37B6806}"/>
              </a:ext>
            </a:extLst>
          </p:cNvPr>
          <p:cNvSpPr/>
          <p:nvPr/>
        </p:nvSpPr>
        <p:spPr>
          <a:xfrm>
            <a:off x="3842157" y="243281"/>
            <a:ext cx="3682767" cy="4865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Devops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technology are used:</a:t>
            </a:r>
            <a:endParaRPr lang="uk-UA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FE2A1E-A825-4F0D-B79F-67152D3FA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3" y="1440344"/>
            <a:ext cx="1966867" cy="13112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D99D2B-D7DA-46EB-9FA4-DFA15A8F8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01" y="1085093"/>
            <a:ext cx="2021746" cy="202174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E6675E0-37E3-4FBC-9488-DDA67CF48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668" y="1254853"/>
            <a:ext cx="2993472" cy="149673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FA3A694-DF8D-48B6-8918-E1CDA3F0A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493" y="2635062"/>
            <a:ext cx="755404" cy="94355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F0FA456-5555-49D9-8E5E-AA2781DB4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542" y="3697038"/>
            <a:ext cx="1302260" cy="81874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854F272-9B3E-402F-B643-52836FA453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542" y="4634209"/>
            <a:ext cx="1180532" cy="101974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E35A158-D357-4E94-BE06-F9B3007BF3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5902" y="3019626"/>
            <a:ext cx="1418512" cy="55899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06E502A-8B85-4A12-B2BB-E18FD496E2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644" y="5875988"/>
            <a:ext cx="3069257" cy="87894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7ED499A-DE5A-4317-B637-9488E8CA7F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1568" y="3745937"/>
            <a:ext cx="1014413" cy="101917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78BFD2A-4B7C-4030-96AC-E6A195055E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5901" y="4765114"/>
            <a:ext cx="1473299" cy="22203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D17EF9E-6560-4DCA-891A-9B4BAA3477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6539" y="5142467"/>
            <a:ext cx="1504470" cy="40075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D96EE72-6004-4E86-8E8E-6B328F339D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60096" y="5907513"/>
            <a:ext cx="1370913" cy="701777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0659DA3-553C-4B81-A0CD-49440BC871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16910" y="3065777"/>
            <a:ext cx="2165758" cy="31274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45FE3366-358B-404A-8385-22C48F631E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43308" y="3401019"/>
            <a:ext cx="1495410" cy="340726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0F19B8E-2B2D-4D8B-9990-06B470796B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48075" y="3963537"/>
            <a:ext cx="1285875" cy="28575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B927875A-B2FD-4E52-83BA-8FE7F064084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7698" y="4918881"/>
            <a:ext cx="1634263" cy="546925"/>
          </a:xfrm>
          <a:prstGeom prst="rect">
            <a:avLst/>
          </a:prstGeom>
        </p:spPr>
      </p:pic>
      <p:sp>
        <p:nvSpPr>
          <p:cNvPr id="43" name="Прямокутник 42">
            <a:extLst>
              <a:ext uri="{FF2B5EF4-FFF2-40B4-BE49-F238E27FC236}">
                <a16:creationId xmlns:a16="http://schemas.microsoft.com/office/drawing/2014/main" id="{5C3C878B-B450-4E08-AC4A-D229D53A65E8}"/>
              </a:ext>
            </a:extLst>
          </p:cNvPr>
          <p:cNvSpPr/>
          <p:nvPr/>
        </p:nvSpPr>
        <p:spPr>
          <a:xfrm>
            <a:off x="6853805" y="4370477"/>
            <a:ext cx="914400" cy="4043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uk-UA" dirty="0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8F95E219-69EC-4477-8E30-3D659BC9781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02670" y="5465806"/>
            <a:ext cx="1049458" cy="69522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CF6871C1-A97E-45A4-8C58-CCBBC391C9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201" y="3825973"/>
            <a:ext cx="2653146" cy="136637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73B214-0A28-4197-9E9F-981E7C3BAA2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46964" y="1660321"/>
            <a:ext cx="24288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9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CF8B22-A7F8-424F-BB77-718754B0D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02" y="532671"/>
            <a:ext cx="10085823" cy="58397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EF2AF-F73C-4C51-9C6B-B88847156EFA}"/>
              </a:ext>
            </a:extLst>
          </p:cNvPr>
          <p:cNvSpPr txBox="1"/>
          <p:nvPr/>
        </p:nvSpPr>
        <p:spPr>
          <a:xfrm>
            <a:off x="1040775" y="163339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694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789957E7-4391-47B7-AF50-50876C2EF850}"/>
              </a:ext>
            </a:extLst>
          </p:cNvPr>
          <p:cNvSpPr/>
          <p:nvPr/>
        </p:nvSpPr>
        <p:spPr>
          <a:xfrm>
            <a:off x="3355596" y="528506"/>
            <a:ext cx="3322042" cy="662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next </a:t>
            </a:r>
            <a:r>
              <a:rPr lang="uk-UA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769BF-D45E-442E-893D-DA8AE42090B3}"/>
              </a:ext>
            </a:extLst>
          </p:cNvPr>
          <p:cNvSpPr txBox="1"/>
          <p:nvPr/>
        </p:nvSpPr>
        <p:spPr>
          <a:xfrm>
            <a:off x="1107346" y="1551963"/>
            <a:ext cx="92928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Next, we should offer  our customer to extend the site  and services , for example:</a:t>
            </a:r>
          </a:p>
          <a:p>
            <a:r>
              <a:rPr lang="en-US" dirty="0"/>
              <a:t>Provide service “Order online”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Provide service “Order online”</a:t>
            </a:r>
          </a:p>
          <a:p>
            <a:pPr marL="342900" indent="-342900">
              <a:buAutoNum type="arabicPeriod"/>
            </a:pPr>
            <a:r>
              <a:rPr lang="en-US" dirty="0"/>
              <a:t>Add pictures at the menu and automatically changed prices, integrate with the 1c program in order to have actual  prices</a:t>
            </a:r>
          </a:p>
          <a:p>
            <a:pPr marL="342900" indent="-342900">
              <a:buAutoNum type="arabicPeriod"/>
            </a:pPr>
            <a:r>
              <a:rPr lang="en-US" dirty="0"/>
              <a:t>Pay attention to extra services, maybe book a restaurant for same important events(wedding, parties, meetings)  and light this on the web pages</a:t>
            </a:r>
          </a:p>
          <a:p>
            <a:pPr marL="342900" indent="-342900">
              <a:buAutoNum type="arabicPeriod"/>
            </a:pPr>
            <a:r>
              <a:rPr lang="en-US" dirty="0"/>
              <a:t>…</a:t>
            </a:r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607CB5-6447-4C34-8915-A566CCF3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071" y="416828"/>
            <a:ext cx="16002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1ABDDD-A0EB-4AA2-BF71-33F039986A1E}"/>
              </a:ext>
            </a:extLst>
          </p:cNvPr>
          <p:cNvSpPr txBox="1"/>
          <p:nvPr/>
        </p:nvSpPr>
        <p:spPr>
          <a:xfrm>
            <a:off x="3145872" y="5154975"/>
            <a:ext cx="419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Thank your for your attention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uk-UA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7BCE29-3CCE-437B-A912-6D87DF55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3" y="5108895"/>
            <a:ext cx="9239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823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313</Words>
  <Application>Microsoft Office PowerPoint</Application>
  <PresentationFormat>Широкий екран</PresentationFormat>
  <Paragraphs>55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About me:) 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2021</dc:title>
  <dc:creator>KHRYSTYNA DIVCHUR</dc:creator>
  <cp:lastModifiedBy>KHRYSTYNA DIVCHUR</cp:lastModifiedBy>
  <cp:revision>59</cp:revision>
  <dcterms:created xsi:type="dcterms:W3CDTF">2021-06-12T18:50:18Z</dcterms:created>
  <dcterms:modified xsi:type="dcterms:W3CDTF">2021-06-19T19:33:13Z</dcterms:modified>
</cp:coreProperties>
</file>