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8" r:id="rId3"/>
    <p:sldId id="259" r:id="rId4"/>
    <p:sldId id="272" r:id="rId5"/>
    <p:sldId id="261" r:id="rId6"/>
    <p:sldId id="262" r:id="rId7"/>
    <p:sldId id="263" r:id="rId8"/>
    <p:sldId id="264" r:id="rId9"/>
    <p:sldId id="265" r:id="rId10"/>
    <p:sldId id="267" r:id="rId11"/>
    <p:sldId id="266" r:id="rId12"/>
    <p:sldId id="268" r:id="rId13"/>
    <p:sldId id="269" r:id="rId14"/>
    <p:sldId id="270"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5B1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0143" autoAdjust="0"/>
  </p:normalViewPr>
  <p:slideViewPr>
    <p:cSldViewPr snapToGrid="0">
      <p:cViewPr varScale="1">
        <p:scale>
          <a:sx n="65" d="100"/>
          <a:sy n="65" d="100"/>
        </p:scale>
        <p:origin x="-942"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EB0A0-D02D-46D4-909B-1449E568721B}" type="datetimeFigureOut">
              <a:rPr lang="en-US" smtClean="0"/>
              <a:pPr/>
              <a:t>4/7/2019</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1BB6-36AF-4BFD-808C-53AC2C16FBC7}" type="slidenum">
              <a:rPr lang="en-US" smtClean="0"/>
              <a:pPr/>
              <a:t>‹N°›</a:t>
            </a:fld>
            <a:endParaRPr lang="en-US"/>
          </a:p>
        </p:txBody>
      </p:sp>
    </p:spTree>
    <p:extLst>
      <p:ext uri="{BB962C8B-B14F-4D97-AF65-F5344CB8AC3E}">
        <p14:creationId xmlns:p14="http://schemas.microsoft.com/office/powerpoint/2010/main" xmlns="" val="47753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4C31BB6-36AF-4BFD-808C-53AC2C16FBC7}" type="slidenum">
              <a:rPr lang="en-US" smtClean="0"/>
              <a:pPr/>
              <a:t>1</a:t>
            </a:fld>
            <a:endParaRPr lang="en-US"/>
          </a:p>
        </p:txBody>
      </p:sp>
    </p:spTree>
    <p:extLst>
      <p:ext uri="{BB962C8B-B14F-4D97-AF65-F5344CB8AC3E}">
        <p14:creationId xmlns:p14="http://schemas.microsoft.com/office/powerpoint/2010/main" xmlns="" val="3266600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Sentiment classification is a recent subdiscipline of text classification which is concerned not with the topic a document is about, but with the opinion it expresses. It has a rich set of applications, ranging from tracking users’ opinions about products or about political candidates as expressed in online forums, to customer relationship management. Functional to the extraction of opinions from text is the determination of the orientation of “subjective” terms contained in text, i.e. the determination of whether a term that carries opinionated content has a positive or a negative connotation. </a:t>
            </a:r>
          </a:p>
        </p:txBody>
      </p:sp>
      <p:sp>
        <p:nvSpPr>
          <p:cNvPr id="4" name="Espace réservé du numéro de diapositive 3"/>
          <p:cNvSpPr>
            <a:spLocks noGrp="1"/>
          </p:cNvSpPr>
          <p:nvPr>
            <p:ph type="sldNum" sz="quarter" idx="5"/>
          </p:nvPr>
        </p:nvSpPr>
        <p:spPr/>
        <p:txBody>
          <a:bodyPr/>
          <a:lstStyle/>
          <a:p>
            <a:fld id="{D4C31BB6-36AF-4BFD-808C-53AC2C16FBC7}" type="slidenum">
              <a:rPr lang="en-US" smtClean="0"/>
              <a:pPr/>
              <a:t>2</a:t>
            </a:fld>
            <a:endParaRPr lang="en-US"/>
          </a:p>
        </p:txBody>
      </p:sp>
    </p:spTree>
    <p:extLst>
      <p:ext uri="{BB962C8B-B14F-4D97-AF65-F5344CB8AC3E}">
        <p14:creationId xmlns:p14="http://schemas.microsoft.com/office/powerpoint/2010/main" xmlns="" val="371228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D4C31BB6-36AF-4BFD-808C-53AC2C16FBC7}" type="slidenum">
              <a:rPr lang="en-US" smtClean="0"/>
              <a:pPr/>
              <a:t>4</a:t>
            </a:fld>
            <a:endParaRPr lang="en-US"/>
          </a:p>
        </p:txBody>
      </p:sp>
    </p:spTree>
    <p:extLst>
      <p:ext uri="{BB962C8B-B14F-4D97-AF65-F5344CB8AC3E}">
        <p14:creationId xmlns:p14="http://schemas.microsoft.com/office/powerpoint/2010/main" xmlns="" val="4191306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Two consecutive words are extracted from the review if their tags conform to any of the patterns in Table 1. The JJ tags indicate adjectives, the NN tags are nouns, the RB tags are adverbs, and the VB tags are verbs. 4 The second pattern, for example, means that two consecutive words are extracted if the first word is an adverb and the second word is an adjective, but the third word (which is not extracted) cannot be a noun. NNP and NNPS (singular and plural proper nouns) are avoided, so that the names of the items in the review cannot influence the classification.</a:t>
            </a:r>
          </a:p>
        </p:txBody>
      </p:sp>
      <p:sp>
        <p:nvSpPr>
          <p:cNvPr id="4" name="Espace réservé du numéro de diapositive 3"/>
          <p:cNvSpPr>
            <a:spLocks noGrp="1"/>
          </p:cNvSpPr>
          <p:nvPr>
            <p:ph type="sldNum" sz="quarter" idx="5"/>
          </p:nvPr>
        </p:nvSpPr>
        <p:spPr/>
        <p:txBody>
          <a:bodyPr/>
          <a:lstStyle/>
          <a:p>
            <a:fld id="{D4C31BB6-36AF-4BFD-808C-53AC2C16FBC7}" type="slidenum">
              <a:rPr lang="en-US" smtClean="0"/>
              <a:pPr/>
              <a:t>8</a:t>
            </a:fld>
            <a:endParaRPr lang="en-US"/>
          </a:p>
        </p:txBody>
      </p:sp>
    </p:spTree>
    <p:extLst>
      <p:ext uri="{BB962C8B-B14F-4D97-AF65-F5344CB8AC3E}">
        <p14:creationId xmlns:p14="http://schemas.microsoft.com/office/powerpoint/2010/main" xmlns="" val="2694330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 third step is to calculate the average semantic orientation of the phrases in the given review and classify the review as recommended if the average is positive and otherwise not recommended. Table 2 shows an example for a recommended review and Table 3 shows an example for a not recommended review. Both are reviews of the Bank of America. Both are in the collection of 410 reviews from </a:t>
            </a:r>
            <a:r>
              <a:rPr lang="en-US" dirty="0" err="1"/>
              <a:t>Epinions</a:t>
            </a:r>
            <a:r>
              <a:rPr lang="en-US" dirty="0"/>
              <a:t> that are used in the experiments in Section 4.</a:t>
            </a:r>
          </a:p>
        </p:txBody>
      </p:sp>
      <p:sp>
        <p:nvSpPr>
          <p:cNvPr id="4" name="Espace réservé du numéro de diapositive 3"/>
          <p:cNvSpPr>
            <a:spLocks noGrp="1"/>
          </p:cNvSpPr>
          <p:nvPr>
            <p:ph type="sldNum" sz="quarter" idx="5"/>
          </p:nvPr>
        </p:nvSpPr>
        <p:spPr/>
        <p:txBody>
          <a:bodyPr/>
          <a:lstStyle/>
          <a:p>
            <a:fld id="{D4C31BB6-36AF-4BFD-808C-53AC2C16FBC7}" type="slidenum">
              <a:rPr lang="en-US" smtClean="0"/>
              <a:pPr/>
              <a:t>15</a:t>
            </a:fld>
            <a:endParaRPr lang="en-US"/>
          </a:p>
        </p:txBody>
      </p:sp>
    </p:spTree>
    <p:extLst>
      <p:ext uri="{BB962C8B-B14F-4D97-AF65-F5344CB8AC3E}">
        <p14:creationId xmlns:p14="http://schemas.microsoft.com/office/powerpoint/2010/main" xmlns="" val="1123408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4/7/2019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4/7/2019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5F4C268-E3BE-4934-BE99-373D9F175DAC}"/>
              </a:ext>
            </a:extLst>
          </p:cNvPr>
          <p:cNvSpPr>
            <a:spLocks noGrp="1"/>
          </p:cNvSpPr>
          <p:nvPr>
            <p:ph type="ctrTitle"/>
          </p:nvPr>
        </p:nvSpPr>
        <p:spPr>
          <a:xfrm>
            <a:off x="581191" y="383122"/>
            <a:ext cx="10993549" cy="1475013"/>
          </a:xfrm>
        </p:spPr>
        <p:txBody>
          <a:bodyPr>
            <a:normAutofit/>
          </a:bodyPr>
          <a:lstStyle/>
          <a:p>
            <a:pPr algn="ctr"/>
            <a:r>
              <a:rPr lang="en-US" sz="3200" dirty="0"/>
              <a:t>Sentiment Analysis – Semantic orientation applied to unsupervised CLASSIFICATION OF REVIEWS</a:t>
            </a:r>
          </a:p>
        </p:txBody>
      </p:sp>
      <p:sp>
        <p:nvSpPr>
          <p:cNvPr id="3" name="Sous-titre 2">
            <a:extLst>
              <a:ext uri="{FF2B5EF4-FFF2-40B4-BE49-F238E27FC236}">
                <a16:creationId xmlns:a16="http://schemas.microsoft.com/office/drawing/2014/main" xmlns="" id="{4F060730-99C3-4BCF-8195-2B975C47986E}"/>
              </a:ext>
            </a:extLst>
          </p:cNvPr>
          <p:cNvSpPr>
            <a:spLocks noGrp="1"/>
          </p:cNvSpPr>
          <p:nvPr>
            <p:ph type="subTitle" idx="1"/>
          </p:nvPr>
        </p:nvSpPr>
        <p:spPr>
          <a:xfrm>
            <a:off x="581191" y="2149081"/>
            <a:ext cx="10993546" cy="590321"/>
          </a:xfrm>
        </p:spPr>
        <p:txBody>
          <a:bodyPr>
            <a:noAutofit/>
          </a:bodyPr>
          <a:lstStyle/>
          <a:p>
            <a:pPr algn="ctr"/>
            <a:r>
              <a:rPr lang="en-US" sz="1800" dirty="0">
                <a:solidFill>
                  <a:srgbClr val="E25B1E"/>
                </a:solidFill>
              </a:rPr>
              <a:t>Automatically Determining Word Polarity Turney: Thumbs Up or Thumbs Down? Semantic Orientation Applied to Unsupervised Classification of Reviews</a:t>
            </a:r>
          </a:p>
        </p:txBody>
      </p:sp>
      <p:sp>
        <p:nvSpPr>
          <p:cNvPr id="6" name="ZoneTexte 5">
            <a:extLst>
              <a:ext uri="{FF2B5EF4-FFF2-40B4-BE49-F238E27FC236}">
                <a16:creationId xmlns:a16="http://schemas.microsoft.com/office/drawing/2014/main" xmlns="" id="{13458ECE-892C-4479-BED3-7770C265C802}"/>
              </a:ext>
            </a:extLst>
          </p:cNvPr>
          <p:cNvSpPr txBox="1"/>
          <p:nvPr/>
        </p:nvSpPr>
        <p:spPr>
          <a:xfrm>
            <a:off x="581191" y="3823855"/>
            <a:ext cx="4129354" cy="1569660"/>
          </a:xfrm>
          <a:prstGeom prst="rect">
            <a:avLst/>
          </a:prstGeom>
          <a:noFill/>
        </p:spPr>
        <p:txBody>
          <a:bodyPr wrap="square" rtlCol="0">
            <a:spAutoFit/>
          </a:bodyPr>
          <a:lstStyle/>
          <a:p>
            <a:r>
              <a:rPr lang="en-US" sz="2400" dirty="0">
                <a:solidFill>
                  <a:schemeClr val="bg1"/>
                </a:solidFill>
              </a:rPr>
              <a:t>Yahia Hana</a:t>
            </a:r>
            <a:br>
              <a:rPr lang="en-US" sz="2400" dirty="0">
                <a:solidFill>
                  <a:schemeClr val="bg1"/>
                </a:solidFill>
              </a:rPr>
            </a:br>
            <a:r>
              <a:rPr lang="en-US" sz="2400" dirty="0" err="1">
                <a:solidFill>
                  <a:schemeClr val="bg1"/>
                </a:solidFill>
              </a:rPr>
              <a:t>Saadi</a:t>
            </a:r>
            <a:r>
              <a:rPr lang="en-US" sz="2400" dirty="0">
                <a:solidFill>
                  <a:schemeClr val="bg1"/>
                </a:solidFill>
              </a:rPr>
              <a:t> </a:t>
            </a:r>
            <a:r>
              <a:rPr lang="en-US" sz="2400" dirty="0" err="1">
                <a:solidFill>
                  <a:schemeClr val="bg1"/>
                </a:solidFill>
              </a:rPr>
              <a:t>Khouloud</a:t>
            </a:r>
            <a:r>
              <a:rPr lang="en-US" sz="2400" dirty="0">
                <a:solidFill>
                  <a:schemeClr val="bg1"/>
                </a:solidFill>
              </a:rPr>
              <a:t/>
            </a:r>
            <a:br>
              <a:rPr lang="en-US" sz="2400" dirty="0">
                <a:solidFill>
                  <a:schemeClr val="bg1"/>
                </a:solidFill>
              </a:rPr>
            </a:br>
            <a:r>
              <a:rPr lang="en-US" sz="2400" dirty="0">
                <a:solidFill>
                  <a:schemeClr val="bg1"/>
                </a:solidFill>
              </a:rPr>
              <a:t>Elhamdi Kaouther</a:t>
            </a:r>
            <a:br>
              <a:rPr lang="en-US" sz="2400" dirty="0">
                <a:solidFill>
                  <a:schemeClr val="bg1"/>
                </a:solidFill>
              </a:rPr>
            </a:br>
            <a:r>
              <a:rPr lang="en-US" sz="2400" dirty="0" err="1">
                <a:solidFill>
                  <a:schemeClr val="bg1"/>
                </a:solidFill>
              </a:rPr>
              <a:t>Montacer</a:t>
            </a:r>
            <a:r>
              <a:rPr lang="en-US" sz="2400" dirty="0">
                <a:solidFill>
                  <a:schemeClr val="bg1"/>
                </a:solidFill>
              </a:rPr>
              <a:t> </a:t>
            </a:r>
            <a:r>
              <a:rPr lang="en-US" sz="2400" dirty="0" err="1">
                <a:solidFill>
                  <a:schemeClr val="bg1"/>
                </a:solidFill>
              </a:rPr>
              <a:t>Imen</a:t>
            </a:r>
            <a:endParaRPr lang="en-US" sz="2400" dirty="0">
              <a:solidFill>
                <a:schemeClr val="bg1"/>
              </a:solidFill>
            </a:endParaRPr>
          </a:p>
        </p:txBody>
      </p:sp>
      <p:sp>
        <p:nvSpPr>
          <p:cNvPr id="8" name="ZoneTexte 7">
            <a:extLst>
              <a:ext uri="{FF2B5EF4-FFF2-40B4-BE49-F238E27FC236}">
                <a16:creationId xmlns:a16="http://schemas.microsoft.com/office/drawing/2014/main" xmlns="" id="{0D2B68BE-78F6-44AA-B054-7E1B45FA51A1}"/>
              </a:ext>
            </a:extLst>
          </p:cNvPr>
          <p:cNvSpPr txBox="1"/>
          <p:nvPr/>
        </p:nvSpPr>
        <p:spPr>
          <a:xfrm>
            <a:off x="8243454" y="4608685"/>
            <a:ext cx="1697260" cy="369332"/>
          </a:xfrm>
          <a:prstGeom prst="rect">
            <a:avLst/>
          </a:prstGeom>
          <a:noFill/>
        </p:spPr>
        <p:txBody>
          <a:bodyPr wrap="none" rtlCol="0">
            <a:spAutoFit/>
          </a:bodyPr>
          <a:lstStyle/>
          <a:p>
            <a:r>
              <a:rPr lang="en-US" dirty="0">
                <a:solidFill>
                  <a:schemeClr val="bg1"/>
                </a:solidFill>
              </a:rPr>
              <a:t>A.U : 2018/2019</a:t>
            </a:r>
          </a:p>
        </p:txBody>
      </p:sp>
    </p:spTree>
    <p:extLst>
      <p:ext uri="{BB962C8B-B14F-4D97-AF65-F5344CB8AC3E}">
        <p14:creationId xmlns:p14="http://schemas.microsoft.com/office/powerpoint/2010/main" xmlns="" val="3181291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098058E-AE51-41A9-BD0E-13CB5335A28E}"/>
              </a:ext>
            </a:extLst>
          </p:cNvPr>
          <p:cNvSpPr>
            <a:spLocks noGrp="1"/>
          </p:cNvSpPr>
          <p:nvPr>
            <p:ph type="title"/>
          </p:nvPr>
        </p:nvSpPr>
        <p:spPr/>
        <p:txBody>
          <a:bodyPr/>
          <a:lstStyle/>
          <a:p>
            <a:r>
              <a:rPr lang="fr-FR" dirty="0" err="1"/>
              <a:t>Pointwise</a:t>
            </a:r>
            <a:r>
              <a:rPr lang="fr-FR" dirty="0"/>
              <a:t> </a:t>
            </a:r>
            <a:r>
              <a:rPr lang="fr-FR" dirty="0" err="1"/>
              <a:t>Mutual</a:t>
            </a:r>
            <a:r>
              <a:rPr lang="fr-FR" dirty="0"/>
              <a:t> Information (PMI) </a:t>
            </a:r>
            <a:endParaRPr lang="en-US" dirty="0"/>
          </a:p>
        </p:txBody>
      </p:sp>
      <p:sp>
        <p:nvSpPr>
          <p:cNvPr id="3" name="Espace réservé du contenu 2">
            <a:extLst>
              <a:ext uri="{FF2B5EF4-FFF2-40B4-BE49-F238E27FC236}">
                <a16:creationId xmlns:a16="http://schemas.microsoft.com/office/drawing/2014/main" xmlns="" id="{CCD4AFAF-523F-403E-939C-F33A0BCC8FFC}"/>
              </a:ext>
            </a:extLst>
          </p:cNvPr>
          <p:cNvSpPr>
            <a:spLocks noGrp="1"/>
          </p:cNvSpPr>
          <p:nvPr>
            <p:ph idx="1"/>
          </p:nvPr>
        </p:nvSpPr>
        <p:spPr>
          <a:xfrm>
            <a:off x="581192" y="2180496"/>
            <a:ext cx="11029615" cy="4176059"/>
          </a:xfrm>
        </p:spPr>
        <p:txBody>
          <a:bodyPr/>
          <a:lstStyle/>
          <a:p>
            <a:r>
              <a:rPr lang="en-US" dirty="0"/>
              <a:t>The strength of association of a phrase with a word (A) can be determined using pointwise mutual information (PMI).</a:t>
            </a:r>
          </a:p>
          <a:p>
            <a:r>
              <a:rPr lang="fr-FR" dirty="0"/>
              <a:t>PMI(</a:t>
            </a:r>
            <a:r>
              <a:rPr lang="fr-FR" dirty="0" err="1"/>
              <a:t>Pointwise</a:t>
            </a:r>
            <a:r>
              <a:rPr lang="fr-FR" dirty="0"/>
              <a:t> </a:t>
            </a:r>
            <a:r>
              <a:rPr lang="fr-FR" dirty="0" err="1"/>
              <a:t>Mutual</a:t>
            </a:r>
            <a:r>
              <a:rPr lang="fr-FR" dirty="0"/>
              <a:t> Information) </a:t>
            </a:r>
            <a:r>
              <a:rPr lang="fr-FR" dirty="0" err="1"/>
              <a:t>is</a:t>
            </a:r>
            <a:r>
              <a:rPr lang="fr-FR" dirty="0"/>
              <a:t> </a:t>
            </a:r>
            <a:r>
              <a:rPr lang="fr-FR" dirty="0" err="1"/>
              <a:t>defined</a:t>
            </a:r>
            <a:r>
              <a:rPr lang="fr-FR" dirty="0"/>
              <a:t> as :</a:t>
            </a:r>
          </a:p>
          <a:p>
            <a:pPr marL="0" indent="0">
              <a:buNone/>
            </a:pPr>
            <a:endParaRPr lang="fr-FR" dirty="0"/>
          </a:p>
          <a:p>
            <a:pPr marL="0" indent="0">
              <a:buNone/>
            </a:pPr>
            <a:endParaRPr lang="fr-FR" dirty="0"/>
          </a:p>
          <a:p>
            <a:pPr marL="0" indent="0">
              <a:buNone/>
            </a:pPr>
            <a:endParaRPr lang="fr-FR" dirty="0"/>
          </a:p>
          <a:p>
            <a:r>
              <a:rPr lang="fr-FR" dirty="0"/>
              <a:t>PMI </a:t>
            </a:r>
            <a:r>
              <a:rPr lang="fr-FR" dirty="0" err="1"/>
              <a:t>is</a:t>
            </a:r>
            <a:r>
              <a:rPr lang="fr-FR" dirty="0"/>
              <a:t> :</a:t>
            </a:r>
          </a:p>
          <a:p>
            <a:pPr marL="0" indent="0">
              <a:buNone/>
            </a:pPr>
            <a:endParaRPr lang="fr-FR" dirty="0"/>
          </a:p>
          <a:p>
            <a:pPr marL="0" indent="0">
              <a:buNone/>
            </a:pPr>
            <a:r>
              <a:rPr lang="en-US" dirty="0"/>
              <a:t>		</a:t>
            </a:r>
            <a:r>
              <a:rPr lang="en-US" dirty="0">
                <a:solidFill>
                  <a:srgbClr val="E25B1E"/>
                </a:solidFill>
              </a:rPr>
              <a:t>= 0 </a:t>
            </a:r>
            <a:r>
              <a:rPr lang="en-US" dirty="0"/>
              <a:t>if word1 and word2 are </a:t>
            </a:r>
            <a:r>
              <a:rPr lang="en-US" dirty="0">
                <a:solidFill>
                  <a:srgbClr val="E25B1E"/>
                </a:solidFill>
              </a:rPr>
              <a:t>independent</a:t>
            </a:r>
            <a:r>
              <a:rPr lang="en-US" dirty="0">
                <a:solidFill>
                  <a:schemeClr val="tx1"/>
                </a:solidFill>
              </a:rPr>
              <a:t>.</a:t>
            </a:r>
            <a:r>
              <a:rPr lang="en-US" dirty="0"/>
              <a:t/>
            </a:r>
            <a:br>
              <a:rPr lang="en-US" dirty="0"/>
            </a:br>
            <a:r>
              <a:rPr lang="en-US" dirty="0"/>
              <a:t>		</a:t>
            </a:r>
            <a:r>
              <a:rPr lang="en-US" dirty="0">
                <a:solidFill>
                  <a:srgbClr val="E25B1E"/>
                </a:solidFill>
              </a:rPr>
              <a:t>&gt; 0 </a:t>
            </a:r>
            <a:r>
              <a:rPr lang="en-US" dirty="0"/>
              <a:t>if word1 and word2 </a:t>
            </a:r>
            <a:r>
              <a:rPr lang="en-US" dirty="0">
                <a:solidFill>
                  <a:srgbClr val="E25B1E"/>
                </a:solidFill>
              </a:rPr>
              <a:t>often occur together</a:t>
            </a:r>
            <a:r>
              <a:rPr lang="en-US" dirty="0"/>
              <a:t>. </a:t>
            </a:r>
            <a:br>
              <a:rPr lang="en-US" dirty="0"/>
            </a:br>
            <a:r>
              <a:rPr lang="en-US" dirty="0"/>
              <a:t>		</a:t>
            </a:r>
            <a:r>
              <a:rPr lang="en-US" dirty="0">
                <a:solidFill>
                  <a:srgbClr val="E25B1E"/>
                </a:solidFill>
              </a:rPr>
              <a:t>&lt; 0</a:t>
            </a:r>
            <a:r>
              <a:rPr lang="en-US" dirty="0"/>
              <a:t> if word1 and word2 </a:t>
            </a:r>
            <a:r>
              <a:rPr lang="en-US" dirty="0">
                <a:solidFill>
                  <a:srgbClr val="E25B1E"/>
                </a:solidFill>
              </a:rPr>
              <a:t>seldom occur together</a:t>
            </a:r>
            <a:r>
              <a:rPr lang="en-US" dirty="0"/>
              <a:t>.</a:t>
            </a:r>
            <a:endParaRPr lang="fr-FR" dirty="0"/>
          </a:p>
          <a:p>
            <a:endParaRPr lang="en-US" dirty="0"/>
          </a:p>
        </p:txBody>
      </p:sp>
      <p:pic>
        <p:nvPicPr>
          <p:cNvPr id="4" name="Image 3">
            <a:extLst>
              <a:ext uri="{FF2B5EF4-FFF2-40B4-BE49-F238E27FC236}">
                <a16:creationId xmlns:a16="http://schemas.microsoft.com/office/drawing/2014/main" xmlns="" id="{7F8C09ED-CB1D-4B0E-8E2E-D15587FCA201}"/>
              </a:ext>
            </a:extLst>
          </p:cNvPr>
          <p:cNvPicPr>
            <a:picLocks noChangeAspect="1"/>
          </p:cNvPicPr>
          <p:nvPr/>
        </p:nvPicPr>
        <p:blipFill>
          <a:blip r:embed="rId2"/>
          <a:stretch>
            <a:fillRect/>
          </a:stretch>
        </p:blipFill>
        <p:spPr>
          <a:xfrm>
            <a:off x="3052300" y="3244645"/>
            <a:ext cx="4764345" cy="1260777"/>
          </a:xfrm>
          <a:prstGeom prst="rect">
            <a:avLst/>
          </a:prstGeom>
        </p:spPr>
      </p:pic>
    </p:spTree>
    <p:extLst>
      <p:ext uri="{BB962C8B-B14F-4D97-AF65-F5344CB8AC3E}">
        <p14:creationId xmlns:p14="http://schemas.microsoft.com/office/powerpoint/2010/main" xmlns="" val="325557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6EAB632-699B-4EA6-AD66-52B5C90B0FE8}"/>
              </a:ext>
            </a:extLst>
          </p:cNvPr>
          <p:cNvSpPr>
            <a:spLocks noGrp="1"/>
          </p:cNvSpPr>
          <p:nvPr>
            <p:ph type="title"/>
          </p:nvPr>
        </p:nvSpPr>
        <p:spPr/>
        <p:txBody>
          <a:bodyPr/>
          <a:lstStyle/>
          <a:p>
            <a:r>
              <a:rPr lang="fr-FR" dirty="0" err="1"/>
              <a:t>Determine</a:t>
            </a:r>
            <a:r>
              <a:rPr lang="fr-FR" dirty="0"/>
              <a:t> </a:t>
            </a:r>
            <a:r>
              <a:rPr lang="fr-FR" dirty="0" err="1"/>
              <a:t>Semantic</a:t>
            </a:r>
            <a:r>
              <a:rPr lang="fr-FR" dirty="0"/>
              <a:t> Orientation </a:t>
            </a:r>
            <a:endParaRPr lang="en-US" dirty="0"/>
          </a:p>
        </p:txBody>
      </p:sp>
      <p:sp>
        <p:nvSpPr>
          <p:cNvPr id="3" name="Espace réservé du contenu 2">
            <a:extLst>
              <a:ext uri="{FF2B5EF4-FFF2-40B4-BE49-F238E27FC236}">
                <a16:creationId xmlns:a16="http://schemas.microsoft.com/office/drawing/2014/main" xmlns="" id="{C908EB31-8EB2-4165-B9F4-52ADC269A4A6}"/>
              </a:ext>
            </a:extLst>
          </p:cNvPr>
          <p:cNvSpPr>
            <a:spLocks noGrp="1"/>
          </p:cNvSpPr>
          <p:nvPr>
            <p:ph idx="1"/>
          </p:nvPr>
        </p:nvSpPr>
        <p:spPr/>
        <p:txBody>
          <a:bodyPr>
            <a:normAutofit lnSpcReduction="10000"/>
          </a:bodyPr>
          <a:lstStyle/>
          <a:p>
            <a:r>
              <a:rPr lang="en-US" dirty="0"/>
              <a:t>The semantic orientation of a phrase is its strength of association with a positive word (“excellent”) minus its strength of association with a negative word (“poor”):</a:t>
            </a:r>
          </a:p>
          <a:p>
            <a:pPr marL="0" lvl="0" indent="0">
              <a:buClr>
                <a:srgbClr val="8CB64A"/>
              </a:buClr>
              <a:buNone/>
            </a:pPr>
            <a:r>
              <a:rPr lang="en-US" dirty="0"/>
              <a:t>		</a:t>
            </a:r>
            <a:r>
              <a:rPr lang="fr-FR" sz="2800" b="1" dirty="0">
                <a:solidFill>
                  <a:srgbClr val="E25B1E"/>
                </a:solidFill>
                <a:latin typeface="Calibri" panose="020F0502020204030204" pitchFamily="34" charset="0"/>
                <a:cs typeface="Calibri" panose="020F0502020204030204" pitchFamily="34" charset="0"/>
              </a:rPr>
              <a:t>SO(phrase) = PMI(phrase, “</a:t>
            </a:r>
            <a:r>
              <a:rPr lang="fr-FR" sz="2800" b="1" dirty="0">
                <a:solidFill>
                  <a:srgbClr val="00B050"/>
                </a:solidFill>
                <a:latin typeface="Calibri" panose="020F0502020204030204" pitchFamily="34" charset="0"/>
                <a:cs typeface="Calibri" panose="020F0502020204030204" pitchFamily="34" charset="0"/>
              </a:rPr>
              <a:t>excellent</a:t>
            </a:r>
            <a:r>
              <a:rPr lang="fr-FR" sz="2800" b="1" dirty="0">
                <a:solidFill>
                  <a:srgbClr val="E25B1E"/>
                </a:solidFill>
                <a:latin typeface="Calibri" panose="020F0502020204030204" pitchFamily="34" charset="0"/>
                <a:cs typeface="Calibri" panose="020F0502020204030204" pitchFamily="34" charset="0"/>
              </a:rPr>
              <a:t>”) - PMI(phrase, “</a:t>
            </a:r>
            <a:r>
              <a:rPr lang="fr-FR" sz="2800" b="1" dirty="0" err="1">
                <a:solidFill>
                  <a:srgbClr val="FF0000"/>
                </a:solidFill>
                <a:latin typeface="Calibri" panose="020F0502020204030204" pitchFamily="34" charset="0"/>
                <a:cs typeface="Calibri" panose="020F0502020204030204" pitchFamily="34" charset="0"/>
              </a:rPr>
              <a:t>poor</a:t>
            </a:r>
            <a:r>
              <a:rPr lang="fr-FR" sz="2800" b="1" dirty="0">
                <a:solidFill>
                  <a:srgbClr val="E25B1E"/>
                </a:solidFill>
                <a:latin typeface="Calibri" panose="020F0502020204030204" pitchFamily="34" charset="0"/>
                <a:cs typeface="Calibri" panose="020F0502020204030204" pitchFamily="34" charset="0"/>
              </a:rPr>
              <a:t>”) </a:t>
            </a:r>
          </a:p>
          <a:p>
            <a:pPr marL="0" indent="0">
              <a:buNone/>
            </a:pPr>
            <a:endParaRPr lang="en-US" dirty="0"/>
          </a:p>
          <a:p>
            <a:r>
              <a:rPr lang="fr-FR" dirty="0"/>
              <a:t>If SO </a:t>
            </a:r>
            <a:r>
              <a:rPr lang="fr-FR" dirty="0" err="1"/>
              <a:t>is</a:t>
            </a:r>
            <a:r>
              <a:rPr lang="fr-FR" dirty="0"/>
              <a:t> :</a:t>
            </a:r>
          </a:p>
          <a:p>
            <a:pPr marL="0" indent="0">
              <a:buNone/>
            </a:pPr>
            <a:r>
              <a:rPr lang="fr-FR" dirty="0"/>
              <a:t>				</a:t>
            </a:r>
            <a:r>
              <a:rPr lang="en-US" sz="2800" b="1" dirty="0">
                <a:solidFill>
                  <a:srgbClr val="00B050"/>
                </a:solidFill>
              </a:rPr>
              <a:t>&gt; 0 </a:t>
            </a:r>
            <a:r>
              <a:rPr lang="en-US" dirty="0"/>
              <a:t>the phrase has </a:t>
            </a:r>
            <a:r>
              <a:rPr lang="en-US" dirty="0">
                <a:solidFill>
                  <a:srgbClr val="00B050"/>
                </a:solidFill>
              </a:rPr>
              <a:t>positive</a:t>
            </a:r>
            <a:r>
              <a:rPr lang="en-US" dirty="0"/>
              <a:t> semantic orientation. </a:t>
            </a:r>
            <a:br>
              <a:rPr lang="en-US" dirty="0"/>
            </a:br>
            <a:r>
              <a:rPr lang="en-US" dirty="0"/>
              <a:t>				</a:t>
            </a:r>
            <a:r>
              <a:rPr lang="en-US" sz="2800" b="1" dirty="0">
                <a:solidFill>
                  <a:srgbClr val="FF0000"/>
                </a:solidFill>
              </a:rPr>
              <a:t>&lt; 0</a:t>
            </a:r>
            <a:r>
              <a:rPr lang="en-US" dirty="0"/>
              <a:t> the phrase has </a:t>
            </a:r>
            <a:r>
              <a:rPr lang="en-US" dirty="0">
                <a:solidFill>
                  <a:srgbClr val="FF0000"/>
                </a:solidFill>
              </a:rPr>
              <a:t>negative</a:t>
            </a:r>
            <a:r>
              <a:rPr lang="en-US" dirty="0"/>
              <a:t> semantic orientation. </a:t>
            </a:r>
            <a:endParaRPr lang="fr-FR" dirty="0"/>
          </a:p>
          <a:p>
            <a:r>
              <a:rPr lang="en-US" dirty="0"/>
              <a:t>The absolute value of SO gives the strength of the orientation. </a:t>
            </a:r>
          </a:p>
          <a:p>
            <a:pPr marL="0" indent="0">
              <a:buNone/>
            </a:pPr>
            <a:r>
              <a:rPr lang="en-US" dirty="0"/>
              <a:t>		</a:t>
            </a:r>
            <a:endParaRPr lang="en-US" sz="2800" b="1" dirty="0">
              <a:solidFill>
                <a:srgbClr val="E25B1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5707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1FC554B-73FE-4E89-898C-89F8BB39AD3B}"/>
              </a:ext>
            </a:extLst>
          </p:cNvPr>
          <p:cNvSpPr>
            <a:spLocks noGrp="1"/>
          </p:cNvSpPr>
          <p:nvPr>
            <p:ph type="title"/>
          </p:nvPr>
        </p:nvSpPr>
        <p:spPr/>
        <p:txBody>
          <a:bodyPr/>
          <a:lstStyle/>
          <a:p>
            <a:r>
              <a:rPr lang="en-US" dirty="0"/>
              <a:t>Calculating PMI with a Search Engine </a:t>
            </a:r>
          </a:p>
        </p:txBody>
      </p:sp>
      <p:sp>
        <p:nvSpPr>
          <p:cNvPr id="3" name="Espace réservé du contenu 2">
            <a:extLst>
              <a:ext uri="{FF2B5EF4-FFF2-40B4-BE49-F238E27FC236}">
                <a16:creationId xmlns:a16="http://schemas.microsoft.com/office/drawing/2014/main" xmlns="" id="{61941F27-A1B3-4B7F-A4F5-C2CF3BEC9B77}"/>
              </a:ext>
            </a:extLst>
          </p:cNvPr>
          <p:cNvSpPr>
            <a:spLocks noGrp="1"/>
          </p:cNvSpPr>
          <p:nvPr>
            <p:ph idx="1"/>
          </p:nvPr>
        </p:nvSpPr>
        <p:spPr/>
        <p:txBody>
          <a:bodyPr/>
          <a:lstStyle/>
          <a:p>
            <a:r>
              <a:rPr lang="en-US" dirty="0"/>
              <a:t>Use the NEAR operator of the AltaVista search engine.</a:t>
            </a:r>
          </a:p>
          <a:p>
            <a:r>
              <a:rPr lang="en-US" dirty="0"/>
              <a:t>NEAR constrains the search to documents that where both words occur within 10 words of each other (in either order). </a:t>
            </a:r>
          </a:p>
          <a:p>
            <a:r>
              <a:rPr lang="en-US" dirty="0"/>
              <a:t>Let hits(q) be the number of hits returned by the query q. </a:t>
            </a:r>
          </a:p>
          <a:p>
            <a:r>
              <a:rPr lang="en-US" dirty="0"/>
              <a:t>Let N be the number of indexed pages.</a:t>
            </a:r>
          </a:p>
          <a:p>
            <a:r>
              <a:rPr lang="fr-FR" dirty="0"/>
              <a:t>PMI-IR </a:t>
            </a:r>
            <a:r>
              <a:rPr lang="fr-FR" dirty="0" err="1"/>
              <a:t>is</a:t>
            </a:r>
            <a:r>
              <a:rPr lang="fr-FR" dirty="0"/>
              <a:t> </a:t>
            </a:r>
            <a:r>
              <a:rPr lang="fr-FR" dirty="0" err="1"/>
              <a:t>then</a:t>
            </a:r>
            <a:r>
              <a:rPr lang="fr-FR" dirty="0"/>
              <a:t>:</a:t>
            </a:r>
          </a:p>
          <a:p>
            <a:pPr marL="0" indent="0">
              <a:buNone/>
            </a:pPr>
            <a:r>
              <a:rPr lang="fr-FR" dirty="0"/>
              <a:t>		</a:t>
            </a:r>
          </a:p>
          <a:p>
            <a:endParaRPr lang="en-US" dirty="0"/>
          </a:p>
          <a:p>
            <a:endParaRPr lang="en-US" dirty="0"/>
          </a:p>
          <a:p>
            <a:endParaRPr lang="en-US" dirty="0"/>
          </a:p>
        </p:txBody>
      </p:sp>
      <p:pic>
        <p:nvPicPr>
          <p:cNvPr id="4" name="Image 3">
            <a:extLst>
              <a:ext uri="{FF2B5EF4-FFF2-40B4-BE49-F238E27FC236}">
                <a16:creationId xmlns:a16="http://schemas.microsoft.com/office/drawing/2014/main" xmlns="" id="{BF6FC937-B394-420E-94A5-91EE18FEEAB4}"/>
              </a:ext>
            </a:extLst>
          </p:cNvPr>
          <p:cNvPicPr>
            <a:picLocks noChangeAspect="1"/>
          </p:cNvPicPr>
          <p:nvPr/>
        </p:nvPicPr>
        <p:blipFill>
          <a:blip r:embed="rId2"/>
          <a:stretch>
            <a:fillRect/>
          </a:stretch>
        </p:blipFill>
        <p:spPr>
          <a:xfrm>
            <a:off x="3398275" y="4719484"/>
            <a:ext cx="5882978" cy="1323670"/>
          </a:xfrm>
          <a:prstGeom prst="rect">
            <a:avLst/>
          </a:prstGeom>
        </p:spPr>
      </p:pic>
    </p:spTree>
    <p:extLst>
      <p:ext uri="{BB962C8B-B14F-4D97-AF65-F5344CB8AC3E}">
        <p14:creationId xmlns:p14="http://schemas.microsoft.com/office/powerpoint/2010/main" xmlns="" val="179557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9E23A71-C0D2-4411-9527-0D0ED566E827}"/>
              </a:ext>
            </a:extLst>
          </p:cNvPr>
          <p:cNvSpPr>
            <a:spLocks noGrp="1"/>
          </p:cNvSpPr>
          <p:nvPr>
            <p:ph type="title"/>
          </p:nvPr>
        </p:nvSpPr>
        <p:spPr/>
        <p:txBody>
          <a:bodyPr/>
          <a:lstStyle/>
          <a:p>
            <a:r>
              <a:rPr lang="en-US" dirty="0"/>
              <a:t>Calculating SO-PMI with a Search Engine</a:t>
            </a:r>
          </a:p>
        </p:txBody>
      </p:sp>
      <p:sp>
        <p:nvSpPr>
          <p:cNvPr id="3" name="Espace réservé du contenu 2">
            <a:extLst>
              <a:ext uri="{FF2B5EF4-FFF2-40B4-BE49-F238E27FC236}">
                <a16:creationId xmlns:a16="http://schemas.microsoft.com/office/drawing/2014/main" xmlns="" id="{3753F612-B643-4A19-B044-7E6648DD4AB9}"/>
              </a:ext>
            </a:extLst>
          </p:cNvPr>
          <p:cNvSpPr>
            <a:spLocks noGrp="1"/>
          </p:cNvSpPr>
          <p:nvPr>
            <p:ph idx="1"/>
          </p:nvPr>
        </p:nvSpPr>
        <p:spPr/>
        <p:txBody>
          <a:bodyPr/>
          <a:lstStyle/>
          <a:p>
            <a:r>
              <a:rPr lang="en-US" dirty="0"/>
              <a:t>To avoid division by 0, 0.01 is added to hits(q).</a:t>
            </a:r>
          </a:p>
          <a:p>
            <a:r>
              <a:rPr lang="en-US" dirty="0"/>
              <a:t>Skip phrases where any hits(q) &lt; 4.</a:t>
            </a:r>
          </a:p>
          <a:p>
            <a:r>
              <a:rPr lang="en-US" dirty="0"/>
              <a:t>Optimize the number of queries to run:</a:t>
            </a:r>
          </a:p>
          <a:p>
            <a:endParaRPr lang="en-US" dirty="0"/>
          </a:p>
        </p:txBody>
      </p:sp>
      <p:pic>
        <p:nvPicPr>
          <p:cNvPr id="4" name="Image 3">
            <a:extLst>
              <a:ext uri="{FF2B5EF4-FFF2-40B4-BE49-F238E27FC236}">
                <a16:creationId xmlns:a16="http://schemas.microsoft.com/office/drawing/2014/main" xmlns="" id="{87EE53E4-CA05-47CC-8EFF-C1C26787647A}"/>
              </a:ext>
            </a:extLst>
          </p:cNvPr>
          <p:cNvPicPr>
            <a:picLocks noChangeAspect="1"/>
          </p:cNvPicPr>
          <p:nvPr/>
        </p:nvPicPr>
        <p:blipFill>
          <a:blip r:embed="rId2"/>
          <a:stretch>
            <a:fillRect/>
          </a:stretch>
        </p:blipFill>
        <p:spPr>
          <a:xfrm>
            <a:off x="5607151" y="4348662"/>
            <a:ext cx="5257729" cy="1974677"/>
          </a:xfrm>
          <a:prstGeom prst="rect">
            <a:avLst/>
          </a:prstGeom>
        </p:spPr>
      </p:pic>
    </p:spTree>
    <p:extLst>
      <p:ext uri="{BB962C8B-B14F-4D97-AF65-F5344CB8AC3E}">
        <p14:creationId xmlns:p14="http://schemas.microsoft.com/office/powerpoint/2010/main" xmlns="" val="1395841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B72680A-59D6-468C-9016-B02FA0C09AE1}"/>
              </a:ext>
            </a:extLst>
          </p:cNvPr>
          <p:cNvSpPr>
            <a:spLocks noGrp="1"/>
          </p:cNvSpPr>
          <p:nvPr>
            <p:ph type="title"/>
          </p:nvPr>
        </p:nvSpPr>
        <p:spPr/>
        <p:txBody>
          <a:bodyPr/>
          <a:lstStyle/>
          <a:p>
            <a:r>
              <a:rPr lang="fr-FR" dirty="0"/>
              <a:t>SO-PMI for Example Phrases </a:t>
            </a:r>
            <a:endParaRPr lang="en-US" dirty="0"/>
          </a:p>
        </p:txBody>
      </p:sp>
      <p:pic>
        <p:nvPicPr>
          <p:cNvPr id="7" name="Espace réservé du contenu 6">
            <a:extLst>
              <a:ext uri="{FF2B5EF4-FFF2-40B4-BE49-F238E27FC236}">
                <a16:creationId xmlns:a16="http://schemas.microsoft.com/office/drawing/2014/main" xmlns="" id="{13E4A6EE-203F-4C06-A6A6-AA22F5B78669}"/>
              </a:ext>
            </a:extLst>
          </p:cNvPr>
          <p:cNvPicPr>
            <a:picLocks noGrp="1" noChangeAspect="1"/>
          </p:cNvPicPr>
          <p:nvPr>
            <p:ph idx="1"/>
          </p:nvPr>
        </p:nvPicPr>
        <p:blipFill>
          <a:blip r:embed="rId2"/>
          <a:stretch>
            <a:fillRect/>
          </a:stretch>
        </p:blipFill>
        <p:spPr>
          <a:xfrm>
            <a:off x="581192" y="3326066"/>
            <a:ext cx="3622098" cy="1555371"/>
          </a:xfrm>
          <a:prstGeom prst="rect">
            <a:avLst/>
          </a:prstGeom>
        </p:spPr>
      </p:pic>
      <p:pic>
        <p:nvPicPr>
          <p:cNvPr id="8" name="Image 7">
            <a:extLst>
              <a:ext uri="{FF2B5EF4-FFF2-40B4-BE49-F238E27FC236}">
                <a16:creationId xmlns:a16="http://schemas.microsoft.com/office/drawing/2014/main" xmlns="" id="{B816454B-E6FD-4A89-9EDD-308DDCF35455}"/>
              </a:ext>
            </a:extLst>
          </p:cNvPr>
          <p:cNvPicPr>
            <a:picLocks noChangeAspect="1"/>
          </p:cNvPicPr>
          <p:nvPr/>
        </p:nvPicPr>
        <p:blipFill>
          <a:blip r:embed="rId3"/>
          <a:stretch>
            <a:fillRect/>
          </a:stretch>
        </p:blipFill>
        <p:spPr>
          <a:xfrm>
            <a:off x="4514849" y="3326067"/>
            <a:ext cx="3659309" cy="1465928"/>
          </a:xfrm>
          <a:prstGeom prst="rect">
            <a:avLst/>
          </a:prstGeom>
        </p:spPr>
      </p:pic>
      <p:pic>
        <p:nvPicPr>
          <p:cNvPr id="9" name="Image 8">
            <a:extLst>
              <a:ext uri="{FF2B5EF4-FFF2-40B4-BE49-F238E27FC236}">
                <a16:creationId xmlns:a16="http://schemas.microsoft.com/office/drawing/2014/main" xmlns="" id="{1EF1EDEA-5F66-46CB-976A-5E1DBC2784AA}"/>
              </a:ext>
            </a:extLst>
          </p:cNvPr>
          <p:cNvPicPr>
            <a:picLocks noChangeAspect="1"/>
          </p:cNvPicPr>
          <p:nvPr/>
        </p:nvPicPr>
        <p:blipFill>
          <a:blip r:embed="rId4"/>
          <a:stretch>
            <a:fillRect/>
          </a:stretch>
        </p:blipFill>
        <p:spPr>
          <a:xfrm>
            <a:off x="8419933" y="3326066"/>
            <a:ext cx="3720350" cy="1465929"/>
          </a:xfrm>
          <a:prstGeom prst="rect">
            <a:avLst/>
          </a:prstGeom>
        </p:spPr>
      </p:pic>
      <p:cxnSp>
        <p:nvCxnSpPr>
          <p:cNvPr id="11" name="Connecteur droit 10">
            <a:extLst>
              <a:ext uri="{FF2B5EF4-FFF2-40B4-BE49-F238E27FC236}">
                <a16:creationId xmlns:a16="http://schemas.microsoft.com/office/drawing/2014/main" xmlns="" id="{0637BD9F-F5E1-4A71-8E8B-4056639EFD64}"/>
              </a:ext>
            </a:extLst>
          </p:cNvPr>
          <p:cNvCxnSpPr/>
          <p:nvPr/>
        </p:nvCxnSpPr>
        <p:spPr>
          <a:xfrm>
            <a:off x="4247535" y="2831690"/>
            <a:ext cx="0" cy="23449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xmlns="" id="{BF1A42E3-1324-40B1-977C-56A7C8DDF4D3}"/>
              </a:ext>
            </a:extLst>
          </p:cNvPr>
          <p:cNvCxnSpPr/>
          <p:nvPr/>
        </p:nvCxnSpPr>
        <p:spPr>
          <a:xfrm>
            <a:off x="8293510" y="2831690"/>
            <a:ext cx="0" cy="23449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4940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B143C0A-D9A4-4F71-A10D-365EE22C3967}"/>
              </a:ext>
            </a:extLst>
          </p:cNvPr>
          <p:cNvSpPr>
            <a:spLocks noGrp="1"/>
          </p:cNvSpPr>
          <p:nvPr>
            <p:ph type="title"/>
          </p:nvPr>
        </p:nvSpPr>
        <p:spPr/>
        <p:txBody>
          <a:bodyPr/>
          <a:lstStyle/>
          <a:p>
            <a:r>
              <a:rPr lang="en-US" dirty="0"/>
              <a:t>Step 3: Classify Review – Average over all Phrases</a:t>
            </a:r>
          </a:p>
        </p:txBody>
      </p:sp>
      <p:pic>
        <p:nvPicPr>
          <p:cNvPr id="4" name="Espace réservé du contenu 3">
            <a:extLst>
              <a:ext uri="{FF2B5EF4-FFF2-40B4-BE49-F238E27FC236}">
                <a16:creationId xmlns:a16="http://schemas.microsoft.com/office/drawing/2014/main" xmlns="" id="{C0C164EF-6465-4BAB-BCD3-2CF594C28EF8}"/>
              </a:ext>
            </a:extLst>
          </p:cNvPr>
          <p:cNvPicPr>
            <a:picLocks noGrp="1" noChangeAspect="1"/>
          </p:cNvPicPr>
          <p:nvPr>
            <p:ph idx="1"/>
          </p:nvPr>
        </p:nvPicPr>
        <p:blipFill>
          <a:blip r:embed="rId3"/>
          <a:stretch>
            <a:fillRect/>
          </a:stretch>
        </p:blipFill>
        <p:spPr>
          <a:xfrm>
            <a:off x="3038167" y="1873110"/>
            <a:ext cx="5442155" cy="4901003"/>
          </a:xfrm>
          <a:prstGeom prst="rect">
            <a:avLst/>
          </a:prstGeom>
        </p:spPr>
      </p:pic>
    </p:spTree>
    <p:extLst>
      <p:ext uri="{BB962C8B-B14F-4D97-AF65-F5344CB8AC3E}">
        <p14:creationId xmlns:p14="http://schemas.microsoft.com/office/powerpoint/2010/main" xmlns="" val="3039985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225B7B5-205C-4A82-BAB6-52934DA633BF}"/>
              </a:ext>
            </a:extLst>
          </p:cNvPr>
          <p:cNvSpPr>
            <a:spLocks noGrp="1"/>
          </p:cNvSpPr>
          <p:nvPr>
            <p:ph type="title"/>
          </p:nvPr>
        </p:nvSpPr>
        <p:spPr/>
        <p:txBody>
          <a:bodyPr/>
          <a:lstStyle/>
          <a:p>
            <a:r>
              <a:rPr lang="fr-FR" dirty="0" err="1"/>
              <a:t>Examples</a:t>
            </a:r>
            <a:r>
              <a:rPr lang="fr-FR" dirty="0"/>
              <a:t> of Sentence Classification</a:t>
            </a:r>
            <a:endParaRPr lang="en-US" dirty="0"/>
          </a:p>
        </p:txBody>
      </p:sp>
      <p:pic>
        <p:nvPicPr>
          <p:cNvPr id="4" name="Espace réservé du contenu 3">
            <a:extLst>
              <a:ext uri="{FF2B5EF4-FFF2-40B4-BE49-F238E27FC236}">
                <a16:creationId xmlns:a16="http://schemas.microsoft.com/office/drawing/2014/main" xmlns="" id="{16CCDD2D-888A-49B6-9B4B-6E2E47184E2A}"/>
              </a:ext>
            </a:extLst>
          </p:cNvPr>
          <p:cNvPicPr>
            <a:picLocks noGrp="1" noChangeAspect="1"/>
          </p:cNvPicPr>
          <p:nvPr>
            <p:ph idx="1"/>
          </p:nvPr>
        </p:nvPicPr>
        <p:blipFill>
          <a:blip r:embed="rId2"/>
          <a:stretch>
            <a:fillRect/>
          </a:stretch>
        </p:blipFill>
        <p:spPr>
          <a:xfrm>
            <a:off x="2388650" y="1774850"/>
            <a:ext cx="6641050" cy="5083150"/>
          </a:xfrm>
          <a:prstGeom prst="rect">
            <a:avLst/>
          </a:prstGeom>
        </p:spPr>
      </p:pic>
    </p:spTree>
    <p:extLst>
      <p:ext uri="{BB962C8B-B14F-4D97-AF65-F5344CB8AC3E}">
        <p14:creationId xmlns:p14="http://schemas.microsoft.com/office/powerpoint/2010/main" xmlns="" val="2460302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1D8B61F-B740-4768-B073-50211796A4D9}"/>
              </a:ext>
            </a:extLst>
          </p:cNvPr>
          <p:cNvSpPr>
            <a:spLocks noGrp="1"/>
          </p:cNvSpPr>
          <p:nvPr>
            <p:ph type="title"/>
          </p:nvPr>
        </p:nvSpPr>
        <p:spPr/>
        <p:txBody>
          <a:bodyPr/>
          <a:lstStyle/>
          <a:p>
            <a:r>
              <a:rPr lang="fr-FR" dirty="0" err="1"/>
              <a:t>Summary</a:t>
            </a:r>
            <a:r>
              <a:rPr lang="fr-FR" dirty="0"/>
              <a:t> of SO-PMI</a:t>
            </a:r>
            <a:endParaRPr lang="en-US" dirty="0"/>
          </a:p>
        </p:txBody>
      </p:sp>
      <p:sp>
        <p:nvSpPr>
          <p:cNvPr id="3" name="Espace réservé du contenu 2">
            <a:extLst>
              <a:ext uri="{FF2B5EF4-FFF2-40B4-BE49-F238E27FC236}">
                <a16:creationId xmlns:a16="http://schemas.microsoft.com/office/drawing/2014/main" xmlns="" id="{CF7439A1-4FA2-4C3F-B8E1-17ED834BB35E}"/>
              </a:ext>
            </a:extLst>
          </p:cNvPr>
          <p:cNvSpPr>
            <a:spLocks noGrp="1"/>
          </p:cNvSpPr>
          <p:nvPr>
            <p:ph idx="1"/>
          </p:nvPr>
        </p:nvSpPr>
        <p:spPr/>
        <p:txBody>
          <a:bodyPr/>
          <a:lstStyle/>
          <a:p>
            <a:r>
              <a:rPr lang="en-US" dirty="0"/>
              <a:t>Idea: Determine the semantic orientation (i.e., positive or negative polarity) of a phrase by the strength of its association with words of known semantic orientation.</a:t>
            </a:r>
          </a:p>
          <a:p>
            <a:r>
              <a:rPr lang="en-US" dirty="0"/>
              <a:t>Strength of association can be calculated using pointwise mutual information.</a:t>
            </a:r>
          </a:p>
          <a:p>
            <a:r>
              <a:rPr lang="en-US" dirty="0"/>
              <a:t>SO-PMI can be applied to phrases or words of any Part-of-Speech tag. </a:t>
            </a:r>
          </a:p>
          <a:p>
            <a:r>
              <a:rPr lang="en-US" dirty="0"/>
              <a:t>SO-PMI is simple and easy to implement, but needs very large corpora for good performance. </a:t>
            </a:r>
          </a:p>
          <a:p>
            <a:r>
              <a:rPr lang="en-US" dirty="0"/>
              <a:t>I Reported review classification accuracy with SO-PMI applied to phrases is about 74%. </a:t>
            </a:r>
          </a:p>
          <a:p>
            <a:r>
              <a:rPr lang="en-US" dirty="0"/>
              <a:t>Reported adjective classification accuracy for SO-PMI is around 87%–98% on large corpora.</a:t>
            </a:r>
          </a:p>
        </p:txBody>
      </p:sp>
    </p:spTree>
    <p:extLst>
      <p:ext uri="{BB962C8B-B14F-4D97-AF65-F5344CB8AC3E}">
        <p14:creationId xmlns:p14="http://schemas.microsoft.com/office/powerpoint/2010/main" xmlns="" val="321218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0BABAB1-30AE-47B2-9975-1F85D0701957}"/>
              </a:ext>
            </a:extLst>
          </p:cNvPr>
          <p:cNvSpPr>
            <a:spLocks noGrp="1"/>
          </p:cNvSpPr>
          <p:nvPr>
            <p:ph type="title"/>
          </p:nvPr>
        </p:nvSpPr>
        <p:spPr/>
        <p:txBody>
          <a:bodyPr/>
          <a:lstStyle/>
          <a:p>
            <a:r>
              <a:rPr lang="en-US" dirty="0"/>
              <a:t>introduction</a:t>
            </a:r>
          </a:p>
        </p:txBody>
      </p:sp>
      <p:sp>
        <p:nvSpPr>
          <p:cNvPr id="3" name="Espace réservé du contenu 2">
            <a:extLst>
              <a:ext uri="{FF2B5EF4-FFF2-40B4-BE49-F238E27FC236}">
                <a16:creationId xmlns:a16="http://schemas.microsoft.com/office/drawing/2014/main" xmlns="" id="{964C6BE9-F347-41DA-9043-FB6A84E406AE}"/>
              </a:ext>
            </a:extLst>
          </p:cNvPr>
          <p:cNvSpPr>
            <a:spLocks noGrp="1"/>
          </p:cNvSpPr>
          <p:nvPr>
            <p:ph idx="1"/>
          </p:nvPr>
        </p:nvSpPr>
        <p:spPr/>
        <p:txBody>
          <a:bodyPr/>
          <a:lstStyle/>
          <a:p>
            <a:r>
              <a:rPr lang="fr-FR" dirty="0" err="1"/>
              <a:t>Semantic</a:t>
            </a:r>
            <a:r>
              <a:rPr lang="fr-FR" dirty="0"/>
              <a:t> Orientation </a:t>
            </a:r>
            <a:r>
              <a:rPr lang="en-US" dirty="0"/>
              <a:t>(aka sentiment polarity) : A phrase has a positive semantic orientation when it has good associations and a negative semantic orientation when it has bad associations. </a:t>
            </a:r>
          </a:p>
          <a:p>
            <a:r>
              <a:rPr lang="fr-FR" dirty="0" err="1"/>
              <a:t>Unsupervised</a:t>
            </a:r>
            <a:r>
              <a:rPr lang="fr-FR" dirty="0"/>
              <a:t> : </a:t>
            </a:r>
            <a:r>
              <a:rPr lang="en-US" dirty="0"/>
              <a:t> The approach does not learn from annotated training data, but from data that is not annotated.</a:t>
            </a:r>
          </a:p>
          <a:p>
            <a:r>
              <a:rPr lang="fr-FR" dirty="0"/>
              <a:t>Classification : </a:t>
            </a:r>
            <a:r>
              <a:rPr lang="en-US" dirty="0"/>
              <a:t>Goal is to automatically assign a review one of the classes recommended (“thumbs up”) or not recommended (“thumbs down”). </a:t>
            </a:r>
          </a:p>
          <a:p>
            <a:r>
              <a:rPr lang="en-US" dirty="0"/>
              <a:t>The mutual information (MI) of two random variables is a measure of the mutual dependence between the two variables. More specifically, it quantifies the "amount of information" (in units such as </a:t>
            </a:r>
            <a:r>
              <a:rPr lang="en-US" dirty="0" err="1"/>
              <a:t>shannons</a:t>
            </a:r>
            <a:r>
              <a:rPr lang="en-US" dirty="0"/>
              <a:t>, commonly called bits) obtained about one random variable through observing the other random variable.</a:t>
            </a:r>
            <a:endParaRPr lang="fr-FR" dirty="0"/>
          </a:p>
          <a:p>
            <a:endParaRPr lang="en-US" dirty="0"/>
          </a:p>
        </p:txBody>
      </p:sp>
    </p:spTree>
    <p:extLst>
      <p:ext uri="{BB962C8B-B14F-4D97-AF65-F5344CB8AC3E}">
        <p14:creationId xmlns:p14="http://schemas.microsoft.com/office/powerpoint/2010/main" xmlns="" val="336422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AD7C1BF-6604-4BEE-974E-5E32DD1E5685}"/>
              </a:ext>
            </a:extLst>
          </p:cNvPr>
          <p:cNvSpPr>
            <a:spLocks noGrp="1"/>
          </p:cNvSpPr>
          <p:nvPr>
            <p:ph type="title"/>
          </p:nvPr>
        </p:nvSpPr>
        <p:spPr/>
        <p:txBody>
          <a:bodyPr/>
          <a:lstStyle/>
          <a:p>
            <a:r>
              <a:rPr lang="en-US" dirty="0"/>
              <a:t>Motivation for the Task – Applications</a:t>
            </a:r>
          </a:p>
        </p:txBody>
      </p:sp>
      <p:sp>
        <p:nvSpPr>
          <p:cNvPr id="3" name="Espace réservé du contenu 2">
            <a:extLst>
              <a:ext uri="{FF2B5EF4-FFF2-40B4-BE49-F238E27FC236}">
                <a16:creationId xmlns:a16="http://schemas.microsoft.com/office/drawing/2014/main" xmlns="" id="{14B5EADA-3A9D-4290-81A2-B5A5AFD1CA9E}"/>
              </a:ext>
            </a:extLst>
          </p:cNvPr>
          <p:cNvSpPr>
            <a:spLocks noGrp="1"/>
          </p:cNvSpPr>
          <p:nvPr>
            <p:ph idx="1"/>
          </p:nvPr>
        </p:nvSpPr>
        <p:spPr/>
        <p:txBody>
          <a:bodyPr/>
          <a:lstStyle/>
          <a:p>
            <a:r>
              <a:rPr lang="en-US" dirty="0"/>
              <a:t>Classifying product reviews into recommended or not recommended</a:t>
            </a:r>
          </a:p>
          <a:p>
            <a:r>
              <a:rPr lang="en-US" dirty="0"/>
              <a:t>Web search engine can allow a user to narrow search to pages with positive or negative comments</a:t>
            </a:r>
          </a:p>
          <a:p>
            <a:r>
              <a:rPr lang="en-US" dirty="0"/>
              <a:t>Categorizing news articles into positive and negative views</a:t>
            </a:r>
          </a:p>
          <a:p>
            <a:r>
              <a:rPr lang="en-US" dirty="0"/>
              <a:t>Tracking of opinions for advertising </a:t>
            </a:r>
            <a:r>
              <a:rPr lang="en-US" dirty="0" err="1"/>
              <a:t>campaings</a:t>
            </a:r>
            <a:r>
              <a:rPr lang="en-US" dirty="0"/>
              <a:t>, public opinion, stock trading, . . .</a:t>
            </a:r>
          </a:p>
          <a:p>
            <a:r>
              <a:rPr lang="fr-FR" dirty="0"/>
              <a:t>Email </a:t>
            </a:r>
            <a:r>
              <a:rPr lang="fr-FR" dirty="0" err="1"/>
              <a:t>Filtering</a:t>
            </a:r>
            <a:endParaRPr lang="fr-FR" dirty="0"/>
          </a:p>
        </p:txBody>
      </p:sp>
    </p:spTree>
    <p:extLst>
      <p:ext uri="{BB962C8B-B14F-4D97-AF65-F5344CB8AC3E}">
        <p14:creationId xmlns:p14="http://schemas.microsoft.com/office/powerpoint/2010/main" xmlns="" val="45694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FB8FB01-9B13-4CB5-B853-A6B8EE86D7B3}"/>
              </a:ext>
            </a:extLst>
          </p:cNvPr>
          <p:cNvSpPr>
            <a:spLocks noGrp="1"/>
          </p:cNvSpPr>
          <p:nvPr>
            <p:ph type="title"/>
          </p:nvPr>
        </p:nvSpPr>
        <p:spPr/>
        <p:txBody>
          <a:bodyPr/>
          <a:lstStyle/>
          <a:p>
            <a:r>
              <a:rPr lang="en-US" dirty="0" err="1"/>
              <a:t>MOtivation</a:t>
            </a:r>
            <a:endParaRPr lang="en-US" dirty="0"/>
          </a:p>
        </p:txBody>
      </p:sp>
      <p:pic>
        <p:nvPicPr>
          <p:cNvPr id="2050" name="Picture 2" descr="RÃ©sultat de recherche d'images pour &quot;tweeter&quot;">
            <a:extLst>
              <a:ext uri="{FF2B5EF4-FFF2-40B4-BE49-F238E27FC236}">
                <a16:creationId xmlns:a16="http://schemas.microsoft.com/office/drawing/2014/main" xmlns="" id="{072B3BDD-A131-4EA9-B9C8-3A1D16B36B0A}"/>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252537" y="2462212"/>
            <a:ext cx="2371725" cy="1933575"/>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s://scontent.ftun5-1.fna.fbcdn.net/v/t1.15752-9/56189937_2267586600182751_3639574111472058368_n.png?_nc_cat=102&amp;_nc_ht=scontent.ftun5-1.fna&amp;oh=a9da8d9134bf4ac6b605f6b8f9190e32&amp;oe=5D46DBC0">
            <a:extLst>
              <a:ext uri="{FF2B5EF4-FFF2-40B4-BE49-F238E27FC236}">
                <a16:creationId xmlns:a16="http://schemas.microsoft.com/office/drawing/2014/main" xmlns="" id="{A7F2F5D7-063B-4F0A-9E8D-F2C4CF4B35C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564" y="5142043"/>
            <a:ext cx="7477806" cy="1614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ZoneTexte 3">
            <a:extLst>
              <a:ext uri="{FF2B5EF4-FFF2-40B4-BE49-F238E27FC236}">
                <a16:creationId xmlns:a16="http://schemas.microsoft.com/office/drawing/2014/main" xmlns="" id="{280F9581-0E66-4A09-A926-F3A2ABCFF0A3}"/>
              </a:ext>
            </a:extLst>
          </p:cNvPr>
          <p:cNvSpPr txBox="1"/>
          <p:nvPr/>
        </p:nvSpPr>
        <p:spPr>
          <a:xfrm>
            <a:off x="6987608" y="1856630"/>
            <a:ext cx="5159828" cy="5078313"/>
          </a:xfrm>
          <a:prstGeom prst="rect">
            <a:avLst/>
          </a:prstGeom>
          <a:noFill/>
        </p:spPr>
        <p:txBody>
          <a:bodyPr wrap="square" rtlCol="0">
            <a:spAutoFit/>
          </a:bodyPr>
          <a:lstStyle/>
          <a:p>
            <a:r>
              <a:rPr lang="en-US" dirty="0"/>
              <a:t>Twitter sentiment analysis is tricky as compared to broad sentiment analysis because of the slang words and misspellings and repeated characters.</a:t>
            </a:r>
          </a:p>
          <a:p>
            <a:endParaRPr lang="en-US" dirty="0"/>
          </a:p>
          <a:p>
            <a:r>
              <a:rPr lang="en-US" dirty="0"/>
              <a:t>this abundance of data has quickly attracted business and research in-</a:t>
            </a:r>
            <a:r>
              <a:rPr lang="en-US" dirty="0" err="1"/>
              <a:t>terest</a:t>
            </a:r>
            <a:r>
              <a:rPr lang="en-US" dirty="0"/>
              <a:t> from various ﬁelds including marketing, political science, and social </a:t>
            </a:r>
            <a:r>
              <a:rPr lang="en-US" dirty="0" err="1"/>
              <a:t>studies,among</a:t>
            </a:r>
            <a:r>
              <a:rPr lang="en-US" dirty="0"/>
              <a:t> many others, which are interested in questions like these: Do people </a:t>
            </a:r>
            <a:r>
              <a:rPr lang="en-US" dirty="0" err="1"/>
              <a:t>likethe</a:t>
            </a:r>
            <a:r>
              <a:rPr lang="en-US" dirty="0"/>
              <a:t> new Apple Watch? What do they hate about iPhone6? Do Americans </a:t>
            </a:r>
            <a:r>
              <a:rPr lang="en-US" dirty="0" err="1"/>
              <a:t>supportObamaCare</a:t>
            </a:r>
            <a:r>
              <a:rPr lang="en-US" dirty="0"/>
              <a:t>? What do Europeans think of Pope’s visit to Palestine? How do we rec-</a:t>
            </a:r>
            <a:r>
              <a:rPr lang="en-US" dirty="0" err="1"/>
              <a:t>ognize</a:t>
            </a:r>
            <a:r>
              <a:rPr lang="en-US" dirty="0"/>
              <a:t> the emergence of health problems such as depression? Do Germans like </a:t>
            </a:r>
            <a:r>
              <a:rPr lang="en-US" dirty="0" err="1"/>
              <a:t>howAngela</a:t>
            </a:r>
            <a:r>
              <a:rPr lang="en-US" dirty="0"/>
              <a:t> Merkel is handling the refugee crisis in Europe? What do republican </a:t>
            </a:r>
            <a:r>
              <a:rPr lang="en-US" dirty="0" err="1"/>
              <a:t>votersin</a:t>
            </a:r>
            <a:r>
              <a:rPr lang="en-US" dirty="0"/>
              <a:t> USA like/hate about Donald Trump? How do Scottish feel about the Brexit?</a:t>
            </a:r>
          </a:p>
          <a:p>
            <a:endParaRPr lang="en-US" dirty="0"/>
          </a:p>
        </p:txBody>
      </p:sp>
    </p:spTree>
    <p:extLst>
      <p:ext uri="{BB962C8B-B14F-4D97-AF65-F5344CB8AC3E}">
        <p14:creationId xmlns:p14="http://schemas.microsoft.com/office/powerpoint/2010/main" xmlns="" val="329928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7709BE2-08A7-4427-954F-5B06BCAB607F}"/>
              </a:ext>
            </a:extLst>
          </p:cNvPr>
          <p:cNvSpPr>
            <a:spLocks noGrp="1"/>
          </p:cNvSpPr>
          <p:nvPr>
            <p:ph type="title"/>
          </p:nvPr>
        </p:nvSpPr>
        <p:spPr/>
        <p:txBody>
          <a:bodyPr/>
          <a:lstStyle/>
          <a:p>
            <a:r>
              <a:rPr lang="fr-FR" dirty="0"/>
              <a:t>SO-PMI </a:t>
            </a:r>
            <a:endParaRPr lang="en-US" dirty="0"/>
          </a:p>
        </p:txBody>
      </p:sp>
      <p:sp>
        <p:nvSpPr>
          <p:cNvPr id="3" name="Espace réservé du contenu 2">
            <a:extLst>
              <a:ext uri="{FF2B5EF4-FFF2-40B4-BE49-F238E27FC236}">
                <a16:creationId xmlns:a16="http://schemas.microsoft.com/office/drawing/2014/main" xmlns="" id="{5EC6BD03-FD0D-45DF-8AA6-54906ACA5AB5}"/>
              </a:ext>
            </a:extLst>
          </p:cNvPr>
          <p:cNvSpPr>
            <a:spLocks noGrp="1"/>
          </p:cNvSpPr>
          <p:nvPr>
            <p:ph idx="1"/>
          </p:nvPr>
        </p:nvSpPr>
        <p:spPr/>
        <p:txBody>
          <a:bodyPr/>
          <a:lstStyle/>
          <a:p>
            <a:r>
              <a:rPr lang="en-US" dirty="0"/>
              <a:t>The PMI-IR algorithm is employed to estimate the semantic orientation of a phrase (Turney, 2001). PMI-IR uses Pointwise Mutual Information (PMI) and Information Retrieval (IR) to measure the similarity of pairs of words or phrases.</a:t>
            </a:r>
          </a:p>
        </p:txBody>
      </p:sp>
    </p:spTree>
    <p:extLst>
      <p:ext uri="{BB962C8B-B14F-4D97-AF65-F5344CB8AC3E}">
        <p14:creationId xmlns:p14="http://schemas.microsoft.com/office/powerpoint/2010/main" xmlns="" val="261863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955F708-6B32-4AA8-B3E0-87CA6CB167C0}"/>
              </a:ext>
            </a:extLst>
          </p:cNvPr>
          <p:cNvSpPr>
            <a:spLocks noGrp="1"/>
          </p:cNvSpPr>
          <p:nvPr>
            <p:ph type="title"/>
          </p:nvPr>
        </p:nvSpPr>
        <p:spPr/>
        <p:txBody>
          <a:bodyPr/>
          <a:lstStyle/>
          <a:p>
            <a:r>
              <a:rPr lang="fr-FR" dirty="0" err="1"/>
              <a:t>Approach</a:t>
            </a:r>
            <a:r>
              <a:rPr lang="fr-FR" dirty="0"/>
              <a:t> </a:t>
            </a:r>
            <a:endParaRPr lang="en-US" dirty="0"/>
          </a:p>
        </p:txBody>
      </p:sp>
      <p:sp>
        <p:nvSpPr>
          <p:cNvPr id="3" name="Espace réservé du contenu 2">
            <a:extLst>
              <a:ext uri="{FF2B5EF4-FFF2-40B4-BE49-F238E27FC236}">
                <a16:creationId xmlns:a16="http://schemas.microsoft.com/office/drawing/2014/main" xmlns="" id="{BBAFC728-FD71-4C84-B5C7-5EAD4CAE4D2D}"/>
              </a:ext>
            </a:extLst>
          </p:cNvPr>
          <p:cNvSpPr>
            <a:spLocks noGrp="1"/>
          </p:cNvSpPr>
          <p:nvPr>
            <p:ph idx="1"/>
          </p:nvPr>
        </p:nvSpPr>
        <p:spPr/>
        <p:txBody>
          <a:bodyPr/>
          <a:lstStyle/>
          <a:p>
            <a:r>
              <a:rPr lang="en-US" dirty="0"/>
              <a:t>Three steps for classifying a review</a:t>
            </a:r>
          </a:p>
          <a:p>
            <a:pPr marL="0" indent="0">
              <a:buNone/>
            </a:pPr>
            <a:r>
              <a:rPr lang="en-US" dirty="0"/>
              <a:t>		1. Identify</a:t>
            </a:r>
            <a:r>
              <a:rPr lang="fr-FR" dirty="0"/>
              <a:t> phrases </a:t>
            </a:r>
            <a:r>
              <a:rPr lang="fr-FR" dirty="0" err="1"/>
              <a:t>that</a:t>
            </a:r>
            <a:r>
              <a:rPr lang="fr-FR" dirty="0"/>
              <a:t> </a:t>
            </a:r>
            <a:r>
              <a:rPr lang="fr-FR" dirty="0" err="1"/>
              <a:t>contain</a:t>
            </a:r>
            <a:r>
              <a:rPr lang="fr-FR" dirty="0"/>
              <a:t> sentiment.</a:t>
            </a:r>
          </a:p>
          <a:p>
            <a:pPr marL="0" indent="0">
              <a:buNone/>
            </a:pPr>
            <a:r>
              <a:rPr lang="fr-FR" dirty="0"/>
              <a:t>		2. </a:t>
            </a:r>
            <a:r>
              <a:rPr lang="en-US" dirty="0"/>
              <a:t>Determine the semantic orientation of all phrases.</a:t>
            </a:r>
          </a:p>
          <a:p>
            <a:pPr marL="0" indent="0">
              <a:buNone/>
            </a:pPr>
            <a:r>
              <a:rPr lang="en-US" dirty="0"/>
              <a:t>		3. </a:t>
            </a:r>
            <a:r>
              <a:rPr lang="fr-FR" dirty="0" err="1"/>
              <a:t>Classify</a:t>
            </a:r>
            <a:r>
              <a:rPr lang="fr-FR" dirty="0"/>
              <a:t> </a:t>
            </a:r>
            <a:r>
              <a:rPr lang="fr-FR" dirty="0" err="1"/>
              <a:t>complete</a:t>
            </a:r>
            <a:r>
              <a:rPr lang="fr-FR" dirty="0"/>
              <a:t> </a:t>
            </a:r>
            <a:r>
              <a:rPr lang="fr-FR" dirty="0" err="1"/>
              <a:t>review</a:t>
            </a:r>
            <a:r>
              <a:rPr lang="fr-FR" dirty="0"/>
              <a:t>.</a:t>
            </a:r>
            <a:endParaRPr lang="en-US" dirty="0"/>
          </a:p>
        </p:txBody>
      </p:sp>
    </p:spTree>
    <p:extLst>
      <p:ext uri="{BB962C8B-B14F-4D97-AF65-F5344CB8AC3E}">
        <p14:creationId xmlns:p14="http://schemas.microsoft.com/office/powerpoint/2010/main" xmlns="" val="3920663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F7F1BDB-825B-427D-B890-C1199EFD8E23}"/>
              </a:ext>
            </a:extLst>
          </p:cNvPr>
          <p:cNvSpPr>
            <a:spLocks noGrp="1"/>
          </p:cNvSpPr>
          <p:nvPr>
            <p:ph type="title"/>
          </p:nvPr>
        </p:nvSpPr>
        <p:spPr/>
        <p:txBody>
          <a:bodyPr/>
          <a:lstStyle/>
          <a:p>
            <a:r>
              <a:rPr lang="fr-FR" dirty="0" err="1"/>
              <a:t>Step</a:t>
            </a:r>
            <a:r>
              <a:rPr lang="fr-FR" dirty="0"/>
              <a:t> 1: </a:t>
            </a:r>
            <a:r>
              <a:rPr lang="fr-FR" dirty="0" err="1"/>
              <a:t>Identify</a:t>
            </a:r>
            <a:r>
              <a:rPr lang="fr-FR" dirty="0"/>
              <a:t> Phrases </a:t>
            </a:r>
            <a:endParaRPr lang="en-US" dirty="0"/>
          </a:p>
        </p:txBody>
      </p:sp>
      <p:sp>
        <p:nvSpPr>
          <p:cNvPr id="3" name="Espace réservé du contenu 2">
            <a:extLst>
              <a:ext uri="{FF2B5EF4-FFF2-40B4-BE49-F238E27FC236}">
                <a16:creationId xmlns:a16="http://schemas.microsoft.com/office/drawing/2014/main" xmlns="" id="{148DCA4F-7BEB-4FEB-A57B-43E80C73D0EF}"/>
              </a:ext>
            </a:extLst>
          </p:cNvPr>
          <p:cNvSpPr>
            <a:spLocks noGrp="1"/>
          </p:cNvSpPr>
          <p:nvPr>
            <p:ph idx="1"/>
          </p:nvPr>
        </p:nvSpPr>
        <p:spPr/>
        <p:txBody>
          <a:bodyPr/>
          <a:lstStyle/>
          <a:p>
            <a:r>
              <a:rPr lang="en-US" dirty="0"/>
              <a:t>Adjectives are good indicators of sentiment.</a:t>
            </a:r>
          </a:p>
          <a:p>
            <a:r>
              <a:rPr lang="en-US" dirty="0"/>
              <a:t>Isolated adjectives may be insufficient (“unpredictable” is positive in “unpredictable plot” but negative in “unpredictable steering”).</a:t>
            </a:r>
          </a:p>
          <a:p>
            <a:r>
              <a:rPr lang="en-US" dirty="0"/>
              <a:t>Adjectives and adverbs are extracted with one following word for context.</a:t>
            </a:r>
          </a:p>
        </p:txBody>
      </p:sp>
    </p:spTree>
    <p:extLst>
      <p:ext uri="{BB962C8B-B14F-4D97-AF65-F5344CB8AC3E}">
        <p14:creationId xmlns:p14="http://schemas.microsoft.com/office/powerpoint/2010/main" xmlns="" val="2965695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C6F591F-AB06-48B5-88A0-6526260C0893}"/>
              </a:ext>
            </a:extLst>
          </p:cNvPr>
          <p:cNvSpPr>
            <a:spLocks noGrp="1"/>
          </p:cNvSpPr>
          <p:nvPr>
            <p:ph type="title"/>
          </p:nvPr>
        </p:nvSpPr>
        <p:spPr/>
        <p:txBody>
          <a:bodyPr/>
          <a:lstStyle/>
          <a:p>
            <a:r>
              <a:rPr lang="fr-FR" dirty="0"/>
              <a:t>POS Tag Patterns for Phrases</a:t>
            </a:r>
            <a:endParaRPr lang="en-US" dirty="0"/>
          </a:p>
        </p:txBody>
      </p:sp>
      <p:pic>
        <p:nvPicPr>
          <p:cNvPr id="1028" name="Picture 4" descr="RÃ©sultat de recherche d'images pour &quot;. Patterns of tags for extracting two-word phrases from reviews.&quot;">
            <a:extLst>
              <a:ext uri="{FF2B5EF4-FFF2-40B4-BE49-F238E27FC236}">
                <a16:creationId xmlns:a16="http://schemas.microsoft.com/office/drawing/2014/main" xmlns="" id="{80B363A0-EA1D-4C65-94A6-4554E5BA2A72}"/>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2223677" y="2358135"/>
            <a:ext cx="7744646" cy="37018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8623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E519C32-E209-4CB9-8A41-74744AF32147}"/>
              </a:ext>
            </a:extLst>
          </p:cNvPr>
          <p:cNvSpPr>
            <a:spLocks noGrp="1"/>
          </p:cNvSpPr>
          <p:nvPr>
            <p:ph type="title"/>
          </p:nvPr>
        </p:nvSpPr>
        <p:spPr/>
        <p:txBody>
          <a:bodyPr/>
          <a:lstStyle/>
          <a:p>
            <a:r>
              <a:rPr lang="fr-FR" dirty="0"/>
              <a:t>Example Phrases</a:t>
            </a:r>
            <a:endParaRPr lang="en-US" dirty="0"/>
          </a:p>
        </p:txBody>
      </p:sp>
      <p:pic>
        <p:nvPicPr>
          <p:cNvPr id="4" name="Espace réservé du contenu 3">
            <a:extLst>
              <a:ext uri="{FF2B5EF4-FFF2-40B4-BE49-F238E27FC236}">
                <a16:creationId xmlns:a16="http://schemas.microsoft.com/office/drawing/2014/main" xmlns="" id="{E12402C0-C1FB-4B02-BE4C-8BF77E90F04E}"/>
              </a:ext>
            </a:extLst>
          </p:cNvPr>
          <p:cNvPicPr>
            <a:picLocks noGrp="1" noChangeAspect="1"/>
          </p:cNvPicPr>
          <p:nvPr>
            <p:ph idx="1"/>
          </p:nvPr>
        </p:nvPicPr>
        <p:blipFill>
          <a:blip r:embed="rId2"/>
          <a:stretch>
            <a:fillRect/>
          </a:stretch>
        </p:blipFill>
        <p:spPr>
          <a:xfrm>
            <a:off x="2719755" y="2063238"/>
            <a:ext cx="6752490" cy="4558788"/>
          </a:xfrm>
          <a:prstGeom prst="rect">
            <a:avLst/>
          </a:prstGeom>
        </p:spPr>
      </p:pic>
    </p:spTree>
    <p:extLst>
      <p:ext uri="{BB962C8B-B14F-4D97-AF65-F5344CB8AC3E}">
        <p14:creationId xmlns:p14="http://schemas.microsoft.com/office/powerpoint/2010/main" xmlns="" val="3736693416"/>
      </p:ext>
    </p:extLst>
  </p:cSld>
  <p:clrMapOvr>
    <a:masterClrMapping/>
  </p:clrMapOvr>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4BEC0EAF-CF86-4D49-B83B-56CC62D3CFF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264</TotalTime>
  <Words>1018</Words>
  <Application>Microsoft Office PowerPoint</Application>
  <PresentationFormat>Personnalisé</PresentationFormat>
  <Paragraphs>80</Paragraphs>
  <Slides>17</Slides>
  <Notes>5</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Dividende</vt:lpstr>
      <vt:lpstr>Sentiment Analysis – Semantic orientation applied to unsupervised CLASSIFICATION OF REVIEWS</vt:lpstr>
      <vt:lpstr>introduction</vt:lpstr>
      <vt:lpstr>Motivation for the Task – Applications</vt:lpstr>
      <vt:lpstr>MOtivation</vt:lpstr>
      <vt:lpstr>SO-PMI </vt:lpstr>
      <vt:lpstr>Approach </vt:lpstr>
      <vt:lpstr>Step 1: Identify Phrases </vt:lpstr>
      <vt:lpstr>POS Tag Patterns for Phrases</vt:lpstr>
      <vt:lpstr>Example Phrases</vt:lpstr>
      <vt:lpstr>Pointwise Mutual Information (PMI) </vt:lpstr>
      <vt:lpstr>Determine Semantic Orientation </vt:lpstr>
      <vt:lpstr>Calculating PMI with a Search Engine </vt:lpstr>
      <vt:lpstr>Calculating SO-PMI with a Search Engine</vt:lpstr>
      <vt:lpstr>SO-PMI for Example Phrases </vt:lpstr>
      <vt:lpstr>Step 3: Classify Review – Average over all Phrases</vt:lpstr>
      <vt:lpstr>Examples of Sentence Classification</vt:lpstr>
      <vt:lpstr>Summary of SO-PMI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 Semantic orientation applied to unsupervised CLASSIFICATION OF REVIEWS</dc:title>
  <dc:creator>kaouther elhamdi</dc:creator>
  <cp:lastModifiedBy>LENOVO</cp:lastModifiedBy>
  <cp:revision>20</cp:revision>
  <dcterms:created xsi:type="dcterms:W3CDTF">2019-04-05T19:17:14Z</dcterms:created>
  <dcterms:modified xsi:type="dcterms:W3CDTF">2019-04-07T08:29:18Z</dcterms:modified>
</cp:coreProperties>
</file>