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9" r:id="rId3"/>
    <p:sldId id="260" r:id="rId4"/>
    <p:sldId id="258" r:id="rId5"/>
    <p:sldId id="262" r:id="rId6"/>
    <p:sldId id="263" r:id="rId7"/>
    <p:sldId id="257" r:id="rId8"/>
  </p:sldIdLst>
  <p:sldSz cx="12192000" cy="6858000"/>
  <p:notesSz cx="6858000" cy="9144000"/>
  <p:defaultTextStyle>
    <a:defPPr>
      <a:defRPr lang="ka-G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54"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F9DF7-3BBE-4972-A3C6-605A10E5C4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ka-GE"/>
          </a:p>
        </p:txBody>
      </p:sp>
      <p:sp>
        <p:nvSpPr>
          <p:cNvPr id="3" name="Subtitle 2">
            <a:extLst>
              <a:ext uri="{FF2B5EF4-FFF2-40B4-BE49-F238E27FC236}">
                <a16:creationId xmlns:a16="http://schemas.microsoft.com/office/drawing/2014/main" id="{9B6976B7-3F57-4171-9359-369EC5CD46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ka-GE"/>
          </a:p>
        </p:txBody>
      </p:sp>
      <p:sp>
        <p:nvSpPr>
          <p:cNvPr id="4" name="Date Placeholder 3">
            <a:extLst>
              <a:ext uri="{FF2B5EF4-FFF2-40B4-BE49-F238E27FC236}">
                <a16:creationId xmlns:a16="http://schemas.microsoft.com/office/drawing/2014/main" id="{D24BE7FE-B521-498A-A594-D6B15D69494B}"/>
              </a:ext>
            </a:extLst>
          </p:cNvPr>
          <p:cNvSpPr>
            <a:spLocks noGrp="1"/>
          </p:cNvSpPr>
          <p:nvPr>
            <p:ph type="dt" sz="half" idx="10"/>
          </p:nvPr>
        </p:nvSpPr>
        <p:spPr/>
        <p:txBody>
          <a:bodyPr/>
          <a:lstStyle/>
          <a:p>
            <a:fld id="{B83016A2-38A1-4F97-8120-676D8FF9E35C}" type="datetimeFigureOut">
              <a:rPr lang="ka-GE" smtClean="0"/>
              <a:t>03.06.2024</a:t>
            </a:fld>
            <a:endParaRPr lang="ka-GE"/>
          </a:p>
        </p:txBody>
      </p:sp>
      <p:sp>
        <p:nvSpPr>
          <p:cNvPr id="5" name="Footer Placeholder 4">
            <a:extLst>
              <a:ext uri="{FF2B5EF4-FFF2-40B4-BE49-F238E27FC236}">
                <a16:creationId xmlns:a16="http://schemas.microsoft.com/office/drawing/2014/main" id="{D5D46A8D-D440-4303-80CA-4994B6817E36}"/>
              </a:ext>
            </a:extLst>
          </p:cNvPr>
          <p:cNvSpPr>
            <a:spLocks noGrp="1"/>
          </p:cNvSpPr>
          <p:nvPr>
            <p:ph type="ftr" sz="quarter" idx="11"/>
          </p:nvPr>
        </p:nvSpPr>
        <p:spPr/>
        <p:txBody>
          <a:bodyPr/>
          <a:lstStyle/>
          <a:p>
            <a:endParaRPr lang="ka-GE"/>
          </a:p>
        </p:txBody>
      </p:sp>
      <p:sp>
        <p:nvSpPr>
          <p:cNvPr id="6" name="Slide Number Placeholder 5">
            <a:extLst>
              <a:ext uri="{FF2B5EF4-FFF2-40B4-BE49-F238E27FC236}">
                <a16:creationId xmlns:a16="http://schemas.microsoft.com/office/drawing/2014/main" id="{AA274D45-14AE-4B50-A7E1-DD8CF60ED132}"/>
              </a:ext>
            </a:extLst>
          </p:cNvPr>
          <p:cNvSpPr>
            <a:spLocks noGrp="1"/>
          </p:cNvSpPr>
          <p:nvPr>
            <p:ph type="sldNum" sz="quarter" idx="12"/>
          </p:nvPr>
        </p:nvSpPr>
        <p:spPr/>
        <p:txBody>
          <a:bodyPr/>
          <a:lstStyle/>
          <a:p>
            <a:fld id="{D7C9B80C-C3F4-4045-B998-74E9276017BF}" type="slidenum">
              <a:rPr lang="ka-GE" smtClean="0"/>
              <a:t>‹#›</a:t>
            </a:fld>
            <a:endParaRPr lang="ka-GE"/>
          </a:p>
        </p:txBody>
      </p:sp>
    </p:spTree>
    <p:extLst>
      <p:ext uri="{BB962C8B-B14F-4D97-AF65-F5344CB8AC3E}">
        <p14:creationId xmlns:p14="http://schemas.microsoft.com/office/powerpoint/2010/main" val="3020153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4AE60-0EA1-4D69-AEC0-0B34DBF317FE}"/>
              </a:ext>
            </a:extLst>
          </p:cNvPr>
          <p:cNvSpPr>
            <a:spLocks noGrp="1"/>
          </p:cNvSpPr>
          <p:nvPr>
            <p:ph type="title"/>
          </p:nvPr>
        </p:nvSpPr>
        <p:spPr/>
        <p:txBody>
          <a:bodyPr/>
          <a:lstStyle/>
          <a:p>
            <a:r>
              <a:rPr lang="en-US"/>
              <a:t>Click to edit Master title style</a:t>
            </a:r>
            <a:endParaRPr lang="ka-GE"/>
          </a:p>
        </p:txBody>
      </p:sp>
      <p:sp>
        <p:nvSpPr>
          <p:cNvPr id="3" name="Vertical Text Placeholder 2">
            <a:extLst>
              <a:ext uri="{FF2B5EF4-FFF2-40B4-BE49-F238E27FC236}">
                <a16:creationId xmlns:a16="http://schemas.microsoft.com/office/drawing/2014/main" id="{BF15309F-F9D9-4EF0-9D9B-9B05C4FC7E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ka-GE"/>
          </a:p>
        </p:txBody>
      </p:sp>
      <p:sp>
        <p:nvSpPr>
          <p:cNvPr id="4" name="Date Placeholder 3">
            <a:extLst>
              <a:ext uri="{FF2B5EF4-FFF2-40B4-BE49-F238E27FC236}">
                <a16:creationId xmlns:a16="http://schemas.microsoft.com/office/drawing/2014/main" id="{C1BAB9FC-C3EB-4560-AF9D-C81149E6B034}"/>
              </a:ext>
            </a:extLst>
          </p:cNvPr>
          <p:cNvSpPr>
            <a:spLocks noGrp="1"/>
          </p:cNvSpPr>
          <p:nvPr>
            <p:ph type="dt" sz="half" idx="10"/>
          </p:nvPr>
        </p:nvSpPr>
        <p:spPr/>
        <p:txBody>
          <a:bodyPr/>
          <a:lstStyle/>
          <a:p>
            <a:fld id="{B83016A2-38A1-4F97-8120-676D8FF9E35C}" type="datetimeFigureOut">
              <a:rPr lang="ka-GE" smtClean="0"/>
              <a:t>03.06.2024</a:t>
            </a:fld>
            <a:endParaRPr lang="ka-GE"/>
          </a:p>
        </p:txBody>
      </p:sp>
      <p:sp>
        <p:nvSpPr>
          <p:cNvPr id="5" name="Footer Placeholder 4">
            <a:extLst>
              <a:ext uri="{FF2B5EF4-FFF2-40B4-BE49-F238E27FC236}">
                <a16:creationId xmlns:a16="http://schemas.microsoft.com/office/drawing/2014/main" id="{BF3713E7-43D4-4110-9793-4D3D7BFADC21}"/>
              </a:ext>
            </a:extLst>
          </p:cNvPr>
          <p:cNvSpPr>
            <a:spLocks noGrp="1"/>
          </p:cNvSpPr>
          <p:nvPr>
            <p:ph type="ftr" sz="quarter" idx="11"/>
          </p:nvPr>
        </p:nvSpPr>
        <p:spPr/>
        <p:txBody>
          <a:bodyPr/>
          <a:lstStyle/>
          <a:p>
            <a:endParaRPr lang="ka-GE"/>
          </a:p>
        </p:txBody>
      </p:sp>
      <p:sp>
        <p:nvSpPr>
          <p:cNvPr id="6" name="Slide Number Placeholder 5">
            <a:extLst>
              <a:ext uri="{FF2B5EF4-FFF2-40B4-BE49-F238E27FC236}">
                <a16:creationId xmlns:a16="http://schemas.microsoft.com/office/drawing/2014/main" id="{4600AD42-877E-4FF4-BC9D-094B69E09B65}"/>
              </a:ext>
            </a:extLst>
          </p:cNvPr>
          <p:cNvSpPr>
            <a:spLocks noGrp="1"/>
          </p:cNvSpPr>
          <p:nvPr>
            <p:ph type="sldNum" sz="quarter" idx="12"/>
          </p:nvPr>
        </p:nvSpPr>
        <p:spPr/>
        <p:txBody>
          <a:bodyPr/>
          <a:lstStyle/>
          <a:p>
            <a:fld id="{D7C9B80C-C3F4-4045-B998-74E9276017BF}" type="slidenum">
              <a:rPr lang="ka-GE" smtClean="0"/>
              <a:t>‹#›</a:t>
            </a:fld>
            <a:endParaRPr lang="ka-GE"/>
          </a:p>
        </p:txBody>
      </p:sp>
    </p:spTree>
    <p:extLst>
      <p:ext uri="{BB962C8B-B14F-4D97-AF65-F5344CB8AC3E}">
        <p14:creationId xmlns:p14="http://schemas.microsoft.com/office/powerpoint/2010/main" val="547770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07E0D1-0E28-4C6B-BC93-7997DEA95C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ka-GE"/>
          </a:p>
        </p:txBody>
      </p:sp>
      <p:sp>
        <p:nvSpPr>
          <p:cNvPr id="3" name="Vertical Text Placeholder 2">
            <a:extLst>
              <a:ext uri="{FF2B5EF4-FFF2-40B4-BE49-F238E27FC236}">
                <a16:creationId xmlns:a16="http://schemas.microsoft.com/office/drawing/2014/main" id="{FA7ED2F1-FFE4-4BB4-B513-9264826F88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ka-GE"/>
          </a:p>
        </p:txBody>
      </p:sp>
      <p:sp>
        <p:nvSpPr>
          <p:cNvPr id="4" name="Date Placeholder 3">
            <a:extLst>
              <a:ext uri="{FF2B5EF4-FFF2-40B4-BE49-F238E27FC236}">
                <a16:creationId xmlns:a16="http://schemas.microsoft.com/office/drawing/2014/main" id="{25D56961-1C21-401B-B1CD-C6A0BD8BA4C6}"/>
              </a:ext>
            </a:extLst>
          </p:cNvPr>
          <p:cNvSpPr>
            <a:spLocks noGrp="1"/>
          </p:cNvSpPr>
          <p:nvPr>
            <p:ph type="dt" sz="half" idx="10"/>
          </p:nvPr>
        </p:nvSpPr>
        <p:spPr/>
        <p:txBody>
          <a:bodyPr/>
          <a:lstStyle/>
          <a:p>
            <a:fld id="{B83016A2-38A1-4F97-8120-676D8FF9E35C}" type="datetimeFigureOut">
              <a:rPr lang="ka-GE" smtClean="0"/>
              <a:t>03.06.2024</a:t>
            </a:fld>
            <a:endParaRPr lang="ka-GE"/>
          </a:p>
        </p:txBody>
      </p:sp>
      <p:sp>
        <p:nvSpPr>
          <p:cNvPr id="5" name="Footer Placeholder 4">
            <a:extLst>
              <a:ext uri="{FF2B5EF4-FFF2-40B4-BE49-F238E27FC236}">
                <a16:creationId xmlns:a16="http://schemas.microsoft.com/office/drawing/2014/main" id="{80D5F35A-77F5-4AB0-A70A-48C3BEA3670A}"/>
              </a:ext>
            </a:extLst>
          </p:cNvPr>
          <p:cNvSpPr>
            <a:spLocks noGrp="1"/>
          </p:cNvSpPr>
          <p:nvPr>
            <p:ph type="ftr" sz="quarter" idx="11"/>
          </p:nvPr>
        </p:nvSpPr>
        <p:spPr/>
        <p:txBody>
          <a:bodyPr/>
          <a:lstStyle/>
          <a:p>
            <a:endParaRPr lang="ka-GE"/>
          </a:p>
        </p:txBody>
      </p:sp>
      <p:sp>
        <p:nvSpPr>
          <p:cNvPr id="6" name="Slide Number Placeholder 5">
            <a:extLst>
              <a:ext uri="{FF2B5EF4-FFF2-40B4-BE49-F238E27FC236}">
                <a16:creationId xmlns:a16="http://schemas.microsoft.com/office/drawing/2014/main" id="{AF597187-2102-4414-9EF4-CCE19017D92C}"/>
              </a:ext>
            </a:extLst>
          </p:cNvPr>
          <p:cNvSpPr>
            <a:spLocks noGrp="1"/>
          </p:cNvSpPr>
          <p:nvPr>
            <p:ph type="sldNum" sz="quarter" idx="12"/>
          </p:nvPr>
        </p:nvSpPr>
        <p:spPr/>
        <p:txBody>
          <a:bodyPr/>
          <a:lstStyle/>
          <a:p>
            <a:fld id="{D7C9B80C-C3F4-4045-B998-74E9276017BF}" type="slidenum">
              <a:rPr lang="ka-GE" smtClean="0"/>
              <a:t>‹#›</a:t>
            </a:fld>
            <a:endParaRPr lang="ka-GE"/>
          </a:p>
        </p:txBody>
      </p:sp>
    </p:spTree>
    <p:extLst>
      <p:ext uri="{BB962C8B-B14F-4D97-AF65-F5344CB8AC3E}">
        <p14:creationId xmlns:p14="http://schemas.microsoft.com/office/powerpoint/2010/main" val="348066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D8AAD-290D-4F19-A0BD-A9921F91B525}"/>
              </a:ext>
            </a:extLst>
          </p:cNvPr>
          <p:cNvSpPr>
            <a:spLocks noGrp="1"/>
          </p:cNvSpPr>
          <p:nvPr>
            <p:ph type="title"/>
          </p:nvPr>
        </p:nvSpPr>
        <p:spPr/>
        <p:txBody>
          <a:bodyPr/>
          <a:lstStyle/>
          <a:p>
            <a:r>
              <a:rPr lang="en-US"/>
              <a:t>Click to edit Master title style</a:t>
            </a:r>
            <a:endParaRPr lang="ka-GE"/>
          </a:p>
        </p:txBody>
      </p:sp>
      <p:sp>
        <p:nvSpPr>
          <p:cNvPr id="3" name="Content Placeholder 2">
            <a:extLst>
              <a:ext uri="{FF2B5EF4-FFF2-40B4-BE49-F238E27FC236}">
                <a16:creationId xmlns:a16="http://schemas.microsoft.com/office/drawing/2014/main" id="{2663A837-1501-409B-8C22-0ED9157D52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ka-GE"/>
          </a:p>
        </p:txBody>
      </p:sp>
      <p:sp>
        <p:nvSpPr>
          <p:cNvPr id="4" name="Date Placeholder 3">
            <a:extLst>
              <a:ext uri="{FF2B5EF4-FFF2-40B4-BE49-F238E27FC236}">
                <a16:creationId xmlns:a16="http://schemas.microsoft.com/office/drawing/2014/main" id="{98EEC5D9-1017-46DF-96D4-23FD52A78B97}"/>
              </a:ext>
            </a:extLst>
          </p:cNvPr>
          <p:cNvSpPr>
            <a:spLocks noGrp="1"/>
          </p:cNvSpPr>
          <p:nvPr>
            <p:ph type="dt" sz="half" idx="10"/>
          </p:nvPr>
        </p:nvSpPr>
        <p:spPr/>
        <p:txBody>
          <a:bodyPr/>
          <a:lstStyle/>
          <a:p>
            <a:fld id="{B83016A2-38A1-4F97-8120-676D8FF9E35C}" type="datetimeFigureOut">
              <a:rPr lang="ka-GE" smtClean="0"/>
              <a:t>03.06.2024</a:t>
            </a:fld>
            <a:endParaRPr lang="ka-GE"/>
          </a:p>
        </p:txBody>
      </p:sp>
      <p:sp>
        <p:nvSpPr>
          <p:cNvPr id="5" name="Footer Placeholder 4">
            <a:extLst>
              <a:ext uri="{FF2B5EF4-FFF2-40B4-BE49-F238E27FC236}">
                <a16:creationId xmlns:a16="http://schemas.microsoft.com/office/drawing/2014/main" id="{FCFC0058-F07D-449D-9F9F-2DE8FD14F350}"/>
              </a:ext>
            </a:extLst>
          </p:cNvPr>
          <p:cNvSpPr>
            <a:spLocks noGrp="1"/>
          </p:cNvSpPr>
          <p:nvPr>
            <p:ph type="ftr" sz="quarter" idx="11"/>
          </p:nvPr>
        </p:nvSpPr>
        <p:spPr/>
        <p:txBody>
          <a:bodyPr/>
          <a:lstStyle/>
          <a:p>
            <a:endParaRPr lang="ka-GE"/>
          </a:p>
        </p:txBody>
      </p:sp>
      <p:sp>
        <p:nvSpPr>
          <p:cNvPr id="6" name="Slide Number Placeholder 5">
            <a:extLst>
              <a:ext uri="{FF2B5EF4-FFF2-40B4-BE49-F238E27FC236}">
                <a16:creationId xmlns:a16="http://schemas.microsoft.com/office/drawing/2014/main" id="{C02811F0-B7D1-4FC2-B83E-EC271004BD85}"/>
              </a:ext>
            </a:extLst>
          </p:cNvPr>
          <p:cNvSpPr>
            <a:spLocks noGrp="1"/>
          </p:cNvSpPr>
          <p:nvPr>
            <p:ph type="sldNum" sz="quarter" idx="12"/>
          </p:nvPr>
        </p:nvSpPr>
        <p:spPr/>
        <p:txBody>
          <a:bodyPr/>
          <a:lstStyle/>
          <a:p>
            <a:fld id="{D7C9B80C-C3F4-4045-B998-74E9276017BF}" type="slidenum">
              <a:rPr lang="ka-GE" smtClean="0"/>
              <a:t>‹#›</a:t>
            </a:fld>
            <a:endParaRPr lang="ka-GE"/>
          </a:p>
        </p:txBody>
      </p:sp>
    </p:spTree>
    <p:extLst>
      <p:ext uri="{BB962C8B-B14F-4D97-AF65-F5344CB8AC3E}">
        <p14:creationId xmlns:p14="http://schemas.microsoft.com/office/powerpoint/2010/main" val="194220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46642-744E-4FF3-A614-3ED423AE92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ka-GE"/>
          </a:p>
        </p:txBody>
      </p:sp>
      <p:sp>
        <p:nvSpPr>
          <p:cNvPr id="3" name="Text Placeholder 2">
            <a:extLst>
              <a:ext uri="{FF2B5EF4-FFF2-40B4-BE49-F238E27FC236}">
                <a16:creationId xmlns:a16="http://schemas.microsoft.com/office/drawing/2014/main" id="{E12A5944-C29E-49AA-AAD1-E55B4DB9EE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B3D779-5873-4844-8BE8-26A71A2B809A}"/>
              </a:ext>
            </a:extLst>
          </p:cNvPr>
          <p:cNvSpPr>
            <a:spLocks noGrp="1"/>
          </p:cNvSpPr>
          <p:nvPr>
            <p:ph type="dt" sz="half" idx="10"/>
          </p:nvPr>
        </p:nvSpPr>
        <p:spPr/>
        <p:txBody>
          <a:bodyPr/>
          <a:lstStyle/>
          <a:p>
            <a:fld id="{B83016A2-38A1-4F97-8120-676D8FF9E35C}" type="datetimeFigureOut">
              <a:rPr lang="ka-GE" smtClean="0"/>
              <a:t>03.06.2024</a:t>
            </a:fld>
            <a:endParaRPr lang="ka-GE"/>
          </a:p>
        </p:txBody>
      </p:sp>
      <p:sp>
        <p:nvSpPr>
          <p:cNvPr id="5" name="Footer Placeholder 4">
            <a:extLst>
              <a:ext uri="{FF2B5EF4-FFF2-40B4-BE49-F238E27FC236}">
                <a16:creationId xmlns:a16="http://schemas.microsoft.com/office/drawing/2014/main" id="{610515F2-1C60-4BBB-A2A3-DACD893955DA}"/>
              </a:ext>
            </a:extLst>
          </p:cNvPr>
          <p:cNvSpPr>
            <a:spLocks noGrp="1"/>
          </p:cNvSpPr>
          <p:nvPr>
            <p:ph type="ftr" sz="quarter" idx="11"/>
          </p:nvPr>
        </p:nvSpPr>
        <p:spPr/>
        <p:txBody>
          <a:bodyPr/>
          <a:lstStyle/>
          <a:p>
            <a:endParaRPr lang="ka-GE"/>
          </a:p>
        </p:txBody>
      </p:sp>
      <p:sp>
        <p:nvSpPr>
          <p:cNvPr id="6" name="Slide Number Placeholder 5">
            <a:extLst>
              <a:ext uri="{FF2B5EF4-FFF2-40B4-BE49-F238E27FC236}">
                <a16:creationId xmlns:a16="http://schemas.microsoft.com/office/drawing/2014/main" id="{1917A225-7E0E-42A1-A7BF-81379176A367}"/>
              </a:ext>
            </a:extLst>
          </p:cNvPr>
          <p:cNvSpPr>
            <a:spLocks noGrp="1"/>
          </p:cNvSpPr>
          <p:nvPr>
            <p:ph type="sldNum" sz="quarter" idx="12"/>
          </p:nvPr>
        </p:nvSpPr>
        <p:spPr/>
        <p:txBody>
          <a:bodyPr/>
          <a:lstStyle/>
          <a:p>
            <a:fld id="{D7C9B80C-C3F4-4045-B998-74E9276017BF}" type="slidenum">
              <a:rPr lang="ka-GE" smtClean="0"/>
              <a:t>‹#›</a:t>
            </a:fld>
            <a:endParaRPr lang="ka-GE"/>
          </a:p>
        </p:txBody>
      </p:sp>
    </p:spTree>
    <p:extLst>
      <p:ext uri="{BB962C8B-B14F-4D97-AF65-F5344CB8AC3E}">
        <p14:creationId xmlns:p14="http://schemas.microsoft.com/office/powerpoint/2010/main" val="54965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AD017-B71C-49C6-9312-CA1BE52C6CA3}"/>
              </a:ext>
            </a:extLst>
          </p:cNvPr>
          <p:cNvSpPr>
            <a:spLocks noGrp="1"/>
          </p:cNvSpPr>
          <p:nvPr>
            <p:ph type="title"/>
          </p:nvPr>
        </p:nvSpPr>
        <p:spPr/>
        <p:txBody>
          <a:bodyPr/>
          <a:lstStyle/>
          <a:p>
            <a:r>
              <a:rPr lang="en-US"/>
              <a:t>Click to edit Master title style</a:t>
            </a:r>
            <a:endParaRPr lang="ka-GE"/>
          </a:p>
        </p:txBody>
      </p:sp>
      <p:sp>
        <p:nvSpPr>
          <p:cNvPr id="3" name="Content Placeholder 2">
            <a:extLst>
              <a:ext uri="{FF2B5EF4-FFF2-40B4-BE49-F238E27FC236}">
                <a16:creationId xmlns:a16="http://schemas.microsoft.com/office/drawing/2014/main" id="{3D5EDAAD-342B-4B0D-AAF4-918556DC4C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ka-GE"/>
          </a:p>
        </p:txBody>
      </p:sp>
      <p:sp>
        <p:nvSpPr>
          <p:cNvPr id="4" name="Content Placeholder 3">
            <a:extLst>
              <a:ext uri="{FF2B5EF4-FFF2-40B4-BE49-F238E27FC236}">
                <a16:creationId xmlns:a16="http://schemas.microsoft.com/office/drawing/2014/main" id="{C1CF8CEC-B1AC-4A8B-A790-97FACCA090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ka-GE"/>
          </a:p>
        </p:txBody>
      </p:sp>
      <p:sp>
        <p:nvSpPr>
          <p:cNvPr id="5" name="Date Placeholder 4">
            <a:extLst>
              <a:ext uri="{FF2B5EF4-FFF2-40B4-BE49-F238E27FC236}">
                <a16:creationId xmlns:a16="http://schemas.microsoft.com/office/drawing/2014/main" id="{44AB347E-88DA-4D21-A476-C5BB4AACDB69}"/>
              </a:ext>
            </a:extLst>
          </p:cNvPr>
          <p:cNvSpPr>
            <a:spLocks noGrp="1"/>
          </p:cNvSpPr>
          <p:nvPr>
            <p:ph type="dt" sz="half" idx="10"/>
          </p:nvPr>
        </p:nvSpPr>
        <p:spPr/>
        <p:txBody>
          <a:bodyPr/>
          <a:lstStyle/>
          <a:p>
            <a:fld id="{B83016A2-38A1-4F97-8120-676D8FF9E35C}" type="datetimeFigureOut">
              <a:rPr lang="ka-GE" smtClean="0"/>
              <a:t>03.06.2024</a:t>
            </a:fld>
            <a:endParaRPr lang="ka-GE"/>
          </a:p>
        </p:txBody>
      </p:sp>
      <p:sp>
        <p:nvSpPr>
          <p:cNvPr id="6" name="Footer Placeholder 5">
            <a:extLst>
              <a:ext uri="{FF2B5EF4-FFF2-40B4-BE49-F238E27FC236}">
                <a16:creationId xmlns:a16="http://schemas.microsoft.com/office/drawing/2014/main" id="{590262D0-20FF-42E7-9110-6741876C004C}"/>
              </a:ext>
            </a:extLst>
          </p:cNvPr>
          <p:cNvSpPr>
            <a:spLocks noGrp="1"/>
          </p:cNvSpPr>
          <p:nvPr>
            <p:ph type="ftr" sz="quarter" idx="11"/>
          </p:nvPr>
        </p:nvSpPr>
        <p:spPr/>
        <p:txBody>
          <a:bodyPr/>
          <a:lstStyle/>
          <a:p>
            <a:endParaRPr lang="ka-GE"/>
          </a:p>
        </p:txBody>
      </p:sp>
      <p:sp>
        <p:nvSpPr>
          <p:cNvPr id="7" name="Slide Number Placeholder 6">
            <a:extLst>
              <a:ext uri="{FF2B5EF4-FFF2-40B4-BE49-F238E27FC236}">
                <a16:creationId xmlns:a16="http://schemas.microsoft.com/office/drawing/2014/main" id="{CDFC098E-53EA-487C-B0C7-0D542998B9FB}"/>
              </a:ext>
            </a:extLst>
          </p:cNvPr>
          <p:cNvSpPr>
            <a:spLocks noGrp="1"/>
          </p:cNvSpPr>
          <p:nvPr>
            <p:ph type="sldNum" sz="quarter" idx="12"/>
          </p:nvPr>
        </p:nvSpPr>
        <p:spPr/>
        <p:txBody>
          <a:bodyPr/>
          <a:lstStyle/>
          <a:p>
            <a:fld id="{D7C9B80C-C3F4-4045-B998-74E9276017BF}" type="slidenum">
              <a:rPr lang="ka-GE" smtClean="0"/>
              <a:t>‹#›</a:t>
            </a:fld>
            <a:endParaRPr lang="ka-GE"/>
          </a:p>
        </p:txBody>
      </p:sp>
    </p:spTree>
    <p:extLst>
      <p:ext uri="{BB962C8B-B14F-4D97-AF65-F5344CB8AC3E}">
        <p14:creationId xmlns:p14="http://schemas.microsoft.com/office/powerpoint/2010/main" val="142920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EB0D5-1612-42BA-A58A-2D32B4D35440}"/>
              </a:ext>
            </a:extLst>
          </p:cNvPr>
          <p:cNvSpPr>
            <a:spLocks noGrp="1"/>
          </p:cNvSpPr>
          <p:nvPr>
            <p:ph type="title"/>
          </p:nvPr>
        </p:nvSpPr>
        <p:spPr>
          <a:xfrm>
            <a:off x="839788" y="365125"/>
            <a:ext cx="10515600" cy="1325563"/>
          </a:xfrm>
        </p:spPr>
        <p:txBody>
          <a:bodyPr/>
          <a:lstStyle/>
          <a:p>
            <a:r>
              <a:rPr lang="en-US"/>
              <a:t>Click to edit Master title style</a:t>
            </a:r>
            <a:endParaRPr lang="ka-GE"/>
          </a:p>
        </p:txBody>
      </p:sp>
      <p:sp>
        <p:nvSpPr>
          <p:cNvPr id="3" name="Text Placeholder 2">
            <a:extLst>
              <a:ext uri="{FF2B5EF4-FFF2-40B4-BE49-F238E27FC236}">
                <a16:creationId xmlns:a16="http://schemas.microsoft.com/office/drawing/2014/main" id="{9B6E1AD1-EC6C-4747-9353-805C7DB5A4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5720BC-2CAA-4A84-B9C7-E27CF82701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ka-GE"/>
          </a:p>
        </p:txBody>
      </p:sp>
      <p:sp>
        <p:nvSpPr>
          <p:cNvPr id="5" name="Text Placeholder 4">
            <a:extLst>
              <a:ext uri="{FF2B5EF4-FFF2-40B4-BE49-F238E27FC236}">
                <a16:creationId xmlns:a16="http://schemas.microsoft.com/office/drawing/2014/main" id="{11128BE3-CD4D-400E-BB17-29449C19F8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DB865D-762A-4BD2-8999-18BFA076FE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ka-GE"/>
          </a:p>
        </p:txBody>
      </p:sp>
      <p:sp>
        <p:nvSpPr>
          <p:cNvPr id="7" name="Date Placeholder 6">
            <a:extLst>
              <a:ext uri="{FF2B5EF4-FFF2-40B4-BE49-F238E27FC236}">
                <a16:creationId xmlns:a16="http://schemas.microsoft.com/office/drawing/2014/main" id="{AF389E4C-E03E-4E57-B3B3-1D2EBA46B82D}"/>
              </a:ext>
            </a:extLst>
          </p:cNvPr>
          <p:cNvSpPr>
            <a:spLocks noGrp="1"/>
          </p:cNvSpPr>
          <p:nvPr>
            <p:ph type="dt" sz="half" idx="10"/>
          </p:nvPr>
        </p:nvSpPr>
        <p:spPr/>
        <p:txBody>
          <a:bodyPr/>
          <a:lstStyle/>
          <a:p>
            <a:fld id="{B83016A2-38A1-4F97-8120-676D8FF9E35C}" type="datetimeFigureOut">
              <a:rPr lang="ka-GE" smtClean="0"/>
              <a:t>03.06.2024</a:t>
            </a:fld>
            <a:endParaRPr lang="ka-GE"/>
          </a:p>
        </p:txBody>
      </p:sp>
      <p:sp>
        <p:nvSpPr>
          <p:cNvPr id="8" name="Footer Placeholder 7">
            <a:extLst>
              <a:ext uri="{FF2B5EF4-FFF2-40B4-BE49-F238E27FC236}">
                <a16:creationId xmlns:a16="http://schemas.microsoft.com/office/drawing/2014/main" id="{E4ACE26E-03FD-4627-9114-D3DE4846B4CD}"/>
              </a:ext>
            </a:extLst>
          </p:cNvPr>
          <p:cNvSpPr>
            <a:spLocks noGrp="1"/>
          </p:cNvSpPr>
          <p:nvPr>
            <p:ph type="ftr" sz="quarter" idx="11"/>
          </p:nvPr>
        </p:nvSpPr>
        <p:spPr/>
        <p:txBody>
          <a:bodyPr/>
          <a:lstStyle/>
          <a:p>
            <a:endParaRPr lang="ka-GE"/>
          </a:p>
        </p:txBody>
      </p:sp>
      <p:sp>
        <p:nvSpPr>
          <p:cNvPr id="9" name="Slide Number Placeholder 8">
            <a:extLst>
              <a:ext uri="{FF2B5EF4-FFF2-40B4-BE49-F238E27FC236}">
                <a16:creationId xmlns:a16="http://schemas.microsoft.com/office/drawing/2014/main" id="{40C66919-3101-4CD8-993F-CA2228D73B7C}"/>
              </a:ext>
            </a:extLst>
          </p:cNvPr>
          <p:cNvSpPr>
            <a:spLocks noGrp="1"/>
          </p:cNvSpPr>
          <p:nvPr>
            <p:ph type="sldNum" sz="quarter" idx="12"/>
          </p:nvPr>
        </p:nvSpPr>
        <p:spPr/>
        <p:txBody>
          <a:bodyPr/>
          <a:lstStyle/>
          <a:p>
            <a:fld id="{D7C9B80C-C3F4-4045-B998-74E9276017BF}" type="slidenum">
              <a:rPr lang="ka-GE" smtClean="0"/>
              <a:t>‹#›</a:t>
            </a:fld>
            <a:endParaRPr lang="ka-GE"/>
          </a:p>
        </p:txBody>
      </p:sp>
    </p:spTree>
    <p:extLst>
      <p:ext uri="{BB962C8B-B14F-4D97-AF65-F5344CB8AC3E}">
        <p14:creationId xmlns:p14="http://schemas.microsoft.com/office/powerpoint/2010/main" val="1818198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ACCC9-A2C5-473E-AE2B-5EEE8518D26E}"/>
              </a:ext>
            </a:extLst>
          </p:cNvPr>
          <p:cNvSpPr>
            <a:spLocks noGrp="1"/>
          </p:cNvSpPr>
          <p:nvPr>
            <p:ph type="title"/>
          </p:nvPr>
        </p:nvSpPr>
        <p:spPr/>
        <p:txBody>
          <a:bodyPr/>
          <a:lstStyle/>
          <a:p>
            <a:r>
              <a:rPr lang="en-US"/>
              <a:t>Click to edit Master title style</a:t>
            </a:r>
            <a:endParaRPr lang="ka-GE"/>
          </a:p>
        </p:txBody>
      </p:sp>
      <p:sp>
        <p:nvSpPr>
          <p:cNvPr id="3" name="Date Placeholder 2">
            <a:extLst>
              <a:ext uri="{FF2B5EF4-FFF2-40B4-BE49-F238E27FC236}">
                <a16:creationId xmlns:a16="http://schemas.microsoft.com/office/drawing/2014/main" id="{651B9385-5968-4F35-894A-6B8126ABFD80}"/>
              </a:ext>
            </a:extLst>
          </p:cNvPr>
          <p:cNvSpPr>
            <a:spLocks noGrp="1"/>
          </p:cNvSpPr>
          <p:nvPr>
            <p:ph type="dt" sz="half" idx="10"/>
          </p:nvPr>
        </p:nvSpPr>
        <p:spPr/>
        <p:txBody>
          <a:bodyPr/>
          <a:lstStyle/>
          <a:p>
            <a:fld id="{B83016A2-38A1-4F97-8120-676D8FF9E35C}" type="datetimeFigureOut">
              <a:rPr lang="ka-GE" smtClean="0"/>
              <a:t>03.06.2024</a:t>
            </a:fld>
            <a:endParaRPr lang="ka-GE"/>
          </a:p>
        </p:txBody>
      </p:sp>
      <p:sp>
        <p:nvSpPr>
          <p:cNvPr id="4" name="Footer Placeholder 3">
            <a:extLst>
              <a:ext uri="{FF2B5EF4-FFF2-40B4-BE49-F238E27FC236}">
                <a16:creationId xmlns:a16="http://schemas.microsoft.com/office/drawing/2014/main" id="{DD320CC7-B612-4284-A307-5CE3FD36F100}"/>
              </a:ext>
            </a:extLst>
          </p:cNvPr>
          <p:cNvSpPr>
            <a:spLocks noGrp="1"/>
          </p:cNvSpPr>
          <p:nvPr>
            <p:ph type="ftr" sz="quarter" idx="11"/>
          </p:nvPr>
        </p:nvSpPr>
        <p:spPr/>
        <p:txBody>
          <a:bodyPr/>
          <a:lstStyle/>
          <a:p>
            <a:endParaRPr lang="ka-GE"/>
          </a:p>
        </p:txBody>
      </p:sp>
      <p:sp>
        <p:nvSpPr>
          <p:cNvPr id="5" name="Slide Number Placeholder 4">
            <a:extLst>
              <a:ext uri="{FF2B5EF4-FFF2-40B4-BE49-F238E27FC236}">
                <a16:creationId xmlns:a16="http://schemas.microsoft.com/office/drawing/2014/main" id="{3AFBAAA0-C309-4A86-899A-BC3DEA1755BE}"/>
              </a:ext>
            </a:extLst>
          </p:cNvPr>
          <p:cNvSpPr>
            <a:spLocks noGrp="1"/>
          </p:cNvSpPr>
          <p:nvPr>
            <p:ph type="sldNum" sz="quarter" idx="12"/>
          </p:nvPr>
        </p:nvSpPr>
        <p:spPr/>
        <p:txBody>
          <a:bodyPr/>
          <a:lstStyle/>
          <a:p>
            <a:fld id="{D7C9B80C-C3F4-4045-B998-74E9276017BF}" type="slidenum">
              <a:rPr lang="ka-GE" smtClean="0"/>
              <a:t>‹#›</a:t>
            </a:fld>
            <a:endParaRPr lang="ka-GE"/>
          </a:p>
        </p:txBody>
      </p:sp>
    </p:spTree>
    <p:extLst>
      <p:ext uri="{BB962C8B-B14F-4D97-AF65-F5344CB8AC3E}">
        <p14:creationId xmlns:p14="http://schemas.microsoft.com/office/powerpoint/2010/main" val="1004241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C84997-0993-4BF4-9443-FEFCAEFDFDDE}"/>
              </a:ext>
            </a:extLst>
          </p:cNvPr>
          <p:cNvSpPr>
            <a:spLocks noGrp="1"/>
          </p:cNvSpPr>
          <p:nvPr>
            <p:ph type="dt" sz="half" idx="10"/>
          </p:nvPr>
        </p:nvSpPr>
        <p:spPr/>
        <p:txBody>
          <a:bodyPr/>
          <a:lstStyle/>
          <a:p>
            <a:fld id="{B83016A2-38A1-4F97-8120-676D8FF9E35C}" type="datetimeFigureOut">
              <a:rPr lang="ka-GE" smtClean="0"/>
              <a:t>03.06.2024</a:t>
            </a:fld>
            <a:endParaRPr lang="ka-GE"/>
          </a:p>
        </p:txBody>
      </p:sp>
      <p:sp>
        <p:nvSpPr>
          <p:cNvPr id="3" name="Footer Placeholder 2">
            <a:extLst>
              <a:ext uri="{FF2B5EF4-FFF2-40B4-BE49-F238E27FC236}">
                <a16:creationId xmlns:a16="http://schemas.microsoft.com/office/drawing/2014/main" id="{541F2A72-536B-46D6-9210-0CF2876889D0}"/>
              </a:ext>
            </a:extLst>
          </p:cNvPr>
          <p:cNvSpPr>
            <a:spLocks noGrp="1"/>
          </p:cNvSpPr>
          <p:nvPr>
            <p:ph type="ftr" sz="quarter" idx="11"/>
          </p:nvPr>
        </p:nvSpPr>
        <p:spPr/>
        <p:txBody>
          <a:bodyPr/>
          <a:lstStyle/>
          <a:p>
            <a:endParaRPr lang="ka-GE"/>
          </a:p>
        </p:txBody>
      </p:sp>
      <p:sp>
        <p:nvSpPr>
          <p:cNvPr id="4" name="Slide Number Placeholder 3">
            <a:extLst>
              <a:ext uri="{FF2B5EF4-FFF2-40B4-BE49-F238E27FC236}">
                <a16:creationId xmlns:a16="http://schemas.microsoft.com/office/drawing/2014/main" id="{E05FACF1-71CF-47D1-BDE6-46641AE62B9B}"/>
              </a:ext>
            </a:extLst>
          </p:cNvPr>
          <p:cNvSpPr>
            <a:spLocks noGrp="1"/>
          </p:cNvSpPr>
          <p:nvPr>
            <p:ph type="sldNum" sz="quarter" idx="12"/>
          </p:nvPr>
        </p:nvSpPr>
        <p:spPr/>
        <p:txBody>
          <a:bodyPr/>
          <a:lstStyle/>
          <a:p>
            <a:fld id="{D7C9B80C-C3F4-4045-B998-74E9276017BF}" type="slidenum">
              <a:rPr lang="ka-GE" smtClean="0"/>
              <a:t>‹#›</a:t>
            </a:fld>
            <a:endParaRPr lang="ka-GE"/>
          </a:p>
        </p:txBody>
      </p:sp>
    </p:spTree>
    <p:extLst>
      <p:ext uri="{BB962C8B-B14F-4D97-AF65-F5344CB8AC3E}">
        <p14:creationId xmlns:p14="http://schemas.microsoft.com/office/powerpoint/2010/main" val="3986661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B975F-9674-492F-B222-A936AF11D7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ka-GE"/>
          </a:p>
        </p:txBody>
      </p:sp>
      <p:sp>
        <p:nvSpPr>
          <p:cNvPr id="3" name="Content Placeholder 2">
            <a:extLst>
              <a:ext uri="{FF2B5EF4-FFF2-40B4-BE49-F238E27FC236}">
                <a16:creationId xmlns:a16="http://schemas.microsoft.com/office/drawing/2014/main" id="{8817B451-6CFC-457D-9FEE-93B53484F0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ka-GE"/>
          </a:p>
        </p:txBody>
      </p:sp>
      <p:sp>
        <p:nvSpPr>
          <p:cNvPr id="4" name="Text Placeholder 3">
            <a:extLst>
              <a:ext uri="{FF2B5EF4-FFF2-40B4-BE49-F238E27FC236}">
                <a16:creationId xmlns:a16="http://schemas.microsoft.com/office/drawing/2014/main" id="{444FC098-588D-447A-8138-918FD5FC5C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EE202-BDB6-4460-B35D-75A64EDDC44F}"/>
              </a:ext>
            </a:extLst>
          </p:cNvPr>
          <p:cNvSpPr>
            <a:spLocks noGrp="1"/>
          </p:cNvSpPr>
          <p:nvPr>
            <p:ph type="dt" sz="half" idx="10"/>
          </p:nvPr>
        </p:nvSpPr>
        <p:spPr/>
        <p:txBody>
          <a:bodyPr/>
          <a:lstStyle/>
          <a:p>
            <a:fld id="{B83016A2-38A1-4F97-8120-676D8FF9E35C}" type="datetimeFigureOut">
              <a:rPr lang="ka-GE" smtClean="0"/>
              <a:t>03.06.2024</a:t>
            </a:fld>
            <a:endParaRPr lang="ka-GE"/>
          </a:p>
        </p:txBody>
      </p:sp>
      <p:sp>
        <p:nvSpPr>
          <p:cNvPr id="6" name="Footer Placeholder 5">
            <a:extLst>
              <a:ext uri="{FF2B5EF4-FFF2-40B4-BE49-F238E27FC236}">
                <a16:creationId xmlns:a16="http://schemas.microsoft.com/office/drawing/2014/main" id="{3F3CBC9F-B9E5-4282-992D-1FEAF0899152}"/>
              </a:ext>
            </a:extLst>
          </p:cNvPr>
          <p:cNvSpPr>
            <a:spLocks noGrp="1"/>
          </p:cNvSpPr>
          <p:nvPr>
            <p:ph type="ftr" sz="quarter" idx="11"/>
          </p:nvPr>
        </p:nvSpPr>
        <p:spPr/>
        <p:txBody>
          <a:bodyPr/>
          <a:lstStyle/>
          <a:p>
            <a:endParaRPr lang="ka-GE"/>
          </a:p>
        </p:txBody>
      </p:sp>
      <p:sp>
        <p:nvSpPr>
          <p:cNvPr id="7" name="Slide Number Placeholder 6">
            <a:extLst>
              <a:ext uri="{FF2B5EF4-FFF2-40B4-BE49-F238E27FC236}">
                <a16:creationId xmlns:a16="http://schemas.microsoft.com/office/drawing/2014/main" id="{06C79FC5-BE3C-478F-AE5E-531FAEF1917C}"/>
              </a:ext>
            </a:extLst>
          </p:cNvPr>
          <p:cNvSpPr>
            <a:spLocks noGrp="1"/>
          </p:cNvSpPr>
          <p:nvPr>
            <p:ph type="sldNum" sz="quarter" idx="12"/>
          </p:nvPr>
        </p:nvSpPr>
        <p:spPr/>
        <p:txBody>
          <a:bodyPr/>
          <a:lstStyle/>
          <a:p>
            <a:fld id="{D7C9B80C-C3F4-4045-B998-74E9276017BF}" type="slidenum">
              <a:rPr lang="ka-GE" smtClean="0"/>
              <a:t>‹#›</a:t>
            </a:fld>
            <a:endParaRPr lang="ka-GE"/>
          </a:p>
        </p:txBody>
      </p:sp>
    </p:spTree>
    <p:extLst>
      <p:ext uri="{BB962C8B-B14F-4D97-AF65-F5344CB8AC3E}">
        <p14:creationId xmlns:p14="http://schemas.microsoft.com/office/powerpoint/2010/main" val="2334644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B71A0-0881-4B26-B994-C15019C500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ka-GE"/>
          </a:p>
        </p:txBody>
      </p:sp>
      <p:sp>
        <p:nvSpPr>
          <p:cNvPr id="3" name="Picture Placeholder 2">
            <a:extLst>
              <a:ext uri="{FF2B5EF4-FFF2-40B4-BE49-F238E27FC236}">
                <a16:creationId xmlns:a16="http://schemas.microsoft.com/office/drawing/2014/main" id="{95002A94-4090-4134-9B98-EA0BD99975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a-GE"/>
          </a:p>
        </p:txBody>
      </p:sp>
      <p:sp>
        <p:nvSpPr>
          <p:cNvPr id="4" name="Text Placeholder 3">
            <a:extLst>
              <a:ext uri="{FF2B5EF4-FFF2-40B4-BE49-F238E27FC236}">
                <a16:creationId xmlns:a16="http://schemas.microsoft.com/office/drawing/2014/main" id="{5055C5F4-C460-4831-9713-75F3B36E85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60EF46-91D1-46ED-A040-7047D25F48D3}"/>
              </a:ext>
            </a:extLst>
          </p:cNvPr>
          <p:cNvSpPr>
            <a:spLocks noGrp="1"/>
          </p:cNvSpPr>
          <p:nvPr>
            <p:ph type="dt" sz="half" idx="10"/>
          </p:nvPr>
        </p:nvSpPr>
        <p:spPr/>
        <p:txBody>
          <a:bodyPr/>
          <a:lstStyle/>
          <a:p>
            <a:fld id="{B83016A2-38A1-4F97-8120-676D8FF9E35C}" type="datetimeFigureOut">
              <a:rPr lang="ka-GE" smtClean="0"/>
              <a:t>03.06.2024</a:t>
            </a:fld>
            <a:endParaRPr lang="ka-GE"/>
          </a:p>
        </p:txBody>
      </p:sp>
      <p:sp>
        <p:nvSpPr>
          <p:cNvPr id="6" name="Footer Placeholder 5">
            <a:extLst>
              <a:ext uri="{FF2B5EF4-FFF2-40B4-BE49-F238E27FC236}">
                <a16:creationId xmlns:a16="http://schemas.microsoft.com/office/drawing/2014/main" id="{32FD2D9D-C62B-471E-A212-F7393772F75E}"/>
              </a:ext>
            </a:extLst>
          </p:cNvPr>
          <p:cNvSpPr>
            <a:spLocks noGrp="1"/>
          </p:cNvSpPr>
          <p:nvPr>
            <p:ph type="ftr" sz="quarter" idx="11"/>
          </p:nvPr>
        </p:nvSpPr>
        <p:spPr/>
        <p:txBody>
          <a:bodyPr/>
          <a:lstStyle/>
          <a:p>
            <a:endParaRPr lang="ka-GE"/>
          </a:p>
        </p:txBody>
      </p:sp>
      <p:sp>
        <p:nvSpPr>
          <p:cNvPr id="7" name="Slide Number Placeholder 6">
            <a:extLst>
              <a:ext uri="{FF2B5EF4-FFF2-40B4-BE49-F238E27FC236}">
                <a16:creationId xmlns:a16="http://schemas.microsoft.com/office/drawing/2014/main" id="{8EF1247B-172C-4CC6-9E95-0E1B04119FD1}"/>
              </a:ext>
            </a:extLst>
          </p:cNvPr>
          <p:cNvSpPr>
            <a:spLocks noGrp="1"/>
          </p:cNvSpPr>
          <p:nvPr>
            <p:ph type="sldNum" sz="quarter" idx="12"/>
          </p:nvPr>
        </p:nvSpPr>
        <p:spPr/>
        <p:txBody>
          <a:bodyPr/>
          <a:lstStyle/>
          <a:p>
            <a:fld id="{D7C9B80C-C3F4-4045-B998-74E9276017BF}" type="slidenum">
              <a:rPr lang="ka-GE" smtClean="0"/>
              <a:t>‹#›</a:t>
            </a:fld>
            <a:endParaRPr lang="ka-GE"/>
          </a:p>
        </p:txBody>
      </p:sp>
    </p:spTree>
    <p:extLst>
      <p:ext uri="{BB962C8B-B14F-4D97-AF65-F5344CB8AC3E}">
        <p14:creationId xmlns:p14="http://schemas.microsoft.com/office/powerpoint/2010/main" val="2298165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2F1B6A-73BB-4373-927A-1D0833BA12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ka-GE"/>
          </a:p>
        </p:txBody>
      </p:sp>
      <p:sp>
        <p:nvSpPr>
          <p:cNvPr id="3" name="Text Placeholder 2">
            <a:extLst>
              <a:ext uri="{FF2B5EF4-FFF2-40B4-BE49-F238E27FC236}">
                <a16:creationId xmlns:a16="http://schemas.microsoft.com/office/drawing/2014/main" id="{3F55EDD0-C010-4D77-A8E5-EEC674C99B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ka-GE"/>
          </a:p>
        </p:txBody>
      </p:sp>
      <p:sp>
        <p:nvSpPr>
          <p:cNvPr id="4" name="Date Placeholder 3">
            <a:extLst>
              <a:ext uri="{FF2B5EF4-FFF2-40B4-BE49-F238E27FC236}">
                <a16:creationId xmlns:a16="http://schemas.microsoft.com/office/drawing/2014/main" id="{A625D17B-F033-4574-98A4-BB8960CBA1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3016A2-38A1-4F97-8120-676D8FF9E35C}" type="datetimeFigureOut">
              <a:rPr lang="ka-GE" smtClean="0"/>
              <a:t>03.06.2024</a:t>
            </a:fld>
            <a:endParaRPr lang="ka-GE"/>
          </a:p>
        </p:txBody>
      </p:sp>
      <p:sp>
        <p:nvSpPr>
          <p:cNvPr id="5" name="Footer Placeholder 4">
            <a:extLst>
              <a:ext uri="{FF2B5EF4-FFF2-40B4-BE49-F238E27FC236}">
                <a16:creationId xmlns:a16="http://schemas.microsoft.com/office/drawing/2014/main" id="{7DD72DEC-F212-4453-8CE4-3F3DC1ACF8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a-GE"/>
          </a:p>
        </p:txBody>
      </p:sp>
      <p:sp>
        <p:nvSpPr>
          <p:cNvPr id="6" name="Slide Number Placeholder 5">
            <a:extLst>
              <a:ext uri="{FF2B5EF4-FFF2-40B4-BE49-F238E27FC236}">
                <a16:creationId xmlns:a16="http://schemas.microsoft.com/office/drawing/2014/main" id="{C6A709C1-8880-487A-AE51-C049BF3CFC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C9B80C-C3F4-4045-B998-74E9276017BF}" type="slidenum">
              <a:rPr lang="ka-GE" smtClean="0"/>
              <a:t>‹#›</a:t>
            </a:fld>
            <a:endParaRPr lang="ka-GE"/>
          </a:p>
        </p:txBody>
      </p:sp>
    </p:spTree>
    <p:extLst>
      <p:ext uri="{BB962C8B-B14F-4D97-AF65-F5344CB8AC3E}">
        <p14:creationId xmlns:p14="http://schemas.microsoft.com/office/powerpoint/2010/main" val="905754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a-G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hyperlink" Target="https://gricad-gitlab.univ-grenoble-alpes.fr/ploixs/buildingenergy/-/tree/main"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FC1BB-3F3F-4BB2-A527-74776904A297}"/>
              </a:ext>
            </a:extLst>
          </p:cNvPr>
          <p:cNvSpPr>
            <a:spLocks noGrp="1"/>
          </p:cNvSpPr>
          <p:nvPr>
            <p:ph type="ctrTitle"/>
          </p:nvPr>
        </p:nvSpPr>
        <p:spPr>
          <a:xfrm>
            <a:off x="1524000" y="1579563"/>
            <a:ext cx="9144000" cy="2387600"/>
          </a:xfrm>
        </p:spPr>
        <p:txBody>
          <a:bodyPr>
            <a:normAutofit fontScale="90000"/>
          </a:bodyPr>
          <a:lstStyle/>
          <a:p>
            <a:r>
              <a:rPr lang="en-US" dirty="0"/>
              <a:t>Multi-agent </a:t>
            </a:r>
            <a:r>
              <a:rPr lang="en-US" dirty="0" err="1"/>
              <a:t>modelization</a:t>
            </a:r>
            <a:r>
              <a:rPr lang="en-US" dirty="0"/>
              <a:t> for flexibility evaluation in residential dwellings</a:t>
            </a:r>
            <a:endParaRPr lang="ka-GE" dirty="0"/>
          </a:p>
        </p:txBody>
      </p:sp>
      <p:sp>
        <p:nvSpPr>
          <p:cNvPr id="3" name="Subtitle 2">
            <a:extLst>
              <a:ext uri="{FF2B5EF4-FFF2-40B4-BE49-F238E27FC236}">
                <a16:creationId xmlns:a16="http://schemas.microsoft.com/office/drawing/2014/main" id="{1C93DB2D-26E9-4945-B0E7-51A926461D03}"/>
              </a:ext>
            </a:extLst>
          </p:cNvPr>
          <p:cNvSpPr>
            <a:spLocks noGrp="1"/>
          </p:cNvSpPr>
          <p:nvPr>
            <p:ph type="subTitle" idx="1"/>
          </p:nvPr>
        </p:nvSpPr>
        <p:spPr>
          <a:xfrm>
            <a:off x="133350" y="5059363"/>
            <a:ext cx="4215130" cy="1655762"/>
          </a:xfrm>
        </p:spPr>
        <p:txBody>
          <a:bodyPr>
            <a:normAutofit lnSpcReduction="10000"/>
          </a:bodyPr>
          <a:lstStyle/>
          <a:p>
            <a:pPr algn="just"/>
            <a:r>
              <a:rPr lang="en-US" dirty="0"/>
              <a:t>Autor (intern): Lasha Khubashvili</a:t>
            </a:r>
          </a:p>
          <a:p>
            <a:pPr algn="just"/>
            <a:endParaRPr lang="en-US" dirty="0"/>
          </a:p>
          <a:p>
            <a:pPr algn="just"/>
            <a:r>
              <a:rPr lang="en-US" dirty="0"/>
              <a:t>Supervisors:     WURTZ Frederic </a:t>
            </a:r>
          </a:p>
          <a:p>
            <a:pPr algn="just"/>
            <a:r>
              <a:rPr lang="en-GB" dirty="0"/>
              <a:t>	              Stéphane PLOIX</a:t>
            </a:r>
            <a:endParaRPr lang="ka-GE" dirty="0"/>
          </a:p>
        </p:txBody>
      </p:sp>
      <p:pic>
        <p:nvPicPr>
          <p:cNvPr id="4" name="Image 1">
            <a:extLst>
              <a:ext uri="{FF2B5EF4-FFF2-40B4-BE49-F238E27FC236}">
                <a16:creationId xmlns:a16="http://schemas.microsoft.com/office/drawing/2014/main" id="{F13C6921-FAAF-4B46-A169-A24F9FF84B55}"/>
              </a:ext>
            </a:extLst>
          </p:cNvPr>
          <p:cNvPicPr/>
          <p:nvPr/>
        </p:nvPicPr>
        <p:blipFill>
          <a:blip r:embed="rId2"/>
          <a:stretch>
            <a:fillRect/>
          </a:stretch>
        </p:blipFill>
        <p:spPr>
          <a:xfrm>
            <a:off x="0" y="0"/>
            <a:ext cx="1819275" cy="1431290"/>
          </a:xfrm>
          <a:prstGeom prst="rect">
            <a:avLst/>
          </a:prstGeom>
        </p:spPr>
      </p:pic>
      <p:pic>
        <p:nvPicPr>
          <p:cNvPr id="5" name="Image 2">
            <a:extLst>
              <a:ext uri="{FF2B5EF4-FFF2-40B4-BE49-F238E27FC236}">
                <a16:creationId xmlns:a16="http://schemas.microsoft.com/office/drawing/2014/main" id="{D8F5195A-6F9C-411B-A203-645C4ECE421D}"/>
              </a:ext>
            </a:extLst>
          </p:cNvPr>
          <p:cNvPicPr/>
          <p:nvPr/>
        </p:nvPicPr>
        <p:blipFill>
          <a:blip r:embed="rId3"/>
          <a:stretch>
            <a:fillRect/>
          </a:stretch>
        </p:blipFill>
        <p:spPr>
          <a:xfrm>
            <a:off x="10678160" y="0"/>
            <a:ext cx="1513840" cy="1379220"/>
          </a:xfrm>
          <a:prstGeom prst="rect">
            <a:avLst/>
          </a:prstGeom>
        </p:spPr>
      </p:pic>
      <p:pic>
        <p:nvPicPr>
          <p:cNvPr id="6" name="Image 4">
            <a:extLst>
              <a:ext uri="{FF2B5EF4-FFF2-40B4-BE49-F238E27FC236}">
                <a16:creationId xmlns:a16="http://schemas.microsoft.com/office/drawing/2014/main" id="{E676F864-1103-497E-B7A9-929D41F8CE3A}"/>
              </a:ext>
            </a:extLst>
          </p:cNvPr>
          <p:cNvPicPr/>
          <p:nvPr/>
        </p:nvPicPr>
        <p:blipFill>
          <a:blip r:embed="rId4"/>
          <a:stretch>
            <a:fillRect/>
          </a:stretch>
        </p:blipFill>
        <p:spPr>
          <a:xfrm>
            <a:off x="5015865" y="0"/>
            <a:ext cx="1819275" cy="1295400"/>
          </a:xfrm>
          <a:prstGeom prst="rect">
            <a:avLst/>
          </a:prstGeom>
        </p:spPr>
      </p:pic>
      <p:pic>
        <p:nvPicPr>
          <p:cNvPr id="8" name="Picture 7">
            <a:extLst>
              <a:ext uri="{FF2B5EF4-FFF2-40B4-BE49-F238E27FC236}">
                <a16:creationId xmlns:a16="http://schemas.microsoft.com/office/drawing/2014/main" id="{20760DA2-3C34-4855-B6CC-BCCB0011D542}"/>
              </a:ext>
            </a:extLst>
          </p:cNvPr>
          <p:cNvPicPr>
            <a:picLocks noChangeAspect="1"/>
          </p:cNvPicPr>
          <p:nvPr/>
        </p:nvPicPr>
        <p:blipFill>
          <a:blip r:embed="rId5"/>
          <a:stretch>
            <a:fillRect/>
          </a:stretch>
        </p:blipFill>
        <p:spPr>
          <a:xfrm>
            <a:off x="10668000" y="5840627"/>
            <a:ext cx="1513840" cy="1004038"/>
          </a:xfrm>
          <a:prstGeom prst="rect">
            <a:avLst/>
          </a:prstGeom>
        </p:spPr>
      </p:pic>
      <p:sp>
        <p:nvSpPr>
          <p:cNvPr id="9" name="TextBox 8">
            <a:extLst>
              <a:ext uri="{FF2B5EF4-FFF2-40B4-BE49-F238E27FC236}">
                <a16:creationId xmlns:a16="http://schemas.microsoft.com/office/drawing/2014/main" id="{573095F9-D5DE-4F8E-BF66-DE4BE0FF2CCB}"/>
              </a:ext>
            </a:extLst>
          </p:cNvPr>
          <p:cNvSpPr txBox="1"/>
          <p:nvPr/>
        </p:nvSpPr>
        <p:spPr>
          <a:xfrm>
            <a:off x="10668000" y="5471295"/>
            <a:ext cx="1513840" cy="369332"/>
          </a:xfrm>
          <a:prstGeom prst="rect">
            <a:avLst/>
          </a:prstGeom>
          <a:noFill/>
        </p:spPr>
        <p:txBody>
          <a:bodyPr wrap="square">
            <a:spAutoFit/>
          </a:bodyPr>
          <a:lstStyle/>
          <a:p>
            <a:pPr algn="ctr"/>
            <a:r>
              <a:rPr lang="ka-GE" dirty="0" err="1"/>
              <a:t>FlexRICAN</a:t>
            </a:r>
            <a:endParaRPr lang="ka-GE" dirty="0"/>
          </a:p>
        </p:txBody>
      </p:sp>
    </p:spTree>
    <p:extLst>
      <p:ext uri="{BB962C8B-B14F-4D97-AF65-F5344CB8AC3E}">
        <p14:creationId xmlns:p14="http://schemas.microsoft.com/office/powerpoint/2010/main" val="2911005549"/>
      </p:ext>
    </p:extLst>
  </p:cSld>
  <p:clrMapOvr>
    <a:masterClrMapping/>
  </p:clrMapOvr>
  <mc:AlternateContent xmlns:mc="http://schemas.openxmlformats.org/markup-compatibility/2006" xmlns:p14="http://schemas.microsoft.com/office/powerpoint/2010/main">
    <mc:Choice Requires="p14">
      <p:transition spd="slow" p14:dur="2000" advTm="43783"/>
    </mc:Choice>
    <mc:Fallback xmlns="">
      <p:transition spd="slow" advTm="4378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5AB4C-0704-4F69-A00B-725EB2508633}"/>
              </a:ext>
            </a:extLst>
          </p:cNvPr>
          <p:cNvSpPr>
            <a:spLocks noGrp="1"/>
          </p:cNvSpPr>
          <p:nvPr>
            <p:ph type="title"/>
          </p:nvPr>
        </p:nvSpPr>
        <p:spPr>
          <a:xfrm>
            <a:off x="352425" y="1"/>
            <a:ext cx="4019550" cy="762000"/>
          </a:xfrm>
        </p:spPr>
        <p:txBody>
          <a:bodyPr/>
          <a:lstStyle/>
          <a:p>
            <a:r>
              <a:rPr lang="en-US" b="1" dirty="0"/>
              <a:t>Building energy </a:t>
            </a:r>
            <a:endParaRPr lang="ka-GE" b="1" dirty="0"/>
          </a:p>
        </p:txBody>
      </p:sp>
      <p:sp>
        <p:nvSpPr>
          <p:cNvPr id="3" name="Content Placeholder 2">
            <a:extLst>
              <a:ext uri="{FF2B5EF4-FFF2-40B4-BE49-F238E27FC236}">
                <a16:creationId xmlns:a16="http://schemas.microsoft.com/office/drawing/2014/main" id="{CF1B9896-D22B-45FB-8A93-1BA2BDDFC057}"/>
              </a:ext>
            </a:extLst>
          </p:cNvPr>
          <p:cNvSpPr>
            <a:spLocks noGrp="1"/>
          </p:cNvSpPr>
          <p:nvPr>
            <p:ph idx="1"/>
          </p:nvPr>
        </p:nvSpPr>
        <p:spPr>
          <a:xfrm>
            <a:off x="1" y="923925"/>
            <a:ext cx="4734838" cy="5448300"/>
          </a:xfrm>
        </p:spPr>
        <p:txBody>
          <a:bodyPr>
            <a:normAutofit fontScale="92500"/>
          </a:bodyPr>
          <a:lstStyle/>
          <a:p>
            <a:pPr marL="0" indent="0" algn="just">
              <a:buNone/>
            </a:pPr>
            <a:r>
              <a:rPr lang="en-US" dirty="0"/>
              <a:t>	Building Energy provides a simulation of residential buildings designed to optimize energy consumption in residential buildings by leveraging smart data management and flexible consumption strategies.</a:t>
            </a:r>
          </a:p>
          <a:p>
            <a:pPr marL="0" indent="0" algn="just">
              <a:buNone/>
            </a:pPr>
            <a:r>
              <a:rPr lang="en-US" dirty="0"/>
              <a:t>	This project covers several directions of energy consumption simulations for different buildings. However, we used </a:t>
            </a:r>
            <a:r>
              <a:rPr lang="en-US" b="1" dirty="0"/>
              <a:t>Notebook 9 </a:t>
            </a:r>
            <a:r>
              <a:rPr lang="en-US" dirty="0"/>
              <a:t>for our project as part of the residential buildings simulation. </a:t>
            </a:r>
          </a:p>
        </p:txBody>
      </p:sp>
      <p:pic>
        <p:nvPicPr>
          <p:cNvPr id="5" name="Picture 4">
            <a:extLst>
              <a:ext uri="{FF2B5EF4-FFF2-40B4-BE49-F238E27FC236}">
                <a16:creationId xmlns:a16="http://schemas.microsoft.com/office/drawing/2014/main" id="{4BDD8F49-D459-41F8-864A-77A23C10467A}"/>
              </a:ext>
            </a:extLst>
          </p:cNvPr>
          <p:cNvPicPr>
            <a:picLocks noChangeAspect="1"/>
          </p:cNvPicPr>
          <p:nvPr/>
        </p:nvPicPr>
        <p:blipFill>
          <a:blip r:embed="rId2"/>
          <a:stretch>
            <a:fillRect/>
          </a:stretch>
        </p:blipFill>
        <p:spPr>
          <a:xfrm>
            <a:off x="4763775" y="923925"/>
            <a:ext cx="7428225" cy="3936174"/>
          </a:xfrm>
          <a:prstGeom prst="rect">
            <a:avLst/>
          </a:prstGeom>
        </p:spPr>
      </p:pic>
      <p:sp>
        <p:nvSpPr>
          <p:cNvPr id="6" name="TextBox 5">
            <a:hlinkClick r:id="rId3"/>
            <a:extLst>
              <a:ext uri="{FF2B5EF4-FFF2-40B4-BE49-F238E27FC236}">
                <a16:creationId xmlns:a16="http://schemas.microsoft.com/office/drawing/2014/main" id="{9D6FD78A-92D3-4DD6-A8EE-832EBB4FA0E8}"/>
              </a:ext>
            </a:extLst>
          </p:cNvPr>
          <p:cNvSpPr txBox="1"/>
          <p:nvPr/>
        </p:nvSpPr>
        <p:spPr>
          <a:xfrm>
            <a:off x="8672837" y="4860099"/>
            <a:ext cx="4010026" cy="369332"/>
          </a:xfrm>
          <a:prstGeom prst="rect">
            <a:avLst/>
          </a:prstGeom>
          <a:noFill/>
        </p:spPr>
        <p:txBody>
          <a:bodyPr wrap="square" rtlCol="0">
            <a:spAutoFit/>
          </a:bodyPr>
          <a:lstStyle/>
          <a:p>
            <a:r>
              <a:rPr lang="en-US" dirty="0">
                <a:hlinkClick r:id="rId3"/>
              </a:rPr>
              <a:t>Ref: </a:t>
            </a:r>
            <a:r>
              <a:rPr lang="en-US" dirty="0" err="1">
                <a:hlinkClick r:id="rId3"/>
              </a:rPr>
              <a:t>Buildingenergy</a:t>
            </a:r>
            <a:r>
              <a:rPr lang="en-US" dirty="0"/>
              <a:t>  (Stephane </a:t>
            </a:r>
            <a:r>
              <a:rPr lang="en-US" dirty="0" err="1"/>
              <a:t>Ploix</a:t>
            </a:r>
            <a:r>
              <a:rPr lang="en-US" dirty="0"/>
              <a:t>)</a:t>
            </a:r>
            <a:endParaRPr lang="ka-GE" dirty="0"/>
          </a:p>
        </p:txBody>
      </p:sp>
    </p:spTree>
    <p:extLst>
      <p:ext uri="{BB962C8B-B14F-4D97-AF65-F5344CB8AC3E}">
        <p14:creationId xmlns:p14="http://schemas.microsoft.com/office/powerpoint/2010/main" val="2686126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A3B07-87DA-4106-A707-BB43350D18D0}"/>
              </a:ext>
            </a:extLst>
          </p:cNvPr>
          <p:cNvSpPr>
            <a:spLocks noGrp="1"/>
          </p:cNvSpPr>
          <p:nvPr>
            <p:ph type="title"/>
          </p:nvPr>
        </p:nvSpPr>
        <p:spPr>
          <a:xfrm>
            <a:off x="0" y="2639"/>
            <a:ext cx="10515600" cy="615950"/>
          </a:xfrm>
        </p:spPr>
        <p:txBody>
          <a:bodyPr>
            <a:normAutofit/>
          </a:bodyPr>
          <a:lstStyle/>
          <a:p>
            <a:r>
              <a:rPr lang="en-GB" sz="3600" b="1" dirty="0"/>
              <a:t>Project distribution and development: Notebook 9</a:t>
            </a:r>
            <a:endParaRPr lang="ka-GE" sz="3600" b="1" dirty="0"/>
          </a:p>
        </p:txBody>
      </p:sp>
      <p:sp>
        <p:nvSpPr>
          <p:cNvPr id="3" name="Content Placeholder 2">
            <a:extLst>
              <a:ext uri="{FF2B5EF4-FFF2-40B4-BE49-F238E27FC236}">
                <a16:creationId xmlns:a16="http://schemas.microsoft.com/office/drawing/2014/main" id="{141B33B1-B935-4817-96C3-4F6B19FF2A86}"/>
              </a:ext>
            </a:extLst>
          </p:cNvPr>
          <p:cNvSpPr>
            <a:spLocks noGrp="1"/>
          </p:cNvSpPr>
          <p:nvPr>
            <p:ph idx="1"/>
          </p:nvPr>
        </p:nvSpPr>
        <p:spPr>
          <a:xfrm>
            <a:off x="10671" y="603993"/>
            <a:ext cx="5415251" cy="5938839"/>
          </a:xfrm>
        </p:spPr>
        <p:txBody>
          <a:bodyPr>
            <a:normAutofit lnSpcReduction="10000"/>
          </a:bodyPr>
          <a:lstStyle/>
          <a:p>
            <a:pPr algn="just"/>
            <a:r>
              <a:rPr lang="en-US" sz="1400" dirty="0"/>
              <a:t>Notebook 9 is a strategy for dividing the population into Energy communities. This provides a plan for uniting dwellings according to their locations, view of energy consumption, friendly agreements, etc. that offers easy access for the dispatcher to predict or control community actions and apply different strategies </a:t>
            </a:r>
          </a:p>
          <a:p>
            <a:pPr algn="just"/>
            <a:r>
              <a:rPr lang="en-US" sz="1400" dirty="0"/>
              <a:t>For the simulation, Python coding language is used to develop different strategies, methods, and data analysis. Jupiter Notebook is used for visualization, to see what feedback we can have, and to observe the simulation.</a:t>
            </a:r>
          </a:p>
          <a:p>
            <a:pPr algn="just"/>
            <a:r>
              <a:rPr lang="en-US" sz="1400" dirty="0"/>
              <a:t>2 main packages are used for simulation, which include modules and methods. These are: </a:t>
            </a:r>
          </a:p>
          <a:p>
            <a:pPr lvl="1" algn="just"/>
            <a:r>
              <a:rPr lang="en-US" sz="1400" dirty="0" err="1"/>
              <a:t>buildingenergy</a:t>
            </a:r>
            <a:r>
              <a:rPr lang="en-US" sz="1400" dirty="0"/>
              <a:t> </a:t>
            </a:r>
          </a:p>
          <a:p>
            <a:pPr lvl="2" algn="just"/>
            <a:r>
              <a:rPr lang="en-US" sz="1400" dirty="0"/>
              <a:t>Solar</a:t>
            </a:r>
          </a:p>
          <a:p>
            <a:pPr lvl="2" algn="just"/>
            <a:r>
              <a:rPr lang="en-US" sz="1400" dirty="0" err="1"/>
              <a:t>openweather</a:t>
            </a:r>
            <a:endParaRPr lang="en-US" sz="1400" dirty="0"/>
          </a:p>
          <a:p>
            <a:pPr lvl="1" algn="just"/>
            <a:r>
              <a:rPr lang="en-US" sz="1400" dirty="0" err="1"/>
              <a:t>Ecommunity</a:t>
            </a:r>
            <a:endParaRPr lang="en-US" sz="1400" dirty="0"/>
          </a:p>
          <a:p>
            <a:pPr lvl="2" algn="just"/>
            <a:r>
              <a:rPr lang="en-US" sz="1400" dirty="0"/>
              <a:t>basic </a:t>
            </a:r>
          </a:p>
          <a:p>
            <a:pPr lvl="2" algn="just"/>
            <a:r>
              <a:rPr lang="en-US" sz="1400" dirty="0" err="1"/>
              <a:t>nosignal</a:t>
            </a:r>
            <a:r>
              <a:rPr lang="en-US" sz="1400" dirty="0"/>
              <a:t> </a:t>
            </a:r>
          </a:p>
          <a:p>
            <a:pPr lvl="2" algn="just"/>
            <a:r>
              <a:rPr lang="en-US" sz="1400" dirty="0"/>
              <a:t>reactive</a:t>
            </a:r>
          </a:p>
          <a:p>
            <a:pPr lvl="2" algn="just"/>
            <a:r>
              <a:rPr lang="en-US" sz="1400" dirty="0"/>
              <a:t>adaptive</a:t>
            </a:r>
          </a:p>
          <a:p>
            <a:pPr lvl="2" algn="just"/>
            <a:r>
              <a:rPr lang="en-US" sz="1400" dirty="0" err="1"/>
              <a:t>reactadapt</a:t>
            </a:r>
            <a:endParaRPr lang="en-US" sz="1400" dirty="0"/>
          </a:p>
          <a:p>
            <a:pPr lvl="2" algn="just"/>
            <a:r>
              <a:rPr lang="en-US" sz="1400" dirty="0"/>
              <a:t>dynamic</a:t>
            </a:r>
          </a:p>
          <a:p>
            <a:pPr lvl="2" algn="just"/>
            <a:r>
              <a:rPr lang="en-US" sz="1400" dirty="0" err="1"/>
              <a:t>irise</a:t>
            </a:r>
            <a:endParaRPr lang="en-US" sz="1400" dirty="0"/>
          </a:p>
          <a:p>
            <a:pPr lvl="3" algn="just"/>
            <a:r>
              <a:rPr lang="en-US" sz="1400" dirty="0" err="1"/>
              <a:t>Irise</a:t>
            </a:r>
            <a:endParaRPr lang="en-US" sz="1400" dirty="0"/>
          </a:p>
          <a:p>
            <a:pPr lvl="3" algn="just"/>
            <a:r>
              <a:rPr lang="en-US" sz="1400" dirty="0"/>
              <a:t>House</a:t>
            </a:r>
          </a:p>
          <a:p>
            <a:pPr lvl="3" algn="just"/>
            <a:r>
              <a:rPr lang="en-US" sz="1400" dirty="0"/>
              <a:t>Appliance</a:t>
            </a:r>
          </a:p>
          <a:p>
            <a:pPr lvl="1"/>
            <a:endParaRPr lang="en-US" sz="1400" dirty="0"/>
          </a:p>
        </p:txBody>
      </p:sp>
      <p:sp>
        <p:nvSpPr>
          <p:cNvPr id="4" name="TextBox 3">
            <a:extLst>
              <a:ext uri="{FF2B5EF4-FFF2-40B4-BE49-F238E27FC236}">
                <a16:creationId xmlns:a16="http://schemas.microsoft.com/office/drawing/2014/main" id="{4812DAA3-C115-4CE8-9F89-3EC08A667EA5}"/>
              </a:ext>
            </a:extLst>
          </p:cNvPr>
          <p:cNvSpPr txBox="1"/>
          <p:nvPr/>
        </p:nvSpPr>
        <p:spPr>
          <a:xfrm>
            <a:off x="8102302" y="901781"/>
            <a:ext cx="1280794" cy="646331"/>
          </a:xfrm>
          <a:prstGeom prst="rect">
            <a:avLst/>
          </a:prstGeom>
          <a:noFill/>
          <a:ln>
            <a:solidFill>
              <a:schemeClr val="tx1"/>
            </a:solidFill>
          </a:ln>
        </p:spPr>
        <p:txBody>
          <a:bodyPr wrap="square" rtlCol="0">
            <a:spAutoFit/>
          </a:bodyPr>
          <a:lstStyle/>
          <a:p>
            <a:pPr algn="ctr"/>
            <a:r>
              <a:rPr lang="en-US" dirty="0"/>
              <a:t>Notebook 9</a:t>
            </a:r>
          </a:p>
          <a:p>
            <a:pPr algn="ctr"/>
            <a:r>
              <a:rPr lang="en-US" dirty="0" err="1"/>
              <a:t>Ecomunity</a:t>
            </a:r>
            <a:r>
              <a:rPr lang="en-US" dirty="0"/>
              <a:t> </a:t>
            </a:r>
            <a:endParaRPr lang="ka-GE" dirty="0"/>
          </a:p>
        </p:txBody>
      </p:sp>
      <p:sp>
        <p:nvSpPr>
          <p:cNvPr id="5" name="TextBox 4">
            <a:extLst>
              <a:ext uri="{FF2B5EF4-FFF2-40B4-BE49-F238E27FC236}">
                <a16:creationId xmlns:a16="http://schemas.microsoft.com/office/drawing/2014/main" id="{F323C0CB-14BF-47EB-B6A8-19CB332C5203}"/>
              </a:ext>
            </a:extLst>
          </p:cNvPr>
          <p:cNvSpPr txBox="1"/>
          <p:nvPr/>
        </p:nvSpPr>
        <p:spPr>
          <a:xfrm>
            <a:off x="5637390" y="2252100"/>
            <a:ext cx="1474466" cy="369332"/>
          </a:xfrm>
          <a:prstGeom prst="rect">
            <a:avLst/>
          </a:prstGeom>
          <a:noFill/>
          <a:ln>
            <a:solidFill>
              <a:schemeClr val="tx1"/>
            </a:solidFill>
          </a:ln>
        </p:spPr>
        <p:txBody>
          <a:bodyPr wrap="square" rtlCol="0">
            <a:spAutoFit/>
          </a:bodyPr>
          <a:lstStyle/>
          <a:p>
            <a:r>
              <a:rPr lang="en-US" dirty="0" err="1"/>
              <a:t>openweather</a:t>
            </a:r>
            <a:endParaRPr lang="en-US" dirty="0"/>
          </a:p>
        </p:txBody>
      </p:sp>
      <p:sp>
        <p:nvSpPr>
          <p:cNvPr id="6" name="TextBox 5">
            <a:extLst>
              <a:ext uri="{FF2B5EF4-FFF2-40B4-BE49-F238E27FC236}">
                <a16:creationId xmlns:a16="http://schemas.microsoft.com/office/drawing/2014/main" id="{46217C2B-BB83-4DB1-B32B-28BC4DDFD29C}"/>
              </a:ext>
            </a:extLst>
          </p:cNvPr>
          <p:cNvSpPr txBox="1"/>
          <p:nvPr/>
        </p:nvSpPr>
        <p:spPr>
          <a:xfrm>
            <a:off x="7361570" y="2252100"/>
            <a:ext cx="662432" cy="369332"/>
          </a:xfrm>
          <a:prstGeom prst="rect">
            <a:avLst/>
          </a:prstGeom>
          <a:noFill/>
          <a:ln>
            <a:solidFill>
              <a:schemeClr val="tx1"/>
            </a:solidFill>
          </a:ln>
        </p:spPr>
        <p:txBody>
          <a:bodyPr wrap="square" rtlCol="0">
            <a:spAutoFit/>
          </a:bodyPr>
          <a:lstStyle/>
          <a:p>
            <a:r>
              <a:rPr lang="en-US" dirty="0"/>
              <a:t>solar</a:t>
            </a:r>
            <a:endParaRPr lang="ka-GE" dirty="0"/>
          </a:p>
        </p:txBody>
      </p:sp>
      <p:sp>
        <p:nvSpPr>
          <p:cNvPr id="7" name="TextBox 6">
            <a:extLst>
              <a:ext uri="{FF2B5EF4-FFF2-40B4-BE49-F238E27FC236}">
                <a16:creationId xmlns:a16="http://schemas.microsoft.com/office/drawing/2014/main" id="{51ECCCC1-8629-48B4-875C-00583925908B}"/>
              </a:ext>
            </a:extLst>
          </p:cNvPr>
          <p:cNvSpPr txBox="1"/>
          <p:nvPr/>
        </p:nvSpPr>
        <p:spPr>
          <a:xfrm>
            <a:off x="9691234" y="3938014"/>
            <a:ext cx="583072" cy="307777"/>
          </a:xfrm>
          <a:prstGeom prst="rect">
            <a:avLst/>
          </a:prstGeom>
          <a:noFill/>
          <a:ln>
            <a:solidFill>
              <a:schemeClr val="tx1"/>
            </a:solidFill>
          </a:ln>
        </p:spPr>
        <p:txBody>
          <a:bodyPr wrap="square" rtlCol="0">
            <a:spAutoFit/>
          </a:bodyPr>
          <a:lstStyle/>
          <a:p>
            <a:pPr algn="ctr"/>
            <a:r>
              <a:rPr lang="en-US" sz="1400" dirty="0"/>
              <a:t>IRISE</a:t>
            </a:r>
          </a:p>
        </p:txBody>
      </p:sp>
      <p:sp>
        <p:nvSpPr>
          <p:cNvPr id="8" name="TextBox 7">
            <a:extLst>
              <a:ext uri="{FF2B5EF4-FFF2-40B4-BE49-F238E27FC236}">
                <a16:creationId xmlns:a16="http://schemas.microsoft.com/office/drawing/2014/main" id="{0F1947C2-99EF-43AE-BEE3-9DF44EE124CF}"/>
              </a:ext>
            </a:extLst>
          </p:cNvPr>
          <p:cNvSpPr txBox="1"/>
          <p:nvPr/>
        </p:nvSpPr>
        <p:spPr>
          <a:xfrm>
            <a:off x="10382123" y="3938014"/>
            <a:ext cx="640126" cy="307777"/>
          </a:xfrm>
          <a:prstGeom prst="rect">
            <a:avLst/>
          </a:prstGeom>
          <a:noFill/>
          <a:ln>
            <a:solidFill>
              <a:schemeClr val="tx1"/>
            </a:solidFill>
          </a:ln>
        </p:spPr>
        <p:txBody>
          <a:bodyPr wrap="square" rtlCol="0">
            <a:spAutoFit/>
          </a:bodyPr>
          <a:lstStyle>
            <a:defPPr>
              <a:defRPr lang="ka-GE"/>
            </a:defPPr>
            <a:lvl1pPr algn="ctr">
              <a:defRPr sz="1400"/>
            </a:lvl1pPr>
          </a:lstStyle>
          <a:p>
            <a:r>
              <a:rPr lang="en-US" dirty="0"/>
              <a:t>House </a:t>
            </a:r>
          </a:p>
        </p:txBody>
      </p:sp>
      <p:cxnSp>
        <p:nvCxnSpPr>
          <p:cNvPr id="9" name="Straight Connector 8">
            <a:extLst>
              <a:ext uri="{FF2B5EF4-FFF2-40B4-BE49-F238E27FC236}">
                <a16:creationId xmlns:a16="http://schemas.microsoft.com/office/drawing/2014/main" id="{A56B0D7F-EED2-40D7-AE8F-E34571A4DCE4}"/>
              </a:ext>
            </a:extLst>
          </p:cNvPr>
          <p:cNvCxnSpPr>
            <a:cxnSpLocks/>
            <a:stCxn id="4" idx="1"/>
          </p:cNvCxnSpPr>
          <p:nvPr/>
        </p:nvCxnSpPr>
        <p:spPr>
          <a:xfrm flipH="1" flipV="1">
            <a:off x="6869846" y="1224946"/>
            <a:ext cx="1232456"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8FA99C-32DC-4DC3-9DCD-E9A1A8719A0B}"/>
              </a:ext>
            </a:extLst>
          </p:cNvPr>
          <p:cNvCxnSpPr>
            <a:cxnSpLocks/>
            <a:endCxn id="19" idx="0"/>
          </p:cNvCxnSpPr>
          <p:nvPr/>
        </p:nvCxnSpPr>
        <p:spPr>
          <a:xfrm>
            <a:off x="6869846" y="1224946"/>
            <a:ext cx="0" cy="2526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1533181-CE8A-4EFA-BC69-93989C9E9FB3}"/>
              </a:ext>
            </a:extLst>
          </p:cNvPr>
          <p:cNvCxnSpPr>
            <a:cxnSpLocks/>
          </p:cNvCxnSpPr>
          <p:nvPr/>
        </p:nvCxnSpPr>
        <p:spPr>
          <a:xfrm>
            <a:off x="6374623" y="2102682"/>
            <a:ext cx="1329538" cy="65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63AD2F1-FC76-440F-864B-185749DE02B0}"/>
              </a:ext>
            </a:extLst>
          </p:cNvPr>
          <p:cNvCxnSpPr>
            <a:cxnSpLocks/>
            <a:endCxn id="5" idx="0"/>
          </p:cNvCxnSpPr>
          <p:nvPr/>
        </p:nvCxnSpPr>
        <p:spPr>
          <a:xfrm>
            <a:off x="6374623" y="2102682"/>
            <a:ext cx="0" cy="1494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104CEE9-080E-4C2E-875F-92FE0026CC45}"/>
              </a:ext>
            </a:extLst>
          </p:cNvPr>
          <p:cNvCxnSpPr>
            <a:cxnSpLocks/>
          </p:cNvCxnSpPr>
          <p:nvPr/>
        </p:nvCxnSpPr>
        <p:spPr>
          <a:xfrm>
            <a:off x="7704161" y="2109226"/>
            <a:ext cx="0" cy="148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8A08A8B-1F16-4048-B96B-2C6331D4F092}"/>
              </a:ext>
            </a:extLst>
          </p:cNvPr>
          <p:cNvCxnSpPr>
            <a:cxnSpLocks/>
            <a:endCxn id="20" idx="0"/>
          </p:cNvCxnSpPr>
          <p:nvPr/>
        </p:nvCxnSpPr>
        <p:spPr>
          <a:xfrm>
            <a:off x="10323702" y="1224946"/>
            <a:ext cx="0" cy="60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EB2EF0B-D5C9-4B0E-8E2F-374B79C935FF}"/>
              </a:ext>
            </a:extLst>
          </p:cNvPr>
          <p:cNvCxnSpPr>
            <a:cxnSpLocks/>
          </p:cNvCxnSpPr>
          <p:nvPr/>
        </p:nvCxnSpPr>
        <p:spPr>
          <a:xfrm>
            <a:off x="9057229" y="3795140"/>
            <a:ext cx="2519968" cy="3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78A46F3-5E06-4AB7-A396-B6729DF9786A}"/>
              </a:ext>
            </a:extLst>
          </p:cNvPr>
          <p:cNvCxnSpPr>
            <a:cxnSpLocks/>
            <a:endCxn id="4" idx="3"/>
          </p:cNvCxnSpPr>
          <p:nvPr/>
        </p:nvCxnSpPr>
        <p:spPr>
          <a:xfrm flipH="1">
            <a:off x="9383096" y="1224946"/>
            <a:ext cx="94060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7693767-A363-40D4-B214-5DBEB705A82B}"/>
              </a:ext>
            </a:extLst>
          </p:cNvPr>
          <p:cNvCxnSpPr>
            <a:cxnSpLocks/>
          </p:cNvCxnSpPr>
          <p:nvPr/>
        </p:nvCxnSpPr>
        <p:spPr>
          <a:xfrm>
            <a:off x="9057229" y="3795140"/>
            <a:ext cx="0" cy="1428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30E888E-61D5-4C07-9E61-8CAA4A3FDED4}"/>
              </a:ext>
            </a:extLst>
          </p:cNvPr>
          <p:cNvCxnSpPr>
            <a:cxnSpLocks/>
          </p:cNvCxnSpPr>
          <p:nvPr/>
        </p:nvCxnSpPr>
        <p:spPr>
          <a:xfrm>
            <a:off x="11577197" y="3795140"/>
            <a:ext cx="0" cy="142874"/>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16DED590-A41B-4812-9E60-F23656975C03}"/>
              </a:ext>
            </a:extLst>
          </p:cNvPr>
          <p:cNvSpPr txBox="1"/>
          <p:nvPr/>
        </p:nvSpPr>
        <p:spPr>
          <a:xfrm>
            <a:off x="6034695" y="1477549"/>
            <a:ext cx="1670301" cy="369332"/>
          </a:xfrm>
          <a:prstGeom prst="rect">
            <a:avLst/>
          </a:prstGeom>
          <a:noFill/>
          <a:ln>
            <a:solidFill>
              <a:schemeClr val="tx1"/>
            </a:solidFill>
          </a:ln>
        </p:spPr>
        <p:txBody>
          <a:bodyPr wrap="square" rtlCol="0">
            <a:spAutoFit/>
          </a:bodyPr>
          <a:lstStyle/>
          <a:p>
            <a:pPr algn="ctr"/>
            <a:r>
              <a:rPr lang="en-US" dirty="0" err="1"/>
              <a:t>buildingenergy</a:t>
            </a:r>
            <a:endParaRPr lang="ka-GE" dirty="0"/>
          </a:p>
        </p:txBody>
      </p:sp>
      <p:sp>
        <p:nvSpPr>
          <p:cNvPr id="20" name="TextBox 19">
            <a:extLst>
              <a:ext uri="{FF2B5EF4-FFF2-40B4-BE49-F238E27FC236}">
                <a16:creationId xmlns:a16="http://schemas.microsoft.com/office/drawing/2014/main" id="{3F5806FE-0CDC-479E-BC78-2896BFA3C929}"/>
              </a:ext>
            </a:extLst>
          </p:cNvPr>
          <p:cNvSpPr txBox="1"/>
          <p:nvPr/>
        </p:nvSpPr>
        <p:spPr>
          <a:xfrm>
            <a:off x="9647427" y="1827195"/>
            <a:ext cx="1352550" cy="369332"/>
          </a:xfrm>
          <a:prstGeom prst="rect">
            <a:avLst/>
          </a:prstGeom>
          <a:noFill/>
          <a:ln>
            <a:solidFill>
              <a:schemeClr val="tx1"/>
            </a:solidFill>
          </a:ln>
        </p:spPr>
        <p:txBody>
          <a:bodyPr wrap="square" rtlCol="0">
            <a:spAutoFit/>
          </a:bodyPr>
          <a:lstStyle/>
          <a:p>
            <a:pPr algn="ctr"/>
            <a:r>
              <a:rPr lang="en-US" dirty="0" err="1"/>
              <a:t>ecommunity</a:t>
            </a:r>
            <a:endParaRPr lang="ka-GE" dirty="0"/>
          </a:p>
        </p:txBody>
      </p:sp>
      <p:cxnSp>
        <p:nvCxnSpPr>
          <p:cNvPr id="21" name="Straight Connector 20">
            <a:extLst>
              <a:ext uri="{FF2B5EF4-FFF2-40B4-BE49-F238E27FC236}">
                <a16:creationId xmlns:a16="http://schemas.microsoft.com/office/drawing/2014/main" id="{9D400067-6D00-430D-874A-F88F2D04636C}"/>
              </a:ext>
            </a:extLst>
          </p:cNvPr>
          <p:cNvCxnSpPr>
            <a:cxnSpLocks/>
            <a:stCxn id="19" idx="2"/>
          </p:cNvCxnSpPr>
          <p:nvPr/>
        </p:nvCxnSpPr>
        <p:spPr>
          <a:xfrm>
            <a:off x="6869846" y="1846881"/>
            <a:ext cx="0" cy="2617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546598C-6BF7-4446-8BE4-91D068221BA7}"/>
              </a:ext>
            </a:extLst>
          </p:cNvPr>
          <p:cNvCxnSpPr>
            <a:cxnSpLocks/>
          </p:cNvCxnSpPr>
          <p:nvPr/>
        </p:nvCxnSpPr>
        <p:spPr>
          <a:xfrm>
            <a:off x="10323702" y="2196527"/>
            <a:ext cx="0" cy="58171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BD47BC6-EEE5-4DF4-B1FD-4F1E00E393DD}"/>
              </a:ext>
            </a:extLst>
          </p:cNvPr>
          <p:cNvSpPr txBox="1"/>
          <p:nvPr/>
        </p:nvSpPr>
        <p:spPr>
          <a:xfrm>
            <a:off x="11130066" y="3938014"/>
            <a:ext cx="939539" cy="307777"/>
          </a:xfrm>
          <a:prstGeom prst="rect">
            <a:avLst/>
          </a:prstGeom>
          <a:noFill/>
          <a:ln>
            <a:solidFill>
              <a:schemeClr val="tx1"/>
            </a:solidFill>
          </a:ln>
        </p:spPr>
        <p:txBody>
          <a:bodyPr wrap="square" rtlCol="0">
            <a:spAutoFit/>
          </a:bodyPr>
          <a:lstStyle/>
          <a:p>
            <a:pPr algn="ctr"/>
            <a:r>
              <a:rPr lang="en-US" sz="1400" dirty="0"/>
              <a:t>Appliance</a:t>
            </a:r>
          </a:p>
        </p:txBody>
      </p:sp>
      <p:cxnSp>
        <p:nvCxnSpPr>
          <p:cNvPr id="24" name="Straight Connector 23">
            <a:extLst>
              <a:ext uri="{FF2B5EF4-FFF2-40B4-BE49-F238E27FC236}">
                <a16:creationId xmlns:a16="http://schemas.microsoft.com/office/drawing/2014/main" id="{F17B52C2-ACAB-43CA-9A57-4478056CD124}"/>
              </a:ext>
            </a:extLst>
          </p:cNvPr>
          <p:cNvCxnSpPr>
            <a:cxnSpLocks/>
          </p:cNvCxnSpPr>
          <p:nvPr/>
        </p:nvCxnSpPr>
        <p:spPr>
          <a:xfrm>
            <a:off x="10648277" y="3795140"/>
            <a:ext cx="0" cy="1428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9DCC5FB-71BA-44AA-8CC5-3CC38E276FE6}"/>
              </a:ext>
            </a:extLst>
          </p:cNvPr>
          <p:cNvCxnSpPr>
            <a:cxnSpLocks/>
          </p:cNvCxnSpPr>
          <p:nvPr/>
        </p:nvCxnSpPr>
        <p:spPr>
          <a:xfrm>
            <a:off x="9057229" y="4245791"/>
            <a:ext cx="0" cy="193525"/>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309C7D5B-CFC1-4C5D-BB3E-477436ED8320}"/>
              </a:ext>
            </a:extLst>
          </p:cNvPr>
          <p:cNvSpPr txBox="1"/>
          <p:nvPr/>
        </p:nvSpPr>
        <p:spPr>
          <a:xfrm>
            <a:off x="8542207" y="3938014"/>
            <a:ext cx="1027011" cy="307777"/>
          </a:xfrm>
          <a:prstGeom prst="rect">
            <a:avLst/>
          </a:prstGeom>
          <a:noFill/>
          <a:ln>
            <a:solidFill>
              <a:schemeClr val="tx1"/>
            </a:solidFill>
          </a:ln>
        </p:spPr>
        <p:txBody>
          <a:bodyPr wrap="square" rtlCol="0">
            <a:spAutoFit/>
          </a:bodyPr>
          <a:lstStyle/>
          <a:p>
            <a:pPr algn="ctr"/>
            <a:r>
              <a:rPr lang="en-US" sz="1400" dirty="0"/>
              <a:t>FLEXIBILITY</a:t>
            </a:r>
          </a:p>
        </p:txBody>
      </p:sp>
      <p:cxnSp>
        <p:nvCxnSpPr>
          <p:cNvPr id="43" name="Straight Connector 42">
            <a:extLst>
              <a:ext uri="{FF2B5EF4-FFF2-40B4-BE49-F238E27FC236}">
                <a16:creationId xmlns:a16="http://schemas.microsoft.com/office/drawing/2014/main" id="{2A4B8F1A-7619-469A-92D6-FAA5CAB826CD}"/>
              </a:ext>
            </a:extLst>
          </p:cNvPr>
          <p:cNvCxnSpPr>
            <a:cxnSpLocks/>
            <a:endCxn id="7" idx="0"/>
          </p:cNvCxnSpPr>
          <p:nvPr/>
        </p:nvCxnSpPr>
        <p:spPr>
          <a:xfrm>
            <a:off x="9982770" y="3795140"/>
            <a:ext cx="0" cy="142874"/>
          </a:xfrm>
          <a:prstGeom prst="line">
            <a:avLst/>
          </a:prstGeom>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95848853-245C-4257-AC8B-8C25CD1C49B6}"/>
              </a:ext>
            </a:extLst>
          </p:cNvPr>
          <p:cNvSpPr txBox="1"/>
          <p:nvPr/>
        </p:nvSpPr>
        <p:spPr>
          <a:xfrm>
            <a:off x="7269990" y="4583240"/>
            <a:ext cx="1329538" cy="1169551"/>
          </a:xfrm>
          <a:prstGeom prst="rect">
            <a:avLst/>
          </a:prstGeom>
          <a:noFill/>
          <a:ln>
            <a:solidFill>
              <a:schemeClr val="tx1"/>
            </a:solidFill>
          </a:ln>
        </p:spPr>
        <p:txBody>
          <a:bodyPr wrap="square" rtlCol="0">
            <a:spAutoFit/>
          </a:bodyPr>
          <a:lstStyle/>
          <a:p>
            <a:pPr algn="ctr"/>
            <a:r>
              <a:rPr lang="en-US" sz="1400" dirty="0"/>
              <a:t>CANCELLABLE</a:t>
            </a:r>
          </a:p>
          <a:p>
            <a:pPr algn="ctr"/>
            <a:r>
              <a:rPr lang="en-US" sz="1400" dirty="0"/>
              <a:t>INTERRUPTIBLE</a:t>
            </a:r>
          </a:p>
          <a:p>
            <a:pPr algn="ctr"/>
            <a:r>
              <a:rPr lang="en-US" sz="1400" dirty="0"/>
              <a:t>DELAYABLE</a:t>
            </a:r>
          </a:p>
          <a:p>
            <a:pPr algn="ctr"/>
            <a:r>
              <a:rPr lang="en-US" sz="1400" dirty="0"/>
              <a:t>ANTICIPATORY</a:t>
            </a:r>
          </a:p>
          <a:p>
            <a:pPr algn="ctr"/>
            <a:r>
              <a:rPr lang="en-US" sz="1400" dirty="0"/>
              <a:t>STARTABLE</a:t>
            </a:r>
          </a:p>
        </p:txBody>
      </p:sp>
      <p:sp>
        <p:nvSpPr>
          <p:cNvPr id="55" name="TextBox 54">
            <a:extLst>
              <a:ext uri="{FF2B5EF4-FFF2-40B4-BE49-F238E27FC236}">
                <a16:creationId xmlns:a16="http://schemas.microsoft.com/office/drawing/2014/main" id="{01BF86BE-E36D-40A3-B50B-31D73DDBC967}"/>
              </a:ext>
            </a:extLst>
          </p:cNvPr>
          <p:cNvSpPr txBox="1"/>
          <p:nvPr/>
        </p:nvSpPr>
        <p:spPr>
          <a:xfrm>
            <a:off x="8846449" y="4985689"/>
            <a:ext cx="1731699" cy="738664"/>
          </a:xfrm>
          <a:prstGeom prst="rect">
            <a:avLst/>
          </a:prstGeom>
          <a:noFill/>
          <a:ln>
            <a:solidFill>
              <a:schemeClr val="tx1"/>
            </a:solidFill>
          </a:ln>
        </p:spPr>
        <p:txBody>
          <a:bodyPr wrap="square" rtlCol="0">
            <a:spAutoFit/>
          </a:bodyPr>
          <a:lstStyle/>
          <a:p>
            <a:pPr algn="ctr"/>
            <a:r>
              <a:rPr lang="en-US" sz="1400" dirty="0"/>
              <a:t>Date calibration</a:t>
            </a:r>
          </a:p>
          <a:p>
            <a:pPr algn="ctr"/>
            <a:r>
              <a:rPr lang="en-US" sz="1400" dirty="0"/>
              <a:t>Datetime processing</a:t>
            </a:r>
          </a:p>
          <a:p>
            <a:pPr algn="ctr"/>
            <a:r>
              <a:rPr lang="en-US" sz="1400" dirty="0"/>
              <a:t>Acceleration </a:t>
            </a:r>
          </a:p>
        </p:txBody>
      </p:sp>
      <p:cxnSp>
        <p:nvCxnSpPr>
          <p:cNvPr id="57" name="Straight Connector 56">
            <a:extLst>
              <a:ext uri="{FF2B5EF4-FFF2-40B4-BE49-F238E27FC236}">
                <a16:creationId xmlns:a16="http://schemas.microsoft.com/office/drawing/2014/main" id="{B81F6B9E-D50C-48D3-99F8-EAF1924AE005}"/>
              </a:ext>
            </a:extLst>
          </p:cNvPr>
          <p:cNvCxnSpPr>
            <a:cxnSpLocks/>
          </p:cNvCxnSpPr>
          <p:nvPr/>
        </p:nvCxnSpPr>
        <p:spPr>
          <a:xfrm flipH="1">
            <a:off x="7934759" y="4439316"/>
            <a:ext cx="112095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DFDC792-CEEC-4E42-B982-42FC19CA7DB8}"/>
              </a:ext>
            </a:extLst>
          </p:cNvPr>
          <p:cNvCxnSpPr>
            <a:endCxn id="54" idx="0"/>
          </p:cNvCxnSpPr>
          <p:nvPr/>
        </p:nvCxnSpPr>
        <p:spPr>
          <a:xfrm>
            <a:off x="7934759" y="4439316"/>
            <a:ext cx="0" cy="143924"/>
          </a:xfrm>
          <a:prstGeom prst="line">
            <a:avLst/>
          </a:prstGeom>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C83F5EE7-AE85-4CE0-AA88-2698C7CB98B1}"/>
              </a:ext>
            </a:extLst>
          </p:cNvPr>
          <p:cNvSpPr txBox="1"/>
          <p:nvPr/>
        </p:nvSpPr>
        <p:spPr>
          <a:xfrm>
            <a:off x="10695325" y="4985689"/>
            <a:ext cx="1473598" cy="738664"/>
          </a:xfrm>
          <a:prstGeom prst="rect">
            <a:avLst/>
          </a:prstGeom>
          <a:noFill/>
          <a:ln>
            <a:solidFill>
              <a:schemeClr val="tx1"/>
            </a:solidFill>
          </a:ln>
        </p:spPr>
        <p:txBody>
          <a:bodyPr wrap="square" rtlCol="0">
            <a:spAutoFit/>
          </a:bodyPr>
          <a:lstStyle/>
          <a:p>
            <a:pPr algn="ctr"/>
            <a:r>
              <a:rPr lang="en-US" sz="1400" dirty="0"/>
              <a:t>Data analyze</a:t>
            </a:r>
          </a:p>
          <a:p>
            <a:pPr algn="ctr"/>
            <a:r>
              <a:rPr lang="en-US" sz="1400" dirty="0"/>
              <a:t>Data processing</a:t>
            </a:r>
          </a:p>
          <a:p>
            <a:pPr algn="ctr"/>
            <a:r>
              <a:rPr lang="en-US" sz="1400" dirty="0"/>
              <a:t>Data extraction</a:t>
            </a:r>
          </a:p>
        </p:txBody>
      </p:sp>
      <p:cxnSp>
        <p:nvCxnSpPr>
          <p:cNvPr id="66" name="Straight Connector 65">
            <a:extLst>
              <a:ext uri="{FF2B5EF4-FFF2-40B4-BE49-F238E27FC236}">
                <a16:creationId xmlns:a16="http://schemas.microsoft.com/office/drawing/2014/main" id="{C251BD67-3748-4F57-9E0C-6036FF2AE393}"/>
              </a:ext>
            </a:extLst>
          </p:cNvPr>
          <p:cNvCxnSpPr>
            <a:cxnSpLocks/>
            <a:stCxn id="55" idx="0"/>
          </p:cNvCxnSpPr>
          <p:nvPr/>
        </p:nvCxnSpPr>
        <p:spPr>
          <a:xfrm flipV="1">
            <a:off x="9712299" y="4583238"/>
            <a:ext cx="191008" cy="402451"/>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8CD8267-9CCC-48F3-8581-3BD442DD7AA5}"/>
              </a:ext>
            </a:extLst>
          </p:cNvPr>
          <p:cNvCxnSpPr>
            <a:cxnSpLocks/>
            <a:stCxn id="60" idx="0"/>
          </p:cNvCxnSpPr>
          <p:nvPr/>
        </p:nvCxnSpPr>
        <p:spPr>
          <a:xfrm flipH="1" flipV="1">
            <a:off x="11223410" y="4583243"/>
            <a:ext cx="208714" cy="402446"/>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C5462CC-F8DC-40E2-A38C-80391CE969CB}"/>
              </a:ext>
            </a:extLst>
          </p:cNvPr>
          <p:cNvCxnSpPr>
            <a:cxnSpLocks/>
          </p:cNvCxnSpPr>
          <p:nvPr/>
        </p:nvCxnSpPr>
        <p:spPr>
          <a:xfrm>
            <a:off x="9903307" y="4583240"/>
            <a:ext cx="132010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A95DB3D-50B6-448D-94E8-7FB9E449F392}"/>
              </a:ext>
            </a:extLst>
          </p:cNvPr>
          <p:cNvCxnSpPr>
            <a:cxnSpLocks/>
          </p:cNvCxnSpPr>
          <p:nvPr/>
        </p:nvCxnSpPr>
        <p:spPr>
          <a:xfrm>
            <a:off x="9977741" y="4245791"/>
            <a:ext cx="0" cy="193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1277F985-C38E-4625-9A1F-3725217F669B}"/>
              </a:ext>
            </a:extLst>
          </p:cNvPr>
          <p:cNvCxnSpPr>
            <a:cxnSpLocks/>
          </p:cNvCxnSpPr>
          <p:nvPr/>
        </p:nvCxnSpPr>
        <p:spPr>
          <a:xfrm>
            <a:off x="10695952" y="4245791"/>
            <a:ext cx="0" cy="193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A0B7AA4-D608-4002-8086-33313DCCD628}"/>
              </a:ext>
            </a:extLst>
          </p:cNvPr>
          <p:cNvCxnSpPr>
            <a:cxnSpLocks/>
          </p:cNvCxnSpPr>
          <p:nvPr/>
        </p:nvCxnSpPr>
        <p:spPr>
          <a:xfrm>
            <a:off x="11584376" y="4245791"/>
            <a:ext cx="0" cy="193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E0528984-4287-488D-A2B2-31E7C62EE553}"/>
              </a:ext>
            </a:extLst>
          </p:cNvPr>
          <p:cNvCxnSpPr/>
          <p:nvPr/>
        </p:nvCxnSpPr>
        <p:spPr>
          <a:xfrm>
            <a:off x="9977741" y="4439316"/>
            <a:ext cx="15994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7D532C42-BEDC-4606-BD05-DDFFD5D613FB}"/>
              </a:ext>
            </a:extLst>
          </p:cNvPr>
          <p:cNvCxnSpPr/>
          <p:nvPr/>
        </p:nvCxnSpPr>
        <p:spPr>
          <a:xfrm flipV="1">
            <a:off x="10568075" y="4439316"/>
            <a:ext cx="0" cy="143924"/>
          </a:xfrm>
          <a:prstGeom prst="line">
            <a:avLst/>
          </a:prstGeom>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03B09C8A-981C-4302-957E-50754BBA5CA2}"/>
              </a:ext>
            </a:extLst>
          </p:cNvPr>
          <p:cNvSpPr txBox="1"/>
          <p:nvPr/>
        </p:nvSpPr>
        <p:spPr>
          <a:xfrm>
            <a:off x="5917518" y="6054797"/>
            <a:ext cx="6179279" cy="646331"/>
          </a:xfrm>
          <a:prstGeom prst="rect">
            <a:avLst/>
          </a:prstGeom>
          <a:noFill/>
        </p:spPr>
        <p:txBody>
          <a:bodyPr wrap="square" rtlCol="0">
            <a:spAutoFit/>
          </a:bodyPr>
          <a:lstStyle/>
          <a:p>
            <a:r>
              <a:rPr lang="en-US" dirty="0"/>
              <a:t>Flexibility can be positive and negative, according to the needs of the grid operator. </a:t>
            </a:r>
          </a:p>
        </p:txBody>
      </p:sp>
      <p:sp>
        <p:nvSpPr>
          <p:cNvPr id="42" name="TextBox 41">
            <a:extLst>
              <a:ext uri="{FF2B5EF4-FFF2-40B4-BE49-F238E27FC236}">
                <a16:creationId xmlns:a16="http://schemas.microsoft.com/office/drawing/2014/main" id="{A83A24BE-F3EA-4BE1-8B90-0FE95F1037E8}"/>
              </a:ext>
            </a:extLst>
          </p:cNvPr>
          <p:cNvSpPr txBox="1"/>
          <p:nvPr/>
        </p:nvSpPr>
        <p:spPr>
          <a:xfrm>
            <a:off x="4695490" y="3070462"/>
            <a:ext cx="583072" cy="307777"/>
          </a:xfrm>
          <a:prstGeom prst="rect">
            <a:avLst/>
          </a:prstGeom>
          <a:noFill/>
          <a:ln>
            <a:solidFill>
              <a:schemeClr val="tx1"/>
            </a:solidFill>
          </a:ln>
        </p:spPr>
        <p:txBody>
          <a:bodyPr wrap="square" rtlCol="0">
            <a:spAutoFit/>
          </a:bodyPr>
          <a:lstStyle/>
          <a:p>
            <a:pPr algn="ctr"/>
            <a:r>
              <a:rPr lang="en-US" sz="1400" dirty="0"/>
              <a:t>basic</a:t>
            </a:r>
          </a:p>
        </p:txBody>
      </p:sp>
      <p:sp>
        <p:nvSpPr>
          <p:cNvPr id="44" name="TextBox 43">
            <a:extLst>
              <a:ext uri="{FF2B5EF4-FFF2-40B4-BE49-F238E27FC236}">
                <a16:creationId xmlns:a16="http://schemas.microsoft.com/office/drawing/2014/main" id="{95C5D279-9847-491A-B7D8-9FAD1EA221C1}"/>
              </a:ext>
            </a:extLst>
          </p:cNvPr>
          <p:cNvSpPr txBox="1"/>
          <p:nvPr/>
        </p:nvSpPr>
        <p:spPr>
          <a:xfrm>
            <a:off x="5365104" y="3073509"/>
            <a:ext cx="857714" cy="307777"/>
          </a:xfrm>
          <a:prstGeom prst="rect">
            <a:avLst/>
          </a:prstGeom>
          <a:noFill/>
          <a:ln>
            <a:solidFill>
              <a:schemeClr val="tx1"/>
            </a:solidFill>
          </a:ln>
        </p:spPr>
        <p:txBody>
          <a:bodyPr wrap="square" rtlCol="0">
            <a:spAutoFit/>
          </a:bodyPr>
          <a:lstStyle/>
          <a:p>
            <a:pPr algn="ctr"/>
            <a:r>
              <a:rPr lang="en-US" sz="1400" dirty="0" err="1"/>
              <a:t>nosignal</a:t>
            </a:r>
            <a:endParaRPr lang="en-US" sz="1400" dirty="0"/>
          </a:p>
        </p:txBody>
      </p:sp>
      <p:sp>
        <p:nvSpPr>
          <p:cNvPr id="45" name="TextBox 44">
            <a:extLst>
              <a:ext uri="{FF2B5EF4-FFF2-40B4-BE49-F238E27FC236}">
                <a16:creationId xmlns:a16="http://schemas.microsoft.com/office/drawing/2014/main" id="{3D654C18-99B2-469B-A5AB-A6467109CDE5}"/>
              </a:ext>
            </a:extLst>
          </p:cNvPr>
          <p:cNvSpPr txBox="1"/>
          <p:nvPr/>
        </p:nvSpPr>
        <p:spPr>
          <a:xfrm>
            <a:off x="6307645" y="3077261"/>
            <a:ext cx="769933" cy="307777"/>
          </a:xfrm>
          <a:prstGeom prst="rect">
            <a:avLst/>
          </a:prstGeom>
          <a:noFill/>
          <a:ln>
            <a:solidFill>
              <a:schemeClr val="tx1"/>
            </a:solidFill>
          </a:ln>
        </p:spPr>
        <p:txBody>
          <a:bodyPr wrap="square" rtlCol="0">
            <a:spAutoFit/>
          </a:bodyPr>
          <a:lstStyle/>
          <a:p>
            <a:pPr algn="ctr"/>
            <a:r>
              <a:rPr lang="en-US" sz="1400" dirty="0"/>
              <a:t>reactive</a:t>
            </a:r>
          </a:p>
        </p:txBody>
      </p:sp>
      <p:sp>
        <p:nvSpPr>
          <p:cNvPr id="46" name="TextBox 45">
            <a:extLst>
              <a:ext uri="{FF2B5EF4-FFF2-40B4-BE49-F238E27FC236}">
                <a16:creationId xmlns:a16="http://schemas.microsoft.com/office/drawing/2014/main" id="{055BDB1B-A564-4427-877E-28D4012639A2}"/>
              </a:ext>
            </a:extLst>
          </p:cNvPr>
          <p:cNvSpPr txBox="1"/>
          <p:nvPr/>
        </p:nvSpPr>
        <p:spPr>
          <a:xfrm>
            <a:off x="7161796" y="3070461"/>
            <a:ext cx="856288" cy="307777"/>
          </a:xfrm>
          <a:prstGeom prst="rect">
            <a:avLst/>
          </a:prstGeom>
          <a:noFill/>
          <a:ln>
            <a:solidFill>
              <a:schemeClr val="tx1"/>
            </a:solidFill>
          </a:ln>
        </p:spPr>
        <p:txBody>
          <a:bodyPr wrap="square" rtlCol="0">
            <a:spAutoFit/>
          </a:bodyPr>
          <a:lstStyle/>
          <a:p>
            <a:pPr algn="ctr"/>
            <a:r>
              <a:rPr lang="en-US" sz="1400" dirty="0"/>
              <a:t>adaptive</a:t>
            </a:r>
          </a:p>
        </p:txBody>
      </p:sp>
      <p:sp>
        <p:nvSpPr>
          <p:cNvPr id="51" name="TextBox 50">
            <a:extLst>
              <a:ext uri="{FF2B5EF4-FFF2-40B4-BE49-F238E27FC236}">
                <a16:creationId xmlns:a16="http://schemas.microsoft.com/office/drawing/2014/main" id="{5F7D01C1-61E5-4402-8724-AF32A98CC8B6}"/>
              </a:ext>
            </a:extLst>
          </p:cNvPr>
          <p:cNvSpPr txBox="1"/>
          <p:nvPr/>
        </p:nvSpPr>
        <p:spPr>
          <a:xfrm>
            <a:off x="8102302" y="3061140"/>
            <a:ext cx="1034759" cy="307777"/>
          </a:xfrm>
          <a:prstGeom prst="rect">
            <a:avLst/>
          </a:prstGeom>
          <a:noFill/>
          <a:ln>
            <a:solidFill>
              <a:schemeClr val="tx1"/>
            </a:solidFill>
          </a:ln>
        </p:spPr>
        <p:txBody>
          <a:bodyPr wrap="square" rtlCol="0">
            <a:spAutoFit/>
          </a:bodyPr>
          <a:lstStyle/>
          <a:p>
            <a:pPr algn="ctr"/>
            <a:r>
              <a:rPr lang="en-US" sz="1400" dirty="0" err="1"/>
              <a:t>reactadapt</a:t>
            </a:r>
            <a:endParaRPr lang="en-US" sz="1400" dirty="0"/>
          </a:p>
        </p:txBody>
      </p:sp>
      <p:sp>
        <p:nvSpPr>
          <p:cNvPr id="62" name="TextBox 61">
            <a:extLst>
              <a:ext uri="{FF2B5EF4-FFF2-40B4-BE49-F238E27FC236}">
                <a16:creationId xmlns:a16="http://schemas.microsoft.com/office/drawing/2014/main" id="{44C2960C-1822-4EEF-AFB1-BC61A044295D}"/>
              </a:ext>
            </a:extLst>
          </p:cNvPr>
          <p:cNvSpPr txBox="1"/>
          <p:nvPr/>
        </p:nvSpPr>
        <p:spPr>
          <a:xfrm>
            <a:off x="9225452" y="3060276"/>
            <a:ext cx="856288" cy="307777"/>
          </a:xfrm>
          <a:prstGeom prst="rect">
            <a:avLst/>
          </a:prstGeom>
          <a:noFill/>
          <a:ln>
            <a:solidFill>
              <a:schemeClr val="tx1"/>
            </a:solidFill>
          </a:ln>
        </p:spPr>
        <p:txBody>
          <a:bodyPr wrap="square" rtlCol="0">
            <a:spAutoFit/>
          </a:bodyPr>
          <a:lstStyle/>
          <a:p>
            <a:pPr algn="ctr"/>
            <a:r>
              <a:rPr lang="en-US" sz="1400" dirty="0"/>
              <a:t>dynamic</a:t>
            </a:r>
          </a:p>
        </p:txBody>
      </p:sp>
      <p:sp>
        <p:nvSpPr>
          <p:cNvPr id="63" name="TextBox 62">
            <a:extLst>
              <a:ext uri="{FF2B5EF4-FFF2-40B4-BE49-F238E27FC236}">
                <a16:creationId xmlns:a16="http://schemas.microsoft.com/office/drawing/2014/main" id="{B4AAF4A6-D5FE-47F2-B4F8-261B4674894A}"/>
              </a:ext>
            </a:extLst>
          </p:cNvPr>
          <p:cNvSpPr txBox="1"/>
          <p:nvPr/>
        </p:nvSpPr>
        <p:spPr>
          <a:xfrm>
            <a:off x="10549570" y="3059541"/>
            <a:ext cx="857715" cy="307777"/>
          </a:xfrm>
          <a:prstGeom prst="rect">
            <a:avLst/>
          </a:prstGeom>
          <a:noFill/>
          <a:ln>
            <a:solidFill>
              <a:schemeClr val="tx1"/>
            </a:solidFill>
          </a:ln>
        </p:spPr>
        <p:txBody>
          <a:bodyPr wrap="square" rtlCol="0">
            <a:spAutoFit/>
          </a:bodyPr>
          <a:lstStyle/>
          <a:p>
            <a:pPr algn="ctr"/>
            <a:r>
              <a:rPr lang="en-US" sz="1400" dirty="0" err="1"/>
              <a:t>irise</a:t>
            </a:r>
            <a:endParaRPr lang="en-US" sz="1400" dirty="0"/>
          </a:p>
        </p:txBody>
      </p:sp>
      <p:cxnSp>
        <p:nvCxnSpPr>
          <p:cNvPr id="31" name="Straight Connector 30">
            <a:extLst>
              <a:ext uri="{FF2B5EF4-FFF2-40B4-BE49-F238E27FC236}">
                <a16:creationId xmlns:a16="http://schemas.microsoft.com/office/drawing/2014/main" id="{D148AE61-94A2-4294-BCF0-8ABE0BD3DC66}"/>
              </a:ext>
            </a:extLst>
          </p:cNvPr>
          <p:cNvCxnSpPr/>
          <p:nvPr/>
        </p:nvCxnSpPr>
        <p:spPr>
          <a:xfrm flipH="1">
            <a:off x="4987026" y="2778237"/>
            <a:ext cx="53366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EDF3E6F-9265-4525-9F55-195977BB63BE}"/>
              </a:ext>
            </a:extLst>
          </p:cNvPr>
          <p:cNvCxnSpPr>
            <a:stCxn id="42" idx="0"/>
          </p:cNvCxnSpPr>
          <p:nvPr/>
        </p:nvCxnSpPr>
        <p:spPr>
          <a:xfrm flipV="1">
            <a:off x="4987026" y="2778237"/>
            <a:ext cx="0" cy="2922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3B78EBD-8B0A-4A03-B05F-A6535C196B75}"/>
              </a:ext>
            </a:extLst>
          </p:cNvPr>
          <p:cNvCxnSpPr>
            <a:stCxn id="44" idx="0"/>
          </p:cNvCxnSpPr>
          <p:nvPr/>
        </p:nvCxnSpPr>
        <p:spPr>
          <a:xfrm flipV="1">
            <a:off x="5793961" y="2778237"/>
            <a:ext cx="0" cy="2952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676C7E0-0872-4E94-84EB-C8D7057B8AA5}"/>
              </a:ext>
            </a:extLst>
          </p:cNvPr>
          <p:cNvCxnSpPr>
            <a:stCxn id="45" idx="0"/>
          </p:cNvCxnSpPr>
          <p:nvPr/>
        </p:nvCxnSpPr>
        <p:spPr>
          <a:xfrm flipH="1" flipV="1">
            <a:off x="6692611" y="2778237"/>
            <a:ext cx="1" cy="299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F1CE67-3D4B-445D-BCDD-7A0EF1003ECD}"/>
              </a:ext>
            </a:extLst>
          </p:cNvPr>
          <p:cNvCxnSpPr>
            <a:stCxn id="46" idx="0"/>
          </p:cNvCxnSpPr>
          <p:nvPr/>
        </p:nvCxnSpPr>
        <p:spPr>
          <a:xfrm flipH="1" flipV="1">
            <a:off x="7586902" y="2790253"/>
            <a:ext cx="3038" cy="280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8BC7AA8-AACF-4F4C-8C14-31BDEF7F60C5}"/>
              </a:ext>
            </a:extLst>
          </p:cNvPr>
          <p:cNvCxnSpPr>
            <a:stCxn id="51" idx="0"/>
          </p:cNvCxnSpPr>
          <p:nvPr/>
        </p:nvCxnSpPr>
        <p:spPr>
          <a:xfrm flipH="1" flipV="1">
            <a:off x="8619572" y="2785769"/>
            <a:ext cx="110" cy="275371"/>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4987675-D824-40F8-8CBF-90DE237F2BF2}"/>
              </a:ext>
            </a:extLst>
          </p:cNvPr>
          <p:cNvCxnSpPr>
            <a:stCxn id="62" idx="0"/>
          </p:cNvCxnSpPr>
          <p:nvPr/>
        </p:nvCxnSpPr>
        <p:spPr>
          <a:xfrm flipH="1" flipV="1">
            <a:off x="9647426" y="2777124"/>
            <a:ext cx="6170" cy="283152"/>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B20B1DF-57BC-485C-B229-D78047202736}"/>
              </a:ext>
            </a:extLst>
          </p:cNvPr>
          <p:cNvCxnSpPr>
            <a:cxnSpLocks/>
          </p:cNvCxnSpPr>
          <p:nvPr/>
        </p:nvCxnSpPr>
        <p:spPr>
          <a:xfrm>
            <a:off x="10323702" y="2777124"/>
            <a:ext cx="6547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EB5E5ED7-FE74-44FB-B28C-B165B03139B9}"/>
              </a:ext>
            </a:extLst>
          </p:cNvPr>
          <p:cNvCxnSpPr>
            <a:stCxn id="63" idx="0"/>
          </p:cNvCxnSpPr>
          <p:nvPr/>
        </p:nvCxnSpPr>
        <p:spPr>
          <a:xfrm flipH="1" flipV="1">
            <a:off x="10978427" y="2777124"/>
            <a:ext cx="1" cy="282417"/>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8ECA4FD3-0F36-41C0-A66E-3DCA30E80BCB}"/>
              </a:ext>
            </a:extLst>
          </p:cNvPr>
          <p:cNvCxnSpPr>
            <a:cxnSpLocks/>
          </p:cNvCxnSpPr>
          <p:nvPr/>
        </p:nvCxnSpPr>
        <p:spPr>
          <a:xfrm flipV="1">
            <a:off x="10512360" y="3528140"/>
            <a:ext cx="0" cy="267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5A4B59A4-D5B5-44F5-8C69-E8885F10A43A}"/>
              </a:ext>
            </a:extLst>
          </p:cNvPr>
          <p:cNvCxnSpPr>
            <a:cxnSpLocks/>
          </p:cNvCxnSpPr>
          <p:nvPr/>
        </p:nvCxnSpPr>
        <p:spPr>
          <a:xfrm>
            <a:off x="10512360" y="3528141"/>
            <a:ext cx="46606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166A3409-C4DE-4998-AF65-2D3B9238B1CF}"/>
              </a:ext>
            </a:extLst>
          </p:cNvPr>
          <p:cNvCxnSpPr>
            <a:cxnSpLocks/>
            <a:stCxn id="63" idx="2"/>
          </p:cNvCxnSpPr>
          <p:nvPr/>
        </p:nvCxnSpPr>
        <p:spPr>
          <a:xfrm>
            <a:off x="10978428" y="3367318"/>
            <a:ext cx="0" cy="160823"/>
          </a:xfrm>
          <a:prstGeom prst="line">
            <a:avLst/>
          </a:prstGeom>
        </p:spPr>
        <p:style>
          <a:lnRef idx="1">
            <a:schemeClr val="accent1"/>
          </a:lnRef>
          <a:fillRef idx="0">
            <a:schemeClr val="accent1"/>
          </a:fillRef>
          <a:effectRef idx="0">
            <a:schemeClr val="accent1"/>
          </a:effectRef>
          <a:fontRef idx="minor">
            <a:schemeClr val="tx1"/>
          </a:fontRef>
        </p:style>
      </p:cxnSp>
      <p:sp>
        <p:nvSpPr>
          <p:cNvPr id="92" name="Rectangle 91">
            <a:extLst>
              <a:ext uri="{FF2B5EF4-FFF2-40B4-BE49-F238E27FC236}">
                <a16:creationId xmlns:a16="http://schemas.microsoft.com/office/drawing/2014/main" id="{84970C5A-31A6-4BA8-9532-73446234E2EC}"/>
              </a:ext>
            </a:extLst>
          </p:cNvPr>
          <p:cNvSpPr/>
          <p:nvPr/>
        </p:nvSpPr>
        <p:spPr>
          <a:xfrm>
            <a:off x="4569565" y="2914680"/>
            <a:ext cx="5626622" cy="658733"/>
          </a:xfrm>
          <a:prstGeom prst="rect">
            <a:avLst/>
          </a:prstGeom>
          <a:noFill/>
          <a:ln w="381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a-GE"/>
          </a:p>
        </p:txBody>
      </p:sp>
      <p:sp>
        <p:nvSpPr>
          <p:cNvPr id="97" name="Arrow: Down 96">
            <a:extLst>
              <a:ext uri="{FF2B5EF4-FFF2-40B4-BE49-F238E27FC236}">
                <a16:creationId xmlns:a16="http://schemas.microsoft.com/office/drawing/2014/main" id="{09998A62-7D3F-45BA-8C7F-8F503671DB2D}"/>
              </a:ext>
            </a:extLst>
          </p:cNvPr>
          <p:cNvSpPr/>
          <p:nvPr/>
        </p:nvSpPr>
        <p:spPr>
          <a:xfrm flipH="1">
            <a:off x="5806461" y="4127186"/>
            <a:ext cx="293743" cy="686781"/>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a-GE"/>
          </a:p>
        </p:txBody>
      </p:sp>
      <p:sp>
        <p:nvSpPr>
          <p:cNvPr id="98" name="Rectangle 97">
            <a:extLst>
              <a:ext uri="{FF2B5EF4-FFF2-40B4-BE49-F238E27FC236}">
                <a16:creationId xmlns:a16="http://schemas.microsoft.com/office/drawing/2014/main" id="{8F24DF31-9428-427E-B3CC-6FA04395E65F}"/>
              </a:ext>
            </a:extLst>
          </p:cNvPr>
          <p:cNvSpPr/>
          <p:nvPr/>
        </p:nvSpPr>
        <p:spPr>
          <a:xfrm>
            <a:off x="5880100" y="3983933"/>
            <a:ext cx="1151066" cy="1473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a-GE"/>
          </a:p>
        </p:txBody>
      </p:sp>
      <p:sp>
        <p:nvSpPr>
          <p:cNvPr id="99" name="Rectangle 98">
            <a:extLst>
              <a:ext uri="{FF2B5EF4-FFF2-40B4-BE49-F238E27FC236}">
                <a16:creationId xmlns:a16="http://schemas.microsoft.com/office/drawing/2014/main" id="{F1F43C08-806F-491F-B0FA-917D10719265}"/>
              </a:ext>
            </a:extLst>
          </p:cNvPr>
          <p:cNvSpPr/>
          <p:nvPr/>
        </p:nvSpPr>
        <p:spPr>
          <a:xfrm rot="16200000">
            <a:off x="6779849" y="3732616"/>
            <a:ext cx="355287" cy="1473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a-GE"/>
          </a:p>
        </p:txBody>
      </p:sp>
      <p:sp>
        <p:nvSpPr>
          <p:cNvPr id="100" name="TextBox 99">
            <a:extLst>
              <a:ext uri="{FF2B5EF4-FFF2-40B4-BE49-F238E27FC236}">
                <a16:creationId xmlns:a16="http://schemas.microsoft.com/office/drawing/2014/main" id="{83CD67AA-3AE6-4B64-8747-C28E81D2D109}"/>
              </a:ext>
            </a:extLst>
          </p:cNvPr>
          <p:cNvSpPr txBox="1"/>
          <p:nvPr/>
        </p:nvSpPr>
        <p:spPr>
          <a:xfrm>
            <a:off x="5162897" y="4814341"/>
            <a:ext cx="1573980" cy="523220"/>
          </a:xfrm>
          <a:prstGeom prst="rect">
            <a:avLst/>
          </a:prstGeom>
          <a:noFill/>
          <a:ln>
            <a:solidFill>
              <a:schemeClr val="tx1"/>
            </a:solidFill>
          </a:ln>
        </p:spPr>
        <p:txBody>
          <a:bodyPr wrap="square" rtlCol="0">
            <a:spAutoFit/>
          </a:bodyPr>
          <a:lstStyle>
            <a:defPPr>
              <a:defRPr lang="ka-GE"/>
            </a:defPPr>
            <a:lvl1pPr algn="ctr">
              <a:defRPr sz="1400"/>
            </a:lvl1pPr>
          </a:lstStyle>
          <a:p>
            <a:r>
              <a:rPr lang="en-US" dirty="0"/>
              <a:t>Different scenarios for energy strategy </a:t>
            </a:r>
            <a:endParaRPr lang="ka-GE" dirty="0"/>
          </a:p>
        </p:txBody>
      </p:sp>
    </p:spTree>
    <p:extLst>
      <p:ext uri="{BB962C8B-B14F-4D97-AF65-F5344CB8AC3E}">
        <p14:creationId xmlns:p14="http://schemas.microsoft.com/office/powerpoint/2010/main" val="3266140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67">
            <a:extLst>
              <a:ext uri="{FF2B5EF4-FFF2-40B4-BE49-F238E27FC236}">
                <a16:creationId xmlns:a16="http://schemas.microsoft.com/office/drawing/2014/main" id="{149563D2-7715-4B54-A6D7-CA0FBFCAF0DE}"/>
              </a:ext>
            </a:extLst>
          </p:cNvPr>
          <p:cNvPicPr>
            <a:picLocks noChangeAspect="1"/>
          </p:cNvPicPr>
          <p:nvPr/>
        </p:nvPicPr>
        <p:blipFill>
          <a:blip r:embed="rId2"/>
          <a:stretch>
            <a:fillRect/>
          </a:stretch>
        </p:blipFill>
        <p:spPr>
          <a:xfrm>
            <a:off x="0" y="652909"/>
            <a:ext cx="12192000" cy="3088640"/>
          </a:xfrm>
          <a:prstGeom prst="rect">
            <a:avLst/>
          </a:prstGeom>
        </p:spPr>
      </p:pic>
      <p:sp>
        <p:nvSpPr>
          <p:cNvPr id="69" name="TextBox 68">
            <a:extLst>
              <a:ext uri="{FF2B5EF4-FFF2-40B4-BE49-F238E27FC236}">
                <a16:creationId xmlns:a16="http://schemas.microsoft.com/office/drawing/2014/main" id="{3460762D-F1C4-4747-A90A-7CB742EF03F6}"/>
              </a:ext>
            </a:extLst>
          </p:cNvPr>
          <p:cNvSpPr txBox="1"/>
          <p:nvPr/>
        </p:nvSpPr>
        <p:spPr>
          <a:xfrm>
            <a:off x="0" y="114300"/>
            <a:ext cx="12192000" cy="1077218"/>
          </a:xfrm>
          <a:prstGeom prst="rect">
            <a:avLst/>
          </a:prstGeom>
          <a:noFill/>
        </p:spPr>
        <p:txBody>
          <a:bodyPr wrap="square" rtlCol="0">
            <a:spAutoFit/>
          </a:bodyPr>
          <a:lstStyle/>
          <a:p>
            <a:r>
              <a:rPr lang="en-US" sz="3200" b="1" dirty="0">
                <a:latin typeface="+mj-lt"/>
                <a:ea typeface="+mj-ea"/>
                <a:cs typeface="+mj-cs"/>
              </a:rPr>
              <a:t>Filtering dwellings by territory (Grenoble) and plotting their total consumption by house ID</a:t>
            </a:r>
            <a:endParaRPr lang="ka-GE" sz="3200" b="1" dirty="0">
              <a:latin typeface="+mj-lt"/>
              <a:ea typeface="+mj-ea"/>
              <a:cs typeface="+mj-cs"/>
            </a:endParaRPr>
          </a:p>
        </p:txBody>
      </p:sp>
      <p:pic>
        <p:nvPicPr>
          <p:cNvPr id="71" name="Picture 70">
            <a:extLst>
              <a:ext uri="{FF2B5EF4-FFF2-40B4-BE49-F238E27FC236}">
                <a16:creationId xmlns:a16="http://schemas.microsoft.com/office/drawing/2014/main" id="{BC248271-CCDF-4D02-A145-FDA0C3D253DC}"/>
              </a:ext>
            </a:extLst>
          </p:cNvPr>
          <p:cNvPicPr>
            <a:picLocks noChangeAspect="1"/>
          </p:cNvPicPr>
          <p:nvPr/>
        </p:nvPicPr>
        <p:blipFill>
          <a:blip r:embed="rId3"/>
          <a:stretch>
            <a:fillRect/>
          </a:stretch>
        </p:blipFill>
        <p:spPr>
          <a:xfrm>
            <a:off x="0" y="4133838"/>
            <a:ext cx="12192000" cy="2724162"/>
          </a:xfrm>
          <a:prstGeom prst="rect">
            <a:avLst/>
          </a:prstGeom>
        </p:spPr>
      </p:pic>
      <p:sp>
        <p:nvSpPr>
          <p:cNvPr id="72" name="TextBox 71">
            <a:extLst>
              <a:ext uri="{FF2B5EF4-FFF2-40B4-BE49-F238E27FC236}">
                <a16:creationId xmlns:a16="http://schemas.microsoft.com/office/drawing/2014/main" id="{C99E29D4-F715-4589-A0B6-82A43A1947D5}"/>
              </a:ext>
            </a:extLst>
          </p:cNvPr>
          <p:cNvSpPr txBox="1"/>
          <p:nvPr/>
        </p:nvSpPr>
        <p:spPr>
          <a:xfrm>
            <a:off x="0" y="3741549"/>
            <a:ext cx="9705975" cy="584775"/>
          </a:xfrm>
          <a:prstGeom prst="rect">
            <a:avLst/>
          </a:prstGeom>
          <a:noFill/>
        </p:spPr>
        <p:txBody>
          <a:bodyPr wrap="square" rtlCol="0">
            <a:spAutoFit/>
          </a:bodyPr>
          <a:lstStyle/>
          <a:p>
            <a:r>
              <a:rPr lang="en-US" sz="3200" b="1" dirty="0">
                <a:latin typeface="+mj-lt"/>
                <a:ea typeface="+mj-ea"/>
                <a:cs typeface="+mj-cs"/>
              </a:rPr>
              <a:t>Total electricity consumption for all houses</a:t>
            </a:r>
            <a:endParaRPr lang="ka-GE" sz="3200" b="1" dirty="0">
              <a:latin typeface="+mj-lt"/>
              <a:ea typeface="+mj-ea"/>
              <a:cs typeface="+mj-cs"/>
            </a:endParaRPr>
          </a:p>
        </p:txBody>
      </p:sp>
    </p:spTree>
    <p:extLst>
      <p:ext uri="{BB962C8B-B14F-4D97-AF65-F5344CB8AC3E}">
        <p14:creationId xmlns:p14="http://schemas.microsoft.com/office/powerpoint/2010/main" val="2216471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C168D-98B3-4FBE-9525-BD4325694189}"/>
              </a:ext>
            </a:extLst>
          </p:cNvPr>
          <p:cNvSpPr>
            <a:spLocks noGrp="1"/>
          </p:cNvSpPr>
          <p:nvPr>
            <p:ph type="title"/>
          </p:nvPr>
        </p:nvSpPr>
        <p:spPr>
          <a:xfrm>
            <a:off x="0" y="0"/>
            <a:ext cx="4295775" cy="866775"/>
          </a:xfrm>
        </p:spPr>
        <p:txBody>
          <a:bodyPr/>
          <a:lstStyle/>
          <a:p>
            <a:r>
              <a:rPr lang="en-GB" b="1" dirty="0"/>
              <a:t>Depth of flexibility</a:t>
            </a:r>
            <a:endParaRPr lang="ka-GE" b="1" dirty="0"/>
          </a:p>
        </p:txBody>
      </p:sp>
      <p:pic>
        <p:nvPicPr>
          <p:cNvPr id="5" name="Content Placeholder 4">
            <a:extLst>
              <a:ext uri="{FF2B5EF4-FFF2-40B4-BE49-F238E27FC236}">
                <a16:creationId xmlns:a16="http://schemas.microsoft.com/office/drawing/2014/main" id="{2F4D20C9-425B-40CE-AD83-7B7CBAF3D578}"/>
              </a:ext>
            </a:extLst>
          </p:cNvPr>
          <p:cNvPicPr>
            <a:picLocks noGrp="1" noChangeAspect="1"/>
          </p:cNvPicPr>
          <p:nvPr>
            <p:ph idx="1"/>
          </p:nvPr>
        </p:nvPicPr>
        <p:blipFill>
          <a:blip r:embed="rId2"/>
          <a:stretch>
            <a:fillRect/>
          </a:stretch>
        </p:blipFill>
        <p:spPr>
          <a:xfrm>
            <a:off x="0" y="4057974"/>
            <a:ext cx="12192000" cy="2800026"/>
          </a:xfrm>
        </p:spPr>
      </p:pic>
      <p:pic>
        <p:nvPicPr>
          <p:cNvPr id="9" name="Picture 8">
            <a:extLst>
              <a:ext uri="{FF2B5EF4-FFF2-40B4-BE49-F238E27FC236}">
                <a16:creationId xmlns:a16="http://schemas.microsoft.com/office/drawing/2014/main" id="{DF4A8F04-6EA2-4FEE-9B9C-C6412517C0B6}"/>
              </a:ext>
            </a:extLst>
          </p:cNvPr>
          <p:cNvPicPr>
            <a:picLocks noChangeAspect="1"/>
          </p:cNvPicPr>
          <p:nvPr/>
        </p:nvPicPr>
        <p:blipFill>
          <a:blip r:embed="rId3"/>
          <a:stretch>
            <a:fillRect/>
          </a:stretch>
        </p:blipFill>
        <p:spPr>
          <a:xfrm>
            <a:off x="0" y="866775"/>
            <a:ext cx="7419975" cy="2324424"/>
          </a:xfrm>
          <a:prstGeom prst="rect">
            <a:avLst/>
          </a:prstGeom>
        </p:spPr>
      </p:pic>
      <p:sp>
        <p:nvSpPr>
          <p:cNvPr id="10" name="TextBox 9">
            <a:extLst>
              <a:ext uri="{FF2B5EF4-FFF2-40B4-BE49-F238E27FC236}">
                <a16:creationId xmlns:a16="http://schemas.microsoft.com/office/drawing/2014/main" id="{AA020186-6BEF-4D62-A8B4-6AC461F3AFEF}"/>
              </a:ext>
            </a:extLst>
          </p:cNvPr>
          <p:cNvSpPr txBox="1"/>
          <p:nvPr/>
        </p:nvSpPr>
        <p:spPr>
          <a:xfrm>
            <a:off x="7562850" y="790575"/>
            <a:ext cx="4324350" cy="2308324"/>
          </a:xfrm>
          <a:prstGeom prst="rect">
            <a:avLst/>
          </a:prstGeom>
          <a:noFill/>
        </p:spPr>
        <p:txBody>
          <a:bodyPr wrap="square" rtlCol="0">
            <a:spAutoFit/>
          </a:bodyPr>
          <a:lstStyle/>
          <a:p>
            <a:r>
              <a:rPr lang="en-US" dirty="0"/>
              <a:t>Flexibility conditions are given for each energy appliance which helps us divide them into categories </a:t>
            </a:r>
          </a:p>
          <a:p>
            <a:endParaRPr lang="en-US" dirty="0"/>
          </a:p>
          <a:p>
            <a:r>
              <a:rPr lang="en-US" dirty="0"/>
              <a:t>We can give categories for each appliance by making a loop that will categorize similar appliances and automatically apply these flexibility categories for all houses.</a:t>
            </a:r>
          </a:p>
        </p:txBody>
      </p:sp>
      <p:sp>
        <p:nvSpPr>
          <p:cNvPr id="12" name="TextBox 11">
            <a:extLst>
              <a:ext uri="{FF2B5EF4-FFF2-40B4-BE49-F238E27FC236}">
                <a16:creationId xmlns:a16="http://schemas.microsoft.com/office/drawing/2014/main" id="{4EB84861-25D5-4D44-B0D4-42360D6BFD4E}"/>
              </a:ext>
            </a:extLst>
          </p:cNvPr>
          <p:cNvSpPr txBox="1"/>
          <p:nvPr/>
        </p:nvSpPr>
        <p:spPr>
          <a:xfrm>
            <a:off x="0" y="3333660"/>
            <a:ext cx="12192000" cy="1077218"/>
          </a:xfrm>
          <a:prstGeom prst="rect">
            <a:avLst/>
          </a:prstGeom>
          <a:noFill/>
        </p:spPr>
        <p:txBody>
          <a:bodyPr wrap="square">
            <a:spAutoFit/>
          </a:bodyPr>
          <a:lstStyle/>
          <a:p>
            <a:r>
              <a:rPr lang="en-US" sz="3200" dirty="0"/>
              <a:t>Total consumption of all grouped houses consumed in 24 hours during one year. Positive and negative flexibilities in 24 hours during 1 year</a:t>
            </a:r>
          </a:p>
        </p:txBody>
      </p:sp>
    </p:spTree>
    <p:extLst>
      <p:ext uri="{BB962C8B-B14F-4D97-AF65-F5344CB8AC3E}">
        <p14:creationId xmlns:p14="http://schemas.microsoft.com/office/powerpoint/2010/main" val="1056724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22DD1-057F-4070-9B2F-606BFE38C806}"/>
              </a:ext>
            </a:extLst>
          </p:cNvPr>
          <p:cNvSpPr>
            <a:spLocks noGrp="1"/>
          </p:cNvSpPr>
          <p:nvPr>
            <p:ph type="title"/>
          </p:nvPr>
        </p:nvSpPr>
        <p:spPr>
          <a:xfrm>
            <a:off x="0" y="0"/>
            <a:ext cx="5686816" cy="453019"/>
          </a:xfrm>
        </p:spPr>
        <p:txBody>
          <a:bodyPr>
            <a:normAutofit fontScale="90000"/>
          </a:bodyPr>
          <a:lstStyle/>
          <a:p>
            <a:r>
              <a:rPr lang="en-US" sz="3600" b="1" dirty="0"/>
              <a:t>Basic scenarios simulation</a:t>
            </a:r>
            <a:endParaRPr lang="ka-GE" sz="3600" b="1" dirty="0"/>
          </a:p>
        </p:txBody>
      </p:sp>
      <p:pic>
        <p:nvPicPr>
          <p:cNvPr id="5" name="Content Placeholder 4">
            <a:extLst>
              <a:ext uri="{FF2B5EF4-FFF2-40B4-BE49-F238E27FC236}">
                <a16:creationId xmlns:a16="http://schemas.microsoft.com/office/drawing/2014/main" id="{36794913-1B50-45E6-850F-7A975BFA7807}"/>
              </a:ext>
            </a:extLst>
          </p:cNvPr>
          <p:cNvPicPr>
            <a:picLocks noGrp="1" noChangeAspect="1"/>
          </p:cNvPicPr>
          <p:nvPr>
            <p:ph idx="1"/>
          </p:nvPr>
        </p:nvPicPr>
        <p:blipFill>
          <a:blip r:embed="rId2"/>
          <a:stretch>
            <a:fillRect/>
          </a:stretch>
        </p:blipFill>
        <p:spPr>
          <a:xfrm>
            <a:off x="4121034" y="3044900"/>
            <a:ext cx="3920893" cy="2322880"/>
          </a:xfrm>
        </p:spPr>
      </p:pic>
      <p:pic>
        <p:nvPicPr>
          <p:cNvPr id="7" name="Picture 6">
            <a:extLst>
              <a:ext uri="{FF2B5EF4-FFF2-40B4-BE49-F238E27FC236}">
                <a16:creationId xmlns:a16="http://schemas.microsoft.com/office/drawing/2014/main" id="{AAC1B458-0796-4533-8993-324F194A90B6}"/>
              </a:ext>
            </a:extLst>
          </p:cNvPr>
          <p:cNvPicPr>
            <a:picLocks noChangeAspect="1"/>
          </p:cNvPicPr>
          <p:nvPr/>
        </p:nvPicPr>
        <p:blipFill>
          <a:blip r:embed="rId3"/>
          <a:stretch>
            <a:fillRect/>
          </a:stretch>
        </p:blipFill>
        <p:spPr>
          <a:xfrm>
            <a:off x="37470" y="3440861"/>
            <a:ext cx="3837202" cy="1890588"/>
          </a:xfrm>
          <a:prstGeom prst="rect">
            <a:avLst/>
          </a:prstGeom>
        </p:spPr>
      </p:pic>
      <p:sp>
        <p:nvSpPr>
          <p:cNvPr id="12" name="TextBox 11">
            <a:extLst>
              <a:ext uri="{FF2B5EF4-FFF2-40B4-BE49-F238E27FC236}">
                <a16:creationId xmlns:a16="http://schemas.microsoft.com/office/drawing/2014/main" id="{08F638FA-8201-42A3-B9C6-573ADB6DA605}"/>
              </a:ext>
            </a:extLst>
          </p:cNvPr>
          <p:cNvSpPr txBox="1"/>
          <p:nvPr/>
        </p:nvSpPr>
        <p:spPr>
          <a:xfrm>
            <a:off x="0" y="403173"/>
            <a:ext cx="5130717" cy="2923877"/>
          </a:xfrm>
          <a:prstGeom prst="rect">
            <a:avLst/>
          </a:prstGeom>
          <a:noFill/>
        </p:spPr>
        <p:txBody>
          <a:bodyPr wrap="square">
            <a:spAutoFit/>
          </a:bodyPr>
          <a:lstStyle/>
          <a:p>
            <a:r>
              <a:rPr lang="en-US" sz="1600" b="1" dirty="0"/>
              <a:t>Color Strategy</a:t>
            </a:r>
          </a:p>
          <a:p>
            <a:r>
              <a:rPr lang="en-US" sz="1400" dirty="0"/>
              <a:t>6 levels of alert can be sent, depending on the strategy:</a:t>
            </a:r>
          </a:p>
          <a:p>
            <a:pPr marL="285750" indent="-285750">
              <a:buFont typeface="Wingdings" panose="05000000000000000000" pitchFamily="2" charset="2"/>
              <a:buChar char="Ø"/>
            </a:pPr>
            <a:r>
              <a:rPr lang="en-US" sz="1400" dirty="0"/>
              <a:t>BLINKING_GREEN: the highest level of demand for an increase in consumption</a:t>
            </a:r>
          </a:p>
          <a:p>
            <a:pPr marL="285750" indent="-285750">
              <a:buFont typeface="Wingdings" panose="05000000000000000000" pitchFamily="2" charset="2"/>
              <a:buChar char="Ø"/>
            </a:pPr>
            <a:r>
              <a:rPr lang="en-US" sz="1400" dirty="0"/>
              <a:t>SUPER GREEN: average level of demand for an increase in consumption</a:t>
            </a:r>
          </a:p>
          <a:p>
            <a:pPr marL="285750" indent="-285750">
              <a:buFont typeface="Wingdings" panose="05000000000000000000" pitchFamily="2" charset="2"/>
              <a:buChar char="Ø"/>
            </a:pPr>
            <a:r>
              <a:rPr lang="en-US" sz="1400" dirty="0"/>
              <a:t>GREEN: lowest level of demand for an increase in consumption</a:t>
            </a:r>
          </a:p>
          <a:p>
            <a:pPr marL="285750" indent="-285750">
              <a:buFont typeface="Wingdings" panose="05000000000000000000" pitchFamily="2" charset="2"/>
              <a:buChar char="Ø"/>
            </a:pPr>
            <a:r>
              <a:rPr lang="en-US" sz="1400" dirty="0"/>
              <a:t>WHITE, no alert</a:t>
            </a:r>
          </a:p>
          <a:p>
            <a:pPr marL="285750" indent="-285750">
              <a:buFont typeface="Wingdings" panose="05000000000000000000" pitchFamily="2" charset="2"/>
              <a:buChar char="Ø"/>
            </a:pPr>
            <a:r>
              <a:rPr lang="en-US" sz="1400" dirty="0"/>
              <a:t>RED: lowest level of demand for reduction of consumption</a:t>
            </a:r>
          </a:p>
          <a:p>
            <a:pPr marL="285750" indent="-285750">
              <a:buFont typeface="Wingdings" panose="05000000000000000000" pitchFamily="2" charset="2"/>
              <a:buChar char="Ø"/>
            </a:pPr>
            <a:r>
              <a:rPr lang="en-US" sz="1400" dirty="0"/>
              <a:t>SUPER RED: average level of demand for reduction of consumption</a:t>
            </a:r>
          </a:p>
          <a:p>
            <a:pPr marL="285750" indent="-285750">
              <a:buFont typeface="Wingdings" panose="05000000000000000000" pitchFamily="2" charset="2"/>
              <a:buChar char="Ø"/>
            </a:pPr>
            <a:r>
              <a:rPr lang="en-US" sz="1400" dirty="0"/>
              <a:t>BLINKING RED: the highest level of demand for reduction of consumption</a:t>
            </a:r>
            <a:endParaRPr lang="ka-GE" sz="1400" dirty="0"/>
          </a:p>
        </p:txBody>
      </p:sp>
      <p:sp>
        <p:nvSpPr>
          <p:cNvPr id="13" name="TextBox 12">
            <a:extLst>
              <a:ext uri="{FF2B5EF4-FFF2-40B4-BE49-F238E27FC236}">
                <a16:creationId xmlns:a16="http://schemas.microsoft.com/office/drawing/2014/main" id="{02124FF0-37BF-4FD1-9917-17DBC7D55733}"/>
              </a:ext>
            </a:extLst>
          </p:cNvPr>
          <p:cNvSpPr txBox="1"/>
          <p:nvPr/>
        </p:nvSpPr>
        <p:spPr>
          <a:xfrm>
            <a:off x="5234114" y="479071"/>
            <a:ext cx="3654342" cy="2923877"/>
          </a:xfrm>
          <a:prstGeom prst="rect">
            <a:avLst/>
          </a:prstGeom>
          <a:noFill/>
        </p:spPr>
        <p:txBody>
          <a:bodyPr wrap="square" rtlCol="0">
            <a:spAutoFit/>
          </a:bodyPr>
          <a:lstStyle/>
          <a:p>
            <a:r>
              <a:rPr lang="en-US" sz="1600" b="1" dirty="0"/>
              <a:t>Strategies</a:t>
            </a:r>
            <a:endParaRPr lang="en-US" sz="1400" b="1" dirty="0"/>
          </a:p>
          <a:p>
            <a:pPr marL="342900" indent="-342900">
              <a:buAutoNum type="arabicPeriod"/>
            </a:pPr>
            <a:r>
              <a:rPr lang="en-US" sz="1400" dirty="0"/>
              <a:t>No-signal strategy</a:t>
            </a:r>
          </a:p>
          <a:p>
            <a:pPr marL="342900" indent="-342900">
              <a:buAutoNum type="arabicPeriod"/>
            </a:pPr>
            <a:r>
              <a:rPr lang="en-US" sz="1400" dirty="0"/>
              <a:t>Basic strategy </a:t>
            </a:r>
          </a:p>
          <a:p>
            <a:pPr marL="342900" indent="-342900">
              <a:buAutoNum type="arabicPeriod"/>
            </a:pPr>
            <a:r>
              <a:rPr lang="en-US" sz="1400" dirty="0"/>
              <a:t>Reactive strategy: (if basic is not enough) </a:t>
            </a:r>
          </a:p>
          <a:p>
            <a:pPr marL="342900" indent="-342900">
              <a:buAutoNum type="arabicPeriod"/>
            </a:pPr>
            <a:r>
              <a:rPr lang="en-US" sz="1400" dirty="0"/>
              <a:t>Adaptive strategy (Decisions for color alerts depend on past reactions)</a:t>
            </a:r>
          </a:p>
          <a:p>
            <a:pPr marL="342900" indent="-342900">
              <a:buAutoNum type="arabicPeriod"/>
            </a:pPr>
            <a:r>
              <a:rPr lang="en-US" sz="1400" dirty="0"/>
              <a:t>Adaptive and reactive strategy (Similar to the adaptive strategy, but uses blinking alerts if changes are insufficient) </a:t>
            </a:r>
          </a:p>
          <a:p>
            <a:pPr marL="342900" indent="-342900">
              <a:buAutoNum type="arabicPeriod"/>
            </a:pPr>
            <a:r>
              <a:rPr lang="en-US" sz="1400" dirty="0"/>
              <a:t>Dynamic strategy (Alerts depend on predefined ratios of different colors)</a:t>
            </a:r>
          </a:p>
          <a:p>
            <a:pPr marL="342900" indent="-342900">
              <a:buAutoNum type="arabicPeriod"/>
            </a:pPr>
            <a:endParaRPr lang="en-US" sz="1400" dirty="0"/>
          </a:p>
          <a:p>
            <a:pPr marL="342900" indent="-342900">
              <a:buAutoNum type="arabicPeriod"/>
            </a:pPr>
            <a:endParaRPr lang="ka-GE" sz="1400" dirty="0"/>
          </a:p>
        </p:txBody>
      </p:sp>
      <p:sp>
        <p:nvSpPr>
          <p:cNvPr id="14" name="TextBox 13">
            <a:extLst>
              <a:ext uri="{FF2B5EF4-FFF2-40B4-BE49-F238E27FC236}">
                <a16:creationId xmlns:a16="http://schemas.microsoft.com/office/drawing/2014/main" id="{D73E0C36-346C-469A-9777-EB34C69039F0}"/>
              </a:ext>
            </a:extLst>
          </p:cNvPr>
          <p:cNvSpPr txBox="1"/>
          <p:nvPr/>
        </p:nvSpPr>
        <p:spPr>
          <a:xfrm>
            <a:off x="8991855" y="479071"/>
            <a:ext cx="3162675" cy="2916183"/>
          </a:xfrm>
          <a:prstGeom prst="rect">
            <a:avLst/>
          </a:prstGeom>
          <a:noFill/>
        </p:spPr>
        <p:txBody>
          <a:bodyPr wrap="square" rtlCol="0">
            <a:spAutoFit/>
          </a:bodyPr>
          <a:lstStyle/>
          <a:p>
            <a:r>
              <a:rPr lang="en-US" sz="1600" b="1" dirty="0"/>
              <a:t>Performance Indicators</a:t>
            </a:r>
          </a:p>
          <a:p>
            <a:pPr marL="342900" indent="-342900">
              <a:buAutoNum type="arabicPeriod"/>
            </a:pPr>
            <a:r>
              <a:rPr lang="en-US" sz="1400" dirty="0"/>
              <a:t>Efficiency </a:t>
            </a:r>
          </a:p>
          <a:p>
            <a:pPr marL="742950" lvl="1" indent="-285750">
              <a:buFont typeface="Arial" panose="020B0604020202020204" pitchFamily="34" charset="0"/>
              <a:buChar char="•"/>
            </a:pPr>
            <a:r>
              <a:rPr lang="en-US" sz="1400" dirty="0"/>
              <a:t>NEEG (KWH/day)</a:t>
            </a:r>
          </a:p>
          <a:p>
            <a:pPr marL="742950" lvl="1" indent="-285750">
              <a:buFont typeface="Arial" panose="020B0604020202020204" pitchFamily="34" charset="0"/>
              <a:buChar char="•"/>
            </a:pPr>
            <a:r>
              <a:rPr lang="en-US" sz="1400" dirty="0"/>
              <a:t>Self-consumption (%)</a:t>
            </a:r>
          </a:p>
          <a:p>
            <a:pPr marL="742950" lvl="1" indent="-285750">
              <a:buFont typeface="Arial" panose="020B0604020202020204" pitchFamily="34" charset="0"/>
              <a:buChar char="•"/>
            </a:pPr>
            <a:r>
              <a:rPr lang="en-US" sz="1350" dirty="0"/>
              <a:t>Dependency (1-Self-sufficie, %)</a:t>
            </a:r>
          </a:p>
          <a:p>
            <a:pPr marL="742950" lvl="1" indent="-285750">
              <a:buFont typeface="Arial" panose="020B0604020202020204" pitchFamily="34" charset="0"/>
              <a:buChar char="•"/>
            </a:pPr>
            <a:r>
              <a:rPr lang="en-US" sz="1400" dirty="0"/>
              <a:t>Autonomy</a:t>
            </a:r>
          </a:p>
          <a:p>
            <a:pPr marL="742950" lvl="1" indent="-285750">
              <a:buFont typeface="Arial" panose="020B0604020202020204" pitchFamily="34" charset="0"/>
              <a:buChar char="•"/>
            </a:pPr>
            <a:r>
              <a:rPr lang="en-US" sz="1400" dirty="0"/>
              <a:t>Cost (€)</a:t>
            </a:r>
          </a:p>
          <a:p>
            <a:pPr marL="342900" indent="-342900">
              <a:buAutoNum type="arabicPeriod"/>
            </a:pPr>
            <a:r>
              <a:rPr lang="en-US" sz="1400" dirty="0"/>
              <a:t>Annoyance Level</a:t>
            </a:r>
          </a:p>
          <a:p>
            <a:pPr marL="742950" lvl="1" indent="-285750">
              <a:buFont typeface="Arial" panose="020B0604020202020204" pitchFamily="34" charset="0"/>
              <a:buChar char="•"/>
            </a:pPr>
            <a:r>
              <a:rPr lang="en-US" sz="1400" dirty="0"/>
              <a:t>Renunciation (%)</a:t>
            </a:r>
          </a:p>
          <a:p>
            <a:pPr marL="742950" lvl="1" indent="-285750">
              <a:buFont typeface="Arial" panose="020B0604020202020204" pitchFamily="34" charset="0"/>
              <a:buChar char="•"/>
            </a:pPr>
            <a:r>
              <a:rPr lang="en-US" sz="1400" dirty="0"/>
              <a:t>Number of alerts per day</a:t>
            </a:r>
          </a:p>
          <a:p>
            <a:pPr marL="742950" lvl="1" indent="-285750">
              <a:buFont typeface="Arial" panose="020B0604020202020204" pitchFamily="34" charset="0"/>
              <a:buChar char="•"/>
            </a:pPr>
            <a:r>
              <a:rPr lang="en-US" sz="1400" dirty="0"/>
              <a:t>Actual share for a member</a:t>
            </a:r>
          </a:p>
          <a:p>
            <a:pPr marL="342900" indent="-342900">
              <a:buAutoNum type="arabicPeriod"/>
            </a:pPr>
            <a:r>
              <a:rPr lang="en-US" sz="1400" dirty="0"/>
              <a:t>Contribution of EC members</a:t>
            </a:r>
          </a:p>
          <a:p>
            <a:pPr marL="742950" lvl="1" indent="-285750">
              <a:buFont typeface="Arial" panose="020B0604020202020204" pitchFamily="34" charset="0"/>
              <a:buChar char="•"/>
            </a:pPr>
            <a:r>
              <a:rPr lang="en-US" sz="1400" dirty="0"/>
              <a:t>Effort (%)</a:t>
            </a:r>
          </a:p>
        </p:txBody>
      </p:sp>
      <p:cxnSp>
        <p:nvCxnSpPr>
          <p:cNvPr id="16" name="Straight Connector 15">
            <a:extLst>
              <a:ext uri="{FF2B5EF4-FFF2-40B4-BE49-F238E27FC236}">
                <a16:creationId xmlns:a16="http://schemas.microsoft.com/office/drawing/2014/main" id="{BD8D2719-887D-4DFF-AE13-664FAF60307F}"/>
              </a:ext>
            </a:extLst>
          </p:cNvPr>
          <p:cNvCxnSpPr/>
          <p:nvPr/>
        </p:nvCxnSpPr>
        <p:spPr>
          <a:xfrm>
            <a:off x="5130716" y="779254"/>
            <a:ext cx="0" cy="2649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8CB89B4-1B05-4BC7-9FCA-9FC375247889}"/>
              </a:ext>
            </a:extLst>
          </p:cNvPr>
          <p:cNvCxnSpPr/>
          <p:nvPr/>
        </p:nvCxnSpPr>
        <p:spPr>
          <a:xfrm>
            <a:off x="8871039" y="779254"/>
            <a:ext cx="0" cy="2649746"/>
          </a:xfrm>
          <a:prstGeom prst="line">
            <a:avLst/>
          </a:prstGeom>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0B336DDE-8428-4C81-9713-9F590FEACA82}"/>
              </a:ext>
            </a:extLst>
          </p:cNvPr>
          <p:cNvPicPr>
            <a:picLocks noChangeAspect="1"/>
          </p:cNvPicPr>
          <p:nvPr/>
        </p:nvPicPr>
        <p:blipFill>
          <a:blip r:embed="rId4"/>
          <a:stretch>
            <a:fillRect/>
          </a:stretch>
        </p:blipFill>
        <p:spPr>
          <a:xfrm>
            <a:off x="8332444" y="3520434"/>
            <a:ext cx="3859556" cy="1731442"/>
          </a:xfrm>
          <a:prstGeom prst="rect">
            <a:avLst/>
          </a:prstGeom>
        </p:spPr>
      </p:pic>
      <p:pic>
        <p:nvPicPr>
          <p:cNvPr id="21" name="Picture 20">
            <a:extLst>
              <a:ext uri="{FF2B5EF4-FFF2-40B4-BE49-F238E27FC236}">
                <a16:creationId xmlns:a16="http://schemas.microsoft.com/office/drawing/2014/main" id="{7618387A-E889-4970-BE66-24FDEE26F6C3}"/>
              </a:ext>
            </a:extLst>
          </p:cNvPr>
          <p:cNvPicPr>
            <a:picLocks noChangeAspect="1"/>
          </p:cNvPicPr>
          <p:nvPr/>
        </p:nvPicPr>
        <p:blipFill>
          <a:blip r:embed="rId5"/>
          <a:stretch>
            <a:fillRect/>
          </a:stretch>
        </p:blipFill>
        <p:spPr>
          <a:xfrm>
            <a:off x="312934" y="5200007"/>
            <a:ext cx="3593886" cy="1537539"/>
          </a:xfrm>
          <a:prstGeom prst="rect">
            <a:avLst/>
          </a:prstGeom>
        </p:spPr>
      </p:pic>
      <p:pic>
        <p:nvPicPr>
          <p:cNvPr id="23" name="Picture 22">
            <a:extLst>
              <a:ext uri="{FF2B5EF4-FFF2-40B4-BE49-F238E27FC236}">
                <a16:creationId xmlns:a16="http://schemas.microsoft.com/office/drawing/2014/main" id="{C7D50046-37AD-476D-94CB-4CA097D43497}"/>
              </a:ext>
            </a:extLst>
          </p:cNvPr>
          <p:cNvPicPr>
            <a:picLocks noChangeAspect="1"/>
          </p:cNvPicPr>
          <p:nvPr/>
        </p:nvPicPr>
        <p:blipFill>
          <a:blip r:embed="rId6"/>
          <a:stretch>
            <a:fillRect/>
          </a:stretch>
        </p:blipFill>
        <p:spPr>
          <a:xfrm>
            <a:off x="4317679" y="5200007"/>
            <a:ext cx="3654343" cy="1655309"/>
          </a:xfrm>
          <a:prstGeom prst="rect">
            <a:avLst/>
          </a:prstGeom>
        </p:spPr>
      </p:pic>
      <p:pic>
        <p:nvPicPr>
          <p:cNvPr id="25" name="Picture 24">
            <a:extLst>
              <a:ext uri="{FF2B5EF4-FFF2-40B4-BE49-F238E27FC236}">
                <a16:creationId xmlns:a16="http://schemas.microsoft.com/office/drawing/2014/main" id="{5DF5AEB5-EFF9-4258-8564-4E6E99B2AD2F}"/>
              </a:ext>
            </a:extLst>
          </p:cNvPr>
          <p:cNvPicPr>
            <a:picLocks noChangeAspect="1"/>
          </p:cNvPicPr>
          <p:nvPr/>
        </p:nvPicPr>
        <p:blipFill>
          <a:blip r:embed="rId7"/>
          <a:stretch>
            <a:fillRect/>
          </a:stretch>
        </p:blipFill>
        <p:spPr>
          <a:xfrm>
            <a:off x="8288288" y="5230762"/>
            <a:ext cx="3878703" cy="1593798"/>
          </a:xfrm>
          <a:prstGeom prst="rect">
            <a:avLst/>
          </a:prstGeom>
        </p:spPr>
      </p:pic>
      <p:sp>
        <p:nvSpPr>
          <p:cNvPr id="26" name="TextBox 25">
            <a:extLst>
              <a:ext uri="{FF2B5EF4-FFF2-40B4-BE49-F238E27FC236}">
                <a16:creationId xmlns:a16="http://schemas.microsoft.com/office/drawing/2014/main" id="{950FE44A-C6C8-4B98-9CDA-4B0DF8183FB3}"/>
              </a:ext>
            </a:extLst>
          </p:cNvPr>
          <p:cNvSpPr txBox="1"/>
          <p:nvPr/>
        </p:nvSpPr>
        <p:spPr>
          <a:xfrm>
            <a:off x="-27438" y="3703131"/>
            <a:ext cx="391155" cy="369332"/>
          </a:xfrm>
          <a:prstGeom prst="rect">
            <a:avLst/>
          </a:prstGeom>
          <a:noFill/>
        </p:spPr>
        <p:txBody>
          <a:bodyPr wrap="square" rtlCol="0">
            <a:spAutoFit/>
          </a:bodyPr>
          <a:lstStyle/>
          <a:p>
            <a:r>
              <a:rPr lang="en-US" dirty="0"/>
              <a:t>1)</a:t>
            </a:r>
            <a:endParaRPr lang="ka-GE" dirty="0"/>
          </a:p>
        </p:txBody>
      </p:sp>
      <p:sp>
        <p:nvSpPr>
          <p:cNvPr id="27" name="TextBox 26">
            <a:extLst>
              <a:ext uri="{FF2B5EF4-FFF2-40B4-BE49-F238E27FC236}">
                <a16:creationId xmlns:a16="http://schemas.microsoft.com/office/drawing/2014/main" id="{45308B5A-4B7D-406F-B7D5-B0CB1E4E6D17}"/>
              </a:ext>
            </a:extLst>
          </p:cNvPr>
          <p:cNvSpPr txBox="1"/>
          <p:nvPr/>
        </p:nvSpPr>
        <p:spPr>
          <a:xfrm>
            <a:off x="3986668" y="3697852"/>
            <a:ext cx="391155" cy="369332"/>
          </a:xfrm>
          <a:prstGeom prst="rect">
            <a:avLst/>
          </a:prstGeom>
          <a:noFill/>
        </p:spPr>
        <p:txBody>
          <a:bodyPr wrap="square" rtlCol="0">
            <a:spAutoFit/>
          </a:bodyPr>
          <a:lstStyle/>
          <a:p>
            <a:r>
              <a:rPr lang="en-US" dirty="0"/>
              <a:t>2)</a:t>
            </a:r>
            <a:endParaRPr lang="ka-GE" dirty="0"/>
          </a:p>
        </p:txBody>
      </p:sp>
      <p:sp>
        <p:nvSpPr>
          <p:cNvPr id="28" name="TextBox 27">
            <a:extLst>
              <a:ext uri="{FF2B5EF4-FFF2-40B4-BE49-F238E27FC236}">
                <a16:creationId xmlns:a16="http://schemas.microsoft.com/office/drawing/2014/main" id="{3AE6A15A-0356-464A-8A31-C9795C59F541}"/>
              </a:ext>
            </a:extLst>
          </p:cNvPr>
          <p:cNvSpPr txBox="1"/>
          <p:nvPr/>
        </p:nvSpPr>
        <p:spPr>
          <a:xfrm>
            <a:off x="7991608" y="3697852"/>
            <a:ext cx="391155" cy="369332"/>
          </a:xfrm>
          <a:prstGeom prst="rect">
            <a:avLst/>
          </a:prstGeom>
          <a:noFill/>
        </p:spPr>
        <p:txBody>
          <a:bodyPr wrap="square" rtlCol="0">
            <a:spAutoFit/>
          </a:bodyPr>
          <a:lstStyle/>
          <a:p>
            <a:r>
              <a:rPr lang="en-US" dirty="0"/>
              <a:t>3)</a:t>
            </a:r>
            <a:endParaRPr lang="ka-GE" dirty="0"/>
          </a:p>
        </p:txBody>
      </p:sp>
      <p:sp>
        <p:nvSpPr>
          <p:cNvPr id="29" name="TextBox 28">
            <a:extLst>
              <a:ext uri="{FF2B5EF4-FFF2-40B4-BE49-F238E27FC236}">
                <a16:creationId xmlns:a16="http://schemas.microsoft.com/office/drawing/2014/main" id="{831FA65F-701C-4F90-AE6A-2FD6FE811EC1}"/>
              </a:ext>
            </a:extLst>
          </p:cNvPr>
          <p:cNvSpPr txBox="1"/>
          <p:nvPr/>
        </p:nvSpPr>
        <p:spPr>
          <a:xfrm>
            <a:off x="-32435" y="5183114"/>
            <a:ext cx="391155" cy="369332"/>
          </a:xfrm>
          <a:prstGeom prst="rect">
            <a:avLst/>
          </a:prstGeom>
          <a:noFill/>
        </p:spPr>
        <p:txBody>
          <a:bodyPr wrap="square" rtlCol="0">
            <a:spAutoFit/>
          </a:bodyPr>
          <a:lstStyle/>
          <a:p>
            <a:r>
              <a:rPr lang="en-US" dirty="0"/>
              <a:t>4)</a:t>
            </a:r>
            <a:endParaRPr lang="ka-GE" dirty="0"/>
          </a:p>
        </p:txBody>
      </p:sp>
      <p:sp>
        <p:nvSpPr>
          <p:cNvPr id="31" name="TextBox 30">
            <a:extLst>
              <a:ext uri="{FF2B5EF4-FFF2-40B4-BE49-F238E27FC236}">
                <a16:creationId xmlns:a16="http://schemas.microsoft.com/office/drawing/2014/main" id="{12425FEC-B3B1-49E6-9546-E11E482A6BE1}"/>
              </a:ext>
            </a:extLst>
          </p:cNvPr>
          <p:cNvSpPr txBox="1"/>
          <p:nvPr/>
        </p:nvSpPr>
        <p:spPr>
          <a:xfrm>
            <a:off x="3995360" y="5202308"/>
            <a:ext cx="391155" cy="369332"/>
          </a:xfrm>
          <a:prstGeom prst="rect">
            <a:avLst/>
          </a:prstGeom>
          <a:noFill/>
        </p:spPr>
        <p:txBody>
          <a:bodyPr wrap="square" rtlCol="0">
            <a:spAutoFit/>
          </a:bodyPr>
          <a:lstStyle/>
          <a:p>
            <a:r>
              <a:rPr lang="en-US" dirty="0"/>
              <a:t>5)</a:t>
            </a:r>
            <a:endParaRPr lang="ka-GE" dirty="0"/>
          </a:p>
        </p:txBody>
      </p:sp>
      <p:sp>
        <p:nvSpPr>
          <p:cNvPr id="32" name="TextBox 31">
            <a:extLst>
              <a:ext uri="{FF2B5EF4-FFF2-40B4-BE49-F238E27FC236}">
                <a16:creationId xmlns:a16="http://schemas.microsoft.com/office/drawing/2014/main" id="{BB081735-B0E6-4639-AF26-F6429858B250}"/>
              </a:ext>
            </a:extLst>
          </p:cNvPr>
          <p:cNvSpPr txBox="1"/>
          <p:nvPr/>
        </p:nvSpPr>
        <p:spPr>
          <a:xfrm>
            <a:off x="8021864" y="5225483"/>
            <a:ext cx="391155" cy="369332"/>
          </a:xfrm>
          <a:prstGeom prst="rect">
            <a:avLst/>
          </a:prstGeom>
          <a:noFill/>
        </p:spPr>
        <p:txBody>
          <a:bodyPr wrap="square" rtlCol="0">
            <a:spAutoFit/>
          </a:bodyPr>
          <a:lstStyle/>
          <a:p>
            <a:r>
              <a:rPr lang="en-US" dirty="0"/>
              <a:t>6)</a:t>
            </a:r>
            <a:endParaRPr lang="ka-GE" dirty="0"/>
          </a:p>
        </p:txBody>
      </p:sp>
    </p:spTree>
    <p:extLst>
      <p:ext uri="{BB962C8B-B14F-4D97-AF65-F5344CB8AC3E}">
        <p14:creationId xmlns:p14="http://schemas.microsoft.com/office/powerpoint/2010/main" val="2297547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16EC9-29A5-437B-AE93-CC11AC5A425A}"/>
              </a:ext>
            </a:extLst>
          </p:cNvPr>
          <p:cNvSpPr>
            <a:spLocks noGrp="1"/>
          </p:cNvSpPr>
          <p:nvPr>
            <p:ph type="title"/>
          </p:nvPr>
        </p:nvSpPr>
        <p:spPr/>
        <p:txBody>
          <a:bodyPr/>
          <a:lstStyle/>
          <a:p>
            <a:r>
              <a:rPr lang="en-US" dirty="0"/>
              <a:t>Future development</a:t>
            </a:r>
            <a:endParaRPr lang="ka-GE" dirty="0"/>
          </a:p>
        </p:txBody>
      </p:sp>
      <p:sp>
        <p:nvSpPr>
          <p:cNvPr id="3" name="Content Placeholder 2">
            <a:extLst>
              <a:ext uri="{FF2B5EF4-FFF2-40B4-BE49-F238E27FC236}">
                <a16:creationId xmlns:a16="http://schemas.microsoft.com/office/drawing/2014/main" id="{E97FC838-233F-49E6-9227-963C615555C9}"/>
              </a:ext>
            </a:extLst>
          </p:cNvPr>
          <p:cNvSpPr>
            <a:spLocks noGrp="1"/>
          </p:cNvSpPr>
          <p:nvPr>
            <p:ph idx="1"/>
          </p:nvPr>
        </p:nvSpPr>
        <p:spPr/>
        <p:txBody>
          <a:bodyPr>
            <a:normAutofit fontScale="92500" lnSpcReduction="20000"/>
          </a:bodyPr>
          <a:lstStyle/>
          <a:p>
            <a:r>
              <a:rPr lang="en-US" dirty="0"/>
              <a:t>Simple indicators which will be general need to be adapted for this simulation</a:t>
            </a:r>
          </a:p>
          <a:p>
            <a:r>
              <a:rPr lang="en-US" dirty="0"/>
              <a:t>We can also try to apply our complex indicators to the simulation</a:t>
            </a:r>
          </a:p>
          <a:p>
            <a:r>
              <a:rPr lang="en-US" dirty="0"/>
              <a:t>Compare the effect of difficult and simple indicators on consumption  </a:t>
            </a:r>
          </a:p>
          <a:p>
            <a:r>
              <a:rPr lang="en-US" dirty="0"/>
              <a:t>Need to take out PV consumption and add Flexibility conditions</a:t>
            </a:r>
          </a:p>
          <a:p>
            <a:r>
              <a:rPr lang="en-US" dirty="0"/>
              <a:t>Need to think of different strategies for simulation</a:t>
            </a:r>
          </a:p>
          <a:p>
            <a:pPr marL="685800" lvl="2">
              <a:spcBef>
                <a:spcPts val="1000"/>
              </a:spcBef>
            </a:pPr>
            <a:r>
              <a:rPr lang="en-US" sz="2400" dirty="0"/>
              <a:t>We can start with very easy strategies for example if demand is high and needs to shift send a red signal to avoid using flexible devices.</a:t>
            </a:r>
          </a:p>
          <a:p>
            <a:pPr marL="685800" lvl="2">
              <a:spcBef>
                <a:spcPts val="1000"/>
              </a:spcBef>
            </a:pPr>
            <a:r>
              <a:rPr lang="en-US" sz="2400" dirty="0"/>
              <a:t>We can apply the same but only for specific hours…. </a:t>
            </a:r>
          </a:p>
          <a:p>
            <a:r>
              <a:rPr lang="en-US" dirty="0"/>
              <a:t>we can only ask customers which devices they have at home and then apply our method. (if we can know the power of each device it could be easier to predict). </a:t>
            </a:r>
            <a:endParaRPr lang="ka-GE" dirty="0"/>
          </a:p>
        </p:txBody>
      </p:sp>
    </p:spTree>
    <p:extLst>
      <p:ext uri="{BB962C8B-B14F-4D97-AF65-F5344CB8AC3E}">
        <p14:creationId xmlns:p14="http://schemas.microsoft.com/office/powerpoint/2010/main" val="934004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2225</TotalTime>
  <Words>696</Words>
  <Application>Microsoft Office PowerPoint</Application>
  <PresentationFormat>Widescreen</PresentationFormat>
  <Paragraphs>110</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Sylfaen</vt:lpstr>
      <vt:lpstr>Wingdings</vt:lpstr>
      <vt:lpstr>Office Theme</vt:lpstr>
      <vt:lpstr>Multi-agent modelization for flexibility evaluation in residential dwellings</vt:lpstr>
      <vt:lpstr>Building energy </vt:lpstr>
      <vt:lpstr>Project distribution and development: Notebook 9</vt:lpstr>
      <vt:lpstr>PowerPoint Presentation</vt:lpstr>
      <vt:lpstr>Depth of flexibility</vt:lpstr>
      <vt:lpstr>Basic scenarios simulation</vt:lpstr>
      <vt:lpstr>Future development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Lasha Khubashvili</dc:creator>
  <cp:lastModifiedBy>Lasha Khubashvili</cp:lastModifiedBy>
  <cp:revision>43</cp:revision>
  <dcterms:created xsi:type="dcterms:W3CDTF">2024-05-29T11:53:18Z</dcterms:created>
  <dcterms:modified xsi:type="dcterms:W3CDTF">2024-06-03T15:10:00Z</dcterms:modified>
</cp:coreProperties>
</file>