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D1C50-0CAF-40A8-921A-6E3E58FF4F08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a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B022-6875-483A-BCCC-6B75FE0DB46D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03315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filtered data as for one year also I was always filtering data as it was necessary In different scenarios so I applied various filters and methods. </a:t>
            </a:r>
          </a:p>
          <a:p>
            <a:endParaRPr lang="ka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B022-6875-483A-BCCC-6B75FE0DB46D}" type="slidenum">
              <a:rPr lang="ka-GE" smtClean="0"/>
              <a:t>4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75211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0F99-01D3-49E3-BB46-46B4A7E57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DBEF2-C8AC-4D8C-B84E-CE3BA94F7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CBD1C-3D22-4B3E-B514-74A85104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0644-E9D4-4F22-B761-D1C92DC0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41E9-FB49-4FDB-AB7F-7C58A4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32217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841D-4EF0-4D89-8107-E2FD5DF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79E57-5549-448C-B185-6AA61E05F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239B-4C45-4961-A6BD-CF555725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35CFB-1A76-4230-9CF6-E849BE6B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A5095-F223-4128-A514-0E268F41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6904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C873A-1F69-4A3C-B588-7F3F3D702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88EDE-345A-4DE3-BE60-F2F217D7A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6926-AEFB-4334-BE26-D4796962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70AB-32D5-478E-BA60-DEC7AAE7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0E9D-7967-4DA1-A004-EF85805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63002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EAF-6B11-4113-B5D4-2FDA4BA5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8E1-0E8D-4245-B15C-6610D5E4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3114-51E8-4BCE-83DB-F6C99BF7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590F-F08A-4A7C-8E04-FD5A482A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8054-84E6-4D90-87DC-AEF290F6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67872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0BDD-C635-43F5-A881-DD663DAE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F6A7-5E65-4F36-BCF2-A6BBE907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3A50-0B1E-430C-8B53-83E9D111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A85B-B35D-482E-9338-DF588536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192E-3280-494D-818E-1883F49C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07108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E914-7CF4-4981-A61C-152BCE3B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E419-16ED-4248-A99B-7A505B81B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AD7A2-1DF1-45D6-875C-BD4296A4B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C7818-C2EF-4835-A8F1-3E617007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C0BF8-6C80-4E5B-9E7C-B7ED59B6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6755-25A7-44D0-ACCF-36930090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6681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67C3-138B-4FB0-9051-584A74FB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34A2-53D9-4C5B-AA47-94CD27832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B8714-4871-4B27-AFF2-CA3634782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71EE0-4C97-4E35-AA3D-4D74C6338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D4F2C-0615-47BD-890A-CB11D2DBE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1E5B6-8ADA-443F-82A5-5F32AB3E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90DC3-25F8-47AD-9D6A-C0B4C019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F0BB2-2438-4317-B8B2-99EE419F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1962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BC79-F451-4A80-BF34-A00DDBBB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D7999-E61D-4AE1-8291-799B891C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98AE2-CE26-4E8F-AA77-0A8E7ED0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75D3-C1DE-48B7-861F-CDC1B294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21624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57EA2-D463-4A1E-82E1-434EB098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1236D-21FA-400A-A277-E8C1AAF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219E6-63CD-4A61-8723-3D85A325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7884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8E58-04F5-423D-815B-F09300B9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D51E-0810-40F8-B06D-C456F74C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05010-208E-45F3-B4CC-92842B6F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2F8B3-8032-4C34-AFC2-2EA44A7E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51510-060D-4FBF-B887-15EDD039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AA209-DCBF-43F6-919B-85DB49F9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61187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590B-CC5D-4FA7-A61A-554448DD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47233-072B-440F-8978-0D23D84A8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4606-539B-40CC-9318-D81A8F10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AFBC6-B2C6-4557-BF4D-08758F96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7381F-C3FC-4E3A-B65A-4897F31A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412B-5086-4FEC-903E-F564B137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2584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3440E-F94E-4F2D-8406-ECE1BE3A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3262-4C8A-412C-9E54-D6D5205E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74BE3-2DF4-4881-B947-5B7F35EF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AC83-CD16-4BB2-B38C-33375D7F253D}" type="datetimeFigureOut">
              <a:rPr lang="ka-GE" smtClean="0"/>
              <a:t>18.06.2024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E548-D113-48DC-B7B7-8D551D3BD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1EE2-6671-411E-BE62-D58B635BF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99DF-1FB8-4058-8C8E-0E85E8CBF93F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03630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a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C1BB-3F3F-4BB2-A527-74776904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Multi-agent </a:t>
            </a:r>
            <a:r>
              <a:rPr lang="en-US" dirty="0" err="1"/>
              <a:t>modelization</a:t>
            </a:r>
            <a:r>
              <a:rPr lang="en-US" dirty="0"/>
              <a:t> for flexibility evaluation in residential dwellings</a:t>
            </a:r>
            <a:endParaRPr lang="ka-G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3DB2D-26E9-4945-B0E7-51A926461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5059363"/>
            <a:ext cx="421513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Autor (intern): Lasha Khubashvili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Supervisors:     WURTZ Frederic </a:t>
            </a:r>
          </a:p>
          <a:p>
            <a:pPr algn="just"/>
            <a:r>
              <a:rPr lang="en-GB" dirty="0"/>
              <a:t>	              Stéphane PLOIX</a:t>
            </a:r>
            <a:endParaRPr lang="ka-GE" dirty="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F13C6921-FAAF-4B46-A169-A24F9FF84B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9275" cy="1431290"/>
          </a:xfrm>
          <a:prstGeom prst="rect">
            <a:avLst/>
          </a:prstGeom>
        </p:spPr>
      </p:pic>
      <p:pic>
        <p:nvPicPr>
          <p:cNvPr id="5" name="Image 2">
            <a:extLst>
              <a:ext uri="{FF2B5EF4-FFF2-40B4-BE49-F238E27FC236}">
                <a16:creationId xmlns:a16="http://schemas.microsoft.com/office/drawing/2014/main" id="{D8F5195A-6F9C-411B-A203-645C4ECE42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78160" y="0"/>
            <a:ext cx="1513840" cy="1379220"/>
          </a:xfrm>
          <a:prstGeom prst="rect">
            <a:avLst/>
          </a:prstGeom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E676F864-1103-497E-B7A9-929D41F8CE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15865" y="0"/>
            <a:ext cx="1819275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60DA2-3C34-4855-B6CC-BCCB0011D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5840627"/>
            <a:ext cx="1513840" cy="1004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3095F9-D5DE-4F8E-BF66-DE4BE0FF2CCB}"/>
              </a:ext>
            </a:extLst>
          </p:cNvPr>
          <p:cNvSpPr txBox="1"/>
          <p:nvPr/>
        </p:nvSpPr>
        <p:spPr>
          <a:xfrm>
            <a:off x="10668000" y="5471295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a-GE" dirty="0" err="1"/>
              <a:t>FlexRICAN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9110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83"/>
    </mc:Choice>
    <mc:Fallback xmlns="">
      <p:transition spd="slow" advTm="437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B508-863D-4C5C-AD86-BFB01CAC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0"/>
            <a:ext cx="3495675" cy="744221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INTRODUCTION</a:t>
            </a:r>
            <a:endParaRPr lang="ka-GE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BED6-93ED-4426-8FF3-7B4870C8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7385"/>
            <a:ext cx="5966694" cy="27660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	The internship work provides part of the European project “</a:t>
            </a:r>
            <a:r>
              <a:rPr lang="en-US" sz="2200" dirty="0" err="1"/>
              <a:t>FlexRICAN</a:t>
            </a:r>
            <a:r>
              <a:rPr lang="en-US" sz="2200" dirty="0"/>
              <a:t>” collaboration work with 2 laboratories located in Grenoble:</a:t>
            </a:r>
          </a:p>
          <a:p>
            <a:pPr algn="just"/>
            <a:r>
              <a:rPr lang="en-US" sz="2200" dirty="0"/>
              <a:t>G2ELAB Lab,</a:t>
            </a:r>
          </a:p>
          <a:p>
            <a:pPr algn="just"/>
            <a:r>
              <a:rPr lang="en-US" sz="2200" dirty="0"/>
              <a:t>G-SCOP Lab.</a:t>
            </a:r>
          </a:p>
          <a:p>
            <a:pPr marL="0" indent="0" algn="just">
              <a:buNone/>
            </a:pPr>
            <a:r>
              <a:rPr lang="en-US" sz="2200" dirty="0"/>
              <a:t>Under supervision by professors:</a:t>
            </a:r>
          </a:p>
          <a:p>
            <a:pPr marL="0" indent="0">
              <a:buNone/>
            </a:pPr>
            <a:r>
              <a:rPr lang="en-US" sz="2200" b="1" dirty="0"/>
              <a:t>	           Frederic WURTZ &amp; Stéphane PLOIX.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45D87-0898-43AF-AE55-63BE809B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07" y="71674"/>
            <a:ext cx="5907131" cy="3611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6DEB7-02A7-4114-B099-B7206A7A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3850223"/>
            <a:ext cx="2720338" cy="2676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AE496-6837-4A24-B93F-C1D838215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62" y="3811386"/>
            <a:ext cx="2720338" cy="2754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EF5171-3F6C-4BD8-A62A-D73B0EFA4D1C}"/>
              </a:ext>
            </a:extLst>
          </p:cNvPr>
          <p:cNvSpPr txBox="1"/>
          <p:nvPr/>
        </p:nvSpPr>
        <p:spPr>
          <a:xfrm>
            <a:off x="0" y="3572658"/>
            <a:ext cx="596669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/>
              <a:t>Orientation and Goals</a:t>
            </a:r>
          </a:p>
          <a:p>
            <a:pPr marL="0" indent="0" algn="just">
              <a:buNone/>
            </a:pPr>
            <a:r>
              <a:rPr lang="en-US" sz="2200" dirty="0"/>
              <a:t>	This study focuses on residential buildings, particularly on accurately modeling the actions of households on various signals, that can apply indirect flexibility. We aim to develop a customizable model capable of representing houses and their inhabitants, facilitating the simulation of hypotheses regarding their reactions and consequences.</a:t>
            </a:r>
            <a:endParaRPr lang="ka-GE" sz="2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8A4008-545C-47EE-BF89-5F32995BD123}"/>
              </a:ext>
            </a:extLst>
          </p:cNvPr>
          <p:cNvCxnSpPr>
            <a:cxnSpLocks/>
          </p:cNvCxnSpPr>
          <p:nvPr/>
        </p:nvCxnSpPr>
        <p:spPr>
          <a:xfrm>
            <a:off x="0" y="629920"/>
            <a:ext cx="39928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86"/>
    </mc:Choice>
    <mc:Fallback xmlns="">
      <p:transition spd="slow" advTm="723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BE80-2B1F-4F4A-B6AF-E907F86C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F462-16CD-49D3-8AD0-F3B30054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84414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9B73-A874-41B1-8005-9DB30432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937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Different stages of research to Develop Multi-agent simulation</a:t>
            </a:r>
            <a:endParaRPr lang="ka-G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1D6D-9CB9-4BA1-B2F1-B7E443D24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7" y="788814"/>
            <a:ext cx="10850149" cy="58625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Gathering and processing bibliography and data, which can be useful for research, and finding advanced existing technologies.</a:t>
            </a:r>
          </a:p>
          <a:p>
            <a:r>
              <a:rPr lang="en-US" dirty="0"/>
              <a:t>Data analysis for the “</a:t>
            </a:r>
            <a:r>
              <a:rPr lang="en-US" dirty="0" err="1"/>
              <a:t>Irise</a:t>
            </a:r>
            <a:r>
              <a:rPr lang="en-US" dirty="0"/>
              <a:t>” database, </a:t>
            </a:r>
          </a:p>
          <a:p>
            <a:pPr lvl="1"/>
            <a:r>
              <a:rPr lang="en-US" dirty="0"/>
              <a:t>Filtering </a:t>
            </a:r>
          </a:p>
          <a:p>
            <a:pPr lvl="1"/>
            <a:r>
              <a:rPr lang="en-US" dirty="0"/>
              <a:t>Collecting important data </a:t>
            </a:r>
          </a:p>
          <a:p>
            <a:pPr lvl="1"/>
            <a:r>
              <a:rPr lang="en-US" dirty="0"/>
              <a:t>Clean data</a:t>
            </a:r>
          </a:p>
          <a:p>
            <a:r>
              <a:rPr lang="en-US" dirty="0"/>
              <a:t>Categorization for flexible and not flexible devices</a:t>
            </a:r>
          </a:p>
          <a:p>
            <a:r>
              <a:rPr lang="en-US" dirty="0"/>
              <a:t>Making 2 types of flexibility indicators: </a:t>
            </a:r>
          </a:p>
          <a:p>
            <a:pPr lvl="1"/>
            <a:r>
              <a:rPr lang="en-US" dirty="0"/>
              <a:t>Simple indicators </a:t>
            </a:r>
          </a:p>
          <a:p>
            <a:pPr lvl="1"/>
            <a:r>
              <a:rPr lang="en-US" dirty="0"/>
              <a:t>Complex indicators </a:t>
            </a:r>
          </a:p>
          <a:p>
            <a:r>
              <a:rPr lang="en-US" dirty="0"/>
              <a:t>Calculate </a:t>
            </a:r>
            <a:r>
              <a:rPr lang="en-US" dirty="0" err="1"/>
              <a:t>Irise</a:t>
            </a:r>
            <a:r>
              <a:rPr lang="en-US" dirty="0"/>
              <a:t> data consumption in different ways:</a:t>
            </a:r>
          </a:p>
          <a:p>
            <a:pPr lvl="1"/>
            <a:r>
              <a:rPr lang="en-US" dirty="0"/>
              <a:t>Annual energy consumption for each device </a:t>
            </a:r>
          </a:p>
          <a:p>
            <a:pPr lvl="1"/>
            <a:r>
              <a:rPr lang="en-US" dirty="0"/>
              <a:t>Devices consumption divided for 24 hours for 1 year to see the daily profile of each device </a:t>
            </a:r>
          </a:p>
          <a:p>
            <a:r>
              <a:rPr lang="en-US" dirty="0"/>
              <a:t>Flexibility potential calculated with both complex and simple indicators</a:t>
            </a:r>
          </a:p>
          <a:p>
            <a:pPr lvl="1"/>
            <a:r>
              <a:rPr lang="en-US" dirty="0"/>
              <a:t>Simple indicators potential of flexibility</a:t>
            </a:r>
          </a:p>
          <a:p>
            <a:pPr lvl="1"/>
            <a:r>
              <a:rPr lang="en-US" dirty="0"/>
              <a:t>Complex indicators potential of flexibility</a:t>
            </a:r>
          </a:p>
          <a:p>
            <a:pPr lvl="1"/>
            <a:r>
              <a:rPr lang="en-US" dirty="0"/>
              <a:t>Comparison of simple and complex indicators results</a:t>
            </a:r>
          </a:p>
          <a:p>
            <a:r>
              <a:rPr lang="en-US" dirty="0"/>
              <a:t>First steps of multi-agent simulation simulation. (I can use my picture from board)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8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85F-B2F6-4018-89CB-00DE18B7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4296"/>
          </a:xfrm>
        </p:spPr>
        <p:txBody>
          <a:bodyPr>
            <a:noAutofit/>
          </a:bodyPr>
          <a:lstStyle/>
          <a:p>
            <a:r>
              <a:rPr lang="en-US" sz="2800" dirty="0"/>
              <a:t>Gathering and processing bibliography and data, which can be useful for research, and finding advanced existing technologies</a:t>
            </a:r>
            <a:endParaRPr lang="ka-G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53E9-D73B-4E5A-8600-93322B4B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65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Keywords clustering </a:t>
            </a:r>
          </a:p>
          <a:p>
            <a:endParaRPr lang="ka-G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9D8539-EBC9-4F03-96A2-3B40E952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46986"/>
              </p:ext>
            </p:extLst>
          </p:nvPr>
        </p:nvGraphicFramePr>
        <p:xfrm>
          <a:off x="0" y="1619884"/>
          <a:ext cx="12192001" cy="341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235">
                  <a:extLst>
                    <a:ext uri="{9D8B030D-6E8A-4147-A177-3AD203B41FA5}">
                      <a16:colId xmlns:a16="http://schemas.microsoft.com/office/drawing/2014/main" val="4169011592"/>
                    </a:ext>
                  </a:extLst>
                </a:gridCol>
                <a:gridCol w="2177964">
                  <a:extLst>
                    <a:ext uri="{9D8B030D-6E8A-4147-A177-3AD203B41FA5}">
                      <a16:colId xmlns:a16="http://schemas.microsoft.com/office/drawing/2014/main" val="99541786"/>
                    </a:ext>
                  </a:extLst>
                </a:gridCol>
                <a:gridCol w="2214626">
                  <a:extLst>
                    <a:ext uri="{9D8B030D-6E8A-4147-A177-3AD203B41FA5}">
                      <a16:colId xmlns:a16="http://schemas.microsoft.com/office/drawing/2014/main" val="2624430358"/>
                    </a:ext>
                  </a:extLst>
                </a:gridCol>
                <a:gridCol w="2390776">
                  <a:extLst>
                    <a:ext uri="{9D8B030D-6E8A-4147-A177-3AD203B41FA5}">
                      <a16:colId xmlns:a16="http://schemas.microsoft.com/office/drawing/2014/main" val="1145092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0077492"/>
                    </a:ext>
                  </a:extLst>
                </a:gridCol>
              </a:tblGrid>
              <a:tr h="719108">
                <a:tc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Flexibility </a:t>
                      </a:r>
                    </a:p>
                    <a:p>
                      <a:r>
                        <a:rPr lang="en-US" dirty="0"/>
                        <a:t>concept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Flexibility indicators 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Multi-agent simulation 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Appliances </a:t>
                      </a:r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4601"/>
                  </a:ext>
                </a:extLst>
              </a:tr>
              <a:tr h="31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a-G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Flexibility 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Key performance indicator 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Agent-based Smart Home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 management system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44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a-GE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Demand-side management 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Flexing residential energy demand indicators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Multi-agent reinforcement learning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to energy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communities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887153"/>
                  </a:ext>
                </a:extLst>
              </a:tr>
              <a:tr h="39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a-GE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Renewable energy 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 flexibility protocols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Multi-agent systems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41249"/>
                  </a:ext>
                </a:extLst>
              </a:tr>
              <a:tr h="368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a-GE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Building energy flexibility 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Flexibility indicators for building 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6175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a-GE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Demand response 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36678"/>
                  </a:ext>
                </a:extLst>
              </a:tr>
              <a:tr h="324935">
                <a:tc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Flexibility characteristics 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88625"/>
                  </a:ext>
                </a:extLst>
              </a:tr>
              <a:tr h="420185">
                <a:tc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Energy flexibility </a:t>
                      </a:r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7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2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C03-9633-4BAC-9220-49A1180B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133976" cy="953776"/>
          </a:xfrm>
        </p:spPr>
        <p:txBody>
          <a:bodyPr/>
          <a:lstStyle/>
          <a:p>
            <a:endParaRPr lang="ka-G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69C74F-3AD8-4A7D-8EE6-66D69FF23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334935"/>
              </p:ext>
            </p:extLst>
          </p:nvPr>
        </p:nvGraphicFramePr>
        <p:xfrm>
          <a:off x="-1" y="953776"/>
          <a:ext cx="12192001" cy="590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404">
                  <a:extLst>
                    <a:ext uri="{9D8B030D-6E8A-4147-A177-3AD203B41FA5}">
                      <a16:colId xmlns:a16="http://schemas.microsoft.com/office/drawing/2014/main" val="3322579686"/>
                    </a:ext>
                  </a:extLst>
                </a:gridCol>
                <a:gridCol w="671672">
                  <a:extLst>
                    <a:ext uri="{9D8B030D-6E8A-4147-A177-3AD203B41FA5}">
                      <a16:colId xmlns:a16="http://schemas.microsoft.com/office/drawing/2014/main" val="166184587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124242093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58272925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915197208"/>
                    </a:ext>
                  </a:extLst>
                </a:gridCol>
                <a:gridCol w="1094482">
                  <a:extLst>
                    <a:ext uri="{9D8B030D-6E8A-4147-A177-3AD203B41FA5}">
                      <a16:colId xmlns:a16="http://schemas.microsoft.com/office/drawing/2014/main" val="1462081714"/>
                    </a:ext>
                  </a:extLst>
                </a:gridCol>
                <a:gridCol w="705743">
                  <a:extLst>
                    <a:ext uri="{9D8B030D-6E8A-4147-A177-3AD203B41FA5}">
                      <a16:colId xmlns:a16="http://schemas.microsoft.com/office/drawing/2014/main" val="3831712059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US" dirty="0"/>
                        <a:t>Reference </a:t>
                      </a:r>
                      <a:endParaRPr lang="ka-GE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Organization </a:t>
                      </a:r>
                      <a:r>
                        <a:rPr lang="en-US"/>
                        <a:t>and preferences of </a:t>
                      </a:r>
                      <a:r>
                        <a:rPr lang="en-US" dirty="0"/>
                        <a:t>references </a:t>
                      </a:r>
                      <a:endParaRPr lang="ka-G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39697"/>
                  </a:ext>
                </a:extLst>
              </a:tr>
              <a:tr h="308239">
                <a:tc vMerge="1"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 information</a:t>
                      </a:r>
                      <a:endParaRPr lang="ka-G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General information</a:t>
                      </a:r>
                      <a:endParaRPr lang="ka-G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ka-G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143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 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Theoretical 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oriented 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overview</a:t>
                      </a:r>
                      <a:endParaRPr lang="ka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34828"/>
                  </a:ext>
                </a:extLst>
              </a:tr>
              <a:tr h="456938">
                <a:tc>
                  <a:txBody>
                    <a:bodyPr/>
                    <a:lstStyle/>
                    <a:p>
                      <a:r>
                        <a:rPr lang="en-US" sz="1200" dirty="0"/>
                        <a:t>Direct and indirect energy flexibility interactions at the building and community scale: From system to the human-interfaced system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097799"/>
                  </a:ext>
                </a:extLst>
              </a:tr>
              <a:tr h="326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Human-centered control systems: application to energy communities</a:t>
                      </a:r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15204"/>
                  </a:ext>
                </a:extLst>
              </a:tr>
              <a:tr h="234065">
                <a:tc>
                  <a:txBody>
                    <a:bodyPr/>
                    <a:lstStyle/>
                    <a:p>
                      <a:r>
                        <a:rPr lang="en-US" sz="1200" dirty="0"/>
                        <a:t>building energy flexibility and demand management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74022"/>
                  </a:ext>
                </a:extLst>
              </a:tr>
              <a:tr h="385299">
                <a:tc>
                  <a:txBody>
                    <a:bodyPr/>
                    <a:lstStyle/>
                    <a:p>
                      <a:r>
                        <a:rPr lang="en-US" sz="1200" dirty="0"/>
                        <a:t>Data-driven key performance indicators and datasets for building energy flexibility: A review and perspectives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47101"/>
                  </a:ext>
                </a:extLst>
              </a:tr>
              <a:tr h="2340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Flexing the residential energy demand</a:t>
                      </a:r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5949"/>
                  </a:ext>
                </a:extLst>
              </a:tr>
              <a:tr h="3852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Nudging electricity consumption households: A Case study of French residential sector</a:t>
                      </a:r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83506"/>
                  </a:ext>
                </a:extLst>
              </a:tr>
              <a:tr h="3852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Scalable multi-agent reinforcement learning for distributed control of residential energy flexibility</a:t>
                      </a:r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7405"/>
                  </a:ext>
                </a:extLst>
              </a:tr>
              <a:tr h="456938">
                <a:tc>
                  <a:txBody>
                    <a:bodyPr/>
                    <a:lstStyle/>
                    <a:p>
                      <a:r>
                        <a:rPr lang="en-US" sz="1200" dirty="0"/>
                        <a:t>Energy flexibility of residential buildings: A systematic review of characterization and quantification methods and applications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899088"/>
                  </a:ext>
                </a:extLst>
              </a:tr>
              <a:tr h="385299">
                <a:tc>
                  <a:txBody>
                    <a:bodyPr/>
                    <a:lstStyle/>
                    <a:p>
                      <a:r>
                        <a:rPr lang="en-US" sz="1200" dirty="0"/>
                        <a:t>A multi-agent system approach to exploit demand-side flexibility in an energy community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35994"/>
                  </a:ext>
                </a:extLst>
              </a:tr>
              <a:tr h="234065">
                <a:tc>
                  <a:txBody>
                    <a:bodyPr/>
                    <a:lstStyle/>
                    <a:p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IN-HOME ENERGY FLEXIBILITY PROTOCOLS</a:t>
                      </a:r>
                      <a:endParaRPr lang="ka-G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55870"/>
                  </a:ext>
                </a:extLst>
              </a:tr>
              <a:tr h="385299"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Literature review on energy flexibility definitions and indicators for building clusters </a:t>
                      </a:r>
                      <a:endParaRPr lang="ka-G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9890"/>
                  </a:ext>
                </a:extLst>
              </a:tr>
              <a:tr h="385299">
                <a:tc>
                  <a:txBody>
                    <a:bodyPr/>
                    <a:lstStyle/>
                    <a:p>
                      <a:r>
                        <a:rPr lang="en-US" sz="1200" dirty="0"/>
                        <a:t>Energy flexibility assessment of a multi agent-based smart home energy system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a-G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2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522</Words>
  <Application>Microsoft Office PowerPoint</Application>
  <PresentationFormat>Widescreen</PresentationFormat>
  <Paragraphs>91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Sylfaen</vt:lpstr>
      <vt:lpstr>Office Theme</vt:lpstr>
      <vt:lpstr>Multi-agent modelization for flexibility evaluation in residential dwellings</vt:lpstr>
      <vt:lpstr>INTRODUCTION</vt:lpstr>
      <vt:lpstr>PowerPoint Presentation</vt:lpstr>
      <vt:lpstr>Different stages of research to Develop Multi-agent simulation</vt:lpstr>
      <vt:lpstr>Gathering and processing bibliography and data, which can be useful for research, and finding advanced existing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modelization for flexibility evaluation in residential dwellings</dc:title>
  <dc:creator>Lasha Khubashvili</dc:creator>
  <cp:lastModifiedBy>Lasha Khubashvili</cp:lastModifiedBy>
  <cp:revision>22</cp:revision>
  <dcterms:created xsi:type="dcterms:W3CDTF">2024-06-17T11:57:00Z</dcterms:created>
  <dcterms:modified xsi:type="dcterms:W3CDTF">2024-06-18T14:01:48Z</dcterms:modified>
</cp:coreProperties>
</file>