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4552950" cx="60769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2" roundtripDataSignature="AMtx7mjfnCeLsnyZpdkewSa8BpIvoNVz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86" name="Google Shape;86;p1"/>
          <p:cNvPicPr preferRelativeResize="0"/>
          <p:nvPr/>
        </p:nvPicPr>
        <p:blipFill rotWithShape="1">
          <a:blip r:embed="rId3">
            <a:alphaModFix/>
          </a:blip>
          <a:srcRect b="5589" l="3379" r="-3380" t="-5590"/>
          <a:stretch/>
        </p:blipFill>
        <p:spPr>
          <a:xfrm>
            <a:off x="-603250" y="49950"/>
            <a:ext cx="6076950" cy="455295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6" name="Google Shape;146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47" name="Google Shape;1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1"/>
          <p:cNvPicPr preferRelativeResize="0"/>
          <p:nvPr/>
        </p:nvPicPr>
        <p:blipFill rotWithShape="1">
          <a:blip r:embed="rId3">
            <a:alphaModFix/>
          </a:blip>
          <a:srcRect b="8848" l="30133" r="23671" t="26725"/>
          <a:stretch/>
        </p:blipFill>
        <p:spPr>
          <a:xfrm>
            <a:off x="413770" y="224393"/>
            <a:ext cx="5077194" cy="3982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58" name="Google Shape;1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.jpg" id="163" name="Google Shape;1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>
            <p:ph idx="1" type="body"/>
          </p:nvPr>
        </p:nvSpPr>
        <p:spPr>
          <a:xfrm>
            <a:off x="325369" y="263662"/>
            <a:ext cx="5082493" cy="4005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-US" sz="1200"/>
              <a:t>Example of Matrix Multiplication using Divide and Conquer Approach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Problem: Multiply given two matrices A and B using Strassen’s approach, where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69" name="Google Shape;169;p14"/>
          <p:cNvPicPr preferRelativeResize="0"/>
          <p:nvPr/>
        </p:nvPicPr>
        <p:blipFill rotWithShape="1">
          <a:blip r:embed="rId3">
            <a:alphaModFix/>
          </a:blip>
          <a:srcRect b="22467" l="29769" r="28955" t="23075"/>
          <a:stretch/>
        </p:blipFill>
        <p:spPr>
          <a:xfrm>
            <a:off x="1234159" y="982109"/>
            <a:ext cx="4173703" cy="3097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>
            <p:ph idx="1" type="body"/>
          </p:nvPr>
        </p:nvSpPr>
        <p:spPr>
          <a:xfrm>
            <a:off x="667567" y="712446"/>
            <a:ext cx="4765539" cy="320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let,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</a:t>
            </a:r>
            <a:r>
              <a:rPr baseline="-25000" lang="en-US"/>
              <a:t>1</a:t>
            </a:r>
            <a:r>
              <a:rPr lang="en-US"/>
              <a:t> = (A</a:t>
            </a:r>
            <a:r>
              <a:rPr baseline="-25000" lang="en-US"/>
              <a:t>11</a:t>
            </a:r>
            <a:r>
              <a:rPr lang="en-US"/>
              <a:t> + A</a:t>
            </a:r>
            <a:r>
              <a:rPr baseline="-25000" lang="en-US"/>
              <a:t>22</a:t>
            </a:r>
            <a:r>
              <a:rPr lang="en-US"/>
              <a:t>) x (B</a:t>
            </a:r>
            <a:r>
              <a:rPr baseline="-25000" lang="en-US"/>
              <a:t>11</a:t>
            </a:r>
            <a:r>
              <a:rPr lang="en-US"/>
              <a:t> + B</a:t>
            </a:r>
            <a:r>
              <a:rPr baseline="-25000" lang="en-US"/>
              <a:t>22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</a:t>
            </a:r>
            <a:r>
              <a:rPr baseline="-25000" lang="en-US"/>
              <a:t>2</a:t>
            </a:r>
            <a:r>
              <a:rPr lang="en-US"/>
              <a:t> = (A</a:t>
            </a:r>
            <a:r>
              <a:rPr baseline="-25000" lang="en-US"/>
              <a:t>21</a:t>
            </a:r>
            <a:r>
              <a:rPr lang="en-US"/>
              <a:t> + A</a:t>
            </a:r>
            <a:r>
              <a:rPr baseline="-25000" lang="en-US"/>
              <a:t>22</a:t>
            </a:r>
            <a:r>
              <a:rPr lang="en-US"/>
              <a:t>) x B</a:t>
            </a:r>
            <a:r>
              <a:rPr baseline="-25000" lang="en-US"/>
              <a:t>11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</a:t>
            </a:r>
            <a:r>
              <a:rPr baseline="-25000" lang="en-US"/>
              <a:t>3</a:t>
            </a:r>
            <a:r>
              <a:rPr lang="en-US"/>
              <a:t> = A</a:t>
            </a:r>
            <a:r>
              <a:rPr baseline="-25000" lang="en-US"/>
              <a:t>11</a:t>
            </a:r>
            <a:r>
              <a:rPr lang="en-US"/>
              <a:t> x (B</a:t>
            </a:r>
            <a:r>
              <a:rPr baseline="-25000" lang="en-US"/>
              <a:t>12</a:t>
            </a:r>
            <a:r>
              <a:rPr lang="en-US"/>
              <a:t>  – B</a:t>
            </a:r>
            <a:r>
              <a:rPr baseline="-25000" lang="en-US"/>
              <a:t>22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</a:t>
            </a:r>
            <a:r>
              <a:rPr baseline="-25000" lang="en-US"/>
              <a:t>4</a:t>
            </a:r>
            <a:r>
              <a:rPr lang="en-US"/>
              <a:t> = A</a:t>
            </a:r>
            <a:r>
              <a:rPr baseline="-25000" lang="en-US"/>
              <a:t>22</a:t>
            </a:r>
            <a:r>
              <a:rPr lang="en-US"/>
              <a:t> x (B</a:t>
            </a:r>
            <a:r>
              <a:rPr baseline="-25000" lang="en-US"/>
              <a:t>21</a:t>
            </a:r>
            <a:r>
              <a:rPr lang="en-US"/>
              <a:t> – B</a:t>
            </a:r>
            <a:r>
              <a:rPr baseline="-25000" lang="en-US"/>
              <a:t>11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</a:t>
            </a:r>
            <a:r>
              <a:rPr baseline="-25000" lang="en-US"/>
              <a:t>5</a:t>
            </a:r>
            <a:r>
              <a:rPr lang="en-US"/>
              <a:t> = (A</a:t>
            </a:r>
            <a:r>
              <a:rPr baseline="-25000" lang="en-US"/>
              <a:t>11</a:t>
            </a:r>
            <a:r>
              <a:rPr lang="en-US"/>
              <a:t> + A</a:t>
            </a:r>
            <a:r>
              <a:rPr baseline="-25000" lang="en-US"/>
              <a:t>12</a:t>
            </a:r>
            <a:r>
              <a:rPr lang="en-US"/>
              <a:t>) x B</a:t>
            </a:r>
            <a:r>
              <a:rPr baseline="-25000" lang="en-US"/>
              <a:t>22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</a:t>
            </a:r>
            <a:r>
              <a:rPr baseline="-25000" lang="en-US"/>
              <a:t>6</a:t>
            </a:r>
            <a:r>
              <a:rPr lang="en-US"/>
              <a:t> = (A</a:t>
            </a:r>
            <a:r>
              <a:rPr baseline="-25000" lang="en-US"/>
              <a:t>11</a:t>
            </a:r>
            <a:r>
              <a:rPr lang="en-US"/>
              <a:t> – A</a:t>
            </a:r>
            <a:r>
              <a:rPr baseline="-25000" lang="en-US"/>
              <a:t>11</a:t>
            </a:r>
            <a:r>
              <a:rPr lang="en-US"/>
              <a:t>) x (B</a:t>
            </a:r>
            <a:r>
              <a:rPr baseline="-25000" lang="en-US"/>
              <a:t>11</a:t>
            </a:r>
            <a:r>
              <a:rPr lang="en-US"/>
              <a:t> + B</a:t>
            </a:r>
            <a:r>
              <a:rPr baseline="-25000" lang="en-US"/>
              <a:t>12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</a:t>
            </a:r>
            <a:r>
              <a:rPr baseline="-25000" lang="en-US"/>
              <a:t>7</a:t>
            </a:r>
            <a:r>
              <a:rPr lang="en-US"/>
              <a:t> = (A</a:t>
            </a:r>
            <a:r>
              <a:rPr baseline="-25000" lang="en-US"/>
              <a:t>12</a:t>
            </a:r>
            <a:r>
              <a:rPr lang="en-US"/>
              <a:t> – A</a:t>
            </a:r>
            <a:r>
              <a:rPr baseline="-25000" lang="en-US"/>
              <a:t>22</a:t>
            </a:r>
            <a:r>
              <a:rPr lang="en-US"/>
              <a:t>) x (B</a:t>
            </a:r>
            <a:r>
              <a:rPr baseline="-25000" lang="en-US"/>
              <a:t>21</a:t>
            </a:r>
            <a:r>
              <a:rPr lang="en-US"/>
              <a:t> + B</a:t>
            </a:r>
            <a:r>
              <a:rPr baseline="-25000" lang="en-US"/>
              <a:t>22</a:t>
            </a:r>
            <a:r>
              <a:rPr lang="en-US"/>
              <a:t>)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6"/>
          <p:cNvPicPr preferRelativeResize="0"/>
          <p:nvPr/>
        </p:nvPicPr>
        <p:blipFill rotWithShape="1">
          <a:blip r:embed="rId3">
            <a:alphaModFix/>
          </a:blip>
          <a:srcRect b="20493" l="35545" r="40161" t="17908"/>
          <a:stretch/>
        </p:blipFill>
        <p:spPr>
          <a:xfrm>
            <a:off x="224009" y="442253"/>
            <a:ext cx="2715149" cy="3980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6"/>
          <p:cNvPicPr preferRelativeResize="0"/>
          <p:nvPr/>
        </p:nvPicPr>
        <p:blipFill rotWithShape="1">
          <a:blip r:embed="rId4">
            <a:alphaModFix/>
          </a:blip>
          <a:srcRect b="823" l="28483" r="39210" t="35229"/>
          <a:stretch/>
        </p:blipFill>
        <p:spPr>
          <a:xfrm>
            <a:off x="2771249" y="530128"/>
            <a:ext cx="3486674" cy="388199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6"/>
          <p:cNvSpPr txBox="1"/>
          <p:nvPr/>
        </p:nvSpPr>
        <p:spPr>
          <a:xfrm>
            <a:off x="6663750" y="265100"/>
            <a:ext cx="57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9" name="Google Shape;9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15972" l="29059" r="24333" t="36609"/>
          <a:stretch/>
        </p:blipFill>
        <p:spPr>
          <a:xfrm>
            <a:off x="173905" y="573687"/>
            <a:ext cx="5525960" cy="31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8" name="Google Shape;118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19" name="Google Shape;1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5" name="Google Shape;125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33" name="Google Shape;13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40" name="Google Shape;1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>varsha thakur</dc:creator>
</cp:coreProperties>
</file>