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56" y="-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1470025"/>
          </a:xfrm>
        </p:spPr>
        <p:txBody>
          <a:bodyPr/>
          <a:lstStyle/>
          <a:p>
            <a:r>
              <a:rPr lang="en-US" dirty="0"/>
              <a:t>The Activity Selection</a:t>
            </a:r>
          </a:p>
        </p:txBody>
      </p:sp>
      <p:sp>
        <p:nvSpPr>
          <p:cNvPr id="3" name="Subtitle 2"/>
          <p:cNvSpPr>
            <a:spLocks noGrp="1"/>
          </p:cNvSpPr>
          <p:nvPr>
            <p:ph type="subTitle" idx="1"/>
          </p:nvPr>
        </p:nvSpPr>
        <p:spPr>
          <a:xfrm>
            <a:off x="609600" y="1905000"/>
            <a:ext cx="8153400" cy="4648200"/>
          </a:xfrm>
        </p:spPr>
        <p:txBody>
          <a:bodyPr>
            <a:normAutofit/>
          </a:bodyPr>
          <a:lstStyle/>
          <a:p>
            <a:pPr marL="457200" indent="-457200" algn="just">
              <a:buFont typeface="Arial" pitchFamily="34" charset="0"/>
              <a:buChar char="•"/>
            </a:pPr>
            <a:r>
              <a:rPr lang="en-US" dirty="0" smtClean="0">
                <a:solidFill>
                  <a:schemeClr val="tx1"/>
                </a:solidFill>
              </a:rPr>
              <a:t>An optimization </a:t>
            </a:r>
            <a:r>
              <a:rPr lang="en-US" dirty="0">
                <a:solidFill>
                  <a:schemeClr val="tx1"/>
                </a:solidFill>
              </a:rPr>
              <a:t>problem which deals with the selection of non-conflicting activities that needs to be executed by a single person or machine in a given time </a:t>
            </a:r>
            <a:r>
              <a:rPr lang="en-US" dirty="0" smtClean="0">
                <a:solidFill>
                  <a:schemeClr val="tx1"/>
                </a:solidFill>
              </a:rPr>
              <a:t>frame.</a:t>
            </a:r>
          </a:p>
          <a:p>
            <a:pPr marL="457200" indent="-457200" algn="just">
              <a:buFont typeface="Arial" pitchFamily="34" charset="0"/>
              <a:buChar char="•"/>
            </a:pPr>
            <a:r>
              <a:rPr lang="en-US" dirty="0" smtClean="0">
                <a:solidFill>
                  <a:schemeClr val="tx1"/>
                </a:solidFill>
              </a:rPr>
              <a:t>Each </a:t>
            </a:r>
            <a:r>
              <a:rPr lang="en-US" dirty="0">
                <a:solidFill>
                  <a:schemeClr val="tx1"/>
                </a:solidFill>
              </a:rPr>
              <a:t>activity is marked by a start and finish time. Greedy technique is used for finding the solution since this is an optimization problem.</a:t>
            </a:r>
          </a:p>
          <a:p>
            <a:endParaRPr lang="en-US" dirty="0"/>
          </a:p>
        </p:txBody>
      </p:sp>
    </p:spTree>
    <p:extLst>
      <p:ext uri="{BB962C8B-B14F-4D97-AF65-F5344CB8AC3E}">
        <p14:creationId xmlns:p14="http://schemas.microsoft.com/office/powerpoint/2010/main" val="40732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516" t="18776" r="26990" b="17551"/>
          <a:stretch/>
        </p:blipFill>
        <p:spPr bwMode="auto">
          <a:xfrm>
            <a:off x="457200" y="838200"/>
            <a:ext cx="8368004" cy="560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55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220" t="23810" r="26837" b="12517"/>
          <a:stretch/>
        </p:blipFill>
        <p:spPr bwMode="auto">
          <a:xfrm>
            <a:off x="304800" y="483927"/>
            <a:ext cx="8615265" cy="551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46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449" t="31156" r="26148" b="17959"/>
          <a:stretch/>
        </p:blipFill>
        <p:spPr bwMode="auto">
          <a:xfrm>
            <a:off x="19028" y="1066800"/>
            <a:ext cx="8985013" cy="455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76200"/>
            <a:ext cx="8915400" cy="6781800"/>
          </a:xfrm>
        </p:spPr>
        <p:txBody>
          <a:bodyPr>
            <a:noAutofit/>
          </a:bodyPr>
          <a:lstStyle/>
          <a:p>
            <a:r>
              <a:rPr lang="en-US" sz="1800" dirty="0">
                <a:solidFill>
                  <a:schemeClr val="tx1"/>
                </a:solidFill>
              </a:rPr>
              <a:t>#include &lt;bits/</a:t>
            </a:r>
            <a:r>
              <a:rPr lang="en-US" sz="1800" dirty="0" err="1">
                <a:solidFill>
                  <a:schemeClr val="tx1"/>
                </a:solidFill>
              </a:rPr>
              <a:t>stdc</a:t>
            </a:r>
            <a:r>
              <a:rPr lang="en-US" sz="1800" dirty="0">
                <a:solidFill>
                  <a:schemeClr val="tx1"/>
                </a:solidFill>
              </a:rPr>
              <a:t>++.h&gt;</a:t>
            </a:r>
          </a:p>
          <a:p>
            <a:r>
              <a:rPr lang="en-US" sz="1800" dirty="0" smtClean="0">
                <a:solidFill>
                  <a:schemeClr val="tx1"/>
                </a:solidFill>
              </a:rPr>
              <a:t>using </a:t>
            </a:r>
            <a:r>
              <a:rPr lang="en-US" sz="1800" dirty="0">
                <a:solidFill>
                  <a:schemeClr val="tx1"/>
                </a:solidFill>
              </a:rPr>
              <a:t>namespace </a:t>
            </a:r>
            <a:r>
              <a:rPr lang="en-US" sz="1800" dirty="0" err="1">
                <a:solidFill>
                  <a:schemeClr val="tx1"/>
                </a:solidFill>
              </a:rPr>
              <a:t>std</a:t>
            </a:r>
            <a:r>
              <a:rPr lang="en-US" sz="1800" dirty="0">
                <a:solidFill>
                  <a:schemeClr val="tx1"/>
                </a:solidFill>
              </a:rPr>
              <a:t>; </a:t>
            </a:r>
          </a:p>
          <a:p>
            <a:r>
              <a:rPr lang="en-US" sz="1800" dirty="0">
                <a:solidFill>
                  <a:schemeClr val="tx1"/>
                </a:solidFill>
              </a:rPr>
              <a:t>#define N 6		// defines the number of activities</a:t>
            </a:r>
          </a:p>
          <a:p>
            <a:r>
              <a:rPr lang="en-US" sz="1800" dirty="0" smtClean="0">
                <a:solidFill>
                  <a:schemeClr val="tx1"/>
                </a:solidFill>
              </a:rPr>
              <a:t>// </a:t>
            </a:r>
            <a:r>
              <a:rPr lang="en-US" sz="1800" dirty="0">
                <a:solidFill>
                  <a:schemeClr val="tx1"/>
                </a:solidFill>
              </a:rPr>
              <a:t>Structure represents an activity having start time and finish time. </a:t>
            </a:r>
          </a:p>
          <a:p>
            <a:r>
              <a:rPr lang="en-US" sz="1800" dirty="0" err="1">
                <a:solidFill>
                  <a:schemeClr val="tx1"/>
                </a:solidFill>
              </a:rPr>
              <a:t>struct</a:t>
            </a:r>
            <a:r>
              <a:rPr lang="en-US" sz="1800" dirty="0">
                <a:solidFill>
                  <a:schemeClr val="tx1"/>
                </a:solidFill>
              </a:rPr>
              <a:t> Activity </a:t>
            </a:r>
            <a:r>
              <a:rPr lang="en-US" sz="1800" dirty="0" smtClean="0">
                <a:solidFill>
                  <a:schemeClr val="tx1"/>
                </a:solidFill>
              </a:rPr>
              <a:t>{ </a:t>
            </a:r>
            <a:endParaRPr lang="en-US" sz="1800" dirty="0">
              <a:solidFill>
                <a:schemeClr val="tx1"/>
              </a:solidFill>
            </a:endParaRPr>
          </a:p>
          <a:p>
            <a:r>
              <a:rPr lang="en-US" sz="1800" dirty="0">
                <a:solidFill>
                  <a:schemeClr val="tx1"/>
                </a:solidFill>
              </a:rPr>
              <a:t>    </a:t>
            </a:r>
            <a:r>
              <a:rPr lang="en-US" sz="1800" dirty="0" err="1">
                <a:solidFill>
                  <a:schemeClr val="tx1"/>
                </a:solidFill>
              </a:rPr>
              <a:t>int</a:t>
            </a:r>
            <a:r>
              <a:rPr lang="en-US" sz="1800" dirty="0">
                <a:solidFill>
                  <a:schemeClr val="tx1"/>
                </a:solidFill>
              </a:rPr>
              <a:t> start, finish; </a:t>
            </a:r>
            <a:r>
              <a:rPr lang="en-US" sz="1800" dirty="0" smtClean="0">
                <a:solidFill>
                  <a:schemeClr val="tx1"/>
                </a:solidFill>
              </a:rPr>
              <a:t>}; </a:t>
            </a:r>
            <a:endParaRPr lang="en-US" sz="1800" dirty="0">
              <a:solidFill>
                <a:schemeClr val="tx1"/>
              </a:solidFill>
            </a:endParaRPr>
          </a:p>
          <a:p>
            <a:r>
              <a:rPr lang="en-US" sz="1800" dirty="0">
                <a:solidFill>
                  <a:schemeClr val="tx1"/>
                </a:solidFill>
              </a:rPr>
              <a:t>// This function is used for sorting activities according to finish time </a:t>
            </a:r>
          </a:p>
          <a:p>
            <a:r>
              <a:rPr lang="en-US" sz="1800" dirty="0" err="1">
                <a:solidFill>
                  <a:schemeClr val="tx1"/>
                </a:solidFill>
              </a:rPr>
              <a:t>bool</a:t>
            </a:r>
            <a:r>
              <a:rPr lang="en-US" sz="1800" dirty="0">
                <a:solidFill>
                  <a:schemeClr val="tx1"/>
                </a:solidFill>
              </a:rPr>
              <a:t> </a:t>
            </a:r>
            <a:r>
              <a:rPr lang="en-US" sz="1800" dirty="0" err="1">
                <a:solidFill>
                  <a:schemeClr val="tx1"/>
                </a:solidFill>
              </a:rPr>
              <a:t>Sort_activity</a:t>
            </a:r>
            <a:r>
              <a:rPr lang="en-US" sz="1800" dirty="0">
                <a:solidFill>
                  <a:schemeClr val="tx1"/>
                </a:solidFill>
              </a:rPr>
              <a:t>(Activity s1, Activity s2) </a:t>
            </a:r>
          </a:p>
          <a:p>
            <a:r>
              <a:rPr lang="en-US" sz="1800" dirty="0">
                <a:solidFill>
                  <a:schemeClr val="tx1"/>
                </a:solidFill>
              </a:rPr>
              <a:t>{ </a:t>
            </a:r>
            <a:r>
              <a:rPr lang="en-US" sz="1800" dirty="0" smtClean="0">
                <a:solidFill>
                  <a:schemeClr val="tx1"/>
                </a:solidFill>
              </a:rPr>
              <a:t>return </a:t>
            </a:r>
            <a:r>
              <a:rPr lang="en-US" sz="1800" dirty="0">
                <a:solidFill>
                  <a:schemeClr val="tx1"/>
                </a:solidFill>
              </a:rPr>
              <a:t>(s1.finish&lt; s2.finish); </a:t>
            </a:r>
            <a:r>
              <a:rPr lang="en-US" sz="1800" dirty="0" smtClean="0">
                <a:solidFill>
                  <a:schemeClr val="tx1"/>
                </a:solidFill>
              </a:rPr>
              <a:t>} </a:t>
            </a:r>
            <a:endParaRPr lang="en-US" sz="1800" dirty="0">
              <a:solidFill>
                <a:schemeClr val="tx1"/>
              </a:solidFill>
            </a:endParaRPr>
          </a:p>
          <a:p>
            <a:r>
              <a:rPr lang="en-US" sz="1800" dirty="0" smtClean="0">
                <a:solidFill>
                  <a:schemeClr val="tx1"/>
                </a:solidFill>
              </a:rPr>
              <a:t>/* </a:t>
            </a:r>
            <a:r>
              <a:rPr lang="en-US" sz="1800" dirty="0">
                <a:solidFill>
                  <a:schemeClr val="tx1"/>
                </a:solidFill>
              </a:rPr>
              <a:t>	Prints maximum number of activities that can</a:t>
            </a:r>
          </a:p>
          <a:p>
            <a:r>
              <a:rPr lang="en-US" sz="1800" dirty="0">
                <a:solidFill>
                  <a:schemeClr val="tx1"/>
                </a:solidFill>
              </a:rPr>
              <a:t>	be done by a single person or single machine at a time. </a:t>
            </a:r>
          </a:p>
          <a:p>
            <a:r>
              <a:rPr lang="en-US" sz="1800" dirty="0">
                <a:solidFill>
                  <a:schemeClr val="tx1"/>
                </a:solidFill>
              </a:rPr>
              <a:t>*/</a:t>
            </a:r>
          </a:p>
          <a:p>
            <a:r>
              <a:rPr lang="en-US" sz="1800" dirty="0">
                <a:solidFill>
                  <a:schemeClr val="tx1"/>
                </a:solidFill>
              </a:rPr>
              <a:t>void </a:t>
            </a:r>
            <a:r>
              <a:rPr lang="en-US" sz="1800" dirty="0" err="1">
                <a:solidFill>
                  <a:schemeClr val="tx1"/>
                </a:solidFill>
              </a:rPr>
              <a:t>print_Max_Activities</a:t>
            </a:r>
            <a:r>
              <a:rPr lang="en-US" sz="1800" dirty="0">
                <a:solidFill>
                  <a:schemeClr val="tx1"/>
                </a:solidFill>
              </a:rPr>
              <a:t>(Activity </a:t>
            </a:r>
            <a:r>
              <a:rPr lang="en-US" sz="1800" dirty="0" err="1">
                <a:solidFill>
                  <a:schemeClr val="tx1"/>
                </a:solidFill>
              </a:rPr>
              <a:t>arr</a:t>
            </a:r>
            <a:r>
              <a:rPr lang="en-US" sz="1800" dirty="0">
                <a:solidFill>
                  <a:schemeClr val="tx1"/>
                </a:solidFill>
              </a:rPr>
              <a:t>[], </a:t>
            </a:r>
            <a:r>
              <a:rPr lang="en-US" sz="1800" dirty="0" err="1">
                <a:solidFill>
                  <a:schemeClr val="tx1"/>
                </a:solidFill>
              </a:rPr>
              <a:t>int</a:t>
            </a:r>
            <a:r>
              <a:rPr lang="en-US" sz="1800" dirty="0">
                <a:solidFill>
                  <a:schemeClr val="tx1"/>
                </a:solidFill>
              </a:rPr>
              <a:t> n) </a:t>
            </a:r>
          </a:p>
          <a:p>
            <a:r>
              <a:rPr lang="en-US" sz="1800" dirty="0">
                <a:solidFill>
                  <a:schemeClr val="tx1"/>
                </a:solidFill>
              </a:rPr>
              <a:t>{ </a:t>
            </a:r>
          </a:p>
          <a:p>
            <a:r>
              <a:rPr lang="en-US" sz="1800" dirty="0">
                <a:solidFill>
                  <a:schemeClr val="tx1"/>
                </a:solidFill>
              </a:rPr>
              <a:t>    // Sort activities according to finish time </a:t>
            </a:r>
          </a:p>
          <a:p>
            <a:r>
              <a:rPr lang="en-US" sz="1800" dirty="0">
                <a:solidFill>
                  <a:schemeClr val="tx1"/>
                </a:solidFill>
              </a:rPr>
              <a:t>	sort(</a:t>
            </a:r>
            <a:r>
              <a:rPr lang="en-US" sz="1800" dirty="0" err="1">
                <a:solidFill>
                  <a:schemeClr val="tx1"/>
                </a:solidFill>
              </a:rPr>
              <a:t>arr</a:t>
            </a:r>
            <a:r>
              <a:rPr lang="en-US" sz="1800" dirty="0">
                <a:solidFill>
                  <a:schemeClr val="tx1"/>
                </a:solidFill>
              </a:rPr>
              <a:t>, </a:t>
            </a:r>
            <a:r>
              <a:rPr lang="en-US" sz="1800" dirty="0" err="1">
                <a:solidFill>
                  <a:schemeClr val="tx1"/>
                </a:solidFill>
              </a:rPr>
              <a:t>arr+n</a:t>
            </a:r>
            <a:r>
              <a:rPr lang="en-US" sz="1800" dirty="0">
                <a:solidFill>
                  <a:schemeClr val="tx1"/>
                </a:solidFill>
              </a:rPr>
              <a:t>, </a:t>
            </a:r>
            <a:r>
              <a:rPr lang="en-US" sz="1800" dirty="0" err="1">
                <a:solidFill>
                  <a:schemeClr val="tx1"/>
                </a:solidFill>
              </a:rPr>
              <a:t>Sort_activity</a:t>
            </a:r>
            <a:r>
              <a:rPr lang="en-US" sz="1800" dirty="0">
                <a:solidFill>
                  <a:schemeClr val="tx1"/>
                </a:solidFill>
              </a:rPr>
              <a:t>); </a:t>
            </a:r>
          </a:p>
          <a:p>
            <a:r>
              <a:rPr lang="en-US" sz="1800" dirty="0" err="1" smtClean="0">
                <a:solidFill>
                  <a:schemeClr val="tx1"/>
                </a:solidFill>
              </a:rPr>
              <a:t>cout</a:t>
            </a:r>
            <a:r>
              <a:rPr lang="en-US" sz="1800" dirty="0">
                <a:solidFill>
                  <a:schemeClr val="tx1"/>
                </a:solidFill>
              </a:rPr>
              <a:t>&lt;&lt; "Following activities are selected \n"; </a:t>
            </a:r>
          </a:p>
          <a:p>
            <a:r>
              <a:rPr lang="en-US" sz="1800" dirty="0" smtClean="0">
                <a:solidFill>
                  <a:schemeClr val="tx1"/>
                </a:solidFill>
              </a:rPr>
              <a:t>// </a:t>
            </a:r>
            <a:r>
              <a:rPr lang="en-US" sz="1800" dirty="0">
                <a:solidFill>
                  <a:schemeClr val="tx1"/>
                </a:solidFill>
              </a:rPr>
              <a:t>Select the first activity</a:t>
            </a:r>
          </a:p>
          <a:p>
            <a:r>
              <a:rPr lang="en-US" sz="1800" dirty="0">
                <a:solidFill>
                  <a:schemeClr val="tx1"/>
                </a:solidFill>
              </a:rPr>
              <a:t>    </a:t>
            </a:r>
            <a:r>
              <a:rPr lang="en-US" sz="1800" dirty="0" err="1">
                <a:solidFill>
                  <a:schemeClr val="tx1"/>
                </a:solidFill>
              </a:rPr>
              <a:t>int</a:t>
            </a:r>
            <a:r>
              <a:rPr lang="en-US" sz="1800" dirty="0">
                <a:solidFill>
                  <a:schemeClr val="tx1"/>
                </a:solidFill>
              </a:rPr>
              <a:t> i = 0; </a:t>
            </a:r>
          </a:p>
          <a:p>
            <a:r>
              <a:rPr lang="en-US" sz="1800" dirty="0">
                <a:solidFill>
                  <a:schemeClr val="tx1"/>
                </a:solidFill>
              </a:rPr>
              <a:t>	</a:t>
            </a:r>
            <a:r>
              <a:rPr lang="en-US" sz="1800" dirty="0" err="1">
                <a:solidFill>
                  <a:schemeClr val="tx1"/>
                </a:solidFill>
              </a:rPr>
              <a:t>cout</a:t>
            </a:r>
            <a:r>
              <a:rPr lang="en-US" sz="1800" dirty="0">
                <a:solidFill>
                  <a:schemeClr val="tx1"/>
                </a:solidFill>
              </a:rPr>
              <a:t>&lt;&lt; "(" &lt;&lt;</a:t>
            </a:r>
            <a:r>
              <a:rPr lang="en-US" sz="1800" dirty="0" err="1">
                <a:solidFill>
                  <a:schemeClr val="tx1"/>
                </a:solidFill>
              </a:rPr>
              <a:t>arr</a:t>
            </a:r>
            <a:r>
              <a:rPr lang="en-US" sz="1800" dirty="0">
                <a:solidFill>
                  <a:schemeClr val="tx1"/>
                </a:solidFill>
              </a:rPr>
              <a:t>[i].start&lt;&lt; ", " &lt;&lt;</a:t>
            </a:r>
            <a:r>
              <a:rPr lang="en-US" sz="1800" dirty="0" err="1">
                <a:solidFill>
                  <a:schemeClr val="tx1"/>
                </a:solidFill>
              </a:rPr>
              <a:t>arr</a:t>
            </a:r>
            <a:r>
              <a:rPr lang="en-US" sz="1800" dirty="0">
                <a:solidFill>
                  <a:schemeClr val="tx1"/>
                </a:solidFill>
              </a:rPr>
              <a:t>[i].finish &lt;&lt; ")\n"; </a:t>
            </a:r>
          </a:p>
          <a:p>
            <a:endParaRPr lang="en-US" sz="1800" dirty="0"/>
          </a:p>
        </p:txBody>
      </p:sp>
    </p:spTree>
    <p:extLst>
      <p:ext uri="{BB962C8B-B14F-4D97-AF65-F5344CB8AC3E}">
        <p14:creationId xmlns:p14="http://schemas.microsoft.com/office/powerpoint/2010/main" val="2785175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2" y="152400"/>
            <a:ext cx="8193087" cy="6629399"/>
          </a:xfrm>
        </p:spPr>
        <p:txBody>
          <a:bodyPr>
            <a:normAutofit fontScale="70000" lnSpcReduction="20000"/>
          </a:bodyPr>
          <a:lstStyle/>
          <a:p>
            <a:r>
              <a:rPr lang="en-US" sz="2300" dirty="0">
                <a:solidFill>
                  <a:schemeClr val="tx1"/>
                </a:solidFill>
              </a:rPr>
              <a:t> // Consider the remaining activities from 1 to n-1 </a:t>
            </a:r>
          </a:p>
          <a:p>
            <a:r>
              <a:rPr lang="en-US" sz="2300" dirty="0">
                <a:solidFill>
                  <a:schemeClr val="tx1"/>
                </a:solidFill>
              </a:rPr>
              <a:t>    for (</a:t>
            </a:r>
            <a:r>
              <a:rPr lang="en-US" sz="2300" dirty="0" err="1">
                <a:solidFill>
                  <a:schemeClr val="tx1"/>
                </a:solidFill>
              </a:rPr>
              <a:t>int</a:t>
            </a:r>
            <a:r>
              <a:rPr lang="en-US" sz="2300" dirty="0">
                <a:solidFill>
                  <a:schemeClr val="tx1"/>
                </a:solidFill>
              </a:rPr>
              <a:t> j = 1; j &lt; n; j++) </a:t>
            </a:r>
          </a:p>
          <a:p>
            <a:r>
              <a:rPr lang="en-US" sz="2300" dirty="0">
                <a:solidFill>
                  <a:schemeClr val="tx1"/>
                </a:solidFill>
              </a:rPr>
              <a:t>    { </a:t>
            </a:r>
          </a:p>
          <a:p>
            <a:r>
              <a:rPr lang="en-US" sz="2300" dirty="0">
                <a:solidFill>
                  <a:schemeClr val="tx1"/>
                </a:solidFill>
              </a:rPr>
              <a:t>    	// Select this activity if it has start time greater than </a:t>
            </a:r>
            <a:r>
              <a:rPr lang="en-US" sz="2300">
                <a:solidFill>
                  <a:schemeClr val="tx1"/>
                </a:solidFill>
              </a:rPr>
              <a:t>or </a:t>
            </a:r>
            <a:r>
              <a:rPr lang="en-US" sz="2300" smtClean="0">
                <a:solidFill>
                  <a:schemeClr val="tx1"/>
                </a:solidFill>
              </a:rPr>
              <a:t>equal to </a:t>
            </a:r>
            <a:r>
              <a:rPr lang="en-US" sz="2300" dirty="0">
                <a:solidFill>
                  <a:schemeClr val="tx1"/>
                </a:solidFill>
              </a:rPr>
              <a:t>the finish time of previously selected activity</a:t>
            </a:r>
          </a:p>
          <a:p>
            <a:r>
              <a:rPr lang="en-US" sz="2300" dirty="0">
                <a:solidFill>
                  <a:schemeClr val="tx1"/>
                </a:solidFill>
              </a:rPr>
              <a:t>      	if (</a:t>
            </a:r>
            <a:r>
              <a:rPr lang="en-US" sz="2300" dirty="0" err="1">
                <a:solidFill>
                  <a:schemeClr val="tx1"/>
                </a:solidFill>
              </a:rPr>
              <a:t>arr</a:t>
            </a:r>
            <a:r>
              <a:rPr lang="en-US" sz="2300" dirty="0">
                <a:solidFill>
                  <a:schemeClr val="tx1"/>
                </a:solidFill>
              </a:rPr>
              <a:t>[j].start&gt;= </a:t>
            </a:r>
            <a:r>
              <a:rPr lang="en-US" sz="2300" dirty="0" err="1">
                <a:solidFill>
                  <a:schemeClr val="tx1"/>
                </a:solidFill>
              </a:rPr>
              <a:t>arr</a:t>
            </a:r>
            <a:r>
              <a:rPr lang="en-US" sz="2300" dirty="0">
                <a:solidFill>
                  <a:schemeClr val="tx1"/>
                </a:solidFill>
              </a:rPr>
              <a:t>[i].finish) </a:t>
            </a:r>
          </a:p>
          <a:p>
            <a:r>
              <a:rPr lang="en-US" sz="2300" dirty="0">
                <a:solidFill>
                  <a:schemeClr val="tx1"/>
                </a:solidFill>
              </a:rPr>
              <a:t>      	{	 </a:t>
            </a:r>
          </a:p>
          <a:p>
            <a:r>
              <a:rPr lang="en-US" sz="2300" dirty="0">
                <a:solidFill>
                  <a:schemeClr val="tx1"/>
                </a:solidFill>
              </a:rPr>
              <a:t>			</a:t>
            </a:r>
            <a:r>
              <a:rPr lang="en-US" sz="2300" dirty="0" err="1">
                <a:solidFill>
                  <a:schemeClr val="tx1"/>
                </a:solidFill>
              </a:rPr>
              <a:t>cout</a:t>
            </a:r>
            <a:r>
              <a:rPr lang="en-US" sz="2300" dirty="0">
                <a:solidFill>
                  <a:schemeClr val="tx1"/>
                </a:solidFill>
              </a:rPr>
              <a:t>&lt;&lt; "(" &lt;&lt;</a:t>
            </a:r>
            <a:r>
              <a:rPr lang="en-US" sz="2300" dirty="0" err="1">
                <a:solidFill>
                  <a:schemeClr val="tx1"/>
                </a:solidFill>
              </a:rPr>
              <a:t>arr</a:t>
            </a:r>
            <a:r>
              <a:rPr lang="en-US" sz="2300" dirty="0">
                <a:solidFill>
                  <a:schemeClr val="tx1"/>
                </a:solidFill>
              </a:rPr>
              <a:t>[j].start&lt;&lt; ", "&lt;&lt;</a:t>
            </a:r>
            <a:r>
              <a:rPr lang="en-US" sz="2300" dirty="0" err="1">
                <a:solidFill>
                  <a:schemeClr val="tx1"/>
                </a:solidFill>
              </a:rPr>
              <a:t>arr</a:t>
            </a:r>
            <a:r>
              <a:rPr lang="en-US" sz="2300" dirty="0">
                <a:solidFill>
                  <a:schemeClr val="tx1"/>
                </a:solidFill>
              </a:rPr>
              <a:t>[j].finish &lt;&lt; ") \n"; </a:t>
            </a:r>
          </a:p>
          <a:p>
            <a:r>
              <a:rPr lang="en-US" sz="2300" dirty="0">
                <a:solidFill>
                  <a:schemeClr val="tx1"/>
                </a:solidFill>
              </a:rPr>
              <a:t>			i = j; </a:t>
            </a:r>
            <a:r>
              <a:rPr lang="en-US" sz="2300" dirty="0" smtClean="0">
                <a:solidFill>
                  <a:schemeClr val="tx1"/>
                </a:solidFill>
              </a:rPr>
              <a:t>} </a:t>
            </a:r>
            <a:endParaRPr lang="en-US" sz="2300" dirty="0">
              <a:solidFill>
                <a:schemeClr val="tx1"/>
              </a:solidFill>
            </a:endParaRPr>
          </a:p>
          <a:p>
            <a:r>
              <a:rPr lang="en-US" sz="2300" dirty="0">
                <a:solidFill>
                  <a:schemeClr val="tx1"/>
                </a:solidFill>
              </a:rPr>
              <a:t>    } </a:t>
            </a:r>
          </a:p>
          <a:p>
            <a:r>
              <a:rPr lang="en-US" sz="2300" dirty="0">
                <a:solidFill>
                  <a:schemeClr val="tx1"/>
                </a:solidFill>
              </a:rPr>
              <a:t>} </a:t>
            </a:r>
          </a:p>
          <a:p>
            <a:endParaRPr lang="en-US" sz="2300" dirty="0">
              <a:solidFill>
                <a:schemeClr val="tx1"/>
              </a:solidFill>
            </a:endParaRPr>
          </a:p>
          <a:p>
            <a:r>
              <a:rPr lang="en-US" sz="2300" dirty="0" smtClean="0">
                <a:solidFill>
                  <a:schemeClr val="tx1"/>
                </a:solidFill>
              </a:rPr>
              <a:t>// </a:t>
            </a:r>
            <a:r>
              <a:rPr lang="en-US" sz="2300" dirty="0">
                <a:solidFill>
                  <a:schemeClr val="tx1"/>
                </a:solidFill>
              </a:rPr>
              <a:t>Driver program </a:t>
            </a:r>
          </a:p>
          <a:p>
            <a:r>
              <a:rPr lang="en-US" sz="2300" dirty="0" err="1">
                <a:solidFill>
                  <a:schemeClr val="tx1"/>
                </a:solidFill>
              </a:rPr>
              <a:t>int</a:t>
            </a:r>
            <a:r>
              <a:rPr lang="en-US" sz="2300" dirty="0">
                <a:solidFill>
                  <a:schemeClr val="tx1"/>
                </a:solidFill>
              </a:rPr>
              <a:t> main() </a:t>
            </a:r>
          </a:p>
          <a:p>
            <a:r>
              <a:rPr lang="en-US" sz="2300" dirty="0">
                <a:solidFill>
                  <a:schemeClr val="tx1"/>
                </a:solidFill>
              </a:rPr>
              <a:t>{ </a:t>
            </a:r>
          </a:p>
          <a:p>
            <a:r>
              <a:rPr lang="en-US" sz="2300" dirty="0">
                <a:solidFill>
                  <a:schemeClr val="tx1"/>
                </a:solidFill>
              </a:rPr>
              <a:t>    Activity </a:t>
            </a:r>
            <a:r>
              <a:rPr lang="en-US" sz="2300" dirty="0" err="1">
                <a:solidFill>
                  <a:schemeClr val="tx1"/>
                </a:solidFill>
              </a:rPr>
              <a:t>arr</a:t>
            </a:r>
            <a:r>
              <a:rPr lang="en-US" sz="2300" dirty="0">
                <a:solidFill>
                  <a:schemeClr val="tx1"/>
                </a:solidFill>
              </a:rPr>
              <a:t>[N];</a:t>
            </a:r>
          </a:p>
          <a:p>
            <a:r>
              <a:rPr lang="en-US" sz="2300" dirty="0">
                <a:solidFill>
                  <a:schemeClr val="tx1"/>
                </a:solidFill>
              </a:rPr>
              <a:t>	for(</a:t>
            </a:r>
            <a:r>
              <a:rPr lang="en-US" sz="2300" dirty="0" err="1">
                <a:solidFill>
                  <a:schemeClr val="tx1"/>
                </a:solidFill>
              </a:rPr>
              <a:t>int</a:t>
            </a:r>
            <a:r>
              <a:rPr lang="en-US" sz="2300" dirty="0">
                <a:solidFill>
                  <a:schemeClr val="tx1"/>
                </a:solidFill>
              </a:rPr>
              <a:t> i=0; i&lt;=N-1; i++)</a:t>
            </a:r>
          </a:p>
          <a:p>
            <a:r>
              <a:rPr lang="en-US" sz="2300" dirty="0">
                <a:solidFill>
                  <a:schemeClr val="tx1"/>
                </a:solidFill>
              </a:rPr>
              <a:t>	{</a:t>
            </a:r>
          </a:p>
          <a:p>
            <a:r>
              <a:rPr lang="en-US" sz="2300" dirty="0">
                <a:solidFill>
                  <a:schemeClr val="tx1"/>
                </a:solidFill>
              </a:rPr>
              <a:t>		</a:t>
            </a:r>
            <a:r>
              <a:rPr lang="en-US" sz="2300" dirty="0" err="1">
                <a:solidFill>
                  <a:schemeClr val="tx1"/>
                </a:solidFill>
              </a:rPr>
              <a:t>cout</a:t>
            </a:r>
            <a:r>
              <a:rPr lang="en-US" sz="2300" dirty="0">
                <a:solidFill>
                  <a:schemeClr val="tx1"/>
                </a:solidFill>
              </a:rPr>
              <a:t>&lt;&lt;"Enter the start and end time of "&lt;&lt;i+1&lt;&lt;" activity \n";</a:t>
            </a:r>
          </a:p>
          <a:p>
            <a:r>
              <a:rPr lang="en-US" sz="2300" dirty="0">
                <a:solidFill>
                  <a:schemeClr val="tx1"/>
                </a:solidFill>
              </a:rPr>
              <a:t>		</a:t>
            </a:r>
            <a:r>
              <a:rPr lang="en-US" sz="2300" dirty="0" err="1">
                <a:solidFill>
                  <a:schemeClr val="tx1"/>
                </a:solidFill>
              </a:rPr>
              <a:t>cin</a:t>
            </a:r>
            <a:r>
              <a:rPr lang="en-US" sz="2300" dirty="0">
                <a:solidFill>
                  <a:schemeClr val="tx1"/>
                </a:solidFill>
              </a:rPr>
              <a:t>&gt;&gt;</a:t>
            </a:r>
            <a:r>
              <a:rPr lang="en-US" sz="2300" dirty="0" err="1">
                <a:solidFill>
                  <a:schemeClr val="tx1"/>
                </a:solidFill>
              </a:rPr>
              <a:t>arr</a:t>
            </a:r>
            <a:r>
              <a:rPr lang="en-US" sz="2300" dirty="0">
                <a:solidFill>
                  <a:schemeClr val="tx1"/>
                </a:solidFill>
              </a:rPr>
              <a:t>[i].start&gt;&gt;</a:t>
            </a:r>
            <a:r>
              <a:rPr lang="en-US" sz="2300" dirty="0" err="1">
                <a:solidFill>
                  <a:schemeClr val="tx1"/>
                </a:solidFill>
              </a:rPr>
              <a:t>arr</a:t>
            </a:r>
            <a:r>
              <a:rPr lang="en-US" sz="2300" dirty="0">
                <a:solidFill>
                  <a:schemeClr val="tx1"/>
                </a:solidFill>
              </a:rPr>
              <a:t>[i].finish;</a:t>
            </a:r>
          </a:p>
          <a:p>
            <a:r>
              <a:rPr lang="en-US" sz="2300" dirty="0">
                <a:solidFill>
                  <a:schemeClr val="tx1"/>
                </a:solidFill>
              </a:rPr>
              <a:t>    }</a:t>
            </a:r>
          </a:p>
          <a:p>
            <a:endParaRPr lang="en-US" sz="2300" dirty="0">
              <a:solidFill>
                <a:schemeClr val="tx1"/>
              </a:solidFill>
            </a:endParaRPr>
          </a:p>
          <a:p>
            <a:r>
              <a:rPr lang="en-US" sz="2300" dirty="0">
                <a:solidFill>
                  <a:schemeClr val="tx1"/>
                </a:solidFill>
              </a:rPr>
              <a:t>	</a:t>
            </a:r>
            <a:r>
              <a:rPr lang="en-US" sz="2300" dirty="0" err="1">
                <a:solidFill>
                  <a:schemeClr val="tx1"/>
                </a:solidFill>
              </a:rPr>
              <a:t>print_Max_Activities</a:t>
            </a:r>
            <a:r>
              <a:rPr lang="en-US" sz="2300" dirty="0">
                <a:solidFill>
                  <a:schemeClr val="tx1"/>
                </a:solidFill>
              </a:rPr>
              <a:t>(</a:t>
            </a:r>
            <a:r>
              <a:rPr lang="en-US" sz="2300" dirty="0" err="1">
                <a:solidFill>
                  <a:schemeClr val="tx1"/>
                </a:solidFill>
              </a:rPr>
              <a:t>arr</a:t>
            </a:r>
            <a:r>
              <a:rPr lang="en-US" sz="2300" dirty="0">
                <a:solidFill>
                  <a:schemeClr val="tx1"/>
                </a:solidFill>
              </a:rPr>
              <a:t>, N); </a:t>
            </a:r>
          </a:p>
          <a:p>
            <a:r>
              <a:rPr lang="en-US" sz="2300" dirty="0">
                <a:solidFill>
                  <a:schemeClr val="tx1"/>
                </a:solidFill>
              </a:rPr>
              <a:t>    return 0; </a:t>
            </a:r>
          </a:p>
          <a:p>
            <a:r>
              <a:rPr lang="en-US" sz="2300" dirty="0">
                <a:solidFill>
                  <a:schemeClr val="tx1"/>
                </a:solidFill>
              </a:rPr>
              <a:t>}</a:t>
            </a:r>
          </a:p>
          <a:p>
            <a:endParaRPr lang="en-US" dirty="0"/>
          </a:p>
        </p:txBody>
      </p:sp>
    </p:spTree>
    <p:extLst>
      <p:ext uri="{BB962C8B-B14F-4D97-AF65-F5344CB8AC3E}">
        <p14:creationId xmlns:p14="http://schemas.microsoft.com/office/powerpoint/2010/main" val="205167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76400"/>
            <a:ext cx="7620000" cy="3962400"/>
          </a:xfrm>
        </p:spPr>
        <p:txBody>
          <a:bodyPr>
            <a:normAutofit/>
          </a:bodyPr>
          <a:lstStyle/>
          <a:p>
            <a:pPr algn="just"/>
            <a:r>
              <a:rPr lang="en-US" sz="2800" dirty="0" smtClean="0">
                <a:solidFill>
                  <a:schemeClr val="tx1"/>
                </a:solidFill>
              </a:rPr>
              <a:t>Let's </a:t>
            </a:r>
            <a:r>
              <a:rPr lang="en-US" sz="2800" dirty="0">
                <a:solidFill>
                  <a:schemeClr val="tx1"/>
                </a:solidFill>
              </a:rPr>
              <a:t>consider that you have n activities with their start and finish times</a:t>
            </a:r>
            <a:r>
              <a:rPr lang="en-US" sz="2800" dirty="0" smtClean="0">
                <a:solidFill>
                  <a:schemeClr val="tx1"/>
                </a:solidFill>
              </a:rPr>
              <a:t>,</a:t>
            </a:r>
          </a:p>
          <a:p>
            <a:pPr algn="just"/>
            <a:r>
              <a:rPr lang="en-US" sz="2800" dirty="0" smtClean="0">
                <a:solidFill>
                  <a:schemeClr val="tx1"/>
                </a:solidFill>
              </a:rPr>
              <a:t> </a:t>
            </a:r>
            <a:r>
              <a:rPr lang="en-US" sz="2800" dirty="0">
                <a:solidFill>
                  <a:schemeClr val="tx1"/>
                </a:solidFill>
              </a:rPr>
              <a:t>T</a:t>
            </a:r>
            <a:r>
              <a:rPr lang="en-US" sz="2800" dirty="0" smtClean="0">
                <a:solidFill>
                  <a:schemeClr val="tx1"/>
                </a:solidFill>
              </a:rPr>
              <a:t>he </a:t>
            </a:r>
            <a:r>
              <a:rPr lang="en-US" sz="2800" dirty="0">
                <a:solidFill>
                  <a:schemeClr val="tx1"/>
                </a:solidFill>
              </a:rPr>
              <a:t>objective is to find solution set having </a:t>
            </a:r>
            <a:r>
              <a:rPr lang="en-US" sz="2800" b="1" dirty="0">
                <a:solidFill>
                  <a:schemeClr val="tx1"/>
                </a:solidFill>
              </a:rPr>
              <a:t>maximum number of non-conflicting activities</a:t>
            </a:r>
            <a:r>
              <a:rPr lang="en-US" sz="2800" dirty="0">
                <a:solidFill>
                  <a:schemeClr val="tx1"/>
                </a:solidFill>
              </a:rPr>
              <a:t> </a:t>
            </a:r>
            <a:r>
              <a:rPr lang="en-US" sz="2800" dirty="0" smtClean="0">
                <a:solidFill>
                  <a:schemeClr val="tx1"/>
                </a:solidFill>
              </a:rPr>
              <a:t>,</a:t>
            </a:r>
          </a:p>
          <a:p>
            <a:pPr algn="just"/>
            <a:r>
              <a:rPr lang="en-US" sz="2800" dirty="0" smtClean="0">
                <a:solidFill>
                  <a:schemeClr val="tx1"/>
                </a:solidFill>
              </a:rPr>
              <a:t>can </a:t>
            </a:r>
            <a:r>
              <a:rPr lang="en-US" sz="2800" dirty="0">
                <a:solidFill>
                  <a:schemeClr val="tx1"/>
                </a:solidFill>
              </a:rPr>
              <a:t>be executed in a single time frame, </a:t>
            </a:r>
            <a:endParaRPr lang="en-US" sz="2800" dirty="0" smtClean="0">
              <a:solidFill>
                <a:schemeClr val="tx1"/>
              </a:solidFill>
            </a:endParaRPr>
          </a:p>
          <a:p>
            <a:pPr algn="just"/>
            <a:r>
              <a:rPr lang="en-US" sz="2800" dirty="0">
                <a:solidFill>
                  <a:schemeClr val="tx1"/>
                </a:solidFill>
              </a:rPr>
              <a:t>A</a:t>
            </a:r>
            <a:r>
              <a:rPr lang="en-US" sz="2800" dirty="0" smtClean="0">
                <a:solidFill>
                  <a:schemeClr val="tx1"/>
                </a:solidFill>
              </a:rPr>
              <a:t>ssuming </a:t>
            </a:r>
            <a:r>
              <a:rPr lang="en-US" sz="2800" dirty="0">
                <a:solidFill>
                  <a:schemeClr val="tx1"/>
                </a:solidFill>
              </a:rPr>
              <a:t>that only one person or machine is available for execution.</a:t>
            </a:r>
          </a:p>
          <a:p>
            <a:endParaRPr lang="en-US" dirty="0"/>
          </a:p>
        </p:txBody>
      </p:sp>
    </p:spTree>
    <p:extLst>
      <p:ext uri="{BB962C8B-B14F-4D97-AF65-F5344CB8AC3E}">
        <p14:creationId xmlns:p14="http://schemas.microsoft.com/office/powerpoint/2010/main" val="367627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2" y="533400"/>
            <a:ext cx="7964487" cy="6324600"/>
          </a:xfrm>
        </p:spPr>
        <p:txBody>
          <a:bodyPr>
            <a:normAutofit fontScale="92500" lnSpcReduction="10000"/>
          </a:bodyPr>
          <a:lstStyle/>
          <a:p>
            <a:pPr marL="457200" indent="-457200" algn="just">
              <a:buFont typeface="Arial" pitchFamily="34" charset="0"/>
              <a:buChar char="•"/>
            </a:pPr>
            <a:r>
              <a:rPr lang="en-US" sz="3400" dirty="0">
                <a:solidFill>
                  <a:schemeClr val="tx1"/>
                </a:solidFill>
              </a:rPr>
              <a:t>It might not be possible to complete all the activities, since their timings can collapse.</a:t>
            </a:r>
          </a:p>
          <a:p>
            <a:pPr marL="457200" indent="-457200" algn="just">
              <a:buFont typeface="Arial" pitchFamily="34" charset="0"/>
              <a:buChar char="•"/>
            </a:pPr>
            <a:r>
              <a:rPr lang="en-US" sz="3400" dirty="0">
                <a:solidFill>
                  <a:schemeClr val="tx1"/>
                </a:solidFill>
              </a:rPr>
              <a:t>Two activities, say </a:t>
            </a:r>
            <a:r>
              <a:rPr lang="en-US" sz="3400" b="1" dirty="0">
                <a:solidFill>
                  <a:schemeClr val="tx1"/>
                </a:solidFill>
              </a:rPr>
              <a:t>i</a:t>
            </a:r>
            <a:r>
              <a:rPr lang="en-US" sz="3400" dirty="0">
                <a:solidFill>
                  <a:schemeClr val="tx1"/>
                </a:solidFill>
              </a:rPr>
              <a:t> and </a:t>
            </a:r>
            <a:r>
              <a:rPr lang="en-US" sz="3400" b="1" dirty="0">
                <a:solidFill>
                  <a:schemeClr val="tx1"/>
                </a:solidFill>
              </a:rPr>
              <a:t>j</a:t>
            </a:r>
            <a:r>
              <a:rPr lang="en-US" sz="3400" dirty="0">
                <a:solidFill>
                  <a:schemeClr val="tx1"/>
                </a:solidFill>
              </a:rPr>
              <a:t>, are said to be non-conflicting if </a:t>
            </a:r>
            <a:r>
              <a:rPr lang="en-US" sz="3400" dirty="0" err="1">
                <a:solidFill>
                  <a:schemeClr val="tx1"/>
                </a:solidFill>
              </a:rPr>
              <a:t>si</a:t>
            </a:r>
            <a:r>
              <a:rPr lang="en-US" sz="3400" dirty="0">
                <a:solidFill>
                  <a:schemeClr val="tx1"/>
                </a:solidFill>
              </a:rPr>
              <a:t> &gt;= </a:t>
            </a:r>
            <a:r>
              <a:rPr lang="en-US" sz="3400" dirty="0" err="1">
                <a:solidFill>
                  <a:schemeClr val="tx1"/>
                </a:solidFill>
              </a:rPr>
              <a:t>fj</a:t>
            </a:r>
            <a:r>
              <a:rPr lang="en-US" sz="3400" dirty="0">
                <a:solidFill>
                  <a:schemeClr val="tx1"/>
                </a:solidFill>
              </a:rPr>
              <a:t> or </a:t>
            </a:r>
            <a:r>
              <a:rPr lang="en-US" sz="3400" dirty="0" err="1">
                <a:solidFill>
                  <a:schemeClr val="tx1"/>
                </a:solidFill>
              </a:rPr>
              <a:t>sj</a:t>
            </a:r>
            <a:r>
              <a:rPr lang="en-US" sz="3400" dirty="0">
                <a:solidFill>
                  <a:schemeClr val="tx1"/>
                </a:solidFill>
              </a:rPr>
              <a:t> &gt;= fi where </a:t>
            </a:r>
            <a:r>
              <a:rPr lang="en-US" sz="3400" dirty="0" err="1">
                <a:solidFill>
                  <a:schemeClr val="tx1"/>
                </a:solidFill>
              </a:rPr>
              <a:t>si</a:t>
            </a:r>
            <a:r>
              <a:rPr lang="en-US" sz="3400" dirty="0">
                <a:solidFill>
                  <a:schemeClr val="tx1"/>
                </a:solidFill>
              </a:rPr>
              <a:t> and </a:t>
            </a:r>
            <a:r>
              <a:rPr lang="en-US" sz="3400" dirty="0" err="1">
                <a:solidFill>
                  <a:schemeClr val="tx1"/>
                </a:solidFill>
              </a:rPr>
              <a:t>sj</a:t>
            </a:r>
            <a:r>
              <a:rPr lang="en-US" sz="3400" dirty="0">
                <a:solidFill>
                  <a:schemeClr val="tx1"/>
                </a:solidFill>
              </a:rPr>
              <a:t> denote the starting time of activities </a:t>
            </a:r>
            <a:r>
              <a:rPr lang="en-US" sz="3400" b="1" dirty="0">
                <a:solidFill>
                  <a:schemeClr val="tx1"/>
                </a:solidFill>
              </a:rPr>
              <a:t>i</a:t>
            </a:r>
            <a:r>
              <a:rPr lang="en-US" sz="3400" dirty="0">
                <a:solidFill>
                  <a:schemeClr val="tx1"/>
                </a:solidFill>
              </a:rPr>
              <a:t> and </a:t>
            </a:r>
            <a:r>
              <a:rPr lang="en-US" sz="3400" b="1" dirty="0">
                <a:solidFill>
                  <a:schemeClr val="tx1"/>
                </a:solidFill>
              </a:rPr>
              <a:t>j</a:t>
            </a:r>
            <a:r>
              <a:rPr lang="en-US" sz="3400" dirty="0">
                <a:solidFill>
                  <a:schemeClr val="tx1"/>
                </a:solidFill>
              </a:rPr>
              <a:t> respectively, and fi and </a:t>
            </a:r>
            <a:r>
              <a:rPr lang="en-US" sz="3400" dirty="0" err="1">
                <a:solidFill>
                  <a:schemeClr val="tx1"/>
                </a:solidFill>
              </a:rPr>
              <a:t>fj</a:t>
            </a:r>
            <a:r>
              <a:rPr lang="en-US" sz="3400" dirty="0">
                <a:solidFill>
                  <a:schemeClr val="tx1"/>
                </a:solidFill>
              </a:rPr>
              <a:t> refer to the finishing time of the activities </a:t>
            </a:r>
            <a:r>
              <a:rPr lang="en-US" sz="3400" b="1" dirty="0">
                <a:solidFill>
                  <a:schemeClr val="tx1"/>
                </a:solidFill>
              </a:rPr>
              <a:t>i</a:t>
            </a:r>
            <a:r>
              <a:rPr lang="en-US" sz="3400" dirty="0">
                <a:solidFill>
                  <a:schemeClr val="tx1"/>
                </a:solidFill>
              </a:rPr>
              <a:t> and </a:t>
            </a:r>
            <a:r>
              <a:rPr lang="en-US" sz="3400" b="1" dirty="0">
                <a:solidFill>
                  <a:schemeClr val="tx1"/>
                </a:solidFill>
              </a:rPr>
              <a:t>j</a:t>
            </a:r>
            <a:r>
              <a:rPr lang="en-US" sz="3400" dirty="0">
                <a:solidFill>
                  <a:schemeClr val="tx1"/>
                </a:solidFill>
              </a:rPr>
              <a:t> respectively.</a:t>
            </a:r>
          </a:p>
          <a:p>
            <a:pPr marL="457200" indent="-457200" algn="just">
              <a:buFont typeface="Arial" pitchFamily="34" charset="0"/>
              <a:buChar char="•"/>
            </a:pPr>
            <a:r>
              <a:rPr lang="en-US" sz="3400" b="1" dirty="0">
                <a:solidFill>
                  <a:schemeClr val="tx1"/>
                </a:solidFill>
              </a:rPr>
              <a:t>Greedy approach</a:t>
            </a:r>
            <a:r>
              <a:rPr lang="en-US" sz="3400" dirty="0">
                <a:solidFill>
                  <a:schemeClr val="tx1"/>
                </a:solidFill>
              </a:rPr>
              <a:t> can be used to find the solution since we want to maximize the count of activities that can be executed. This approach will greedily choose an activity with earliest finish time at every step, thus yielding an optimal solution.</a:t>
            </a:r>
          </a:p>
          <a:p>
            <a:endParaRPr lang="en-US" dirty="0"/>
          </a:p>
        </p:txBody>
      </p:sp>
    </p:spTree>
    <p:extLst>
      <p:ext uri="{BB962C8B-B14F-4D97-AF65-F5344CB8AC3E}">
        <p14:creationId xmlns:p14="http://schemas.microsoft.com/office/powerpoint/2010/main" val="213022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533400"/>
            <a:ext cx="8458200" cy="6019800"/>
          </a:xfrm>
        </p:spPr>
        <p:txBody>
          <a:bodyPr>
            <a:normAutofit lnSpcReduction="10000"/>
          </a:bodyPr>
          <a:lstStyle/>
          <a:p>
            <a:r>
              <a:rPr lang="en-US" sz="2900" b="1" dirty="0">
                <a:solidFill>
                  <a:schemeClr val="tx1"/>
                </a:solidFill>
              </a:rPr>
              <a:t>Input Data</a:t>
            </a:r>
            <a:r>
              <a:rPr lang="en-US" sz="2900" dirty="0">
                <a:solidFill>
                  <a:schemeClr val="tx1"/>
                </a:solidFill>
              </a:rPr>
              <a:t> for the Algorithm</a:t>
            </a:r>
            <a:r>
              <a:rPr lang="en-US" sz="2900" dirty="0" smtClean="0">
                <a:solidFill>
                  <a:schemeClr val="tx1"/>
                </a:solidFill>
              </a:rPr>
              <a:t>:</a:t>
            </a:r>
          </a:p>
          <a:p>
            <a:pPr marL="457200" indent="-457200">
              <a:buFont typeface="Arial" pitchFamily="34" charset="0"/>
              <a:buChar char="•"/>
            </a:pPr>
            <a:endParaRPr lang="en-US" sz="2900" dirty="0">
              <a:solidFill>
                <a:schemeClr val="tx1"/>
              </a:solidFill>
            </a:endParaRPr>
          </a:p>
          <a:p>
            <a:pPr marL="457200" indent="-457200">
              <a:buFont typeface="Arial" pitchFamily="34" charset="0"/>
              <a:buChar char="•"/>
            </a:pPr>
            <a:r>
              <a:rPr lang="en-US" sz="2900" dirty="0">
                <a:solidFill>
                  <a:schemeClr val="tx1"/>
                </a:solidFill>
              </a:rPr>
              <a:t>act[] array containing all the activities.</a:t>
            </a:r>
          </a:p>
          <a:p>
            <a:pPr marL="457200" indent="-457200">
              <a:buFont typeface="Arial" pitchFamily="34" charset="0"/>
              <a:buChar char="•"/>
            </a:pPr>
            <a:r>
              <a:rPr lang="en-US" sz="2900" dirty="0">
                <a:solidFill>
                  <a:schemeClr val="tx1"/>
                </a:solidFill>
              </a:rPr>
              <a:t>s[] array containing the starting time of all the activities.</a:t>
            </a:r>
          </a:p>
          <a:p>
            <a:pPr marL="457200" indent="-457200">
              <a:buFont typeface="Arial" pitchFamily="34" charset="0"/>
              <a:buChar char="•"/>
            </a:pPr>
            <a:r>
              <a:rPr lang="en-US" sz="2900" dirty="0">
                <a:solidFill>
                  <a:schemeClr val="tx1"/>
                </a:solidFill>
              </a:rPr>
              <a:t>f[] array containing the finishing time of all the activities</a:t>
            </a:r>
            <a:r>
              <a:rPr lang="en-US" sz="2900" dirty="0" smtClean="0">
                <a:solidFill>
                  <a:schemeClr val="tx1"/>
                </a:solidFill>
              </a:rPr>
              <a:t>.</a:t>
            </a:r>
          </a:p>
          <a:p>
            <a:endParaRPr lang="en-US" sz="2900" dirty="0">
              <a:solidFill>
                <a:schemeClr val="tx1"/>
              </a:solidFill>
            </a:endParaRPr>
          </a:p>
          <a:p>
            <a:r>
              <a:rPr lang="en-US" sz="2900" b="1" dirty="0" smtClean="0">
                <a:solidFill>
                  <a:schemeClr val="tx1"/>
                </a:solidFill>
              </a:rPr>
              <a:t>Output </a:t>
            </a:r>
            <a:r>
              <a:rPr lang="en-US" sz="2900" b="1" dirty="0">
                <a:solidFill>
                  <a:schemeClr val="tx1"/>
                </a:solidFill>
              </a:rPr>
              <a:t>Data</a:t>
            </a:r>
            <a:r>
              <a:rPr lang="en-US" sz="2900" dirty="0">
                <a:solidFill>
                  <a:schemeClr val="tx1"/>
                </a:solidFill>
              </a:rPr>
              <a:t> from the Algorithm</a:t>
            </a:r>
            <a:r>
              <a:rPr lang="en-US" sz="2900" dirty="0" smtClean="0">
                <a:solidFill>
                  <a:schemeClr val="tx1"/>
                </a:solidFill>
              </a:rPr>
              <a:t>:</a:t>
            </a:r>
          </a:p>
          <a:p>
            <a:endParaRPr lang="en-US" sz="2900" dirty="0">
              <a:solidFill>
                <a:schemeClr val="tx1"/>
              </a:solidFill>
            </a:endParaRPr>
          </a:p>
          <a:p>
            <a:pPr marL="457200" indent="-457200">
              <a:buFont typeface="Arial" pitchFamily="34" charset="0"/>
              <a:buChar char="•"/>
            </a:pPr>
            <a:r>
              <a:rPr lang="en-US" sz="2900" dirty="0">
                <a:solidFill>
                  <a:schemeClr val="tx1"/>
                </a:solidFill>
              </a:rPr>
              <a:t>sol[] array </a:t>
            </a:r>
            <a:r>
              <a:rPr lang="en-US" sz="2900" dirty="0" smtClean="0">
                <a:solidFill>
                  <a:schemeClr val="tx1"/>
                </a:solidFill>
              </a:rPr>
              <a:t>referring </a:t>
            </a:r>
            <a:r>
              <a:rPr lang="en-US" sz="2900" dirty="0">
                <a:solidFill>
                  <a:schemeClr val="tx1"/>
                </a:solidFill>
              </a:rPr>
              <a:t>to the solution set containing the maximum number of non-conflicting activities.</a:t>
            </a:r>
          </a:p>
          <a:p>
            <a:endParaRPr lang="en-US" dirty="0"/>
          </a:p>
        </p:txBody>
      </p:sp>
    </p:spTree>
    <p:extLst>
      <p:ext uri="{BB962C8B-B14F-4D97-AF65-F5344CB8AC3E}">
        <p14:creationId xmlns:p14="http://schemas.microsoft.com/office/powerpoint/2010/main" val="15423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228600"/>
            <a:ext cx="8458200" cy="6553199"/>
          </a:xfrm>
        </p:spPr>
        <p:txBody>
          <a:bodyPr/>
          <a:lstStyle/>
          <a:p>
            <a:r>
              <a:rPr lang="en-US" sz="2400" dirty="0">
                <a:solidFill>
                  <a:schemeClr val="tx1"/>
                </a:solidFill>
              </a:rPr>
              <a:t>Steps for Activity Selection Problem</a:t>
            </a:r>
          </a:p>
          <a:p>
            <a:r>
              <a:rPr lang="en-US" sz="2400" dirty="0">
                <a:solidFill>
                  <a:schemeClr val="tx1"/>
                </a:solidFill>
              </a:rPr>
              <a:t>Following are the steps we will be following to solve the activity selection problem,</a:t>
            </a:r>
          </a:p>
          <a:p>
            <a:r>
              <a:rPr lang="en-US" sz="2400" b="1" dirty="0">
                <a:solidFill>
                  <a:schemeClr val="tx1"/>
                </a:solidFill>
              </a:rPr>
              <a:t>Step 1</a:t>
            </a:r>
            <a:r>
              <a:rPr lang="en-US" sz="2400" dirty="0">
                <a:solidFill>
                  <a:schemeClr val="tx1"/>
                </a:solidFill>
              </a:rPr>
              <a:t>: Sort the given activities in ascending order according to their finishing time.</a:t>
            </a:r>
          </a:p>
          <a:p>
            <a:r>
              <a:rPr lang="en-US" sz="2400" b="1" dirty="0">
                <a:solidFill>
                  <a:schemeClr val="tx1"/>
                </a:solidFill>
              </a:rPr>
              <a:t>Step 2</a:t>
            </a:r>
            <a:r>
              <a:rPr lang="en-US" sz="2400" dirty="0">
                <a:solidFill>
                  <a:schemeClr val="tx1"/>
                </a:solidFill>
              </a:rPr>
              <a:t>: Select the first activity from sorted array act[] and add it to sol[] array.</a:t>
            </a:r>
          </a:p>
          <a:p>
            <a:r>
              <a:rPr lang="en-US" sz="2400" b="1" dirty="0">
                <a:solidFill>
                  <a:schemeClr val="tx1"/>
                </a:solidFill>
              </a:rPr>
              <a:t>Step 3</a:t>
            </a:r>
            <a:r>
              <a:rPr lang="en-US" sz="2400" dirty="0">
                <a:solidFill>
                  <a:schemeClr val="tx1"/>
                </a:solidFill>
              </a:rPr>
              <a:t>: Repeat steps 4 and 5 for the remaining activities in act[].</a:t>
            </a:r>
          </a:p>
          <a:p>
            <a:r>
              <a:rPr lang="en-US" sz="2400" b="1" dirty="0">
                <a:solidFill>
                  <a:schemeClr val="tx1"/>
                </a:solidFill>
              </a:rPr>
              <a:t>Step 4</a:t>
            </a:r>
            <a:r>
              <a:rPr lang="en-US" sz="2400" dirty="0">
                <a:solidFill>
                  <a:schemeClr val="tx1"/>
                </a:solidFill>
              </a:rPr>
              <a:t>: If the start time of the currently selected activity is greater than or equal to the finish time of previously selected activity, then add it to the sol[] array</a:t>
            </a:r>
            <a:r>
              <a:rPr lang="en-US" sz="2400" dirty="0" smtClean="0">
                <a:solidFill>
                  <a:schemeClr val="tx1"/>
                </a:solidFill>
              </a:rPr>
              <a:t>.</a:t>
            </a:r>
          </a:p>
          <a:p>
            <a:r>
              <a:rPr lang="en-US" sz="2400" b="1" dirty="0">
                <a:solidFill>
                  <a:schemeClr val="tx1"/>
                </a:solidFill>
              </a:rPr>
              <a:t>Step 5</a:t>
            </a:r>
            <a:r>
              <a:rPr lang="en-US" sz="2400" dirty="0">
                <a:solidFill>
                  <a:schemeClr val="tx1"/>
                </a:solidFill>
              </a:rPr>
              <a:t>: Select the next activity in act[] array.</a:t>
            </a:r>
          </a:p>
          <a:p>
            <a:r>
              <a:rPr lang="en-US" sz="2400" b="1" dirty="0">
                <a:solidFill>
                  <a:schemeClr val="tx1"/>
                </a:solidFill>
              </a:rPr>
              <a:t>Step 6</a:t>
            </a:r>
            <a:r>
              <a:rPr lang="en-US" sz="2400" dirty="0">
                <a:solidFill>
                  <a:schemeClr val="tx1"/>
                </a:solidFill>
              </a:rPr>
              <a:t>: Print the sol[] array.</a:t>
            </a:r>
          </a:p>
          <a:p>
            <a:endParaRPr lang="en-US" sz="2400" dirty="0">
              <a:solidFill>
                <a:schemeClr val="tx1"/>
              </a:solidFill>
            </a:endParaRPr>
          </a:p>
          <a:p>
            <a:endParaRPr lang="en-US" dirty="0"/>
          </a:p>
        </p:txBody>
      </p:sp>
    </p:spTree>
    <p:extLst>
      <p:ext uri="{BB962C8B-B14F-4D97-AF65-F5344CB8AC3E}">
        <p14:creationId xmlns:p14="http://schemas.microsoft.com/office/powerpoint/2010/main" val="144494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143" t="35238" r="29056" b="14694"/>
          <a:stretch/>
        </p:blipFill>
        <p:spPr bwMode="auto">
          <a:xfrm>
            <a:off x="152400" y="950615"/>
            <a:ext cx="8955964" cy="468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55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908" t="22313" r="25995" b="7210"/>
          <a:stretch/>
        </p:blipFill>
        <p:spPr bwMode="auto">
          <a:xfrm>
            <a:off x="381000" y="471915"/>
            <a:ext cx="8336903" cy="589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070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762000"/>
            <a:ext cx="7772400" cy="4178300"/>
          </a:xfrm>
        </p:spPr>
        <p:txBody>
          <a:bodyPr>
            <a:normAutofit/>
          </a:bodyPr>
          <a:lstStyle/>
          <a:p>
            <a:r>
              <a:rPr lang="en-US" sz="2400" b="1" dirty="0">
                <a:solidFill>
                  <a:schemeClr val="tx1"/>
                </a:solidFill>
              </a:rPr>
              <a:t>Step 2</a:t>
            </a:r>
            <a:r>
              <a:rPr lang="en-US" sz="2400" dirty="0">
                <a:solidFill>
                  <a:schemeClr val="tx1"/>
                </a:solidFill>
              </a:rPr>
              <a:t>: Select the first activity from sorted array act[] and add it to the sol[] array, thus </a:t>
            </a:r>
            <a:r>
              <a:rPr lang="en-US" sz="2400" b="1" dirty="0">
                <a:solidFill>
                  <a:schemeClr val="tx1"/>
                </a:solidFill>
              </a:rPr>
              <a:t>sol = {a2}</a:t>
            </a:r>
            <a:r>
              <a:rPr lang="en-US" sz="2400" dirty="0">
                <a:solidFill>
                  <a:schemeClr val="tx1"/>
                </a:solidFill>
              </a:rPr>
              <a:t>.</a:t>
            </a:r>
          </a:p>
          <a:p>
            <a:r>
              <a:rPr lang="en-US" sz="2400" b="1" dirty="0">
                <a:solidFill>
                  <a:schemeClr val="tx1"/>
                </a:solidFill>
              </a:rPr>
              <a:t>Step 3</a:t>
            </a:r>
            <a:r>
              <a:rPr lang="en-US" sz="2400" dirty="0">
                <a:solidFill>
                  <a:schemeClr val="tx1"/>
                </a:solidFill>
              </a:rPr>
              <a:t>: Repeat the steps 4 and 5 for the remaining activities in act[].</a:t>
            </a:r>
          </a:p>
          <a:p>
            <a:r>
              <a:rPr lang="en-US" sz="2400" b="1" dirty="0">
                <a:solidFill>
                  <a:schemeClr val="tx1"/>
                </a:solidFill>
              </a:rPr>
              <a:t>Step 4</a:t>
            </a:r>
            <a:r>
              <a:rPr lang="en-US" sz="2400" dirty="0">
                <a:solidFill>
                  <a:schemeClr val="tx1"/>
                </a:solidFill>
              </a:rPr>
              <a:t>: If the start time of the currently selected activity is greater than or equal to the finish time of the previously selected activity, then add it to sol[].</a:t>
            </a:r>
          </a:p>
          <a:p>
            <a:r>
              <a:rPr lang="en-US" sz="2400" b="1" dirty="0">
                <a:solidFill>
                  <a:schemeClr val="tx1"/>
                </a:solidFill>
              </a:rPr>
              <a:t>Step 5</a:t>
            </a:r>
            <a:r>
              <a:rPr lang="en-US" sz="2400" dirty="0">
                <a:solidFill>
                  <a:schemeClr val="tx1"/>
                </a:solidFill>
              </a:rPr>
              <a:t>: Select the next activity in act[]</a:t>
            </a:r>
          </a:p>
          <a:p>
            <a:endParaRPr lang="en-US" dirty="0"/>
          </a:p>
        </p:txBody>
      </p:sp>
    </p:spTree>
    <p:extLst>
      <p:ext uri="{BB962C8B-B14F-4D97-AF65-F5344CB8AC3E}">
        <p14:creationId xmlns:p14="http://schemas.microsoft.com/office/powerpoint/2010/main" val="106368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908" t="25850" r="27373" b="16598"/>
          <a:stretch/>
        </p:blipFill>
        <p:spPr bwMode="auto">
          <a:xfrm>
            <a:off x="345972" y="685800"/>
            <a:ext cx="8508780" cy="503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4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183</Words>
  <Application>Microsoft Office PowerPoint</Application>
  <PresentationFormat>On-screen Show (4:3)</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Activity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Activity Selection</dc:title>
  <dc:creator>varsha thakur</dc:creator>
  <cp:lastModifiedBy>hp</cp:lastModifiedBy>
  <cp:revision>14</cp:revision>
  <dcterms:created xsi:type="dcterms:W3CDTF">2006-08-16T00:00:00Z</dcterms:created>
  <dcterms:modified xsi:type="dcterms:W3CDTF">2023-03-20T04:11:27Z</dcterms:modified>
</cp:coreProperties>
</file>