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TSans-bold.fntdata"/><Relationship Id="rId10" Type="http://schemas.openxmlformats.org/officeDocument/2006/relationships/slide" Target="slides/slide6.xml"/><Relationship Id="rId21" Type="http://schemas.openxmlformats.org/officeDocument/2006/relationships/font" Target="fonts/PTSans-regular.fntdata"/><Relationship Id="rId13" Type="http://schemas.openxmlformats.org/officeDocument/2006/relationships/slide" Target="slides/slide9.xml"/><Relationship Id="rId24" Type="http://schemas.openxmlformats.org/officeDocument/2006/relationships/font" Target="fonts/PTSans-boldItalic.fntdata"/><Relationship Id="rId12" Type="http://schemas.openxmlformats.org/officeDocument/2006/relationships/slide" Target="slides/slide8.xml"/><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SzPts val="275"/>
              <a:buFont typeface="Arial"/>
              <a:buNone/>
            </a:pPr>
            <a:r>
              <a:rPr lang="en-US"/>
              <a:t>Terribly sorry for this awful name. For the day that’s in it I was trying to go with a Valentine’s theme and, well, I failed quite </a:t>
            </a:r>
            <a:r>
              <a:rPr lang="en-US"/>
              <a:t>miserably</a:t>
            </a:r>
            <a:r>
              <a:rPr lang="en-US"/>
              <a:t>. A more appropriate name for this talk would be “How you can automate yourself out of a job”, or something just well… better.</a:t>
            </a:r>
            <a:endParaRPr/>
          </a:p>
          <a:p>
            <a:pPr indent="0" lvl="0" marL="0" marR="0" rtl="0" algn="l">
              <a:spcBef>
                <a:spcPts val="0"/>
              </a:spcBef>
              <a:spcAft>
                <a:spcPts val="0"/>
              </a:spcAft>
              <a:buSzPts val="275"/>
              <a:buFont typeface="Arial"/>
              <a:buNone/>
            </a:pPr>
            <a:r>
              <a:t/>
            </a:r>
            <a:endParaRPr/>
          </a:p>
          <a:p>
            <a:pPr indent="0" lvl="0" marL="0" marR="0" rtl="0" algn="l">
              <a:spcBef>
                <a:spcPts val="0"/>
              </a:spcBef>
              <a:spcAft>
                <a:spcPts val="0"/>
              </a:spcAft>
              <a:buSzPts val="275"/>
              <a:buFont typeface="Arial"/>
              <a:buNone/>
            </a:pPr>
            <a:r>
              <a:rPr lang="en-US"/>
              <a:t>Today I’m going to skim over what automation is. Along with this we will dive ino why you should automate more, what you can actually automate, what is considered overkill, and then some examples of what Redbrick  committee members have automated</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I wrote this, it like useradm uses python. It’s bascially a command line tool, it does the job for what I use it for. That said, I cannot consider it very good at all.</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Here’s just a sample of some bad code from my room lookup and booking program. This is a Lab Booking object with a few methods. </a:t>
            </a:r>
            <a:endParaRPr/>
          </a:p>
          <a:p>
            <a:pPr indent="0" lvl="0" marL="0">
              <a:spcBef>
                <a:spcPts val="0"/>
              </a:spcBef>
              <a:spcAft>
                <a:spcPts val="0"/>
              </a:spcAft>
              <a:buNone/>
            </a:pPr>
            <a:r>
              <a:t/>
            </a:r>
            <a:endParaRPr/>
          </a:p>
          <a:p>
            <a:pPr indent="0" lvl="0" marL="0">
              <a:spcBef>
                <a:spcPts val="0"/>
              </a:spcBef>
              <a:spcAft>
                <a:spcPts val="0"/>
              </a:spcAft>
              <a:buNone/>
            </a:pPr>
            <a:r>
              <a:rPr lang="en-US"/>
              <a:t>Please ignore the init for now, it’ll get fixed soon.</a:t>
            </a:r>
            <a:endParaRPr/>
          </a:p>
          <a:p>
            <a:pPr indent="0" lvl="0" marL="0">
              <a:spcBef>
                <a:spcPts val="0"/>
              </a:spcBef>
              <a:spcAft>
                <a:spcPts val="0"/>
              </a:spcAft>
              <a:buNone/>
            </a:pPr>
            <a:r>
              <a:t/>
            </a:r>
            <a:endParaRPr/>
          </a:p>
          <a:p>
            <a:pPr indent="0" lvl="0" marL="0">
              <a:spcBef>
                <a:spcPts val="0"/>
              </a:spcBef>
              <a:spcAft>
                <a:spcPts val="0"/>
              </a:spcAft>
              <a:buNone/>
            </a:pPr>
            <a:r>
              <a:rPr lang="en-US"/>
              <a:t>The two methods here that can be focused on are the fill and submit functions. Fill works like this:</a:t>
            </a:r>
            <a:endParaRPr/>
          </a:p>
          <a:p>
            <a:pPr indent="0" lvl="0" marL="0">
              <a:spcBef>
                <a:spcPts val="0"/>
              </a:spcBef>
              <a:spcAft>
                <a:spcPts val="0"/>
              </a:spcAft>
              <a:buNone/>
            </a:pPr>
            <a:r>
              <a:t/>
            </a:r>
            <a:endParaRPr/>
          </a:p>
          <a:p>
            <a:pPr indent="0" lvl="0" marL="0">
              <a:spcBef>
                <a:spcPts val="0"/>
              </a:spcBef>
              <a:spcAft>
                <a:spcPts val="0"/>
              </a:spcAft>
              <a:buNone/>
            </a:pPr>
            <a:r>
              <a:rPr lang="en-US"/>
              <a:t>Sets up the Browser imported from MechanicalSoup, then sets the cookiejar from LWPCookieJar. From there it gets very hacky, slicing apart the attributes feed to it so as to conform the the form it has to fill in.</a:t>
            </a:r>
            <a:endParaRPr/>
          </a:p>
          <a:p>
            <a:pPr indent="0" lvl="0" marL="0">
              <a:spcBef>
                <a:spcPts val="0"/>
              </a:spcBef>
              <a:spcAft>
                <a:spcPts val="0"/>
              </a:spcAft>
              <a:buNone/>
            </a:pPr>
            <a:r>
              <a:rPr lang="en-US"/>
              <a:t>This line, where it says nr=4, means it’s filling in the fourth form on that page. MechanicalSoup is pretty cool in that way, you can navigate your way pretty easily based on tags found, just like BeautifulSoup really.</a:t>
            </a:r>
            <a:endParaRPr/>
          </a:p>
          <a:p>
            <a:pPr indent="0" lvl="0" marL="0">
              <a:spcBef>
                <a:spcPts val="0"/>
              </a:spcBef>
              <a:spcAft>
                <a:spcPts val="0"/>
              </a:spcAft>
              <a:buNone/>
            </a:pPr>
            <a:r>
              <a:t/>
            </a:r>
            <a:endParaRPr/>
          </a:p>
          <a:p>
            <a:pPr indent="0" lvl="0" marL="0">
              <a:spcBef>
                <a:spcPts val="0"/>
              </a:spcBef>
              <a:spcAft>
                <a:spcPts val="0"/>
              </a:spcAft>
              <a:buNone/>
            </a:pPr>
            <a:r>
              <a:rPr lang="en-US"/>
              <a:t>In the last month, has broken twice. For two completely different reasons. Firstly, they changed the link, and then, they </a:t>
            </a:r>
            <a:r>
              <a:rPr lang="en-US"/>
              <a:t>changed</a:t>
            </a:r>
            <a:r>
              <a:rPr lang="en-US"/>
              <a:t> the form number. </a:t>
            </a:r>
            <a:r>
              <a:rPr lang="en-US"/>
              <a:t>Originally</a:t>
            </a:r>
            <a:r>
              <a:rPr lang="en-US"/>
              <a:t> it was number 2, now it is the 4th on the page.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So what is Automation. Basically, it’s the way you control a process while reducing human intervention.</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In short, you’re finding a way to be as lazy as possible while still carrying out your more repetitive and tedious day-to-day tasks. And that’s okay, being lazy is perfectly acceptable, in fact it’s not even comparable to being lazy, it’s not like procrastinating, in fact, you’re just being more efficient with your time. It’s all about prioritisation, what needs your attention directly, and what doesn’t</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Rebrick automate quite a bit, for exactly this reason. Some things require more attention than others. We need a way to sift through what’s worth investing more time into and what isn’t.</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Why should you automate things? Why should you change and move away from societal norms? Well there’s a few reasons. A few pretty reasonable reasons even.</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So… quite naturally, if you automate something it tends to be faster. Think of it like this: what’s the fastest way to change the tv channel. It’s a remote control. You could get up and change it manually, but it would take longer and be less efficient timewise.</a:t>
            </a:r>
            <a:endParaRPr/>
          </a:p>
          <a:p>
            <a:pPr indent="0" lvl="0" marL="0" marR="0" rtl="0" algn="l">
              <a:spcBef>
                <a:spcPts val="0"/>
              </a:spcBef>
              <a:spcAft>
                <a:spcPts val="0"/>
              </a:spcAft>
              <a:buSzPts val="1100"/>
              <a:buFont typeface="Arial"/>
              <a:buNone/>
            </a:pPr>
            <a:r>
              <a:t/>
            </a:r>
            <a:endParaRPr/>
          </a:p>
          <a:p>
            <a:pPr indent="0" lvl="0" marL="0" rtl="0">
              <a:spcBef>
                <a:spcPts val="0"/>
              </a:spcBef>
              <a:spcAft>
                <a:spcPts val="0"/>
              </a:spcAft>
              <a:buSzPts val="1100"/>
              <a:buFont typeface="Arial"/>
              <a:buNone/>
            </a:pPr>
            <a:r>
              <a:rPr lang="en-US">
                <a:solidFill>
                  <a:schemeClr val="dk1"/>
                </a:solidFill>
              </a:rPr>
              <a:t>Pretty self explanatory. There’s only a set amount of what can happen if done properly, there’s no outside factors other than what you’ve programmed it to carry out.</a:t>
            </a:r>
            <a:endParaRPr>
              <a:solidFill>
                <a:schemeClr val="dk1"/>
              </a:solidFill>
            </a:endParaRPr>
          </a:p>
          <a:p>
            <a:pPr indent="0" lvl="0" marL="0" rtl="0">
              <a:spcBef>
                <a:spcPts val="0"/>
              </a:spcBef>
              <a:spcAft>
                <a:spcPts val="0"/>
              </a:spcAft>
              <a:buSzPts val="1100"/>
              <a:buFont typeface="Arial"/>
              <a:buNone/>
            </a:pPr>
            <a:r>
              <a:t/>
            </a:r>
            <a:endParaRPr>
              <a:solidFill>
                <a:schemeClr val="dk1"/>
              </a:solidFill>
            </a:endParaRPr>
          </a:p>
          <a:p>
            <a:pPr indent="0" lvl="0" marL="0" rtl="0">
              <a:spcBef>
                <a:spcPts val="0"/>
              </a:spcBef>
              <a:spcAft>
                <a:spcPts val="0"/>
              </a:spcAft>
              <a:buSzPts val="1100"/>
              <a:buFont typeface="Arial"/>
              <a:buNone/>
            </a:pPr>
            <a:r>
              <a:rPr lang="en-US">
                <a:solidFill>
                  <a:schemeClr val="dk1"/>
                </a:solidFill>
              </a:rPr>
              <a:t>This next point is somewhat inexplicably linked to my previous point. When the output is consistent, it becomes increasingly predictable. </a:t>
            </a:r>
            <a:r>
              <a:rPr lang="en-US"/>
              <a:t>This means that the range of general errors that can occur are reduced greatly as there is only a set number of outcomes. When done properly, automation can make your daily tasks very predictable in their outcomes. When done properly.</a:t>
            </a:r>
            <a:endParaRPr/>
          </a:p>
          <a:p>
            <a:pPr indent="0" lvl="0" marL="0" rtl="0">
              <a:spcBef>
                <a:spcPts val="0"/>
              </a:spcBef>
              <a:spcAft>
                <a:spcPts val="0"/>
              </a:spcAft>
              <a:buSzPts val="1100"/>
              <a:buFont typeface="Arial"/>
              <a:buNone/>
            </a:pPr>
            <a:r>
              <a:t/>
            </a:r>
            <a:endParaRPr/>
          </a:p>
          <a:p>
            <a:pPr indent="0" lvl="0" marL="0" rtl="0">
              <a:spcBef>
                <a:spcPts val="0"/>
              </a:spcBef>
              <a:spcAft>
                <a:spcPts val="0"/>
              </a:spcAft>
              <a:buSzPts val="1100"/>
              <a:buFont typeface="Arial"/>
              <a:buNone/>
            </a:pPr>
            <a:r>
              <a:rPr lang="en-US"/>
              <a:t>You </a:t>
            </a:r>
            <a:r>
              <a:rPr lang="en-US"/>
              <a:t>absolutely</a:t>
            </a:r>
            <a:r>
              <a:rPr lang="en-US"/>
              <a:t> cannot idiot-proof anything in this world. You can however, hope to god that reducing the level of human interaction results in less things going wrong. Automating a task means there’s less of a chance of going wrong due to people directly. It doesn’t </a:t>
            </a:r>
            <a:r>
              <a:rPr lang="en-US"/>
              <a:t>remove</a:t>
            </a:r>
            <a:r>
              <a:rPr lang="en-US"/>
              <a:t> the </a:t>
            </a:r>
            <a:r>
              <a:rPr lang="en-US"/>
              <a:t>possibility of it going wrong, like I said, you cannot idiot proof anything. People will always find a way to break something.</a:t>
            </a:r>
            <a:endParaRPr/>
          </a:p>
          <a:p>
            <a:pPr indent="0" lvl="0" marL="0" rtl="0">
              <a:spcBef>
                <a:spcPts val="0"/>
              </a:spcBef>
              <a:spcAft>
                <a:spcPts val="0"/>
              </a:spcAft>
              <a:buSzPts val="1100"/>
              <a:buFont typeface="Arial"/>
              <a:buNone/>
            </a:pPr>
            <a:r>
              <a:t/>
            </a:r>
            <a:endParaRPr/>
          </a:p>
          <a:p>
            <a:pPr indent="0" lvl="0" marL="0" rtl="0">
              <a:spcBef>
                <a:spcPts val="0"/>
              </a:spcBef>
              <a:spcAft>
                <a:spcPts val="0"/>
              </a:spcAft>
              <a:buSzPts val="1100"/>
              <a:buFont typeface="Arial"/>
              <a:buNone/>
            </a:pPr>
            <a:r>
              <a:rPr lang="en-US"/>
              <a:t>These a pretty general reasons as to why people automate things. In fairness, you will see reasons such as “reduces the cost of labour” and what not, and often that is a good reason, but in Redbrick we don’t get paid, so it;s not really a reason to automate.</a:t>
            </a:r>
            <a:endParaRPr/>
          </a:p>
          <a:p>
            <a:pPr indent="0" lvl="0" marL="0" rtl="0">
              <a:spcBef>
                <a:spcPts val="0"/>
              </a:spcBef>
              <a:spcAft>
                <a:spcPts val="0"/>
              </a:spcAft>
              <a:buSzPts val="1100"/>
              <a:buFont typeface="Arial"/>
              <a:buNone/>
            </a:pPr>
            <a:r>
              <a:rPr lang="en-US"/>
              <a:t>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sz="1000"/>
              <a:t>What can you automate? Well in short, everything and anything. People tend to automate the strangest things, I’ll give some examples after we go through a brief explanation of what students often automate.</a:t>
            </a:r>
            <a:endParaRPr sz="1000"/>
          </a:p>
          <a:p>
            <a:pPr indent="0" lvl="0" marL="0" marR="0" rtl="0" algn="l">
              <a:spcBef>
                <a:spcPts val="0"/>
              </a:spcBef>
              <a:spcAft>
                <a:spcPts val="0"/>
              </a:spcAft>
              <a:buSzPts val="1100"/>
              <a:buFont typeface="Arial"/>
              <a:buNone/>
            </a:pPr>
            <a:r>
              <a:t/>
            </a:r>
            <a:endParaRPr sz="1000"/>
          </a:p>
          <a:p>
            <a:pPr indent="0" lvl="0" marL="0" marR="0" rtl="0" algn="l">
              <a:spcBef>
                <a:spcPts val="0"/>
              </a:spcBef>
              <a:spcAft>
                <a:spcPts val="0"/>
              </a:spcAft>
              <a:buSzPts val="1100"/>
              <a:buFont typeface="Arial"/>
              <a:buNone/>
            </a:pPr>
            <a:r>
              <a:rPr lang="en-US" sz="1000"/>
              <a:t>Social Media is one we are going to focus on today for a bit using something called IFTTT. More on that later. Automating social media isn’t just a student thing it’s pretty universal at this stage, for entrepreneurs and businesses alike. I can understand why, while everyone uses Facebook, no one really likes having to actually use it. </a:t>
            </a:r>
            <a:endParaRPr sz="1000"/>
          </a:p>
          <a:p>
            <a:pPr indent="0" lvl="0" marL="0" marR="0" rtl="0" algn="l">
              <a:spcBef>
                <a:spcPts val="0"/>
              </a:spcBef>
              <a:spcAft>
                <a:spcPts val="0"/>
              </a:spcAft>
              <a:buSzPts val="1100"/>
              <a:buFont typeface="Arial"/>
              <a:buNone/>
            </a:pPr>
            <a:r>
              <a:t/>
            </a:r>
            <a:endParaRPr sz="1000"/>
          </a:p>
          <a:p>
            <a:pPr indent="0" lvl="0" marL="0" marR="0" rtl="0" algn="l">
              <a:spcBef>
                <a:spcPts val="0"/>
              </a:spcBef>
              <a:spcAft>
                <a:spcPts val="0"/>
              </a:spcAft>
              <a:buSzPts val="1100"/>
              <a:buFont typeface="Arial"/>
              <a:buNone/>
            </a:pPr>
            <a:r>
              <a:rPr lang="en-US" sz="1000"/>
              <a:t>Emailing is pretty easy to automate to. In your time in DCU you’re bound to get auto-generated responses. At the start of the year I found myself automating emails most weekends when it came to room bookings. So yeah, it’s a pretty done thing.</a:t>
            </a:r>
            <a:endParaRPr sz="1000"/>
          </a:p>
          <a:p>
            <a:pPr indent="0" lvl="0" marL="0" marR="0" rtl="0" algn="l">
              <a:spcBef>
                <a:spcPts val="0"/>
              </a:spcBef>
              <a:spcAft>
                <a:spcPts val="0"/>
              </a:spcAft>
              <a:buSzPts val="1100"/>
              <a:buFont typeface="Arial"/>
              <a:buNone/>
            </a:pPr>
            <a:r>
              <a:t/>
            </a:r>
            <a:endParaRPr sz="1000"/>
          </a:p>
          <a:p>
            <a:pPr indent="0" lvl="0" marL="0" marR="0" rtl="0" algn="l">
              <a:spcBef>
                <a:spcPts val="0"/>
              </a:spcBef>
              <a:spcAft>
                <a:spcPts val="0"/>
              </a:spcAft>
              <a:buSzPts val="1100"/>
              <a:buFont typeface="Arial"/>
              <a:buNone/>
            </a:pPr>
            <a:r>
              <a:rPr lang="en-US" sz="1000"/>
              <a:t>I’ve even seen some students download or just in most cases scrape their notes off loop on a weekly basis. Pretty nifty idea, easy implement, and it saves you from having to actually go and use loop.</a:t>
            </a:r>
            <a:endParaRPr sz="1000"/>
          </a:p>
          <a:p>
            <a:pPr indent="0" lvl="0" marL="0" marR="0" rtl="0" algn="l">
              <a:spcBef>
                <a:spcPts val="0"/>
              </a:spcBef>
              <a:spcAft>
                <a:spcPts val="0"/>
              </a:spcAft>
              <a:buSzPts val="1100"/>
              <a:buFont typeface="Arial"/>
              <a:buNone/>
            </a:pPr>
            <a:r>
              <a:t/>
            </a:r>
            <a:endParaRPr sz="1000"/>
          </a:p>
          <a:p>
            <a:pPr indent="0" lvl="0" marL="0" marR="0" rtl="0" algn="l">
              <a:spcBef>
                <a:spcPts val="0"/>
              </a:spcBef>
              <a:spcAft>
                <a:spcPts val="0"/>
              </a:spcAft>
              <a:buSzPts val="1100"/>
              <a:buFont typeface="Arial"/>
              <a:buNone/>
            </a:pPr>
            <a:r>
              <a:rPr lang="en-US" sz="1000"/>
              <a:t>Back-ups. Back-ups are really important, and in turn, so is scheduling back-ups. I don’t see all that many students doing this kind of thing and they really should, it’s important and honestly it’s super simple to do. Probably going to have a talk on BASH next week that includes a BASH backup script. Come along to that, it’ll be pretty good.</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90000"/>
              </a:lnSpc>
              <a:spcBef>
                <a:spcPts val="1000"/>
              </a:spcBef>
              <a:spcAft>
                <a:spcPts val="0"/>
              </a:spcAft>
              <a:buNone/>
            </a:pPr>
            <a:r>
              <a:rPr lang="en-US" sz="1400">
                <a:solidFill>
                  <a:schemeClr val="dk1"/>
                </a:solidFill>
                <a:latin typeface="PT Sans"/>
                <a:ea typeface="PT Sans"/>
                <a:cs typeface="PT Sans"/>
                <a:sym typeface="PT Sans"/>
              </a:rPr>
              <a:t>So when I said everything and anything, I really meant it. People go from doing the really good to the really odd. There are many many examples out there, like I’m sure if you pop over to Reddit you’ll find hundreds of odd automations.</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rPr lang="en-US" sz="1400">
                <a:solidFill>
                  <a:schemeClr val="dk1"/>
                </a:solidFill>
                <a:latin typeface="PT Sans"/>
                <a:ea typeface="PT Sans"/>
                <a:cs typeface="PT Sans"/>
                <a:sym typeface="PT Sans"/>
              </a:rPr>
              <a:t>There’s two in particular I highlighted as being worth a little mention here. This is more to see the extent to what can be automated more than anything. </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rPr lang="en-US" sz="1400">
                <a:solidFill>
                  <a:schemeClr val="dk1"/>
                </a:solidFill>
                <a:latin typeface="PT Sans"/>
                <a:ea typeface="PT Sans"/>
                <a:cs typeface="PT Sans"/>
                <a:sym typeface="PT Sans"/>
              </a:rPr>
              <a:t>This first one is quite clever.</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t/>
            </a:r>
            <a:endParaRPr sz="14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rPr lang="en-US">
                <a:solidFill>
                  <a:schemeClr val="dk1"/>
                </a:solidFill>
              </a:rPr>
              <a:t>“Some years ago we had a python chatbot in the company that would monitor power consumption. If it saw a power spike of 8 min or so it would figure out that coffee has been brewed and consequently alert everyone in the chat room about the freshly available coffee.”</a:t>
            </a:r>
            <a:endParaRPr>
              <a:solidFill>
                <a:schemeClr val="dk1"/>
              </a:solidFill>
            </a:endParaRPr>
          </a:p>
          <a:p>
            <a:pPr indent="0" lvl="0" marL="0" rtl="0">
              <a:lnSpc>
                <a:spcPct val="90000"/>
              </a:lnSpc>
              <a:spcBef>
                <a:spcPts val="1000"/>
              </a:spcBef>
              <a:spcAft>
                <a:spcPts val="0"/>
              </a:spcAft>
              <a:buNone/>
            </a:pPr>
            <a:r>
              <a:rPr lang="en-US">
                <a:solidFill>
                  <a:schemeClr val="dk1"/>
                </a:solidFill>
              </a:rPr>
              <a:t>Every office in the world could actually do with this. Pretty odd but good idea.</a:t>
            </a:r>
            <a:endParaRPr>
              <a:solidFill>
                <a:schemeClr val="dk1"/>
              </a:solidFill>
            </a:endParaRPr>
          </a:p>
          <a:p>
            <a:pPr indent="0" lvl="0" marL="0" rtl="0">
              <a:lnSpc>
                <a:spcPct val="90000"/>
              </a:lnSpc>
              <a:spcBef>
                <a:spcPts val="1000"/>
              </a:spcBef>
              <a:spcAft>
                <a:spcPts val="0"/>
              </a:spcAft>
              <a:buNone/>
            </a:pPr>
            <a:r>
              <a:t/>
            </a:r>
            <a:endParaRPr>
              <a:solidFill>
                <a:schemeClr val="dk1"/>
              </a:solidFill>
            </a:endParaRPr>
          </a:p>
          <a:p>
            <a:pPr indent="0" lvl="0" marL="0" rtl="0">
              <a:lnSpc>
                <a:spcPct val="90000"/>
              </a:lnSpc>
              <a:spcBef>
                <a:spcPts val="1000"/>
              </a:spcBef>
              <a:spcAft>
                <a:spcPts val="0"/>
              </a:spcAft>
              <a:buNone/>
            </a:pPr>
            <a:r>
              <a:rPr lang="en-US">
                <a:solidFill>
                  <a:schemeClr val="dk1"/>
                </a:solidFill>
              </a:rPr>
              <a:t>The next one is, quite odd, but again, should serve as an example of what you’re able to do.</a:t>
            </a:r>
            <a:endParaRPr>
              <a:solidFill>
                <a:schemeClr val="dk1"/>
              </a:solidFill>
            </a:endParaRPr>
          </a:p>
          <a:p>
            <a:pPr indent="0" lvl="0" marL="0" rtl="0">
              <a:lnSpc>
                <a:spcPct val="90000"/>
              </a:lnSpc>
              <a:spcBef>
                <a:spcPts val="1000"/>
              </a:spcBef>
              <a:spcAft>
                <a:spcPts val="0"/>
              </a:spcAft>
              <a:buNone/>
            </a:pPr>
            <a:r>
              <a:rPr lang="en-US">
                <a:solidFill>
                  <a:schemeClr val="dk1"/>
                </a:solidFill>
              </a:rPr>
              <a:t>“ </a:t>
            </a:r>
            <a:r>
              <a:rPr lang="en-US" sz="1200">
                <a:solidFill>
                  <a:schemeClr val="dk1"/>
                </a:solidFill>
                <a:latin typeface="PT Sans"/>
                <a:ea typeface="PT Sans"/>
                <a:cs typeface="PT Sans"/>
                <a:sym typeface="PT Sans"/>
              </a:rPr>
              <a:t>My brother in law has a "habit" of going to jail. All. The. Time. My wife wants to know when it happens, so I setup a script to poll the local jail inmate rosters, and send me an email when his name shows up. It works pretty well.”</a:t>
            </a:r>
            <a:endParaRPr sz="12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t/>
            </a:r>
            <a:endParaRPr sz="1200">
              <a:solidFill>
                <a:schemeClr val="dk1"/>
              </a:solidFill>
              <a:latin typeface="PT Sans"/>
              <a:ea typeface="PT Sans"/>
              <a:cs typeface="PT Sans"/>
              <a:sym typeface="PT Sans"/>
            </a:endParaRPr>
          </a:p>
          <a:p>
            <a:pPr indent="0" lvl="0" marL="0" rtl="0">
              <a:lnSpc>
                <a:spcPct val="90000"/>
              </a:lnSpc>
              <a:spcBef>
                <a:spcPts val="1000"/>
              </a:spcBef>
              <a:spcAft>
                <a:spcPts val="0"/>
              </a:spcAft>
              <a:buNone/>
            </a:pPr>
            <a:r>
              <a:t/>
            </a:r>
            <a:endParaRPr sz="1200">
              <a:solidFill>
                <a:schemeClr val="dk1"/>
              </a:solidFill>
              <a:latin typeface="PT Sans"/>
              <a:ea typeface="PT Sans"/>
              <a:cs typeface="PT Sans"/>
              <a:sym typeface="PT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IFTTT IS A FREE WEB BASED SERVICE</a:t>
            </a:r>
            <a:endParaRPr/>
          </a:p>
          <a:p>
            <a:pPr indent="0" lvl="0" marL="0" marR="0" rtl="0" algn="l">
              <a:spcBef>
                <a:spcPts val="0"/>
              </a:spcBef>
              <a:spcAft>
                <a:spcPts val="0"/>
              </a:spcAft>
              <a:buSzPts val="1100"/>
              <a:buFont typeface="Arial"/>
              <a:buNone/>
            </a:pPr>
            <a:r>
              <a:rPr lang="en-US"/>
              <a:t>MEANS YOU CAN LINK YOUR FACEBOOK AND TWITTER TOGETHER, INSTAGRAM AND TWITTER (NATIVE TWITTER IMAGE ETC).</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IFTTT IS A FREE WEB BASED SERVICE</a:t>
            </a:r>
            <a:endParaRPr/>
          </a:p>
          <a:p>
            <a:pPr indent="0" lvl="0" marL="0" marR="0" rtl="0" algn="l">
              <a:spcBef>
                <a:spcPts val="0"/>
              </a:spcBef>
              <a:spcAft>
                <a:spcPts val="0"/>
              </a:spcAft>
              <a:buSzPts val="1100"/>
              <a:buFont typeface="Arial"/>
              <a:buNone/>
            </a:pPr>
            <a:r>
              <a:rPr lang="en-US"/>
              <a:t>MEANS YOU CAN LINK YOUR FACEBOOK AND TWITTER TOGETHER, INSTAGRAM AND TWITTER (NATIVE TWITTER IMAGE ETC).</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As I said earlier, We have automated quite a bit. I’m going to show you a little of what we have done now. It ranges from quite good to quite bad and hacky, but it works so…</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User Reg and the management of RB memberships is a big part of the admin job, they get asked about getting a username change or creating a new user at least once a month, or thats what it seems like.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You have to register all you members with the SU in September/October I believe and when you have as many active memberships as we do this could end up being a job that takes well over 4 hours. </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Room Booking and room lookup. I can talk more about this because this is my thing that I made. This stuff was all born out of having to book rooms and a hatred of moving because of labs.</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Finally, voting. Does anyone know what a single transferable vote is? I hope someone does. Works like our general election here in fact. Peoples votes are shared out when they are eliminated. It’s really handy, and we are going to probably develop it into a web app at some point. Probably.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US"/>
              <a:t>DO not ask any questions about useradm. I know what it does, I know how it works, but  I cannot answer questions on it. MOst of committee are probably in that boat too. It’s like, not that bad, but it’s not great. It works, and it does what we need it to do. When I say It helps us manage RB memberships, I mean stuff like creating new users, and renewing users. It does quite a bit but those two things are some of the most important to know of.</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rPr lang="en-US"/>
              <a:t>BY all means check it out, if you want to trudge your way through the README go for it, I can’t say youll be any the better for it in all honesty.</a:t>
            </a:r>
            <a:endParaRPr/>
          </a:p>
          <a:p>
            <a:pPr indent="0" lvl="0" marL="0" marR="0" rtl="0" algn="l">
              <a:spcBef>
                <a:spcPts val="0"/>
              </a:spcBef>
              <a:spcAft>
                <a:spcPts val="0"/>
              </a:spcAft>
              <a:buSzPts val="1100"/>
              <a:buFont typeface="Arial"/>
              <a:buNone/>
            </a:pPr>
            <a:r>
              <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3" name="Shape 13"/>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PT Sans"/>
                <a:ea typeface="PT Sans"/>
                <a:cs typeface="PT Sans"/>
                <a:sym typeface="PT Sans"/>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9pPr>
          </a:lstStyle>
          <a:p/>
        </p:txBody>
      </p:sp>
      <p:sp>
        <p:nvSpPr>
          <p:cNvPr id="14" name="Shape 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6" name="Shape 1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0" name="Shape 7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3" name="Shape 7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6" name="Shape 76"/>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77" name="Shape 7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79" name="Shape 7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9" name="Shape 19"/>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20" name="Shape 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2" name="Shape 2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Shape 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26" name="Shape 26"/>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PT Sans"/>
              <a:buNone/>
              <a:defRPr b="0" i="0" sz="60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29" name="Shape 29"/>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PT Sans"/>
                <a:ea typeface="PT Sans"/>
                <a:cs typeface="PT Sans"/>
                <a:sym typeface="PT Sans"/>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PT Sans"/>
                <a:ea typeface="PT Sans"/>
                <a:cs typeface="PT Sans"/>
                <a:sym typeface="PT Sans"/>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PT Sans"/>
                <a:ea typeface="PT Sans"/>
                <a:cs typeface="PT Sans"/>
                <a:sym typeface="PT Sans"/>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PT Sans"/>
                <a:ea typeface="PT Sans"/>
                <a:cs typeface="PT Sans"/>
                <a:sym typeface="PT Sans"/>
              </a:defRPr>
            </a:lvl9pPr>
          </a:lstStyle>
          <a:p/>
        </p:txBody>
      </p:sp>
      <p:sp>
        <p:nvSpPr>
          <p:cNvPr id="30" name="Shape 3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2" name="Shape 32"/>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37" name="Shape 3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39" name="Shape 39"/>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42" name="Shape 42"/>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3" name="Shape 43"/>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4" name="Shape 44"/>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PT Sans"/>
                <a:ea typeface="PT Sans"/>
                <a:cs typeface="PT Sans"/>
                <a:sym typeface="PT Sans"/>
              </a:defRPr>
            </a:lvl9pPr>
          </a:lstStyle>
          <a:p/>
        </p:txBody>
      </p:sp>
      <p:sp>
        <p:nvSpPr>
          <p:cNvPr id="45" name="Shape 4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46" name="Shape 4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48" name="Shape 48"/>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51" name="Shape 5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3" name="Shape 53"/>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56" name="Shape 56"/>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PT Sans"/>
                <a:ea typeface="PT Sans"/>
                <a:cs typeface="PT Sans"/>
                <a:sym typeface="PT San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9pPr>
          </a:lstStyle>
          <a:p/>
        </p:txBody>
      </p:sp>
      <p:sp>
        <p:nvSpPr>
          <p:cNvPr id="57" name="Shape 57"/>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58" name="Shape 5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0" name="Shape 6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PT Sans"/>
              <a:buNone/>
              <a:defRPr b="0" i="0" sz="32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63" name="Shape 63"/>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PT Sans"/>
                <a:ea typeface="PT Sans"/>
                <a:cs typeface="PT Sans"/>
                <a:sym typeface="PT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PT Sans"/>
                <a:ea typeface="PT Sans"/>
                <a:cs typeface="PT Sans"/>
                <a:sym typeface="PT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PT Sans"/>
                <a:ea typeface="PT Sans"/>
                <a:cs typeface="PT Sans"/>
                <a:sym typeface="PT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PT Sans"/>
                <a:ea typeface="PT Sans"/>
                <a:cs typeface="PT Sans"/>
                <a:sym typeface="PT Sans"/>
              </a:defRPr>
            </a:lvl9pPr>
          </a:lstStyle>
          <a:p/>
        </p:txBody>
      </p:sp>
      <p:sp>
        <p:nvSpPr>
          <p:cNvPr id="64" name="Shape 64"/>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PT Sans"/>
                <a:ea typeface="PT Sans"/>
                <a:cs typeface="PT Sans"/>
                <a:sym typeface="PT Sans"/>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PT Sans"/>
                <a:ea typeface="PT Sans"/>
                <a:cs typeface="PT Sans"/>
                <a:sym typeface="PT Sans"/>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PT Sans"/>
                <a:ea typeface="PT Sans"/>
                <a:cs typeface="PT Sans"/>
                <a:sym typeface="PT Sans"/>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PT Sans"/>
                <a:ea typeface="PT Sans"/>
                <a:cs typeface="PT Sans"/>
                <a:sym typeface="PT Sans"/>
              </a:defRPr>
            </a:lvl9pPr>
          </a:lstStyle>
          <a:p/>
        </p:txBody>
      </p:sp>
      <p:sp>
        <p:nvSpPr>
          <p:cNvPr id="65" name="Shape 6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67" name="Shape 67"/>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PT Sans"/>
              <a:buNone/>
              <a:defRPr b="0" i="0" sz="4400" u="none" cap="none" strike="noStrike">
                <a:solidFill>
                  <a:schemeClr val="dk1"/>
                </a:solidFill>
                <a:latin typeface="PT Sans"/>
                <a:ea typeface="PT Sans"/>
                <a:cs typeface="PT Sans"/>
                <a:sym typeface="PT Sans"/>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7" name="Shape 7"/>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PT Sans"/>
                <a:ea typeface="PT Sans"/>
                <a:cs typeface="PT Sans"/>
                <a:sym typeface="PT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PT Sans"/>
                <a:ea typeface="PT Sans"/>
                <a:cs typeface="PT Sans"/>
                <a:sym typeface="PT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PT Sans"/>
                <a:ea typeface="PT Sans"/>
                <a:cs typeface="PT Sans"/>
                <a:sym typeface="PT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T Sans"/>
                <a:ea typeface="PT Sans"/>
                <a:cs typeface="PT Sans"/>
                <a:sym typeface="PT Sans"/>
              </a:defRPr>
            </a:lvl9pPr>
          </a:lstStyle>
          <a:p/>
        </p:txBody>
      </p:sp>
      <p:sp>
        <p:nvSpPr>
          <p:cNvPr id="8" name="Shape 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888888"/>
              </a:buClr>
              <a:buSzPts val="1200"/>
              <a:buFont typeface="PT Sans"/>
              <a:buNone/>
              <a:defRPr b="0" i="0" sz="1200" u="none" cap="none" strike="noStrike">
                <a:solidFill>
                  <a:srgbClr val="888888"/>
                </a:solidFill>
                <a:latin typeface="PT Sans"/>
                <a:ea typeface="PT Sans"/>
                <a:cs typeface="PT Sans"/>
                <a:sym typeface="PT Sans"/>
              </a:defRPr>
            </a:lvl1pPr>
            <a:lvl2pPr lvl="1"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2pPr>
            <a:lvl3pPr lvl="2"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3pPr>
            <a:lvl4pPr lvl="3"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4pPr>
            <a:lvl5pPr lvl="4"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5pPr>
            <a:lvl6pPr lvl="5"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6pPr>
            <a:lvl7pPr lvl="6"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7pPr>
            <a:lvl8pPr lvl="7"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8pPr>
            <a:lvl9pPr lvl="8" marR="0" rtl="0" algn="l">
              <a:lnSpc>
                <a:spcPct val="100000"/>
              </a:lnSpc>
              <a:spcBef>
                <a:spcPts val="0"/>
              </a:spcBef>
              <a:spcAft>
                <a:spcPts val="0"/>
              </a:spcAft>
              <a:buClr>
                <a:schemeClr val="dk1"/>
              </a:buClr>
              <a:buSzPts val="1800"/>
              <a:buFont typeface="PT Sans"/>
              <a:buNone/>
              <a:defRPr b="0" i="0" sz="1800" u="none" cap="none" strike="noStrike">
                <a:solidFill>
                  <a:schemeClr val="dk1"/>
                </a:solidFill>
                <a:latin typeface="PT Sans"/>
                <a:ea typeface="PT Sans"/>
                <a:cs typeface="PT Sans"/>
                <a:sym typeface="PT Sans"/>
              </a:defRPr>
            </a:lvl9pPr>
          </a:lstStyle>
          <a:p/>
        </p:txBody>
      </p:sp>
      <p:sp>
        <p:nvSpPr>
          <p:cNvPr id="10" name="Shape 10"/>
          <p:cNvSpPr txBox="1"/>
          <p:nvPr>
            <p:ph idx="12" type="sldNum"/>
          </p:nvPr>
        </p:nvSpPr>
        <p:spPr>
          <a:xfrm>
            <a:off x="92964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1pPr>
            <a:lvl2pPr indent="0" lvl="1"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2pPr>
            <a:lvl3pPr indent="0" lvl="2"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3pPr>
            <a:lvl4pPr indent="0" lvl="3"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4pPr>
            <a:lvl5pPr indent="0" lvl="4"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5pPr>
            <a:lvl6pPr indent="0" lvl="5"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6pPr>
            <a:lvl7pPr indent="0" lvl="6"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7pPr>
            <a:lvl8pPr indent="0" lvl="7"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8pPr>
            <a:lvl9pPr indent="0" lvl="8" marL="0" marR="0" rtl="0" algn="r">
              <a:lnSpc>
                <a:spcPct val="100000"/>
              </a:lnSpc>
              <a:spcBef>
                <a:spcPts val="0"/>
              </a:spcBef>
              <a:spcAft>
                <a:spcPts val="0"/>
              </a:spcAft>
              <a:buClr>
                <a:srgbClr val="888888"/>
              </a:buClr>
              <a:buSzPts val="300"/>
              <a:buFont typeface="PT Sans"/>
              <a:buNone/>
              <a:defRPr b="0" i="0" sz="1200" u="none" cap="none" strike="noStrike">
                <a:solidFill>
                  <a:srgbClr val="888888"/>
                </a:solidFill>
                <a:latin typeface="PT Sans"/>
                <a:ea typeface="PT Sans"/>
                <a:cs typeface="PT Sans"/>
                <a:sym typeface="PT Sans"/>
              </a:defRPr>
            </a:lvl9pPr>
          </a:lstStyle>
          <a:p>
            <a:pPr indent="0" lvl="0" mar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hyperlink" Target="https://www.dcu.ie/registry/booking.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node-red/node-red"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redbrick/userad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2"/>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1500"/>
              <a:buFont typeface="PT Sans"/>
              <a:buNone/>
            </a:pPr>
            <a:r>
              <a:rPr lang="en-US"/>
              <a:t>Automate &amp; Chill</a:t>
            </a:r>
            <a:endParaRPr b="0" i="0" sz="6000" u="none" cap="none" strike="noStrike">
              <a:solidFill>
                <a:schemeClr val="dk1"/>
              </a:solidFill>
              <a:latin typeface="PT Sans"/>
              <a:ea typeface="PT Sans"/>
              <a:cs typeface="PT Sans"/>
              <a:sym typeface="PT Sans"/>
            </a:endParaRPr>
          </a:p>
        </p:txBody>
      </p:sp>
      <p:sp>
        <p:nvSpPr>
          <p:cNvPr id="85" name="Shape 85"/>
          <p:cNvSpPr txBox="1"/>
          <p:nvPr>
            <p:ph idx="1" type="subTitle"/>
          </p:nvPr>
        </p:nvSpPr>
        <p:spPr>
          <a:xfrm>
            <a:off x="1524000" y="3667262"/>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
              <a:buFont typeface="Arial"/>
              <a:buNone/>
            </a:pPr>
            <a:r>
              <a:rPr lang="en-US"/>
              <a:t>Sit back, relax, and automate your existence.</a:t>
            </a:r>
            <a:endParaRPr b="0" i="0" sz="2400" u="none" cap="none" strike="noStrike">
              <a:solidFill>
                <a:schemeClr val="dk1"/>
              </a:solidFill>
              <a:latin typeface="PT Sans"/>
              <a:ea typeface="PT Sans"/>
              <a:cs typeface="PT Sans"/>
              <a:sym typeface="PT Sans"/>
            </a:endParaRPr>
          </a:p>
          <a:p>
            <a:pPr indent="0" lvl="0" marL="0" marR="0" rtl="0" algn="l">
              <a:lnSpc>
                <a:spcPct val="90000"/>
              </a:lnSpc>
              <a:spcBef>
                <a:spcPts val="0"/>
              </a:spcBef>
              <a:spcAft>
                <a:spcPts val="0"/>
              </a:spcAft>
              <a:buClr>
                <a:schemeClr val="dk1"/>
              </a:buClr>
              <a:buSzPts val="600"/>
              <a:buFont typeface="Arial"/>
              <a:buNone/>
            </a:pPr>
            <a:r>
              <a:t/>
            </a:r>
            <a:endParaRPr b="0" i="0" sz="2400" u="none" cap="none" strike="noStrike">
              <a:solidFill>
                <a:schemeClr val="dk1"/>
              </a:solidFill>
              <a:latin typeface="PT Sans"/>
              <a:ea typeface="PT Sans"/>
              <a:cs typeface="PT Sans"/>
              <a:sym typeface="P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Student Register</a:t>
            </a:r>
            <a:endParaRPr b="0" i="0" sz="4400" u="none" cap="none" strike="noStrike">
              <a:solidFill>
                <a:schemeClr val="dk1"/>
              </a:solidFill>
              <a:latin typeface="PT Sans"/>
              <a:ea typeface="PT Sans"/>
              <a:cs typeface="PT Sans"/>
              <a:sym typeface="PT Sans"/>
            </a:endParaRPr>
          </a:p>
        </p:txBody>
      </p:sp>
      <p:sp>
        <p:nvSpPr>
          <p:cNvPr id="154" name="Shape 154"/>
          <p:cNvSpPr txBox="1"/>
          <p:nvPr>
            <p:ph idx="1" type="body"/>
          </p:nvPr>
        </p:nvSpPr>
        <p:spPr>
          <a:xfrm>
            <a:off x="959050" y="1765725"/>
            <a:ext cx="10515600" cy="225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155" name="Shape 155"/>
          <p:cNvSpPr txBox="1"/>
          <p:nvPr>
            <p:ph idx="1" type="body"/>
          </p:nvPr>
        </p:nvSpPr>
        <p:spPr>
          <a:xfrm>
            <a:off x="1033775" y="1765725"/>
            <a:ext cx="10440900" cy="9090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Written in NodeJS.</a:t>
            </a:r>
            <a:endParaRPr/>
          </a:p>
        </p:txBody>
      </p:sp>
      <p:sp>
        <p:nvSpPr>
          <p:cNvPr id="156" name="Shape 156"/>
          <p:cNvSpPr txBox="1"/>
          <p:nvPr/>
        </p:nvSpPr>
        <p:spPr>
          <a:xfrm>
            <a:off x="1033775" y="2749625"/>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Submits the info on our membership.</a:t>
            </a:r>
            <a:endParaRPr/>
          </a:p>
        </p:txBody>
      </p:sp>
      <p:sp>
        <p:nvSpPr>
          <p:cNvPr id="157" name="Shape 157"/>
          <p:cNvSpPr txBox="1"/>
          <p:nvPr/>
        </p:nvSpPr>
        <p:spPr>
          <a:xfrm>
            <a:off x="1033775" y="2244125"/>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Uses puppeteer and reads a csv.</a:t>
            </a:r>
            <a:endParaRPr/>
          </a:p>
        </p:txBody>
      </p:sp>
      <p:sp>
        <p:nvSpPr>
          <p:cNvPr id="158" name="Shape 158"/>
          <p:cNvSpPr txBox="1"/>
          <p:nvPr>
            <p:ph idx="1" type="body"/>
          </p:nvPr>
        </p:nvSpPr>
        <p:spPr>
          <a:xfrm>
            <a:off x="1033775" y="3226025"/>
            <a:ext cx="10440900" cy="9090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Much faster than the alternative.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US" sz="2400">
                <a:solidFill>
                  <a:srgbClr val="000000"/>
                </a:solidFill>
                <a:latin typeface="Arial"/>
                <a:ea typeface="Arial"/>
                <a:cs typeface="Arial"/>
                <a:sym typeface="Arial"/>
              </a:rPr>
              <a:t>Logs in and goes to registry page.</a:t>
            </a:r>
            <a:endParaRPr/>
          </a:p>
        </p:txBody>
      </p:sp>
      <p:pic>
        <p:nvPicPr>
          <p:cNvPr id="164" name="Shape 164"/>
          <p:cNvPicPr preferRelativeResize="0"/>
          <p:nvPr/>
        </p:nvPicPr>
        <p:blipFill>
          <a:blip r:embed="rId3">
            <a:alphaModFix/>
          </a:blip>
          <a:stretch>
            <a:fillRect/>
          </a:stretch>
        </p:blipFill>
        <p:spPr>
          <a:xfrm>
            <a:off x="607725" y="0"/>
            <a:ext cx="6152850" cy="6858001"/>
          </a:xfrm>
          <a:prstGeom prst="rect">
            <a:avLst/>
          </a:prstGeom>
          <a:noFill/>
          <a:ln>
            <a:noFill/>
          </a:ln>
        </p:spPr>
      </p:pic>
      <p:sp>
        <p:nvSpPr>
          <p:cNvPr id="165" name="Shape 165"/>
          <p:cNvSpPr txBox="1"/>
          <p:nvPr>
            <p:ph type="title"/>
          </p:nvPr>
        </p:nvSpPr>
        <p:spPr>
          <a:xfrm>
            <a:off x="7011350" y="256875"/>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Reads a csv of student numbers.</a:t>
            </a:r>
            <a:endParaRPr sz="2400"/>
          </a:p>
        </p:txBody>
      </p:sp>
      <p:sp>
        <p:nvSpPr>
          <p:cNvPr id="166" name="Shape 166"/>
          <p:cNvSpPr txBox="1"/>
          <p:nvPr>
            <p:ph type="title"/>
          </p:nvPr>
        </p:nvSpPr>
        <p:spPr>
          <a:xfrm>
            <a:off x="7011350" y="159900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Launches a headless browser using puppeteer.</a:t>
            </a:r>
            <a:endParaRPr sz="2400"/>
          </a:p>
        </p:txBody>
      </p:sp>
      <p:sp>
        <p:nvSpPr>
          <p:cNvPr id="167" name="Shape 167"/>
          <p:cNvSpPr txBox="1"/>
          <p:nvPr>
            <p:ph type="title"/>
          </p:nvPr>
        </p:nvSpPr>
        <p:spPr>
          <a:xfrm>
            <a:off x="7011350" y="268945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Yes that does say “async cans”</a:t>
            </a:r>
            <a:endParaRPr sz="2400"/>
          </a:p>
        </p:txBody>
      </p:sp>
      <p:sp>
        <p:nvSpPr>
          <p:cNvPr id="168" name="Shape 168"/>
          <p:cNvSpPr txBox="1"/>
          <p:nvPr>
            <p:ph type="title"/>
          </p:nvPr>
        </p:nvSpPr>
        <p:spPr>
          <a:xfrm>
            <a:off x="7011350" y="365875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Logs in and goes to registry page.</a:t>
            </a:r>
            <a:endParaRPr sz="2400"/>
          </a:p>
        </p:txBody>
      </p:sp>
      <p:cxnSp>
        <p:nvCxnSpPr>
          <p:cNvPr id="169" name="Shape 169"/>
          <p:cNvCxnSpPr/>
          <p:nvPr/>
        </p:nvCxnSpPr>
        <p:spPr>
          <a:xfrm rot="10800000">
            <a:off x="2266050" y="2795200"/>
            <a:ext cx="4608000" cy="286800"/>
          </a:xfrm>
          <a:prstGeom prst="straightConnector1">
            <a:avLst/>
          </a:prstGeom>
          <a:noFill/>
          <a:ln cap="flat" cmpd="sng" w="76200">
            <a:solidFill>
              <a:srgbClr val="FF0000"/>
            </a:solidFill>
            <a:prstDash val="solid"/>
            <a:round/>
            <a:headEnd len="lg" w="lg" type="none"/>
            <a:tailEnd len="lg" w="lg" type="triangle"/>
          </a:ln>
        </p:spPr>
      </p:cxnSp>
      <p:sp>
        <p:nvSpPr>
          <p:cNvPr id="170" name="Shape 170"/>
          <p:cNvSpPr txBox="1"/>
          <p:nvPr>
            <p:ph type="title"/>
          </p:nvPr>
        </p:nvSpPr>
        <p:spPr>
          <a:xfrm>
            <a:off x="7011350" y="480825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Enters student number one by one.</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good_stv</a:t>
            </a:r>
            <a:endParaRPr b="0" i="0" sz="4400" u="none" cap="none" strike="noStrike">
              <a:solidFill>
                <a:schemeClr val="dk1"/>
              </a:solidFill>
              <a:latin typeface="PT Sans"/>
              <a:ea typeface="PT Sans"/>
              <a:cs typeface="PT Sans"/>
              <a:sym typeface="PT Sans"/>
            </a:endParaRPr>
          </a:p>
        </p:txBody>
      </p:sp>
      <p:sp>
        <p:nvSpPr>
          <p:cNvPr id="176" name="Shape 176"/>
          <p:cNvSpPr txBox="1"/>
          <p:nvPr>
            <p:ph idx="1" type="body"/>
          </p:nvPr>
        </p:nvSpPr>
        <p:spPr>
          <a:xfrm>
            <a:off x="959050" y="1765725"/>
            <a:ext cx="10515600" cy="22536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177" name="Shape 177"/>
          <p:cNvSpPr txBox="1"/>
          <p:nvPr>
            <p:ph idx="1" type="body"/>
          </p:nvPr>
        </p:nvSpPr>
        <p:spPr>
          <a:xfrm>
            <a:off x="1033775" y="1765725"/>
            <a:ext cx="10440900" cy="9090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Yes there was a bad_stv.</a:t>
            </a:r>
            <a:endParaRPr/>
          </a:p>
        </p:txBody>
      </p:sp>
      <p:sp>
        <p:nvSpPr>
          <p:cNvPr id="178" name="Shape 178"/>
          <p:cNvSpPr txBox="1"/>
          <p:nvPr/>
        </p:nvSpPr>
        <p:spPr>
          <a:xfrm>
            <a:off x="1033775" y="2210075"/>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Fast and quite robust in my opinion.</a:t>
            </a:r>
            <a:endParaRPr/>
          </a:p>
        </p:txBody>
      </p:sp>
      <p:sp>
        <p:nvSpPr>
          <p:cNvPr id="179" name="Shape 179"/>
          <p:cNvSpPr txBox="1"/>
          <p:nvPr/>
        </p:nvSpPr>
        <p:spPr>
          <a:xfrm>
            <a:off x="1033775" y="2674725"/>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good_stv is written in Rust.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Shape 184"/>
          <p:cNvPicPr preferRelativeResize="0"/>
          <p:nvPr/>
        </p:nvPicPr>
        <p:blipFill>
          <a:blip r:embed="rId3">
            <a:alphaModFix/>
          </a:blip>
          <a:stretch>
            <a:fillRect/>
          </a:stretch>
        </p:blipFill>
        <p:spPr>
          <a:xfrm>
            <a:off x="1021000" y="0"/>
            <a:ext cx="5475201" cy="6857999"/>
          </a:xfrm>
          <a:prstGeom prst="rect">
            <a:avLst/>
          </a:prstGeom>
          <a:noFill/>
          <a:ln>
            <a:noFill/>
          </a:ln>
        </p:spPr>
      </p:pic>
      <p:sp>
        <p:nvSpPr>
          <p:cNvPr id="185" name="Shape 185"/>
          <p:cNvSpPr txBox="1"/>
          <p:nvPr>
            <p:ph type="title"/>
          </p:nvPr>
        </p:nvSpPr>
        <p:spPr>
          <a:xfrm>
            <a:off x="7011350" y="256875"/>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This is just some of the main.rs script.</a:t>
            </a:r>
            <a:endParaRPr sz="2400"/>
          </a:p>
        </p:txBody>
      </p:sp>
      <p:sp>
        <p:nvSpPr>
          <p:cNvPr id="186" name="Shape 186"/>
          <p:cNvSpPr txBox="1"/>
          <p:nvPr>
            <p:ph type="title"/>
          </p:nvPr>
        </p:nvSpPr>
        <p:spPr>
          <a:xfrm>
            <a:off x="7011350" y="159900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Takes in a csv file and number of seats to be filled.</a:t>
            </a:r>
            <a:endParaRPr sz="2400"/>
          </a:p>
        </p:txBody>
      </p:sp>
      <p:sp>
        <p:nvSpPr>
          <p:cNvPr id="187" name="Shape 187"/>
          <p:cNvSpPr txBox="1"/>
          <p:nvPr>
            <p:ph type="title"/>
          </p:nvPr>
        </p:nvSpPr>
        <p:spPr>
          <a:xfrm>
            <a:off x="7011350" y="3217475"/>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Handles almost anything you throw at it.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Room Booking and Lookup</a:t>
            </a:r>
            <a:endParaRPr b="0" i="0" sz="4400" u="none" cap="none" strike="noStrike">
              <a:solidFill>
                <a:schemeClr val="dk1"/>
              </a:solidFill>
              <a:latin typeface="PT Sans"/>
              <a:ea typeface="PT Sans"/>
              <a:cs typeface="PT Sans"/>
              <a:sym typeface="PT Sans"/>
            </a:endParaRPr>
          </a:p>
        </p:txBody>
      </p:sp>
      <p:sp>
        <p:nvSpPr>
          <p:cNvPr id="193" name="Shape 193"/>
          <p:cNvSpPr txBox="1"/>
          <p:nvPr>
            <p:ph idx="1" type="body"/>
          </p:nvPr>
        </p:nvSpPr>
        <p:spPr>
          <a:xfrm>
            <a:off x="1033775" y="1765725"/>
            <a:ext cx="10440900" cy="9090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I wrote this. It is not good.</a:t>
            </a:r>
            <a:endParaRPr/>
          </a:p>
        </p:txBody>
      </p:sp>
      <p:sp>
        <p:nvSpPr>
          <p:cNvPr id="194" name="Shape 194"/>
          <p:cNvSpPr txBox="1"/>
          <p:nvPr>
            <p:ph idx="1" type="body"/>
          </p:nvPr>
        </p:nvSpPr>
        <p:spPr>
          <a:xfrm>
            <a:off x="1033775" y="1765725"/>
            <a:ext cx="10515600" cy="22536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Looks up and books rooms</a:t>
            </a:r>
            <a:endParaRPr/>
          </a:p>
        </p:txBody>
      </p:sp>
      <p:sp>
        <p:nvSpPr>
          <p:cNvPr id="195" name="Shape 195"/>
          <p:cNvSpPr txBox="1"/>
          <p:nvPr/>
        </p:nvSpPr>
        <p:spPr>
          <a:xfrm>
            <a:off x="1033775" y="2877600"/>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Uses BeautifulSoup, and MechanicalSoup</a:t>
            </a:r>
            <a:endParaRPr/>
          </a:p>
        </p:txBody>
      </p:sp>
      <p:sp>
        <p:nvSpPr>
          <p:cNvPr id="196" name="Shape 196"/>
          <p:cNvSpPr txBox="1"/>
          <p:nvPr/>
        </p:nvSpPr>
        <p:spPr>
          <a:xfrm>
            <a:off x="1033775" y="3474500"/>
            <a:ext cx="9451800" cy="1102800"/>
          </a:xfrm>
          <a:prstGeom prst="rect">
            <a:avLst/>
          </a:prstGeom>
          <a:noFill/>
          <a:ln>
            <a:noFill/>
          </a:ln>
        </p:spPr>
        <p:txBody>
          <a:bodyPr anchorCtr="0" anchor="t" bIns="91425" lIns="91425" spcFirstLastPara="1" rIns="91425" wrap="square" tIns="91425">
            <a:noAutofit/>
          </a:bodyPr>
          <a:lstStyle/>
          <a:p>
            <a:pPr indent="-406400" lvl="0" marL="457200" rtl="0">
              <a:lnSpc>
                <a:spcPct val="90000"/>
              </a:lnSpc>
              <a:spcBef>
                <a:spcPts val="1000"/>
              </a:spcBef>
              <a:spcAft>
                <a:spcPts val="0"/>
              </a:spcAft>
              <a:buClr>
                <a:schemeClr val="dk1"/>
              </a:buClr>
              <a:buSzPts val="2800"/>
              <a:buChar char="•"/>
            </a:pPr>
            <a:r>
              <a:rPr lang="en-US" sz="2800">
                <a:solidFill>
                  <a:schemeClr val="dk1"/>
                </a:solidFill>
                <a:latin typeface="PT Sans"/>
                <a:ea typeface="PT Sans"/>
                <a:cs typeface="PT Sans"/>
                <a:sym typeface="PT Sans"/>
              </a:rPr>
              <a:t>I have automated myself out of a job.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011350" y="256875"/>
            <a:ext cx="4102200" cy="66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2400"/>
              <a:t>Lab Booking object from my room booking program.</a:t>
            </a:r>
            <a:endParaRPr sz="2400"/>
          </a:p>
        </p:txBody>
      </p:sp>
      <p:sp>
        <p:nvSpPr>
          <p:cNvPr id="202" name="Shape 202"/>
          <p:cNvSpPr txBox="1"/>
          <p:nvPr>
            <p:ph idx="1" type="body"/>
          </p:nvPr>
        </p:nvSpPr>
        <p:spPr>
          <a:xfrm>
            <a:off x="838200" y="1825625"/>
            <a:ext cx="56580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None/>
            </a:pPr>
            <a:r>
              <a:t/>
            </a:r>
            <a:endParaRPr/>
          </a:p>
        </p:txBody>
      </p:sp>
      <p:pic>
        <p:nvPicPr>
          <p:cNvPr id="203" name="Shape 203"/>
          <p:cNvPicPr preferRelativeResize="0"/>
          <p:nvPr/>
        </p:nvPicPr>
        <p:blipFill>
          <a:blip r:embed="rId3">
            <a:alphaModFix/>
          </a:blip>
          <a:stretch>
            <a:fillRect/>
          </a:stretch>
        </p:blipFill>
        <p:spPr>
          <a:xfrm>
            <a:off x="838200" y="0"/>
            <a:ext cx="5658000" cy="6858000"/>
          </a:xfrm>
          <a:prstGeom prst="rect">
            <a:avLst/>
          </a:prstGeom>
          <a:noFill/>
          <a:ln>
            <a:noFill/>
          </a:ln>
        </p:spPr>
      </p:pic>
      <p:sp>
        <p:nvSpPr>
          <p:cNvPr id="204" name="Shape 204"/>
          <p:cNvSpPr txBox="1"/>
          <p:nvPr>
            <p:ph type="title"/>
          </p:nvPr>
        </p:nvSpPr>
        <p:spPr>
          <a:xfrm>
            <a:off x="7011350" y="159900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Yes, the __init__ takes too many variables </a:t>
            </a:r>
            <a:endParaRPr sz="2400"/>
          </a:p>
        </p:txBody>
      </p:sp>
      <p:sp>
        <p:nvSpPr>
          <p:cNvPr id="205" name="Shape 205"/>
          <p:cNvSpPr txBox="1"/>
          <p:nvPr>
            <p:ph type="title"/>
          </p:nvPr>
        </p:nvSpPr>
        <p:spPr>
          <a:xfrm>
            <a:off x="7011350" y="3217475"/>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“fill” interacts directly with </a:t>
            </a:r>
            <a:r>
              <a:rPr lang="en-US" sz="2400" u="sng">
                <a:solidFill>
                  <a:schemeClr val="hlink"/>
                </a:solidFill>
                <a:hlinkClick r:id="rId4"/>
              </a:rPr>
              <a:t>https://www.dcu.ie/registry/booking.shtml</a:t>
            </a:r>
            <a:endParaRPr sz="2400"/>
          </a:p>
        </p:txBody>
      </p:sp>
      <p:sp>
        <p:nvSpPr>
          <p:cNvPr id="206" name="Shape 206"/>
          <p:cNvSpPr txBox="1"/>
          <p:nvPr>
            <p:ph type="title"/>
          </p:nvPr>
        </p:nvSpPr>
        <p:spPr>
          <a:xfrm>
            <a:off x="7011350" y="4742750"/>
            <a:ext cx="4102200" cy="66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2400"/>
              <a:t>“submit” just confirms submission of the form.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b="0" i="0" lang="en-US" sz="4400" u="none" cap="none" strike="noStrike">
                <a:solidFill>
                  <a:schemeClr val="dk1"/>
                </a:solidFill>
                <a:latin typeface="PT Sans"/>
                <a:ea typeface="PT Sans"/>
                <a:cs typeface="PT Sans"/>
                <a:sym typeface="PT Sans"/>
              </a:rPr>
              <a:t>Questions? ( feedback )</a:t>
            </a:r>
            <a:endParaRPr b="0" i="0" sz="4400" u="none" cap="none" strike="noStrike">
              <a:solidFill>
                <a:schemeClr val="dk1"/>
              </a:solidFill>
              <a:latin typeface="PT Sans"/>
              <a:ea typeface="PT Sans"/>
              <a:cs typeface="PT Sans"/>
              <a:sym typeface="PT Sans"/>
            </a:endParaRPr>
          </a:p>
        </p:txBody>
      </p:sp>
      <p:sp>
        <p:nvSpPr>
          <p:cNvPr id="212" name="Shape 212"/>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1270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PT Sans"/>
              <a:ea typeface="PT Sans"/>
              <a:cs typeface="PT Sans"/>
              <a:sym typeface="PT Sans"/>
            </a:endParaRPr>
          </a:p>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PT Sans"/>
                <a:ea typeface="PT Sans"/>
                <a:cs typeface="PT Sans"/>
                <a:sym typeface="PT Sans"/>
              </a:rPr>
              <a:t>    </a:t>
            </a:r>
            <a:endParaRPr b="0" i="0" sz="2800" u="none" cap="none" strike="noStrike">
              <a:solidFill>
                <a:schemeClr val="dk1"/>
              </a:solidFill>
              <a:latin typeface="PT Sans"/>
              <a:ea typeface="PT Sans"/>
              <a:cs typeface="PT Sans"/>
              <a:sym typeface="P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Automation</a:t>
            </a:r>
            <a:endParaRPr/>
          </a:p>
        </p:txBody>
      </p:sp>
      <p:sp>
        <p:nvSpPr>
          <p:cNvPr id="91" name="Shape 91"/>
          <p:cNvSpPr txBox="1"/>
          <p:nvPr>
            <p:ph idx="1" type="body"/>
          </p:nvPr>
        </p:nvSpPr>
        <p:spPr>
          <a:xfrm>
            <a:off x="838200" y="1825625"/>
            <a:ext cx="10515600" cy="43512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Method of operating or </a:t>
            </a:r>
            <a:r>
              <a:rPr lang="en-US"/>
              <a:t>controlling</a:t>
            </a:r>
            <a:r>
              <a:rPr lang="en-US"/>
              <a:t> a process while reducing human intervention.</a:t>
            </a:r>
            <a:endParaRPr/>
          </a:p>
        </p:txBody>
      </p:sp>
      <p:sp>
        <p:nvSpPr>
          <p:cNvPr id="92" name="Shape 92"/>
          <p:cNvSpPr txBox="1"/>
          <p:nvPr>
            <p:ph idx="1" type="body"/>
          </p:nvPr>
        </p:nvSpPr>
        <p:spPr>
          <a:xfrm>
            <a:off x="838200" y="2872000"/>
            <a:ext cx="10515600" cy="43512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Redbrick likes to automate stuff.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Why automate?</a:t>
            </a:r>
            <a:endParaRPr b="0" i="0" sz="4400" u="none" cap="none" strike="noStrike">
              <a:solidFill>
                <a:schemeClr val="dk1"/>
              </a:solidFill>
              <a:latin typeface="PT Sans"/>
              <a:ea typeface="PT Sans"/>
              <a:cs typeface="PT Sans"/>
              <a:sym typeface="PT Sans"/>
            </a:endParaRPr>
          </a:p>
        </p:txBody>
      </p:sp>
      <p:sp>
        <p:nvSpPr>
          <p:cNvPr id="98" name="Shape 98"/>
          <p:cNvSpPr txBox="1"/>
          <p:nvPr>
            <p:ph idx="1" type="body"/>
          </p:nvPr>
        </p:nvSpPr>
        <p:spPr>
          <a:xfrm>
            <a:off x="838200" y="1825625"/>
            <a:ext cx="10515600" cy="7173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Faster</a:t>
            </a:r>
            <a:endParaRPr/>
          </a:p>
          <a:p>
            <a:pPr indent="0" lvl="0" marL="0" marR="0" rtl="0" algn="l">
              <a:lnSpc>
                <a:spcPct val="90000"/>
              </a:lnSpc>
              <a:spcBef>
                <a:spcPts val="1000"/>
              </a:spcBef>
              <a:spcAft>
                <a:spcPts val="0"/>
              </a:spcAft>
              <a:buClr>
                <a:srgbClr val="000000"/>
              </a:buClr>
              <a:buSzPts val="1100"/>
              <a:buFont typeface="Arial"/>
              <a:buNone/>
            </a:pPr>
            <a:r>
              <a:t/>
            </a:r>
            <a:endParaRPr/>
          </a:p>
        </p:txBody>
      </p:sp>
      <p:sp>
        <p:nvSpPr>
          <p:cNvPr id="99" name="Shape 99"/>
          <p:cNvSpPr txBox="1"/>
          <p:nvPr>
            <p:ph idx="1" type="body"/>
          </p:nvPr>
        </p:nvSpPr>
        <p:spPr>
          <a:xfrm>
            <a:off x="838200" y="1825625"/>
            <a:ext cx="10515600" cy="12639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Consistent output</a:t>
            </a:r>
            <a:endParaRPr/>
          </a:p>
          <a:p>
            <a:pPr indent="0" lvl="0" marL="0" marR="0" rtl="0" algn="l">
              <a:lnSpc>
                <a:spcPct val="90000"/>
              </a:lnSpc>
              <a:spcBef>
                <a:spcPts val="1000"/>
              </a:spcBef>
              <a:spcAft>
                <a:spcPts val="0"/>
              </a:spcAft>
              <a:buClr>
                <a:srgbClr val="000000"/>
              </a:buClr>
              <a:buSzPts val="1100"/>
              <a:buFont typeface="Arial"/>
              <a:buNone/>
            </a:pPr>
            <a:r>
              <a:t/>
            </a:r>
            <a:endParaRPr/>
          </a:p>
        </p:txBody>
      </p:sp>
      <p:sp>
        <p:nvSpPr>
          <p:cNvPr id="100" name="Shape 100"/>
          <p:cNvSpPr txBox="1"/>
          <p:nvPr>
            <p:ph idx="1" type="body"/>
          </p:nvPr>
        </p:nvSpPr>
        <p:spPr>
          <a:xfrm>
            <a:off x="838200" y="2380625"/>
            <a:ext cx="10515600" cy="12639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Predictable</a:t>
            </a:r>
            <a:endParaRPr/>
          </a:p>
        </p:txBody>
      </p:sp>
      <p:sp>
        <p:nvSpPr>
          <p:cNvPr id="101" name="Shape 101"/>
          <p:cNvSpPr txBox="1"/>
          <p:nvPr>
            <p:ph idx="1" type="body"/>
          </p:nvPr>
        </p:nvSpPr>
        <p:spPr>
          <a:xfrm>
            <a:off x="838200" y="2996450"/>
            <a:ext cx="10515600" cy="22536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Less room for human error</a:t>
            </a:r>
            <a:endParaRPr/>
          </a:p>
          <a:p>
            <a:pPr indent="0" lvl="0" marL="0" marR="0" rtl="0" algn="l">
              <a:lnSpc>
                <a:spcPct val="90000"/>
              </a:lnSpc>
              <a:spcBef>
                <a:spcPts val="1000"/>
              </a:spcBef>
              <a:spcAft>
                <a:spcPts val="0"/>
              </a:spcAft>
              <a:buClr>
                <a:srgbClr val="000000"/>
              </a:buClr>
              <a:buSzPts val="1100"/>
              <a:buFont typeface="Arial"/>
              <a:buNone/>
            </a:pPr>
            <a:r>
              <a:t/>
            </a:r>
            <a:endParaRPr/>
          </a:p>
        </p:txBody>
      </p:sp>
      <p:pic>
        <p:nvPicPr>
          <p:cNvPr id="102" name="Shape 102"/>
          <p:cNvPicPr preferRelativeResize="0"/>
          <p:nvPr/>
        </p:nvPicPr>
        <p:blipFill>
          <a:blip r:embed="rId3">
            <a:alphaModFix/>
          </a:blip>
          <a:stretch>
            <a:fillRect/>
          </a:stretch>
        </p:blipFill>
        <p:spPr>
          <a:xfrm>
            <a:off x="6653975" y="1690825"/>
            <a:ext cx="4273849" cy="3634601"/>
          </a:xfrm>
          <a:prstGeom prst="rect">
            <a:avLst/>
          </a:prstGeom>
          <a:noFill/>
          <a:ln>
            <a:noFill/>
          </a:ln>
        </p:spPr>
      </p:pic>
      <p:pic>
        <p:nvPicPr>
          <p:cNvPr id="103" name="Shape 103"/>
          <p:cNvPicPr preferRelativeResize="0"/>
          <p:nvPr/>
        </p:nvPicPr>
        <p:blipFill>
          <a:blip r:embed="rId4">
            <a:alphaModFix/>
          </a:blip>
          <a:stretch>
            <a:fillRect/>
          </a:stretch>
        </p:blipFill>
        <p:spPr>
          <a:xfrm>
            <a:off x="6653975" y="1690825"/>
            <a:ext cx="4273850" cy="3634600"/>
          </a:xfrm>
          <a:prstGeom prst="rect">
            <a:avLst/>
          </a:prstGeom>
          <a:noFill/>
          <a:ln>
            <a:noFill/>
          </a:ln>
        </p:spPr>
      </p:pic>
      <p:pic>
        <p:nvPicPr>
          <p:cNvPr id="104" name="Shape 104"/>
          <p:cNvPicPr preferRelativeResize="0"/>
          <p:nvPr/>
        </p:nvPicPr>
        <p:blipFill>
          <a:blip r:embed="rId5">
            <a:alphaModFix/>
          </a:blip>
          <a:stretch>
            <a:fillRect/>
          </a:stretch>
        </p:blipFill>
        <p:spPr>
          <a:xfrm>
            <a:off x="6694663" y="1677513"/>
            <a:ext cx="4192475" cy="3661225"/>
          </a:xfrm>
          <a:prstGeom prst="rect">
            <a:avLst/>
          </a:prstGeom>
          <a:noFill/>
          <a:ln>
            <a:noFill/>
          </a:ln>
        </p:spPr>
      </p:pic>
      <p:pic>
        <p:nvPicPr>
          <p:cNvPr id="105" name="Shape 105"/>
          <p:cNvPicPr preferRelativeResize="0"/>
          <p:nvPr/>
        </p:nvPicPr>
        <p:blipFill>
          <a:blip r:embed="rId6">
            <a:alphaModFix/>
          </a:blip>
          <a:stretch>
            <a:fillRect/>
          </a:stretch>
        </p:blipFill>
        <p:spPr>
          <a:xfrm>
            <a:off x="6654000" y="1690825"/>
            <a:ext cx="4273825" cy="366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What you can automate?</a:t>
            </a:r>
            <a:endParaRPr b="0" i="0" sz="4400" u="none" cap="none" strike="noStrike">
              <a:solidFill>
                <a:schemeClr val="dk1"/>
              </a:solidFill>
              <a:latin typeface="PT Sans"/>
              <a:ea typeface="PT Sans"/>
              <a:cs typeface="PT Sans"/>
              <a:sym typeface="PT Sans"/>
            </a:endParaRPr>
          </a:p>
        </p:txBody>
      </p:sp>
      <p:sp>
        <p:nvSpPr>
          <p:cNvPr id="111" name="Shape 111"/>
          <p:cNvSpPr txBox="1"/>
          <p:nvPr>
            <p:ph idx="1" type="body"/>
          </p:nvPr>
        </p:nvSpPr>
        <p:spPr>
          <a:xfrm>
            <a:off x="838200" y="1825625"/>
            <a:ext cx="10515600" cy="7173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Social Media</a:t>
            </a:r>
            <a:endParaRPr/>
          </a:p>
          <a:p>
            <a:pPr indent="0" lvl="0" marL="0" marR="0" rtl="0" algn="l">
              <a:lnSpc>
                <a:spcPct val="90000"/>
              </a:lnSpc>
              <a:spcBef>
                <a:spcPts val="1000"/>
              </a:spcBef>
              <a:spcAft>
                <a:spcPts val="0"/>
              </a:spcAft>
              <a:buClr>
                <a:srgbClr val="000000"/>
              </a:buClr>
              <a:buSzPts val="1100"/>
              <a:buFont typeface="Arial"/>
              <a:buNone/>
            </a:pPr>
            <a:r>
              <a:t/>
            </a:r>
            <a:endParaRPr/>
          </a:p>
        </p:txBody>
      </p:sp>
      <p:sp>
        <p:nvSpPr>
          <p:cNvPr id="112" name="Shape 112"/>
          <p:cNvSpPr txBox="1"/>
          <p:nvPr>
            <p:ph idx="1" type="body"/>
          </p:nvPr>
        </p:nvSpPr>
        <p:spPr>
          <a:xfrm>
            <a:off x="838200" y="3155325"/>
            <a:ext cx="10515600" cy="12639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Backups</a:t>
            </a:r>
            <a:endParaRPr/>
          </a:p>
        </p:txBody>
      </p:sp>
      <p:sp>
        <p:nvSpPr>
          <p:cNvPr id="113" name="Shape 113"/>
          <p:cNvSpPr txBox="1"/>
          <p:nvPr>
            <p:ph idx="1" type="body"/>
          </p:nvPr>
        </p:nvSpPr>
        <p:spPr>
          <a:xfrm>
            <a:off x="838200" y="2463475"/>
            <a:ext cx="10515600" cy="12639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Download notes</a:t>
            </a:r>
            <a:endParaRPr/>
          </a:p>
        </p:txBody>
      </p:sp>
      <p:sp>
        <p:nvSpPr>
          <p:cNvPr id="114" name="Shape 114"/>
          <p:cNvSpPr txBox="1"/>
          <p:nvPr>
            <p:ph idx="1" type="body"/>
          </p:nvPr>
        </p:nvSpPr>
        <p:spPr>
          <a:xfrm>
            <a:off x="838200" y="1825625"/>
            <a:ext cx="10515600" cy="1194900"/>
          </a:xfrm>
          <a:prstGeom prst="rect">
            <a:avLst/>
          </a:prstGeom>
          <a:noFill/>
          <a:ln>
            <a:noFill/>
          </a:ln>
        </p:spPr>
        <p:txBody>
          <a:bodyPr anchorCtr="0" anchor="t" bIns="91425" lIns="91425" spcFirstLastPara="1" rIns="91425" wrap="square" tIns="91425">
            <a:noAutofit/>
          </a:bodyPr>
          <a:lstStyle/>
          <a:p>
            <a:pPr indent="0" lvl="0" marL="0" rtl="0">
              <a:spcBef>
                <a:spcPts val="1000"/>
              </a:spcBef>
              <a:spcAft>
                <a:spcPts val="0"/>
              </a:spcAft>
              <a:buNone/>
            </a:pPr>
            <a:r>
              <a:t/>
            </a:r>
            <a:endParaRPr/>
          </a:p>
          <a:p>
            <a:pPr indent="-406400" lvl="0" marL="457200" rtl="0">
              <a:spcBef>
                <a:spcPts val="1000"/>
              </a:spcBef>
              <a:spcAft>
                <a:spcPts val="0"/>
              </a:spcAft>
              <a:buSzPts val="2800"/>
              <a:buChar char="•"/>
            </a:pPr>
            <a:r>
              <a:rPr lang="en-US"/>
              <a:t>Emails</a:t>
            </a:r>
            <a:endParaRPr/>
          </a:p>
          <a:p>
            <a:pPr indent="0" lvl="0" marL="0" marR="0" rtl="0" algn="l">
              <a:lnSpc>
                <a:spcPct val="90000"/>
              </a:lnSpc>
              <a:spcBef>
                <a:spcPts val="1000"/>
              </a:spcBef>
              <a:spcAft>
                <a:spcPts val="0"/>
              </a:spcAft>
              <a:buClr>
                <a:srgbClr val="000000"/>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600" cy="1325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Odd things to automate</a:t>
            </a:r>
            <a:endParaRPr/>
          </a:p>
        </p:txBody>
      </p:sp>
      <p:sp>
        <p:nvSpPr>
          <p:cNvPr id="120" name="Shape 120"/>
          <p:cNvSpPr txBox="1"/>
          <p:nvPr>
            <p:ph idx="1" type="body"/>
          </p:nvPr>
        </p:nvSpPr>
        <p:spPr>
          <a:xfrm>
            <a:off x="838200" y="1825625"/>
            <a:ext cx="10515600" cy="4351200"/>
          </a:xfrm>
          <a:prstGeom prst="rect">
            <a:avLst/>
          </a:prstGeom>
        </p:spPr>
        <p:txBody>
          <a:bodyPr anchorCtr="0" anchor="t" bIns="91425" lIns="91425" spcFirstLastPara="1" rIns="91425" wrap="square" tIns="91425">
            <a:noAutofit/>
          </a:bodyPr>
          <a:lstStyle/>
          <a:p>
            <a:pPr indent="0" lvl="0" marL="0">
              <a:spcBef>
                <a:spcPts val="1000"/>
              </a:spcBef>
              <a:spcAft>
                <a:spcPts val="0"/>
              </a:spcAft>
              <a:buClr>
                <a:schemeClr val="dk1"/>
              </a:buClr>
              <a:buSzPts val="1100"/>
              <a:buFont typeface="Arial"/>
              <a:buNone/>
            </a:pPr>
            <a:r>
              <a:t/>
            </a:r>
            <a:endParaRPr sz="1100">
              <a:latin typeface="Arial"/>
              <a:ea typeface="Arial"/>
              <a:cs typeface="Arial"/>
              <a:sym typeface="Arial"/>
            </a:endParaRPr>
          </a:p>
          <a:p>
            <a:pPr indent="0" lvl="0" marL="0" rtl="0">
              <a:spcBef>
                <a:spcPts val="1000"/>
              </a:spcBef>
              <a:spcAft>
                <a:spcPts val="0"/>
              </a:spcAft>
              <a:buClr>
                <a:schemeClr val="dk1"/>
              </a:buClr>
              <a:buSzPts val="1100"/>
              <a:buFont typeface="Arial"/>
              <a:buNone/>
            </a:pPr>
            <a:r>
              <a:t/>
            </a:r>
            <a:endParaRPr/>
          </a:p>
          <a:p>
            <a:pPr indent="0" lvl="0" marL="0" rtl="0">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IFTTT</a:t>
            </a:r>
            <a:endParaRPr b="0" i="0" sz="4400" u="none" cap="none" strike="noStrike">
              <a:solidFill>
                <a:schemeClr val="dk1"/>
              </a:solidFill>
              <a:latin typeface="PT Sans"/>
              <a:ea typeface="PT Sans"/>
              <a:cs typeface="PT Sans"/>
              <a:sym typeface="PT Sans"/>
            </a:endParaRPr>
          </a:p>
        </p:txBody>
      </p:sp>
      <p:sp>
        <p:nvSpPr>
          <p:cNvPr id="126" name="Shape 126"/>
          <p:cNvSpPr txBox="1"/>
          <p:nvPr>
            <p:ph idx="1" type="body"/>
          </p:nvPr>
        </p:nvSpPr>
        <p:spPr>
          <a:xfrm>
            <a:off x="838200" y="1825625"/>
            <a:ext cx="10515600" cy="26187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If This Then That </a:t>
            </a:r>
            <a:endParaRPr/>
          </a:p>
          <a:p>
            <a:pPr indent="-406400" lvl="0" marL="457200" rtl="0">
              <a:spcBef>
                <a:spcPts val="0"/>
              </a:spcBef>
              <a:spcAft>
                <a:spcPts val="0"/>
              </a:spcAft>
              <a:buSzPts val="2800"/>
              <a:buChar char="•"/>
            </a:pPr>
            <a:r>
              <a:rPr lang="en-US"/>
              <a:t>Creates chains of simple</a:t>
            </a:r>
            <a:r>
              <a:rPr lang="en-US"/>
              <a:t> conditional </a:t>
            </a:r>
            <a:r>
              <a:rPr lang="en-US"/>
              <a:t>statements.</a:t>
            </a:r>
            <a:endParaRPr/>
          </a:p>
          <a:p>
            <a:pPr indent="-406400" lvl="0" marL="457200" rtl="0">
              <a:spcBef>
                <a:spcPts val="0"/>
              </a:spcBef>
              <a:spcAft>
                <a:spcPts val="0"/>
              </a:spcAft>
              <a:buSzPts val="2800"/>
              <a:buChar char="•"/>
            </a:pPr>
            <a:r>
              <a:rPr lang="en-US"/>
              <a:t>No scripting.</a:t>
            </a:r>
            <a:endParaRPr/>
          </a:p>
          <a:p>
            <a:pPr indent="0" lvl="0" marL="0">
              <a:spcBef>
                <a:spcPts val="1000"/>
              </a:spcBef>
              <a:spcAft>
                <a:spcPts val="0"/>
              </a:spcAft>
              <a:buClr>
                <a:schemeClr val="dk1"/>
              </a:buClr>
              <a:buSzPts val="1100"/>
              <a:buFont typeface="Arial"/>
              <a:buNone/>
            </a:pPr>
            <a:r>
              <a:t/>
            </a:r>
            <a:endParaRPr/>
          </a:p>
          <a:p>
            <a:pPr indent="0" lvl="0" marL="0" rtl="0">
              <a:spcBef>
                <a:spcPts val="1000"/>
              </a:spcBef>
              <a:spcAft>
                <a:spcPts val="0"/>
              </a:spcAft>
              <a:buNone/>
            </a:pPr>
            <a:r>
              <a:t/>
            </a:r>
            <a:endParaRPr/>
          </a:p>
        </p:txBody>
      </p:sp>
      <p:pic>
        <p:nvPicPr>
          <p:cNvPr id="127" name="Shape 127"/>
          <p:cNvPicPr preferRelativeResize="0"/>
          <p:nvPr/>
        </p:nvPicPr>
        <p:blipFill>
          <a:blip r:embed="rId3">
            <a:alphaModFix/>
          </a:blip>
          <a:stretch>
            <a:fillRect/>
          </a:stretch>
        </p:blipFill>
        <p:spPr>
          <a:xfrm>
            <a:off x="9419725" y="365125"/>
            <a:ext cx="2061350" cy="206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Node-Red</a:t>
            </a:r>
            <a:endParaRPr b="0" i="0" sz="4400" u="none" cap="none" strike="noStrike">
              <a:solidFill>
                <a:schemeClr val="dk1"/>
              </a:solidFill>
              <a:latin typeface="PT Sans"/>
              <a:ea typeface="PT Sans"/>
              <a:cs typeface="PT Sans"/>
              <a:sym typeface="PT Sans"/>
            </a:endParaRPr>
          </a:p>
        </p:txBody>
      </p:sp>
      <p:sp>
        <p:nvSpPr>
          <p:cNvPr id="133" name="Shape 133"/>
          <p:cNvSpPr txBox="1"/>
          <p:nvPr>
            <p:ph idx="1" type="body"/>
          </p:nvPr>
        </p:nvSpPr>
        <p:spPr>
          <a:xfrm>
            <a:off x="838200" y="1825625"/>
            <a:ext cx="10515600" cy="26187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Didn’t discover until this week.</a:t>
            </a:r>
            <a:endParaRPr/>
          </a:p>
          <a:p>
            <a:pPr indent="-406400" lvl="0" marL="457200" rtl="0">
              <a:spcBef>
                <a:spcPts val="0"/>
              </a:spcBef>
              <a:spcAft>
                <a:spcPts val="0"/>
              </a:spcAft>
              <a:buSzPts val="2800"/>
              <a:buChar char="•"/>
            </a:pPr>
            <a:r>
              <a:rPr lang="en-US"/>
              <a:t>Painless, next level IFTTT.</a:t>
            </a:r>
            <a:endParaRPr/>
          </a:p>
          <a:p>
            <a:pPr indent="-406400" lvl="0" marL="457200" rtl="0">
              <a:spcBef>
                <a:spcPts val="0"/>
              </a:spcBef>
              <a:spcAft>
                <a:spcPts val="0"/>
              </a:spcAft>
              <a:buSzPts val="2800"/>
              <a:buChar char="•"/>
            </a:pPr>
            <a:r>
              <a:rPr lang="en-US"/>
              <a:t>Can be used to capture IFTTT triggers.</a:t>
            </a:r>
            <a:endParaRPr/>
          </a:p>
          <a:p>
            <a:pPr indent="-406400" lvl="0" marL="457200" rtl="0">
              <a:spcBef>
                <a:spcPts val="0"/>
              </a:spcBef>
              <a:spcAft>
                <a:spcPts val="0"/>
              </a:spcAft>
              <a:buSzPts val="2800"/>
              <a:buChar char="•"/>
            </a:pPr>
            <a:r>
              <a:rPr lang="en-US"/>
              <a:t>Check out at </a:t>
            </a:r>
            <a:r>
              <a:rPr lang="en-US" u="sng">
                <a:solidFill>
                  <a:schemeClr val="hlink"/>
                </a:solidFill>
                <a:hlinkClick r:id="rId3"/>
              </a:rPr>
              <a:t>https://github.com/node-red/node-red</a:t>
            </a:r>
            <a:endParaRPr/>
          </a:p>
          <a:p>
            <a:pPr indent="0" lvl="0" marL="0" rtl="0">
              <a:spcBef>
                <a:spcPts val="1000"/>
              </a:spcBef>
              <a:spcAft>
                <a:spcPts val="0"/>
              </a:spcAft>
              <a:buClr>
                <a:schemeClr val="dk1"/>
              </a:buClr>
              <a:buSzPts val="1100"/>
              <a:buFont typeface="Arial"/>
              <a:buNone/>
            </a:pPr>
            <a:r>
              <a:t/>
            </a:r>
            <a:endParaRPr/>
          </a:p>
          <a:p>
            <a:pPr indent="0" lvl="0" marL="0" rtl="0">
              <a:spcBef>
                <a:spcPts val="1000"/>
              </a:spcBef>
              <a:spcAft>
                <a:spcPts val="0"/>
              </a:spcAft>
              <a:buNone/>
            </a:pPr>
            <a:r>
              <a:t/>
            </a:r>
            <a:endParaRPr/>
          </a:p>
        </p:txBody>
      </p:sp>
      <p:pic>
        <p:nvPicPr>
          <p:cNvPr id="134" name="Shape 134"/>
          <p:cNvPicPr preferRelativeResize="0"/>
          <p:nvPr/>
        </p:nvPicPr>
        <p:blipFill>
          <a:blip r:embed="rId4">
            <a:alphaModFix/>
          </a:blip>
          <a:stretch>
            <a:fillRect/>
          </a:stretch>
        </p:blipFill>
        <p:spPr>
          <a:xfrm>
            <a:off x="9244925" y="365125"/>
            <a:ext cx="2108875" cy="2108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What we have automated</a:t>
            </a:r>
            <a:endParaRPr b="0" i="0" sz="4400" u="none" cap="none" strike="noStrike">
              <a:solidFill>
                <a:schemeClr val="dk1"/>
              </a:solidFill>
              <a:latin typeface="PT Sans"/>
              <a:ea typeface="PT Sans"/>
              <a:cs typeface="PT Sans"/>
              <a:sym typeface="PT Sans"/>
            </a:endParaRPr>
          </a:p>
        </p:txBody>
      </p:sp>
      <p:sp>
        <p:nvSpPr>
          <p:cNvPr id="140" name="Shape 140"/>
          <p:cNvSpPr txBox="1"/>
          <p:nvPr>
            <p:ph idx="1" type="body"/>
          </p:nvPr>
        </p:nvSpPr>
        <p:spPr>
          <a:xfrm>
            <a:off x="959050" y="1765725"/>
            <a:ext cx="10515600" cy="22536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User Registration and </a:t>
            </a:r>
            <a:r>
              <a:rPr lang="en-US"/>
              <a:t>Management</a:t>
            </a:r>
            <a:endParaRPr/>
          </a:p>
          <a:p>
            <a:pPr indent="-406400" lvl="0" marL="457200" rtl="0">
              <a:spcBef>
                <a:spcPts val="0"/>
              </a:spcBef>
              <a:spcAft>
                <a:spcPts val="0"/>
              </a:spcAft>
              <a:buSzPts val="2800"/>
              <a:buChar char="•"/>
            </a:pPr>
            <a:r>
              <a:rPr lang="en-US"/>
              <a:t>Student Registration</a:t>
            </a:r>
            <a:endParaRPr/>
          </a:p>
          <a:p>
            <a:pPr indent="-406400" lvl="0" marL="457200" rtl="0">
              <a:spcBef>
                <a:spcPts val="0"/>
              </a:spcBef>
              <a:spcAft>
                <a:spcPts val="0"/>
              </a:spcAft>
              <a:buSzPts val="2800"/>
              <a:buChar char="•"/>
            </a:pPr>
            <a:r>
              <a:rPr lang="en-US"/>
              <a:t>Room Booking</a:t>
            </a:r>
            <a:endParaRPr/>
          </a:p>
          <a:p>
            <a:pPr indent="-406400" lvl="0" marL="457200" rtl="0">
              <a:spcBef>
                <a:spcPts val="0"/>
              </a:spcBef>
              <a:spcAft>
                <a:spcPts val="0"/>
              </a:spcAft>
              <a:buSzPts val="2800"/>
              <a:buChar char="•"/>
            </a:pPr>
            <a:r>
              <a:rPr lang="en-US"/>
              <a:t>Voting</a:t>
            </a:r>
            <a:endParaRPr/>
          </a:p>
          <a:p>
            <a:pPr indent="0" lvl="0" marL="0" rtl="0">
              <a:spcBef>
                <a:spcPts val="1000"/>
              </a:spcBef>
              <a:spcAft>
                <a:spcPts val="0"/>
              </a:spcAft>
              <a:buNone/>
            </a:pPr>
            <a:r>
              <a:t/>
            </a:r>
            <a:endParaRPr/>
          </a:p>
          <a:p>
            <a:pPr indent="0" lvl="0" marL="0" rtl="0">
              <a:spcBef>
                <a:spcPts val="1000"/>
              </a:spcBef>
              <a:spcAft>
                <a:spcPts val="0"/>
              </a:spcAft>
              <a:buClr>
                <a:schemeClr val="dk1"/>
              </a:buClr>
              <a:buSzPts val="1100"/>
              <a:buFont typeface="Arial"/>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141" name="Shape 141"/>
          <p:cNvSpPr txBox="1"/>
          <p:nvPr/>
        </p:nvSpPr>
        <p:spPr>
          <a:xfrm>
            <a:off x="830925" y="4094225"/>
            <a:ext cx="10515600" cy="173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dk1"/>
              </a:buClr>
              <a:buSzPts val="4400"/>
              <a:buFont typeface="PT Sans"/>
              <a:buNone/>
            </a:pPr>
            <a:r>
              <a:rPr lang="en-US"/>
              <a:t>useradm</a:t>
            </a:r>
            <a:endParaRPr b="0" i="0" sz="4400" u="none" cap="none" strike="noStrike">
              <a:solidFill>
                <a:schemeClr val="dk1"/>
              </a:solidFill>
              <a:latin typeface="PT Sans"/>
              <a:ea typeface="PT Sans"/>
              <a:cs typeface="PT Sans"/>
              <a:sym typeface="PT Sans"/>
            </a:endParaRPr>
          </a:p>
        </p:txBody>
      </p:sp>
      <p:sp>
        <p:nvSpPr>
          <p:cNvPr id="147" name="Shape 147"/>
          <p:cNvSpPr txBox="1"/>
          <p:nvPr>
            <p:ph idx="1" type="body"/>
          </p:nvPr>
        </p:nvSpPr>
        <p:spPr>
          <a:xfrm>
            <a:off x="959050" y="1765725"/>
            <a:ext cx="10515600" cy="2253600"/>
          </a:xfrm>
          <a:prstGeom prst="rect">
            <a:avLst/>
          </a:prstGeom>
          <a:noFill/>
          <a:ln>
            <a:noFill/>
          </a:ln>
        </p:spPr>
        <p:txBody>
          <a:bodyPr anchorCtr="0" anchor="t" bIns="91425" lIns="91425" spcFirstLastPara="1" rIns="91425" wrap="square" tIns="91425">
            <a:noAutofit/>
          </a:bodyPr>
          <a:lstStyle/>
          <a:p>
            <a:pPr indent="-406400" lvl="0" marL="457200" rtl="0">
              <a:spcBef>
                <a:spcPts val="1000"/>
              </a:spcBef>
              <a:spcAft>
                <a:spcPts val="0"/>
              </a:spcAft>
              <a:buSzPts val="2800"/>
              <a:buChar char="•"/>
            </a:pPr>
            <a:r>
              <a:rPr lang="en-US"/>
              <a:t>Helps us manage Redbrick’s membership.</a:t>
            </a:r>
            <a:endParaRPr/>
          </a:p>
          <a:p>
            <a:pPr indent="-406400" lvl="0" marL="457200" rtl="0">
              <a:spcBef>
                <a:spcPts val="0"/>
              </a:spcBef>
              <a:spcAft>
                <a:spcPts val="0"/>
              </a:spcAft>
              <a:buSzPts val="2800"/>
              <a:buChar char="•"/>
            </a:pPr>
            <a:r>
              <a:rPr lang="en-US"/>
              <a:t>Creates new users, renews accounts.</a:t>
            </a:r>
            <a:endParaRPr/>
          </a:p>
          <a:p>
            <a:pPr indent="-406400" lvl="0" marL="457200" rtl="0">
              <a:spcBef>
                <a:spcPts val="0"/>
              </a:spcBef>
              <a:spcAft>
                <a:spcPts val="0"/>
              </a:spcAft>
              <a:buSzPts val="2800"/>
              <a:buChar char="•"/>
            </a:pPr>
            <a:r>
              <a:rPr lang="en-US"/>
              <a:t>Check it out at - </a:t>
            </a:r>
            <a:r>
              <a:rPr lang="en-US" u="sng">
                <a:solidFill>
                  <a:schemeClr val="hlink"/>
                </a:solidFill>
                <a:hlinkClick r:id="rId3"/>
              </a:rPr>
              <a:t>https://github.com/redbrick/useradm</a:t>
            </a:r>
            <a:endParaRPr/>
          </a:p>
          <a:p>
            <a:pPr indent="0" lvl="0" marL="0" rtl="0">
              <a:spcBef>
                <a:spcPts val="1000"/>
              </a:spcBef>
              <a:spcAft>
                <a:spcPts val="0"/>
              </a:spcAft>
              <a:buNone/>
            </a:pPr>
            <a:r>
              <a:t/>
            </a:r>
            <a:endParaRPr/>
          </a:p>
          <a:p>
            <a:pPr indent="0" lvl="0" marL="0" rtl="0">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a:p>
            <a:pPr indent="0" lvl="0" marL="0" marR="0" rtl="0" algn="l">
              <a:lnSpc>
                <a:spcPct val="90000"/>
              </a:lnSpc>
              <a:spcBef>
                <a:spcPts val="1000"/>
              </a:spcBef>
              <a:spcAft>
                <a:spcPts val="0"/>
              </a:spcAft>
              <a:buNone/>
            </a:pPr>
            <a:r>
              <a:t/>
            </a:r>
            <a:endParaRPr/>
          </a:p>
        </p:txBody>
      </p:sp>
      <p:sp>
        <p:nvSpPr>
          <p:cNvPr id="148" name="Shape 148"/>
          <p:cNvSpPr txBox="1"/>
          <p:nvPr/>
        </p:nvSpPr>
        <p:spPr>
          <a:xfrm>
            <a:off x="830925" y="4094225"/>
            <a:ext cx="10515600" cy="1737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