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 SemiBold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Medium"/>
      <p:regular r:id="rId26"/>
      <p:bold r:id="rId27"/>
      <p:italic r:id="rId28"/>
      <p:boldItalic r:id="rId29"/>
    </p:embeddedFont>
    <p:embeddedFont>
      <p:font typeface="Arvo"/>
      <p:regular r:id="rId30"/>
      <p:bold r:id="rId31"/>
      <p:italic r:id="rId32"/>
      <p:boldItalic r:id="rId33"/>
    </p:embeddedFont>
    <p:embeddedFont>
      <p:font typeface="Montserrat Light"/>
      <p:regular r:id="rId34"/>
      <p:bold r:id="rId35"/>
      <p:italic r:id="rId36"/>
      <p:boldItalic r:id="rId37"/>
    </p:embeddedFont>
    <p:embeddedFont>
      <p:font typeface="Montserrat ExtraBold"/>
      <p:bold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3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MontserratSemiBold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Medium-italic.fntdata"/><Relationship Id="rId27" Type="http://schemas.openxmlformats.org/officeDocument/2006/relationships/font" Target="fonts/Montserrat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vo-bold.fntdata"/><Relationship Id="rId30" Type="http://schemas.openxmlformats.org/officeDocument/2006/relationships/font" Target="fonts/Arvo-regular.fntdata"/><Relationship Id="rId11" Type="http://schemas.openxmlformats.org/officeDocument/2006/relationships/slide" Target="slides/slide6.xml"/><Relationship Id="rId33" Type="http://schemas.openxmlformats.org/officeDocument/2006/relationships/font" Target="fonts/Arvo-boldItalic.fntdata"/><Relationship Id="rId10" Type="http://schemas.openxmlformats.org/officeDocument/2006/relationships/slide" Target="slides/slide5.xml"/><Relationship Id="rId32" Type="http://schemas.openxmlformats.org/officeDocument/2006/relationships/font" Target="fonts/Arvo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Ligh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Ligh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Light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ExtraBold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ExtraBold-bold.fntdata"/><Relationship Id="rId19" Type="http://schemas.openxmlformats.org/officeDocument/2006/relationships/font" Target="fonts/MontserratSemiBold-bold.fntdata"/><Relationship Id="rId1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Specific focus on Functions as a Service to get this idea across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you can go zero to serverless in a lot less than 10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meaning of the word serverless will become apparent during this talk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a52be046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a52be046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a52be046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a52be046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a52be046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a52be046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a52be04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a52be04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de745794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de745794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When we talk about service we talk about a new architectural pattern, a different model to follow when building systems.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de745794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de745794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/>
              <a:t>Monolith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Three tier applications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Very heavyweight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Did far too many things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Slow to deploy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Trouble testing them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/>
              <a:t>Microservice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Each part of an application was isolated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Far fewer responsibilities, but they still have multiple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Much faster to deploy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Comparatively lightweight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The model focused on being composable (Docker)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/>
              <a:t>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Next step in the evolution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Functions have one responsibility each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Small discrete re-usable pieces of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There’s an element of a system managing them for you - hence the term serverless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Doesn’t replace the monolith or microservice - but actually work best alongside existing systems, </a:t>
            </a:r>
            <a:r>
              <a:rPr lang="es"/>
              <a:t>building</a:t>
            </a:r>
            <a:r>
              <a:rPr lang="es"/>
              <a:t> integrations and helping events flow </a:t>
            </a:r>
            <a:r>
              <a:rPr lang="es"/>
              <a:t>between</a:t>
            </a:r>
            <a:r>
              <a:rPr lang="es"/>
              <a:t> your eco-system.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a52be046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a52be046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Why is it being used - well it’s lightweight, easy to test, and fast to deploy, and like I’ve said it plugs a lot of holes if you run it alongside your existing architecture.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de7457949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de7457949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AWS Lambda is a great example:</a:t>
            </a:r>
            <a:br>
              <a:rPr lang="es"/>
            </a:br>
            <a:br>
              <a:rPr lang="es"/>
            </a:br>
            <a:r>
              <a:rPr lang="es"/>
              <a:t>1. Code written in language like python, Java, Node.js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you install all your dependencies on your local filesystem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bundle it as a zip file and upload it to the cloud.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here amazon manages all the infrastructure.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 You don’t have to worry about the server part anymore - hence the term serverless,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ea541527f_0_18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ea541527f_0_18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parsse voice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invoke the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 return a response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52be046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52be046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Why is it being used - well it’s lightweight, easy to test, and fast to deploy, and like I’ve said it plugs a lot of holes if you run it alongside your existing architecture.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de7457949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de7457949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40900" y="1856275"/>
            <a:ext cx="6809100" cy="14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9053" y="-19506"/>
            <a:ext cx="9174378" cy="5239395"/>
            <a:chOff x="918675" y="1874825"/>
            <a:chExt cx="1583400" cy="909475"/>
          </a:xfrm>
        </p:grpSpPr>
        <p:sp>
          <p:nvSpPr>
            <p:cNvPr id="12" name="Google Shape;12;p2"/>
            <p:cNvSpPr/>
            <p:nvPr/>
          </p:nvSpPr>
          <p:spPr>
            <a:xfrm>
              <a:off x="961825" y="1874825"/>
              <a:ext cx="1540175" cy="228475"/>
            </a:xfrm>
            <a:custGeom>
              <a:rect b="b" l="l" r="r" t="t"/>
              <a:pathLst>
                <a:path extrusionOk="0" h="9139" w="61607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18675" y="2170075"/>
              <a:ext cx="1098100" cy="489400"/>
            </a:xfrm>
            <a:custGeom>
              <a:rect b="b" l="l" r="r" t="t"/>
              <a:pathLst>
                <a:path extrusionOk="0" h="19576" w="43924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69525" y="1951075"/>
              <a:ext cx="732550" cy="228250"/>
            </a:xfrm>
            <a:custGeom>
              <a:rect b="b" l="l" r="r" t="t"/>
              <a:pathLst>
                <a:path extrusionOk="0" h="9130" w="29302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18675" y="2371325"/>
              <a:ext cx="1582000" cy="412975"/>
            </a:xfrm>
            <a:custGeom>
              <a:rect b="b" l="l" r="r" t="t"/>
              <a:pathLst>
                <a:path extrusionOk="0" h="16519" w="6328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18675" y="2597125"/>
              <a:ext cx="1582000" cy="187175"/>
            </a:xfrm>
            <a:custGeom>
              <a:rect b="b" l="l" r="r" t="t"/>
              <a:pathLst>
                <a:path extrusionOk="0" h="7487" w="6328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4200" y="1874825"/>
              <a:ext cx="594400" cy="77400"/>
            </a:xfrm>
            <a:custGeom>
              <a:rect b="b" l="l" r="r" t="t"/>
              <a:pathLst>
                <a:path extrusionOk="0" h="3096" w="2377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&amp; subtitle">
  <p:cSld name="TITLE_AND_BODY_1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82" name="Google Shape;82;p11"/>
          <p:cNvGrpSpPr/>
          <p:nvPr/>
        </p:nvGrpSpPr>
        <p:grpSpPr>
          <a:xfrm rot="5400000">
            <a:off x="5840082" y="1853202"/>
            <a:ext cx="5170773" cy="1437088"/>
            <a:chOff x="961825" y="1874825"/>
            <a:chExt cx="1540250" cy="304500"/>
          </a:xfrm>
        </p:grpSpPr>
        <p:sp>
          <p:nvSpPr>
            <p:cNvPr id="83" name="Google Shape;83;p11"/>
            <p:cNvSpPr/>
            <p:nvPr/>
          </p:nvSpPr>
          <p:spPr>
            <a:xfrm>
              <a:off x="961825" y="1874825"/>
              <a:ext cx="1540175" cy="228475"/>
            </a:xfrm>
            <a:custGeom>
              <a:rect b="b" l="l" r="r" t="t"/>
              <a:pathLst>
                <a:path extrusionOk="0" h="9139" w="61607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769525" y="1951075"/>
              <a:ext cx="732550" cy="228250"/>
            </a:xfrm>
            <a:custGeom>
              <a:rect b="b" l="l" r="r" t="t"/>
              <a:pathLst>
                <a:path extrusionOk="0" h="9130" w="29302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1204200" y="1874825"/>
              <a:ext cx="594400" cy="77400"/>
            </a:xfrm>
            <a:custGeom>
              <a:rect b="b" l="l" r="r" t="t"/>
              <a:pathLst>
                <a:path extrusionOk="0" h="3096" w="2377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1"/>
          <p:cNvSpPr txBox="1"/>
          <p:nvPr>
            <p:ph type="title"/>
          </p:nvPr>
        </p:nvSpPr>
        <p:spPr>
          <a:xfrm>
            <a:off x="3261402" y="2243825"/>
            <a:ext cx="23265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b="1"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3261402" y="2702671"/>
            <a:ext cx="23265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2" type="sldNum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7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2 columns slide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9750" y="400000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/>
              <a:buNone/>
              <a:defRPr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/>
              <a:buNone/>
              <a:defRPr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/>
              <a:buNone/>
              <a:defRPr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/>
              <a:buNone/>
              <a:defRPr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/>
              <a:buNone/>
              <a:defRPr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/>
              <a:buNone/>
              <a:defRPr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/>
              <a:buNone/>
              <a:defRPr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/>
              <a:buNone/>
              <a:defRPr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2" type="title"/>
          </p:nvPr>
        </p:nvSpPr>
        <p:spPr>
          <a:xfrm>
            <a:off x="4741775" y="2057200"/>
            <a:ext cx="33735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subTitle"/>
          </p:nvPr>
        </p:nvSpPr>
        <p:spPr>
          <a:xfrm>
            <a:off x="4596875" y="2372100"/>
            <a:ext cx="35184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3" type="title"/>
          </p:nvPr>
        </p:nvSpPr>
        <p:spPr>
          <a:xfrm>
            <a:off x="790300" y="2057200"/>
            <a:ext cx="34131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4" type="subTitle"/>
          </p:nvPr>
        </p:nvSpPr>
        <p:spPr>
          <a:xfrm>
            <a:off x="638828" y="2372100"/>
            <a:ext cx="35646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269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3 columns slide">
  <p:cSld name="TITLE_AND_TWO_COLUMNS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769125" y="933450"/>
            <a:ext cx="7591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2" type="title"/>
          </p:nvPr>
        </p:nvSpPr>
        <p:spPr>
          <a:xfrm>
            <a:off x="985189" y="2386475"/>
            <a:ext cx="21288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9" name="Google Shape;99;p13"/>
          <p:cNvSpPr txBox="1"/>
          <p:nvPr>
            <p:ph idx="1" type="subTitle"/>
          </p:nvPr>
        </p:nvSpPr>
        <p:spPr>
          <a:xfrm>
            <a:off x="985189" y="2912121"/>
            <a:ext cx="23265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3" type="title"/>
          </p:nvPr>
        </p:nvSpPr>
        <p:spPr>
          <a:xfrm>
            <a:off x="3514147" y="2386475"/>
            <a:ext cx="21288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1" name="Google Shape;101;p13"/>
          <p:cNvSpPr txBox="1"/>
          <p:nvPr>
            <p:ph idx="4" type="subTitle"/>
          </p:nvPr>
        </p:nvSpPr>
        <p:spPr>
          <a:xfrm>
            <a:off x="3514147" y="2912121"/>
            <a:ext cx="23265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5" type="title"/>
          </p:nvPr>
        </p:nvSpPr>
        <p:spPr>
          <a:xfrm>
            <a:off x="5950873" y="2386475"/>
            <a:ext cx="21288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13"/>
          <p:cNvSpPr txBox="1"/>
          <p:nvPr>
            <p:ph idx="6" type="subTitle"/>
          </p:nvPr>
        </p:nvSpPr>
        <p:spPr>
          <a:xfrm>
            <a:off x="5950873" y="2912121"/>
            <a:ext cx="23265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6 columns slide">
  <p:cSld name="CUSTOM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-358950" y="933450"/>
            <a:ext cx="97356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2" type="title"/>
          </p:nvPr>
        </p:nvSpPr>
        <p:spPr>
          <a:xfrm>
            <a:off x="824663" y="1761800"/>
            <a:ext cx="25290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b="1" sz="1400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824664" y="2135046"/>
            <a:ext cx="23265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3" type="title"/>
          </p:nvPr>
        </p:nvSpPr>
        <p:spPr>
          <a:xfrm>
            <a:off x="3353611" y="1761800"/>
            <a:ext cx="23265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b="1" sz="1400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0" name="Google Shape;110;p14"/>
          <p:cNvSpPr txBox="1"/>
          <p:nvPr>
            <p:ph idx="4" type="subTitle"/>
          </p:nvPr>
        </p:nvSpPr>
        <p:spPr>
          <a:xfrm>
            <a:off x="3353622" y="2135046"/>
            <a:ext cx="23265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5" type="title"/>
          </p:nvPr>
        </p:nvSpPr>
        <p:spPr>
          <a:xfrm>
            <a:off x="5790337" y="1761800"/>
            <a:ext cx="25290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b="1" sz="1400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6" type="subTitle"/>
          </p:nvPr>
        </p:nvSpPr>
        <p:spPr>
          <a:xfrm>
            <a:off x="5790348" y="2135046"/>
            <a:ext cx="23265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7" type="title"/>
          </p:nvPr>
        </p:nvSpPr>
        <p:spPr>
          <a:xfrm>
            <a:off x="824663" y="3190925"/>
            <a:ext cx="23265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b="1" sz="1400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8" type="subTitle"/>
          </p:nvPr>
        </p:nvSpPr>
        <p:spPr>
          <a:xfrm>
            <a:off x="824664" y="3564171"/>
            <a:ext cx="23265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9" type="title"/>
          </p:nvPr>
        </p:nvSpPr>
        <p:spPr>
          <a:xfrm>
            <a:off x="3353612" y="3190925"/>
            <a:ext cx="23265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b="1" sz="1400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3" type="subTitle"/>
          </p:nvPr>
        </p:nvSpPr>
        <p:spPr>
          <a:xfrm>
            <a:off x="3353622" y="3564171"/>
            <a:ext cx="23265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14" type="title"/>
          </p:nvPr>
        </p:nvSpPr>
        <p:spPr>
          <a:xfrm>
            <a:off x="5790337" y="3190925"/>
            <a:ext cx="25290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b="1" sz="1400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idx="15" type="subTitle"/>
          </p:nvPr>
        </p:nvSpPr>
        <p:spPr>
          <a:xfrm>
            <a:off x="5790348" y="3564171"/>
            <a:ext cx="23265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4710326" y="2566525"/>
            <a:ext cx="33507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b="1" sz="1800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1" type="subTitle"/>
          </p:nvPr>
        </p:nvSpPr>
        <p:spPr>
          <a:xfrm>
            <a:off x="4710330" y="2971425"/>
            <a:ext cx="33507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 &amp;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1035475" y="3712450"/>
            <a:ext cx="38973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 &amp; text">
  <p:cSld name="ONE_COLUMN_TEXT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786624" y="2566525"/>
            <a:ext cx="75708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6000"/>
              <a:buNone/>
              <a:defRPr b="1" sz="6000">
                <a:solidFill>
                  <a:srgbClr val="FF883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1" type="subTitle"/>
          </p:nvPr>
        </p:nvSpPr>
        <p:spPr>
          <a:xfrm>
            <a:off x="892019" y="2971425"/>
            <a:ext cx="73599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 &amp; some text slide">
  <p:cSld name="BIG_NUMBER">
    <p:bg>
      <p:bgPr>
        <a:solidFill>
          <a:srgbClr val="CC4A4A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hasCustomPrompt="1" type="title"/>
          </p:nvPr>
        </p:nvSpPr>
        <p:spPr>
          <a:xfrm>
            <a:off x="742950" y="1532600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ontserrat SemiBold"/>
              <a:buNone/>
              <a:defRPr sz="6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8"/>
          <p:cNvSpPr txBox="1"/>
          <p:nvPr>
            <p:ph idx="1" type="subTitle"/>
          </p:nvPr>
        </p:nvSpPr>
        <p:spPr>
          <a:xfrm>
            <a:off x="892019" y="2906800"/>
            <a:ext cx="73599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883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 &amp; some text slide 1">
  <p:cSld name="BIG_NUMBER_1">
    <p:bg>
      <p:bgPr>
        <a:solidFill>
          <a:srgbClr val="CC4A4A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86624" y="2566525"/>
            <a:ext cx="75708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1" type="subTitle"/>
          </p:nvPr>
        </p:nvSpPr>
        <p:spPr>
          <a:xfrm>
            <a:off x="892019" y="2971425"/>
            <a:ext cx="73599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883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BLANK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472750" y="274850"/>
            <a:ext cx="7591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9053" y="-19506"/>
            <a:ext cx="9174378" cy="5239395"/>
            <a:chOff x="918675" y="1874825"/>
            <a:chExt cx="1583400" cy="909475"/>
          </a:xfrm>
        </p:grpSpPr>
        <p:sp>
          <p:nvSpPr>
            <p:cNvPr id="20" name="Google Shape;20;p3"/>
            <p:cNvSpPr/>
            <p:nvPr/>
          </p:nvSpPr>
          <p:spPr>
            <a:xfrm>
              <a:off x="961825" y="1874825"/>
              <a:ext cx="1540175" cy="228475"/>
            </a:xfrm>
            <a:custGeom>
              <a:rect b="b" l="l" r="r" t="t"/>
              <a:pathLst>
                <a:path extrusionOk="0" h="9139" w="61607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918675" y="2170075"/>
              <a:ext cx="1098100" cy="489400"/>
            </a:xfrm>
            <a:custGeom>
              <a:rect b="b" l="l" r="r" t="t"/>
              <a:pathLst>
                <a:path extrusionOk="0" h="19576" w="43924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769525" y="1951075"/>
              <a:ext cx="732550" cy="228250"/>
            </a:xfrm>
            <a:custGeom>
              <a:rect b="b" l="l" r="r" t="t"/>
              <a:pathLst>
                <a:path extrusionOk="0" h="9130" w="29302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18675" y="2371325"/>
              <a:ext cx="1582000" cy="412975"/>
            </a:xfrm>
            <a:custGeom>
              <a:rect b="b" l="l" r="r" t="t"/>
              <a:pathLst>
                <a:path extrusionOk="0" h="16519" w="6328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18675" y="2597125"/>
              <a:ext cx="1582000" cy="187175"/>
            </a:xfrm>
            <a:custGeom>
              <a:rect b="b" l="l" r="r" t="t"/>
              <a:pathLst>
                <a:path extrusionOk="0" h="7487" w="6328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4200" y="1874825"/>
              <a:ext cx="594400" cy="77400"/>
            </a:xfrm>
            <a:custGeom>
              <a:rect b="b" l="l" r="r" t="t"/>
              <a:pathLst>
                <a:path extrusionOk="0" h="3096" w="2377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769125" y="1360325"/>
            <a:ext cx="7591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2831900" y="1990125"/>
            <a:ext cx="55287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2" type="subTitle"/>
          </p:nvPr>
        </p:nvSpPr>
        <p:spPr>
          <a:xfrm>
            <a:off x="2831900" y="2315325"/>
            <a:ext cx="55287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3" type="subTitle"/>
          </p:nvPr>
        </p:nvSpPr>
        <p:spPr>
          <a:xfrm>
            <a:off x="2831900" y="2640525"/>
            <a:ext cx="55287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 with lateral waves ">
  <p:cSld name="BLANK_1_1_1_1_3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 rot="5400000">
            <a:off x="-1482580" y="1482595"/>
            <a:ext cx="5143715" cy="2178595"/>
            <a:chOff x="918675" y="2170075"/>
            <a:chExt cx="1582000" cy="614225"/>
          </a:xfrm>
        </p:grpSpPr>
        <p:sp>
          <p:nvSpPr>
            <p:cNvPr id="141" name="Google Shape;141;p21"/>
            <p:cNvSpPr/>
            <p:nvPr/>
          </p:nvSpPr>
          <p:spPr>
            <a:xfrm>
              <a:off x="918675" y="2170075"/>
              <a:ext cx="1098100" cy="489400"/>
            </a:xfrm>
            <a:custGeom>
              <a:rect b="b" l="l" r="r" t="t"/>
              <a:pathLst>
                <a:path extrusionOk="0" h="19576" w="43924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918675" y="2371325"/>
              <a:ext cx="1582000" cy="412975"/>
            </a:xfrm>
            <a:custGeom>
              <a:rect b="b" l="l" r="r" t="t"/>
              <a:pathLst>
                <a:path extrusionOk="0" h="16519" w="6328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918675" y="2597125"/>
              <a:ext cx="1582000" cy="187175"/>
            </a:xfrm>
            <a:custGeom>
              <a:rect b="b" l="l" r="r" t="t"/>
              <a:pathLst>
                <a:path extrusionOk="0" h="7487" w="6328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21"/>
          <p:cNvGrpSpPr/>
          <p:nvPr/>
        </p:nvGrpSpPr>
        <p:grpSpPr>
          <a:xfrm rot="5400000">
            <a:off x="5840082" y="1853202"/>
            <a:ext cx="5170773" cy="1437088"/>
            <a:chOff x="961825" y="1874825"/>
            <a:chExt cx="1540250" cy="304500"/>
          </a:xfrm>
        </p:grpSpPr>
        <p:sp>
          <p:nvSpPr>
            <p:cNvPr id="145" name="Google Shape;145;p21"/>
            <p:cNvSpPr/>
            <p:nvPr/>
          </p:nvSpPr>
          <p:spPr>
            <a:xfrm>
              <a:off x="961825" y="1874825"/>
              <a:ext cx="1540175" cy="228475"/>
            </a:xfrm>
            <a:custGeom>
              <a:rect b="b" l="l" r="r" t="t"/>
              <a:pathLst>
                <a:path extrusionOk="0" h="9139" w="61607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1769525" y="1951075"/>
              <a:ext cx="732550" cy="228250"/>
            </a:xfrm>
            <a:custGeom>
              <a:rect b="b" l="l" r="r" t="t"/>
              <a:pathLst>
                <a:path extrusionOk="0" h="9130" w="29302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1204200" y="1874825"/>
              <a:ext cx="594400" cy="77400"/>
            </a:xfrm>
            <a:custGeom>
              <a:rect b="b" l="l" r="r" t="t"/>
              <a:pathLst>
                <a:path extrusionOk="0" h="3096" w="2377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1"/>
          <p:cNvSpPr txBox="1"/>
          <p:nvPr>
            <p:ph type="title"/>
          </p:nvPr>
        </p:nvSpPr>
        <p:spPr>
          <a:xfrm>
            <a:off x="1349850" y="1457970"/>
            <a:ext cx="67797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b="1" sz="48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b="1" sz="48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b="1" sz="48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b="1" sz="48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b="1" sz="48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b="1" sz="48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b="1" sz="48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b="1" sz="48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b="1" sz="48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1" type="subTitle"/>
          </p:nvPr>
        </p:nvSpPr>
        <p:spPr>
          <a:xfrm>
            <a:off x="1899150" y="2890088"/>
            <a:ext cx="56811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 with lateral waves ">
  <p:cSld name="BLANK_1_1_1_1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52" name="Google Shape;152;p22"/>
          <p:cNvGrpSpPr/>
          <p:nvPr/>
        </p:nvGrpSpPr>
        <p:grpSpPr>
          <a:xfrm rot="5400000">
            <a:off x="-1482580" y="1482595"/>
            <a:ext cx="5143715" cy="2178595"/>
            <a:chOff x="918675" y="2170075"/>
            <a:chExt cx="1582000" cy="614225"/>
          </a:xfrm>
        </p:grpSpPr>
        <p:sp>
          <p:nvSpPr>
            <p:cNvPr id="153" name="Google Shape;153;p22"/>
            <p:cNvSpPr/>
            <p:nvPr/>
          </p:nvSpPr>
          <p:spPr>
            <a:xfrm>
              <a:off x="918675" y="2170075"/>
              <a:ext cx="1098100" cy="489400"/>
            </a:xfrm>
            <a:custGeom>
              <a:rect b="b" l="l" r="r" t="t"/>
              <a:pathLst>
                <a:path extrusionOk="0" h="19576" w="43924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918675" y="2371325"/>
              <a:ext cx="1582000" cy="412975"/>
            </a:xfrm>
            <a:custGeom>
              <a:rect b="b" l="l" r="r" t="t"/>
              <a:pathLst>
                <a:path extrusionOk="0" h="16519" w="6328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918675" y="2597125"/>
              <a:ext cx="1582000" cy="187175"/>
            </a:xfrm>
            <a:custGeom>
              <a:rect b="b" l="l" r="r" t="t"/>
              <a:pathLst>
                <a:path extrusionOk="0" h="7487" w="6328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22"/>
          <p:cNvGrpSpPr/>
          <p:nvPr/>
        </p:nvGrpSpPr>
        <p:grpSpPr>
          <a:xfrm rot="5400000">
            <a:off x="5840082" y="1853202"/>
            <a:ext cx="5170773" cy="1437088"/>
            <a:chOff x="961825" y="1874825"/>
            <a:chExt cx="1540250" cy="304500"/>
          </a:xfrm>
        </p:grpSpPr>
        <p:sp>
          <p:nvSpPr>
            <p:cNvPr id="157" name="Google Shape;157;p22"/>
            <p:cNvSpPr/>
            <p:nvPr/>
          </p:nvSpPr>
          <p:spPr>
            <a:xfrm>
              <a:off x="961825" y="1874825"/>
              <a:ext cx="1540175" cy="228475"/>
            </a:xfrm>
            <a:custGeom>
              <a:rect b="b" l="l" r="r" t="t"/>
              <a:pathLst>
                <a:path extrusionOk="0" h="9139" w="61607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1769525" y="1951075"/>
              <a:ext cx="732550" cy="228250"/>
            </a:xfrm>
            <a:custGeom>
              <a:rect b="b" l="l" r="r" t="t"/>
              <a:pathLst>
                <a:path extrusionOk="0" h="9130" w="29302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1204200" y="1874825"/>
              <a:ext cx="594400" cy="77400"/>
            </a:xfrm>
            <a:custGeom>
              <a:rect b="b" l="l" r="r" t="t"/>
              <a:pathLst>
                <a:path extrusionOk="0" h="3096" w="2377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22"/>
          <p:cNvSpPr txBox="1"/>
          <p:nvPr>
            <p:ph type="title"/>
          </p:nvPr>
        </p:nvSpPr>
        <p:spPr>
          <a:xfrm>
            <a:off x="5862802" y="1834250"/>
            <a:ext cx="23265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b="1"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1" type="subTitle"/>
          </p:nvPr>
        </p:nvSpPr>
        <p:spPr>
          <a:xfrm>
            <a:off x="5862802" y="2293096"/>
            <a:ext cx="23265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62" name="Google Shape;162;p22"/>
          <p:cNvSpPr txBox="1"/>
          <p:nvPr>
            <p:ph idx="2" type="sldNum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 with lateral waves 2">
  <p:cSld name="BLANK_1_1_1_1_2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65" name="Google Shape;165;p23"/>
          <p:cNvGrpSpPr/>
          <p:nvPr/>
        </p:nvGrpSpPr>
        <p:grpSpPr>
          <a:xfrm rot="5400000">
            <a:off x="-1482580" y="1482595"/>
            <a:ext cx="5143715" cy="2178595"/>
            <a:chOff x="918675" y="2170075"/>
            <a:chExt cx="1582000" cy="614225"/>
          </a:xfrm>
        </p:grpSpPr>
        <p:sp>
          <p:nvSpPr>
            <p:cNvPr id="166" name="Google Shape;166;p23"/>
            <p:cNvSpPr/>
            <p:nvPr/>
          </p:nvSpPr>
          <p:spPr>
            <a:xfrm>
              <a:off x="918675" y="2170075"/>
              <a:ext cx="1098100" cy="489400"/>
            </a:xfrm>
            <a:custGeom>
              <a:rect b="b" l="l" r="r" t="t"/>
              <a:pathLst>
                <a:path extrusionOk="0" h="19576" w="43924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918675" y="2371325"/>
              <a:ext cx="1582000" cy="412975"/>
            </a:xfrm>
            <a:custGeom>
              <a:rect b="b" l="l" r="r" t="t"/>
              <a:pathLst>
                <a:path extrusionOk="0" h="16519" w="6328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918675" y="2597125"/>
              <a:ext cx="1582000" cy="187175"/>
            </a:xfrm>
            <a:custGeom>
              <a:rect b="b" l="l" r="r" t="t"/>
              <a:pathLst>
                <a:path extrusionOk="0" h="7487" w="6328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23"/>
          <p:cNvGrpSpPr/>
          <p:nvPr/>
        </p:nvGrpSpPr>
        <p:grpSpPr>
          <a:xfrm rot="5400000">
            <a:off x="5840082" y="1853202"/>
            <a:ext cx="5170773" cy="1437088"/>
            <a:chOff x="961825" y="1874825"/>
            <a:chExt cx="1540250" cy="304500"/>
          </a:xfrm>
        </p:grpSpPr>
        <p:sp>
          <p:nvSpPr>
            <p:cNvPr id="170" name="Google Shape;170;p23"/>
            <p:cNvSpPr/>
            <p:nvPr/>
          </p:nvSpPr>
          <p:spPr>
            <a:xfrm>
              <a:off x="961825" y="1874825"/>
              <a:ext cx="1540175" cy="228475"/>
            </a:xfrm>
            <a:custGeom>
              <a:rect b="b" l="l" r="r" t="t"/>
              <a:pathLst>
                <a:path extrusionOk="0" h="9139" w="61607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1769525" y="1951075"/>
              <a:ext cx="732550" cy="228250"/>
            </a:xfrm>
            <a:custGeom>
              <a:rect b="b" l="l" r="r" t="t"/>
              <a:pathLst>
                <a:path extrusionOk="0" h="9130" w="29302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1204200" y="1874825"/>
              <a:ext cx="594400" cy="77400"/>
            </a:xfrm>
            <a:custGeom>
              <a:rect b="b" l="l" r="r" t="t"/>
              <a:pathLst>
                <a:path extrusionOk="0" h="3096" w="2377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23"/>
          <p:cNvSpPr txBox="1"/>
          <p:nvPr>
            <p:ph type="title"/>
          </p:nvPr>
        </p:nvSpPr>
        <p:spPr>
          <a:xfrm>
            <a:off x="1173727" y="2986750"/>
            <a:ext cx="23265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b="1" sz="1800">
                <a:solidFill>
                  <a:srgbClr val="66666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174" name="Google Shape;174;p23"/>
          <p:cNvSpPr txBox="1"/>
          <p:nvPr>
            <p:ph idx="1" type="subTitle"/>
          </p:nvPr>
        </p:nvSpPr>
        <p:spPr>
          <a:xfrm>
            <a:off x="1173727" y="3445596"/>
            <a:ext cx="23265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75" name="Google Shape;175;p23"/>
          <p:cNvSpPr txBox="1"/>
          <p:nvPr>
            <p:ph idx="2" type="sldNum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&amp; text with lateral waves 1">
  <p:cSld name="BLANK_1_1_1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78" name="Google Shape;178;p24"/>
          <p:cNvGrpSpPr/>
          <p:nvPr/>
        </p:nvGrpSpPr>
        <p:grpSpPr>
          <a:xfrm rot="5400000">
            <a:off x="-1482580" y="1482595"/>
            <a:ext cx="5143715" cy="2178595"/>
            <a:chOff x="918675" y="2170075"/>
            <a:chExt cx="1582000" cy="614225"/>
          </a:xfrm>
        </p:grpSpPr>
        <p:sp>
          <p:nvSpPr>
            <p:cNvPr id="179" name="Google Shape;179;p24"/>
            <p:cNvSpPr/>
            <p:nvPr/>
          </p:nvSpPr>
          <p:spPr>
            <a:xfrm>
              <a:off x="918675" y="2170075"/>
              <a:ext cx="1098100" cy="489400"/>
            </a:xfrm>
            <a:custGeom>
              <a:rect b="b" l="l" r="r" t="t"/>
              <a:pathLst>
                <a:path extrusionOk="0" h="19576" w="43924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918675" y="2371325"/>
              <a:ext cx="1582000" cy="412975"/>
            </a:xfrm>
            <a:custGeom>
              <a:rect b="b" l="l" r="r" t="t"/>
              <a:pathLst>
                <a:path extrusionOk="0" h="16519" w="6328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918675" y="2597125"/>
              <a:ext cx="1582000" cy="187175"/>
            </a:xfrm>
            <a:custGeom>
              <a:rect b="b" l="l" r="r" t="t"/>
              <a:pathLst>
                <a:path extrusionOk="0" h="7487" w="6328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24"/>
          <p:cNvGrpSpPr/>
          <p:nvPr/>
        </p:nvGrpSpPr>
        <p:grpSpPr>
          <a:xfrm rot="5400000">
            <a:off x="5840082" y="1853202"/>
            <a:ext cx="5170773" cy="1437088"/>
            <a:chOff x="961825" y="1874825"/>
            <a:chExt cx="1540250" cy="304500"/>
          </a:xfrm>
        </p:grpSpPr>
        <p:sp>
          <p:nvSpPr>
            <p:cNvPr id="183" name="Google Shape;183;p24"/>
            <p:cNvSpPr/>
            <p:nvPr/>
          </p:nvSpPr>
          <p:spPr>
            <a:xfrm>
              <a:off x="961825" y="1874825"/>
              <a:ext cx="1540175" cy="228475"/>
            </a:xfrm>
            <a:custGeom>
              <a:rect b="b" l="l" r="r" t="t"/>
              <a:pathLst>
                <a:path extrusionOk="0" h="9139" w="61607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1769525" y="1951075"/>
              <a:ext cx="732550" cy="228250"/>
            </a:xfrm>
            <a:custGeom>
              <a:rect b="b" l="l" r="r" t="t"/>
              <a:pathLst>
                <a:path extrusionOk="0" h="9130" w="29302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1204200" y="1874825"/>
              <a:ext cx="594400" cy="77400"/>
            </a:xfrm>
            <a:custGeom>
              <a:rect b="b" l="l" r="r" t="t"/>
              <a:pathLst>
                <a:path extrusionOk="0" h="3096" w="2377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4"/>
          <p:cNvSpPr txBox="1"/>
          <p:nvPr>
            <p:ph hasCustomPrompt="1" type="title"/>
          </p:nvPr>
        </p:nvSpPr>
        <p:spPr>
          <a:xfrm>
            <a:off x="742950" y="751852"/>
            <a:ext cx="7729500" cy="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Font typeface="Montserrat SemiBold"/>
              <a:buNone/>
              <a:defRPr sz="48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24"/>
          <p:cNvSpPr txBox="1"/>
          <p:nvPr>
            <p:ph idx="1" type="subTitle"/>
          </p:nvPr>
        </p:nvSpPr>
        <p:spPr>
          <a:xfrm>
            <a:off x="892025" y="1422650"/>
            <a:ext cx="73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883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88" name="Google Shape;188;p24"/>
          <p:cNvSpPr txBox="1"/>
          <p:nvPr>
            <p:ph hasCustomPrompt="1" idx="2" type="title"/>
          </p:nvPr>
        </p:nvSpPr>
        <p:spPr>
          <a:xfrm>
            <a:off x="742950" y="1968652"/>
            <a:ext cx="7729500" cy="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Font typeface="Montserrat SemiBold"/>
              <a:buNone/>
              <a:defRPr sz="48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" name="Google Shape;189;p24"/>
          <p:cNvSpPr txBox="1"/>
          <p:nvPr>
            <p:ph idx="3" type="subTitle"/>
          </p:nvPr>
        </p:nvSpPr>
        <p:spPr>
          <a:xfrm>
            <a:off x="892025" y="2639450"/>
            <a:ext cx="73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883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90" name="Google Shape;190;p24"/>
          <p:cNvSpPr txBox="1"/>
          <p:nvPr>
            <p:ph hasCustomPrompt="1" idx="4" type="title"/>
          </p:nvPr>
        </p:nvSpPr>
        <p:spPr>
          <a:xfrm>
            <a:off x="742950" y="3185452"/>
            <a:ext cx="7729500" cy="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Font typeface="Montserrat SemiBold"/>
              <a:buNone/>
              <a:defRPr sz="48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4"/>
          <p:cNvSpPr txBox="1"/>
          <p:nvPr>
            <p:ph idx="5" type="subTitle"/>
          </p:nvPr>
        </p:nvSpPr>
        <p:spPr>
          <a:xfrm>
            <a:off x="892025" y="3856250"/>
            <a:ext cx="73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883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92" name="Google Shape;192;p24"/>
          <p:cNvSpPr txBox="1"/>
          <p:nvPr>
            <p:ph idx="6" type="sldNum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 1" type="blank">
  <p:cSld name="BLANK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&amp; subtitle slide" type="secHead">
  <p:cSld name="SECTION_HEADER">
    <p:bg>
      <p:bgPr>
        <a:solidFill>
          <a:srgbClr val="AD3A5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1349850" y="2427683"/>
            <a:ext cx="67797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1350000" y="3550275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219637" y="-6"/>
            <a:ext cx="8924363" cy="1754194"/>
            <a:chOff x="961825" y="1874825"/>
            <a:chExt cx="1540250" cy="304500"/>
          </a:xfrm>
        </p:grpSpPr>
        <p:sp>
          <p:nvSpPr>
            <p:cNvPr id="34" name="Google Shape;34;p4"/>
            <p:cNvSpPr/>
            <p:nvPr/>
          </p:nvSpPr>
          <p:spPr>
            <a:xfrm>
              <a:off x="961825" y="1874825"/>
              <a:ext cx="1540175" cy="228475"/>
            </a:xfrm>
            <a:custGeom>
              <a:rect b="b" l="l" r="r" t="t"/>
              <a:pathLst>
                <a:path extrusionOk="0" h="9139" w="61607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769525" y="1951075"/>
              <a:ext cx="732550" cy="228250"/>
            </a:xfrm>
            <a:custGeom>
              <a:rect b="b" l="l" r="r" t="t"/>
              <a:pathLst>
                <a:path extrusionOk="0" h="9130" w="29302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204200" y="1874825"/>
              <a:ext cx="594400" cy="77400"/>
            </a:xfrm>
            <a:custGeom>
              <a:rect b="b" l="l" r="r" t="t"/>
              <a:pathLst>
                <a:path extrusionOk="0" h="3096" w="2377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">
  <p:cSld name="CUSTOM">
    <p:bg>
      <p:bgPr>
        <a:solidFill>
          <a:srgbClr val="FF883E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2122200" y="1238882"/>
            <a:ext cx="48996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2122200" y="3504174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ody slide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350000" y="9334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350000" y="1695450"/>
            <a:ext cx="70473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grpSp>
        <p:nvGrpSpPr>
          <p:cNvPr id="44" name="Google Shape;44;p6"/>
          <p:cNvGrpSpPr/>
          <p:nvPr/>
        </p:nvGrpSpPr>
        <p:grpSpPr>
          <a:xfrm rot="5400000">
            <a:off x="-1482580" y="1482595"/>
            <a:ext cx="5143715" cy="2178595"/>
            <a:chOff x="918675" y="2170075"/>
            <a:chExt cx="1582000" cy="614225"/>
          </a:xfrm>
        </p:grpSpPr>
        <p:sp>
          <p:nvSpPr>
            <p:cNvPr id="45" name="Google Shape;45;p6"/>
            <p:cNvSpPr/>
            <p:nvPr/>
          </p:nvSpPr>
          <p:spPr>
            <a:xfrm>
              <a:off x="918675" y="2170075"/>
              <a:ext cx="1098100" cy="489400"/>
            </a:xfrm>
            <a:custGeom>
              <a:rect b="b" l="l" r="r" t="t"/>
              <a:pathLst>
                <a:path extrusionOk="0" h="19576" w="43924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918675" y="2371325"/>
              <a:ext cx="1582000" cy="412975"/>
            </a:xfrm>
            <a:custGeom>
              <a:rect b="b" l="l" r="r" t="t"/>
              <a:pathLst>
                <a:path extrusionOk="0" h="16519" w="6328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918675" y="2597125"/>
              <a:ext cx="1582000" cy="187175"/>
            </a:xfrm>
            <a:custGeom>
              <a:rect b="b" l="l" r="r" t="t"/>
              <a:pathLst>
                <a:path extrusionOk="0" h="7487" w="6328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&amp; Image slide">
  <p:cSld name="TITLE_AND_BOD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7"/>
          <p:cNvGrpSpPr/>
          <p:nvPr/>
        </p:nvGrpSpPr>
        <p:grpSpPr>
          <a:xfrm rot="5400000">
            <a:off x="5840082" y="1853202"/>
            <a:ext cx="5170773" cy="1437088"/>
            <a:chOff x="961825" y="1874825"/>
            <a:chExt cx="1540250" cy="304500"/>
          </a:xfrm>
        </p:grpSpPr>
        <p:sp>
          <p:nvSpPr>
            <p:cNvPr id="51" name="Google Shape;51;p7"/>
            <p:cNvSpPr/>
            <p:nvPr/>
          </p:nvSpPr>
          <p:spPr>
            <a:xfrm>
              <a:off x="961825" y="1874825"/>
              <a:ext cx="1540175" cy="228475"/>
            </a:xfrm>
            <a:custGeom>
              <a:rect b="b" l="l" r="r" t="t"/>
              <a:pathLst>
                <a:path extrusionOk="0" h="9139" w="61607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1769525" y="1951075"/>
              <a:ext cx="732550" cy="228250"/>
            </a:xfrm>
            <a:custGeom>
              <a:rect b="b" l="l" r="r" t="t"/>
              <a:pathLst>
                <a:path extrusionOk="0" h="9130" w="29302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1204200" y="1874825"/>
              <a:ext cx="594400" cy="77400"/>
            </a:xfrm>
            <a:custGeom>
              <a:rect b="b" l="l" r="r" t="t"/>
              <a:pathLst>
                <a:path extrusionOk="0" h="3096" w="2377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7"/>
          <p:cNvSpPr txBox="1"/>
          <p:nvPr>
            <p:ph type="title"/>
          </p:nvPr>
        </p:nvSpPr>
        <p:spPr>
          <a:xfrm>
            <a:off x="3768867" y="1903050"/>
            <a:ext cx="38880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subTitle"/>
          </p:nvPr>
        </p:nvSpPr>
        <p:spPr>
          <a:xfrm>
            <a:off x="4886675" y="2364838"/>
            <a:ext cx="27702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7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&amp; Image slide 3">
  <p:cSld name="TITLE_AND_BODY_1_3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1141117" y="1540825"/>
            <a:ext cx="38880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None/>
              <a:defRPr b="1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59" name="Google Shape;59;p8"/>
          <p:cNvGrpSpPr/>
          <p:nvPr/>
        </p:nvGrpSpPr>
        <p:grpSpPr>
          <a:xfrm rot="5400000">
            <a:off x="5840082" y="1853202"/>
            <a:ext cx="5170773" cy="1437088"/>
            <a:chOff x="961825" y="1874825"/>
            <a:chExt cx="1540250" cy="304500"/>
          </a:xfrm>
        </p:grpSpPr>
        <p:sp>
          <p:nvSpPr>
            <p:cNvPr id="60" name="Google Shape;60;p8"/>
            <p:cNvSpPr/>
            <p:nvPr/>
          </p:nvSpPr>
          <p:spPr>
            <a:xfrm>
              <a:off x="961825" y="1874825"/>
              <a:ext cx="1540175" cy="228475"/>
            </a:xfrm>
            <a:custGeom>
              <a:rect b="b" l="l" r="r" t="t"/>
              <a:pathLst>
                <a:path extrusionOk="0" h="9139" w="61607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769525" y="1951075"/>
              <a:ext cx="732550" cy="228250"/>
            </a:xfrm>
            <a:custGeom>
              <a:rect b="b" l="l" r="r" t="t"/>
              <a:pathLst>
                <a:path extrusionOk="0" h="9130" w="29302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1204200" y="1874825"/>
              <a:ext cx="594400" cy="77400"/>
            </a:xfrm>
            <a:custGeom>
              <a:rect b="b" l="l" r="r" t="t"/>
              <a:pathLst>
                <a:path extrusionOk="0" h="3096" w="2377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8"/>
          <p:cNvSpPr txBox="1"/>
          <p:nvPr>
            <p:ph idx="1" type="subTitle"/>
          </p:nvPr>
        </p:nvSpPr>
        <p:spPr>
          <a:xfrm>
            <a:off x="1141133" y="2002625"/>
            <a:ext cx="55632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" type="sldNum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7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and design">
  <p:cSld name="TITLE_AND_BODY_1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 rot="5400000">
            <a:off x="5840082" y="1853202"/>
            <a:ext cx="5170773" cy="1437088"/>
            <a:chOff x="961825" y="1874825"/>
            <a:chExt cx="1540250" cy="304500"/>
          </a:xfrm>
        </p:grpSpPr>
        <p:sp>
          <p:nvSpPr>
            <p:cNvPr id="68" name="Google Shape;68;p9"/>
            <p:cNvSpPr/>
            <p:nvPr/>
          </p:nvSpPr>
          <p:spPr>
            <a:xfrm>
              <a:off x="961825" y="1874825"/>
              <a:ext cx="1540175" cy="228475"/>
            </a:xfrm>
            <a:custGeom>
              <a:rect b="b" l="l" r="r" t="t"/>
              <a:pathLst>
                <a:path extrusionOk="0" h="9139" w="61607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1769525" y="1951075"/>
              <a:ext cx="732550" cy="228250"/>
            </a:xfrm>
            <a:custGeom>
              <a:rect b="b" l="l" r="r" t="t"/>
              <a:pathLst>
                <a:path extrusionOk="0" h="9130" w="29302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1204200" y="1874825"/>
              <a:ext cx="594400" cy="77400"/>
            </a:xfrm>
            <a:custGeom>
              <a:rect b="b" l="l" r="r" t="t"/>
              <a:pathLst>
                <a:path extrusionOk="0" h="3096" w="2377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9"/>
          <p:cNvSpPr txBox="1"/>
          <p:nvPr>
            <p:ph idx="2" type="sldNum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70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&amp; subtitle">
  <p:cSld name="TITLE_AND_BODY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0"/>
          <p:cNvGrpSpPr/>
          <p:nvPr/>
        </p:nvGrpSpPr>
        <p:grpSpPr>
          <a:xfrm rot="5400000">
            <a:off x="5840082" y="1853202"/>
            <a:ext cx="5170773" cy="1437088"/>
            <a:chOff x="961825" y="1874825"/>
            <a:chExt cx="1540250" cy="304500"/>
          </a:xfrm>
        </p:grpSpPr>
        <p:sp>
          <p:nvSpPr>
            <p:cNvPr id="74" name="Google Shape;74;p10"/>
            <p:cNvSpPr/>
            <p:nvPr/>
          </p:nvSpPr>
          <p:spPr>
            <a:xfrm>
              <a:off x="961825" y="1874825"/>
              <a:ext cx="1540175" cy="228475"/>
            </a:xfrm>
            <a:custGeom>
              <a:rect b="b" l="l" r="r" t="t"/>
              <a:pathLst>
                <a:path extrusionOk="0" h="9139" w="61607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1769525" y="1951075"/>
              <a:ext cx="732550" cy="228250"/>
            </a:xfrm>
            <a:custGeom>
              <a:rect b="b" l="l" r="r" t="t"/>
              <a:pathLst>
                <a:path extrusionOk="0" h="9130" w="29302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1204200" y="1874825"/>
              <a:ext cx="594400" cy="77400"/>
            </a:xfrm>
            <a:custGeom>
              <a:rect b="b" l="l" r="r" t="t"/>
              <a:pathLst>
                <a:path extrusionOk="0" h="3096" w="2377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0"/>
          <p:cNvSpPr txBox="1"/>
          <p:nvPr>
            <p:ph type="title"/>
          </p:nvPr>
        </p:nvSpPr>
        <p:spPr>
          <a:xfrm>
            <a:off x="3768867" y="2561625"/>
            <a:ext cx="38880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" type="subTitle"/>
          </p:nvPr>
        </p:nvSpPr>
        <p:spPr>
          <a:xfrm>
            <a:off x="4886675" y="3023413"/>
            <a:ext cx="27702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7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●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○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■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●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○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■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●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○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■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ctrTitle"/>
          </p:nvPr>
        </p:nvSpPr>
        <p:spPr>
          <a:xfrm>
            <a:off x="1015400" y="1669525"/>
            <a:ext cx="5118000" cy="14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FaaS and Furious</a:t>
            </a:r>
            <a:endParaRPr sz="30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6093775" y="4545400"/>
            <a:ext cx="3123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E3E9E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by James McDermott</a:t>
            </a:r>
            <a:endParaRPr>
              <a:solidFill>
                <a:srgbClr val="E3E9ED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01" name="Google Shape;201;p26"/>
          <p:cNvSpPr txBox="1"/>
          <p:nvPr>
            <p:ph idx="4294967295" type="subTitle"/>
          </p:nvPr>
        </p:nvSpPr>
        <p:spPr>
          <a:xfrm>
            <a:off x="1061475" y="2763100"/>
            <a:ext cx="4468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35353"/>
                </a:solidFill>
              </a:rPr>
              <a:t>From zero to serverless in about 10 minutes.</a:t>
            </a:r>
            <a:endParaRPr>
              <a:solidFill>
                <a:srgbClr val="53535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idx="2" type="sldNum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84" name="Google Shape;2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7650" y="1440975"/>
            <a:ext cx="25527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idx="2" type="sldNum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90" name="Google Shape;2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650" y="149725"/>
            <a:ext cx="255270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250" y="2861179"/>
            <a:ext cx="1756399" cy="1730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8525" y="3057662"/>
            <a:ext cx="2631100" cy="1337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p36"/>
          <p:cNvCxnSpPr/>
          <p:nvPr/>
        </p:nvCxnSpPr>
        <p:spPr>
          <a:xfrm flipH="1">
            <a:off x="3078550" y="2560400"/>
            <a:ext cx="1259400" cy="58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36"/>
          <p:cNvCxnSpPr/>
          <p:nvPr/>
        </p:nvCxnSpPr>
        <p:spPr>
          <a:xfrm>
            <a:off x="4888275" y="2576150"/>
            <a:ext cx="1291200" cy="55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idx="4294967295" type="title"/>
          </p:nvPr>
        </p:nvSpPr>
        <p:spPr>
          <a:xfrm>
            <a:off x="1412075" y="1889670"/>
            <a:ext cx="67797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latin typeface="Montserrat ExtraBold"/>
                <a:ea typeface="Montserrat ExtraBold"/>
                <a:cs typeface="Montserrat ExtraBold"/>
                <a:sym typeface="Montserrat ExtraBold"/>
              </a:rPr>
              <a:t>Thanks!</a:t>
            </a:r>
            <a:endParaRPr sz="72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4567250" y="1360325"/>
            <a:ext cx="3793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We are going to cover:</a:t>
            </a:r>
            <a:endParaRPr b="0" sz="1400">
              <a:solidFill>
                <a:srgbClr val="CC4A4A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07" name="Google Shape;207;p27"/>
          <p:cNvSpPr txBox="1"/>
          <p:nvPr>
            <p:ph idx="1" type="subTitle"/>
          </p:nvPr>
        </p:nvSpPr>
        <p:spPr>
          <a:xfrm>
            <a:off x="4633825" y="1842725"/>
            <a:ext cx="55287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883E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es" sz="180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s" sz="1800"/>
              <a:t>Serverless as a concept.</a:t>
            </a:r>
            <a:endParaRPr/>
          </a:p>
        </p:txBody>
      </p:sp>
      <p:sp>
        <p:nvSpPr>
          <p:cNvPr id="208" name="Google Shape;208;p27"/>
          <p:cNvSpPr txBox="1"/>
          <p:nvPr>
            <p:ph idx="3" type="subTitle"/>
          </p:nvPr>
        </p:nvSpPr>
        <p:spPr>
          <a:xfrm>
            <a:off x="4633825" y="2640525"/>
            <a:ext cx="55287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F883E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r>
              <a:rPr lang="es" sz="1800"/>
              <a:t> How you can use it.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 txBox="1"/>
          <p:nvPr>
            <p:ph idx="2" type="subTitle"/>
          </p:nvPr>
        </p:nvSpPr>
        <p:spPr>
          <a:xfrm>
            <a:off x="4633825" y="2241625"/>
            <a:ext cx="55287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F883E"/>
                </a:solidFill>
                <a:latin typeface="Montserrat"/>
                <a:ea typeface="Montserrat"/>
                <a:cs typeface="Montserrat"/>
                <a:sym typeface="Montserrat"/>
              </a:rPr>
              <a:t>02 </a:t>
            </a:r>
            <a:r>
              <a:rPr lang="es" sz="1800"/>
              <a:t>How it’s being used today.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F883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1350000" y="2434550"/>
            <a:ext cx="67797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4800">
                <a:latin typeface="Montserrat ExtraBold"/>
                <a:ea typeface="Montserrat ExtraBold"/>
                <a:cs typeface="Montserrat ExtraBold"/>
                <a:sym typeface="Montserrat ExtraBold"/>
              </a:rPr>
              <a:t>1. </a:t>
            </a:r>
            <a:r>
              <a:rPr lang="es">
                <a:latin typeface="Montserrat ExtraBold"/>
                <a:ea typeface="Montserrat ExtraBold"/>
                <a:cs typeface="Montserrat ExtraBold"/>
                <a:sym typeface="Montserrat ExtraBold"/>
              </a:rPr>
              <a:t>Serverless as a concept</a:t>
            </a:r>
            <a:endParaRPr sz="4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5" name="Google Shape;215;p28"/>
          <p:cNvSpPr txBox="1"/>
          <p:nvPr>
            <p:ph idx="1" type="subTitle"/>
          </p:nvPr>
        </p:nvSpPr>
        <p:spPr>
          <a:xfrm>
            <a:off x="1350000" y="3549050"/>
            <a:ext cx="295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 “new” architectural pattern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350000" y="9334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Evolution</a:t>
            </a:r>
            <a:endParaRPr b="1"/>
          </a:p>
        </p:txBody>
      </p:sp>
      <p:sp>
        <p:nvSpPr>
          <p:cNvPr id="221" name="Google Shape;221;p29"/>
          <p:cNvSpPr txBox="1"/>
          <p:nvPr>
            <p:ph idx="12" type="sldNum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2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2" name="Google Shape;222;p29"/>
          <p:cNvSpPr/>
          <p:nvPr/>
        </p:nvSpPr>
        <p:spPr>
          <a:xfrm>
            <a:off x="1350000" y="1620350"/>
            <a:ext cx="1728300" cy="2500200"/>
          </a:xfrm>
          <a:prstGeom prst="rect">
            <a:avLst/>
          </a:prstGeom>
          <a:solidFill>
            <a:srgbClr val="BAC8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Monolith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9"/>
          <p:cNvSpPr/>
          <p:nvPr/>
        </p:nvSpPr>
        <p:spPr>
          <a:xfrm>
            <a:off x="3665400" y="1632500"/>
            <a:ext cx="1965600" cy="722700"/>
          </a:xfrm>
          <a:prstGeom prst="rect">
            <a:avLst/>
          </a:prstGeom>
          <a:solidFill>
            <a:srgbClr val="ABB2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Microservice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3817800" y="1784900"/>
            <a:ext cx="1965600" cy="722700"/>
          </a:xfrm>
          <a:prstGeom prst="rect">
            <a:avLst/>
          </a:prstGeom>
          <a:solidFill>
            <a:srgbClr val="ABB2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Microservice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3970200" y="1937300"/>
            <a:ext cx="1965600" cy="722700"/>
          </a:xfrm>
          <a:prstGeom prst="rect">
            <a:avLst/>
          </a:prstGeom>
          <a:solidFill>
            <a:srgbClr val="ABB2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Microservice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4122600" y="2089700"/>
            <a:ext cx="1965600" cy="722700"/>
          </a:xfrm>
          <a:prstGeom prst="rect">
            <a:avLst/>
          </a:prstGeom>
          <a:solidFill>
            <a:srgbClr val="ABB2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Microservice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6522900" y="1632500"/>
            <a:ext cx="1064100" cy="393600"/>
          </a:xfrm>
          <a:prstGeom prst="rect">
            <a:avLst/>
          </a:prstGeom>
          <a:solidFill>
            <a:srgbClr val="FF883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6675300" y="1784900"/>
            <a:ext cx="1064100" cy="393600"/>
          </a:xfrm>
          <a:prstGeom prst="rect">
            <a:avLst/>
          </a:prstGeom>
          <a:solidFill>
            <a:srgbClr val="FF883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6827700" y="1937300"/>
            <a:ext cx="1064100" cy="393600"/>
          </a:xfrm>
          <a:prstGeom prst="rect">
            <a:avLst/>
          </a:prstGeom>
          <a:solidFill>
            <a:srgbClr val="FF883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980100" y="2089700"/>
            <a:ext cx="1064100" cy="393600"/>
          </a:xfrm>
          <a:prstGeom prst="rect">
            <a:avLst/>
          </a:prstGeom>
          <a:solidFill>
            <a:srgbClr val="FF883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7132500" y="2242100"/>
            <a:ext cx="1064100" cy="393600"/>
          </a:xfrm>
          <a:prstGeom prst="rect">
            <a:avLst/>
          </a:prstGeom>
          <a:solidFill>
            <a:srgbClr val="FF883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9"/>
          <p:cNvSpPr/>
          <p:nvPr/>
        </p:nvSpPr>
        <p:spPr>
          <a:xfrm>
            <a:off x="7284900" y="2394500"/>
            <a:ext cx="1064100" cy="393600"/>
          </a:xfrm>
          <a:prstGeom prst="rect">
            <a:avLst/>
          </a:prstGeom>
          <a:solidFill>
            <a:srgbClr val="FF883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7437300" y="2546900"/>
            <a:ext cx="1064100" cy="393600"/>
          </a:xfrm>
          <a:prstGeom prst="rect">
            <a:avLst/>
          </a:prstGeom>
          <a:solidFill>
            <a:srgbClr val="FF883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29"/>
          <p:cNvSpPr/>
          <p:nvPr/>
        </p:nvSpPr>
        <p:spPr>
          <a:xfrm>
            <a:off x="7589700" y="2699300"/>
            <a:ext cx="1064100" cy="393600"/>
          </a:xfrm>
          <a:prstGeom prst="rect">
            <a:avLst/>
          </a:prstGeom>
          <a:solidFill>
            <a:srgbClr val="FF883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29"/>
          <p:cNvSpPr/>
          <p:nvPr/>
        </p:nvSpPr>
        <p:spPr>
          <a:xfrm>
            <a:off x="7742100" y="2851700"/>
            <a:ext cx="1064100" cy="393600"/>
          </a:xfrm>
          <a:prstGeom prst="rect">
            <a:avLst/>
          </a:prstGeom>
          <a:solidFill>
            <a:srgbClr val="FF883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1350000" y="2434550"/>
            <a:ext cx="67797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s" sz="4800">
                <a:latin typeface="Montserrat ExtraBold"/>
                <a:ea typeface="Montserrat ExtraBold"/>
                <a:cs typeface="Montserrat ExtraBold"/>
                <a:sym typeface="Montserrat ExtraBold"/>
              </a:rPr>
              <a:t>. </a:t>
            </a:r>
            <a:r>
              <a:rPr lang="es">
                <a:latin typeface="Montserrat ExtraBold"/>
                <a:ea typeface="Montserrat ExtraBold"/>
                <a:cs typeface="Montserrat ExtraBold"/>
                <a:sym typeface="Montserrat ExtraBold"/>
              </a:rPr>
              <a:t>How it’s being used today</a:t>
            </a:r>
            <a:endParaRPr sz="4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1" name="Google Shape;241;p30"/>
          <p:cNvSpPr txBox="1"/>
          <p:nvPr>
            <p:ph idx="1" type="subTitle"/>
          </p:nvPr>
        </p:nvSpPr>
        <p:spPr>
          <a:xfrm>
            <a:off x="1350000" y="3549050"/>
            <a:ext cx="295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Why is it being used?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/>
          <p:nvPr/>
        </p:nvSpPr>
        <p:spPr>
          <a:xfrm>
            <a:off x="438250" y="2303450"/>
            <a:ext cx="2029800" cy="1123800"/>
          </a:xfrm>
          <a:prstGeom prst="snip1Rect">
            <a:avLst>
              <a:gd fmla="val 16667" name="adj"/>
            </a:avLst>
          </a:prstGeom>
          <a:solidFill>
            <a:srgbClr val="E6E6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1"/>
          <p:cNvSpPr/>
          <p:nvPr/>
        </p:nvSpPr>
        <p:spPr>
          <a:xfrm>
            <a:off x="438250" y="1024750"/>
            <a:ext cx="2029800" cy="1123800"/>
          </a:xfrm>
          <a:prstGeom prst="snip1Rect">
            <a:avLst>
              <a:gd fmla="val 16667" name="adj"/>
            </a:avLst>
          </a:prstGeom>
          <a:solidFill>
            <a:srgbClr val="E6E6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1"/>
          <p:cNvSpPr/>
          <p:nvPr/>
        </p:nvSpPr>
        <p:spPr>
          <a:xfrm>
            <a:off x="438250" y="3582175"/>
            <a:ext cx="2029800" cy="1123800"/>
          </a:xfrm>
          <a:prstGeom prst="snip1Rect">
            <a:avLst>
              <a:gd fmla="val 16667" name="adj"/>
            </a:avLst>
          </a:prstGeom>
          <a:solidFill>
            <a:srgbClr val="E6E6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1"/>
          <p:cNvSpPr txBox="1"/>
          <p:nvPr>
            <p:ph type="title"/>
          </p:nvPr>
        </p:nvSpPr>
        <p:spPr>
          <a:xfrm>
            <a:off x="-1179858" y="226475"/>
            <a:ext cx="38880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AWS Lambda</a:t>
            </a:r>
            <a:endParaRPr b="1"/>
          </a:p>
        </p:txBody>
      </p:sp>
      <p:sp>
        <p:nvSpPr>
          <p:cNvPr id="250" name="Google Shape;250;p31"/>
          <p:cNvSpPr txBox="1"/>
          <p:nvPr>
            <p:ph idx="12" type="sldNum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537" y="2484750"/>
            <a:ext cx="761226" cy="76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8800" y="1111738"/>
            <a:ext cx="548700" cy="10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1"/>
          <p:cNvPicPr preferRelativeResize="0"/>
          <p:nvPr/>
        </p:nvPicPr>
        <p:blipFill rotWithShape="1">
          <a:blip r:embed="rId5">
            <a:alphaModFix/>
          </a:blip>
          <a:srcRect b="0" l="0" r="3586" t="0"/>
          <a:stretch/>
        </p:blipFill>
        <p:spPr>
          <a:xfrm>
            <a:off x="719186" y="3763461"/>
            <a:ext cx="1467926" cy="7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3601" y="2199625"/>
            <a:ext cx="2743200" cy="166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31"/>
          <p:cNvCxnSpPr/>
          <p:nvPr/>
        </p:nvCxnSpPr>
        <p:spPr>
          <a:xfrm>
            <a:off x="2665050" y="1741450"/>
            <a:ext cx="2733300" cy="96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31"/>
          <p:cNvCxnSpPr/>
          <p:nvPr/>
        </p:nvCxnSpPr>
        <p:spPr>
          <a:xfrm flipH="1" rot="10800000">
            <a:off x="2638850" y="3461725"/>
            <a:ext cx="2663400" cy="95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31"/>
          <p:cNvCxnSpPr/>
          <p:nvPr/>
        </p:nvCxnSpPr>
        <p:spPr>
          <a:xfrm>
            <a:off x="2580475" y="3040375"/>
            <a:ext cx="2660700" cy="12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8" name="Google Shape;258;p31"/>
          <p:cNvPicPr preferRelativeResize="0"/>
          <p:nvPr/>
        </p:nvPicPr>
        <p:blipFill rotWithShape="1">
          <a:blip r:embed="rId7">
            <a:alphaModFix/>
          </a:blip>
          <a:srcRect b="23884" l="35412" r="39332" t="2008"/>
          <a:stretch/>
        </p:blipFill>
        <p:spPr>
          <a:xfrm>
            <a:off x="2708150" y="-18825"/>
            <a:ext cx="682784" cy="7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50750" y="152400"/>
            <a:ext cx="3399539" cy="18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75" y="151500"/>
            <a:ext cx="8684454" cy="48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1350000" y="2434550"/>
            <a:ext cx="60234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r>
              <a:rPr lang="es" sz="4800">
                <a:latin typeface="Montserrat ExtraBold"/>
                <a:ea typeface="Montserrat ExtraBold"/>
                <a:cs typeface="Montserrat ExtraBold"/>
                <a:sym typeface="Montserrat ExtraBold"/>
              </a:rPr>
              <a:t>. </a:t>
            </a:r>
            <a:r>
              <a:rPr lang="es">
                <a:latin typeface="Montserrat ExtraBold"/>
                <a:ea typeface="Montserrat ExtraBold"/>
                <a:cs typeface="Montserrat ExtraBold"/>
                <a:sym typeface="Montserrat ExtraBold"/>
              </a:rPr>
              <a:t>How you can use it</a:t>
            </a:r>
            <a:endParaRPr sz="4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0" name="Google Shape;270;p33"/>
          <p:cNvSpPr txBox="1"/>
          <p:nvPr>
            <p:ph idx="1" type="subTitle"/>
          </p:nvPr>
        </p:nvSpPr>
        <p:spPr>
          <a:xfrm>
            <a:off x="1350000" y="3549050"/>
            <a:ext cx="295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If you want to , that is.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idx="2" type="sldNum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76" name="Google Shape;2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475" y="56778"/>
            <a:ext cx="4158750" cy="26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4"/>
          <p:cNvPicPr preferRelativeResize="0"/>
          <p:nvPr/>
        </p:nvPicPr>
        <p:blipFill rotWithShape="1">
          <a:blip r:embed="rId4">
            <a:alphaModFix/>
          </a:blip>
          <a:srcRect b="0" l="17012" r="0" t="0"/>
          <a:stretch/>
        </p:blipFill>
        <p:spPr>
          <a:xfrm>
            <a:off x="1223373" y="2486525"/>
            <a:ext cx="4509777" cy="26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8550" y="129240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bstract Wav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