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Montserrat"/>
      <p:regular r:id="rId43"/>
      <p:bold r:id="rId44"/>
      <p:italic r:id="rId45"/>
      <p:boldItalic r:id="rId46"/>
    </p:embeddedFont>
    <p:embeddedFont>
      <p:font typeface="PT Sans"/>
      <p:regular r:id="rId47"/>
      <p:bold r:id="rId48"/>
      <p:italic r:id="rId49"/>
      <p:boldItalic r:id="rId50"/>
    </p:embeddedFont>
    <p:embeddedFont>
      <p:font typeface="Bree Serif"/>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TSans-bold.fntdata"/><Relationship Id="rId47" Type="http://schemas.openxmlformats.org/officeDocument/2006/relationships/font" Target="fonts/PTSans-regular.fntdata"/><Relationship Id="rId49"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reeSerif-regular.fntdata"/><Relationship Id="rId5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18f8db7e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18f8db7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18f8db7e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18f8db7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18f8db7e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18f8db7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18f8db7e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18f8db7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8f8db7e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8f8db7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18f8db7e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18f8db7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8f8db7e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8f8db7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18f8db7ef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8f8db7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8f8db7e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8f8db7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18f8db7ef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18f8db7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8f8db7ef_0_2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89" name="Google Shape;89;g618f8db7ef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18f8db7ef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18f8db7e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So in short, Redbrick is a community, that’s infallible at this stage and I think it’s about time you met the good folks on the Redbrick committee that keep the day to day show running.</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There are currently 15 people on our committee, and there’s a few open slots too that we hope some people here will be able to help us fill! </a:t>
            </a:r>
            <a:endParaRPr>
              <a:solidFill>
                <a:schemeClr val="dk1"/>
              </a:solidFill>
              <a:latin typeface="PT Sans"/>
              <a:ea typeface="PT Sans"/>
              <a:cs typeface="PT Sans"/>
              <a:sym typeface="PT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8f8db7ef_0_2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24" name="Google Shape;224;g618f8db7ef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8f8db7ef_0_2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30" name="Google Shape;230;g618f8db7ef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18f8db7ef_0_3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37" name="Google Shape;237;g618f8db7ef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18f8db7ef_0_3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44" name="Google Shape;244;g618f8db7ef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18f8db7ef_0_2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51" name="Google Shape;251;g618f8db7ef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18f8db7ef_0_3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58" name="Google Shape;258;g618f8db7ef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18f8db7ef_0_4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64" name="Google Shape;264;g618f8db7ef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18f8db7ef_0_4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70" name="Google Shape;270;g618f8db7ef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18f8db7ef_0_4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76" name="Google Shape;276;g618f8db7ef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8f8db7ef_0_2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97" name="Google Shape;97;g618f8db7ef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18f8db7ef_0_4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82" name="Google Shape;282;g618f8db7ef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18f8db7ef_0_4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88" name="Google Shape;288;g618f8db7ef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8f8db7ef_0_3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294" name="Google Shape;294;g618f8db7ef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18f8db7ef_0_3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300" name="Google Shape;300;g618f8db7ef_0_3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18f8db7ef_0_3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307" name="Google Shape;307;g618f8db7ef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18f8db7ef_0_3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315" name="Google Shape;315;g618f8db7ef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18f8db7ef_0_3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323" name="Google Shape;323;g618f8db7ef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26b93d8702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93d870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18f8db7ef_0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18f8db7e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Redbrick has been around a long time, and undergone significant rejuvenation the past few years. Redbrick is actually older than most people in this room, it celebrated it’s 23rd birthday last April.</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But like I said, we’ve undergone a bit of a transformation the past few years, and it led to Redbrick winning DCU’s most promising Society of 2019. To be the most improved society was a big deal, it shows that we really have changed things here. So yeah we picked up the award at the Clubs and Societies awards night pack in March of this year.</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But Redbrick is so so much more than an award - I think it’s best described as a community of personal growth and development, collaboration, and is a platform for creativity. It’s because of this we have companies like Google, Microsoft, IBM, Amazon, Mastercard and many many more regularly reach out to us.</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So Redbrick is a tech based community but at its core, we are all about people. Nothing in this world gets built without people, and Redbrick is the best place to learn how to do that. I love to say this next bit, Redbrick has an alumni base going back almost a quarter of a century. That’s right a quarter of a century. We refer to this alumni base as “The Associates”, and they are a huge source of knowledge and real world experience. They work at the likes of Google, Amazon, Demonware, Mastercard, Arista, and so on and so forth. And what’s more these people work all around the world, from Ireland to California to Vancouver, there are brickies worldwide. I suppose that’s the great thing with tech, the sky really is the limit.</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127000" lvl="0" marL="22860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6b93d870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b93d87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yes once again Welcome to Redbrick. We are so happy to have each one of you here. You are more or less all first years, but we also have this many second years, third years and indeed final year students like myself!</a:t>
            </a:r>
            <a:br>
              <a:rPr lang="en-US"/>
            </a:br>
            <a:br>
              <a:rPr lang="en-US"/>
            </a:br>
            <a:r>
              <a:rPr lang="en-US"/>
              <a:t>But today is just for all the new fresh faces!</a:t>
            </a:r>
            <a:br>
              <a:rPr lang="en-US"/>
            </a:br>
            <a:br>
              <a:rPr lang="en-US"/>
            </a:br>
            <a:r>
              <a:rPr lang="en-US"/>
              <a:t>So the first question that you have probably asked already is “What is Redbrick”. It’s likely that you’ve heard a few different answers to this question and that’s because Redbrick is a lot of different things to a lot of different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I’ll try give a somewhat concise answer 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19ca0c2a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19ca0c2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Redbrick has been around a long time, and undergone significant rejuvenation the past few years. Redbrick is actually older than most people in this room, it celebrated it’s 23rd birthday last April.</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But like I said, we’ve undergone a bit of a transformation the past few years, and it led to Redbrick winning DCU’s most promising Society of 2019. To be the most improved society was a big deal, it shows that we really have changed things here. So yeah we picked up the award at the Clubs and Societies awards night pack in March of this year.</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But Redbrick is so so much more than an award - I think it’s best described as a community of personal growth and development, collaboration, and is a platform for creativity. It’s because of this we have companies like Google, Microsoft, IBM, Amazon, Mastercard and many many more regularly reach out to us.</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So Redbrick is a tech based community but at its core, we are all about people. Nothing in this world gets built without people, and Redbrick is the best place to learn how to do that. I love to say this next bit, Redbrick has an alumni base going back almost a quarter of a century. That’s right a quarter of a century. We refer to this alumni base as “The Associates”, and they are a huge source of knowledge and real world experience. They work at the likes of Google, Amazon, Demonware, Mastercard, Arista, and so on and so forth. And what’s more these people work all around the world, from Ireland to California to Vancouver, there are brickies worldwide. I suppose that’s the great thing with tech, the sky really is the limit.</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127000" lvl="0" marL="22860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8f8db7ef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8f8db7e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Redbrick has been around a long time, and undergone significant rejuvenation the past few years. Redbrick is actually older than most people in this room, it celebrated it’s 23rd birthday last April.</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But like I said, we’ve undergone a bit of a transformation the past few years, and it led to Redbrick winning DCU’s most promising Society of 2019. To be the most improved society was a big deal, it shows that we really have changed things here. So yeah we picked up the award at the Clubs and Societies awards night pack in March of this year.</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But Redbrick is so so much more than an award - I think it’s best described as a community of personal growth and development, collaboration, and is a platform for creativity. It’s because of this we have companies like Google, Microsoft, IBM, Amazon, Mastercard and many many more regularly reach out to us.</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So Redbrick is a tech based community but at its core, we are all about people. Nothing in this world gets built without people, and Redbrick is the best place to learn how to do that. I love to say this next bit, Redbrick has an alumni base going back almost a quarter of a century. That’s right a quarter of a century. We refer to this alumni base as “The Associates”, and they are a huge source of knowledge and real world experience. They work at the likes of Google, Amazon, Demonware, Mastercard, Arista, and so on and so forth. And what’s more these people work all around the world, from Ireland to California to Vancouver, there are brickies worldwide. I suppose that’s the great thing with tech, the sky really is the limit.</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127000" lvl="0" marL="22860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8f8db7ef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8f8db7e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PT Sans"/>
                <a:ea typeface="PT Sans"/>
                <a:cs typeface="PT Sans"/>
                <a:sym typeface="PT Sans"/>
              </a:rPr>
              <a:t>Redbrick has been around a long time, and undergone significant rejuvenation the past few years. Redbrick is actually older than most people in this room, it celebrated it’s 23rd birthday last April.</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But like I said, we’ve undergone a bit of a transformation the past few years, and it led to Redbrick winning DCU’s most promising Society of 2019. To be the most improved society was a big deal, it shows that we really have changed things here. So yeah we picked up the award at the Clubs and Societies awards night pack in March of this year.</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rPr lang="en-US">
                <a:solidFill>
                  <a:schemeClr val="dk1"/>
                </a:solidFill>
                <a:latin typeface="PT Sans"/>
                <a:ea typeface="PT Sans"/>
                <a:cs typeface="PT Sans"/>
                <a:sym typeface="PT Sans"/>
              </a:rPr>
              <a:t>But Redbrick is so so much more than an award - I think it’s best described as a community of personal growth and development, collaboration, and is a platform for creativity. It’s because of this we have companies like Google, Microsoft, IBM, Amazon, Mastercard and many many more regularly reach out to us.</a:t>
            </a:r>
            <a:br>
              <a:rPr lang="en-US">
                <a:solidFill>
                  <a:schemeClr val="dk1"/>
                </a:solidFill>
                <a:latin typeface="PT Sans"/>
                <a:ea typeface="PT Sans"/>
                <a:cs typeface="PT Sans"/>
                <a:sym typeface="PT Sans"/>
              </a:rPr>
            </a:br>
            <a:br>
              <a:rPr lang="en-US">
                <a:solidFill>
                  <a:schemeClr val="dk1"/>
                </a:solidFill>
                <a:latin typeface="PT Sans"/>
                <a:ea typeface="PT Sans"/>
                <a:cs typeface="PT Sans"/>
                <a:sym typeface="PT Sans"/>
              </a:rPr>
            </a:br>
            <a:r>
              <a:rPr lang="en-US">
                <a:solidFill>
                  <a:schemeClr val="dk1"/>
                </a:solidFill>
                <a:latin typeface="PT Sans"/>
                <a:ea typeface="PT Sans"/>
                <a:cs typeface="PT Sans"/>
                <a:sym typeface="PT Sans"/>
              </a:rPr>
              <a:t>So Redbrick is a tech based community but at its core, we are all about people. Nothing in this world gets built without people, and Redbrick is the best place to learn how to do that. I love to say this next bit, Redbrick has an alumni base going back almost a quarter of a century. That’s right a quarter of a century. We refer to this alumni base as “The Associates”, and they are a huge source of knowledge and real world experience. They work at the likes of Google, Amazon, Demonware, Mastercard, Arista, and so on and so forth. And what’s more these people work all around the world, from Ireland to California to Vancouver, there are brickies worldwide. I suppose that’s the great thing with tech, the sky really is the limit.</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None/>
            </a:pPr>
            <a:r>
              <a:t/>
            </a:r>
            <a:endParaRPr>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127000" lvl="0" marL="228600" rtl="0" algn="l">
              <a:lnSpc>
                <a:spcPct val="90000"/>
              </a:lnSpc>
              <a:spcBef>
                <a:spcPts val="1000"/>
              </a:spcBef>
              <a:spcAft>
                <a:spcPts val="0"/>
              </a:spcAft>
              <a:buClr>
                <a:schemeClr val="dk1"/>
              </a:buClr>
              <a:buSzPts val="1100"/>
              <a:buFont typeface="Arial"/>
              <a:buNone/>
            </a:pPr>
            <a:r>
              <a:t/>
            </a:r>
            <a:endParaRPr>
              <a:solidFill>
                <a:schemeClr val="dk1"/>
              </a:solidFill>
              <a:latin typeface="PT Sans"/>
              <a:ea typeface="PT Sans"/>
              <a:cs typeface="PT Sans"/>
              <a:sym typeface="PT Sans"/>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6be41e00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be41e0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18f8db7ef_0_2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rPr lang="en-US"/>
              <a:t>Good afternoon friends! Welcome to the first Redbrick Wednesday talk of the 2019/2020 academic year! As I promised so so many of you at the C&amp;S stand there will be pizza later. After this event we will be running HackerClub. If you don’t know what HackerClub is, you’ll find out during this here talk!</a:t>
            </a:r>
            <a:br>
              <a:rPr lang="en-US"/>
            </a:br>
            <a:br>
              <a:rPr lang="en-US"/>
            </a:br>
            <a:r>
              <a:rPr lang="en-US"/>
              <a:t>Today I want to breakdown what Redbrick is, our achievements, what we stand for and more so how we can help you grow and develop.</a:t>
            </a:r>
            <a:endParaRPr b="0" i="0" sz="1100" u="none" cap="none" strike="noStrike"/>
          </a:p>
        </p:txBody>
      </p:sp>
      <p:sp>
        <p:nvSpPr>
          <p:cNvPr id="147" name="Google Shape;147;g618f8db7ef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7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PT Sans"/>
              <a:buNone/>
              <a:defRPr b="0" i="0" sz="60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3" name="Google Shape;13;p2"/>
          <p:cNvSpPr txBox="1"/>
          <p:nvPr>
            <p:ph idx="1" type="subTitle"/>
          </p:nvPr>
        </p:nvSpPr>
        <p:spPr>
          <a:xfrm>
            <a:off x="1524000" y="3602037"/>
            <a:ext cx="9144000" cy="165570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PT Sans"/>
                <a:ea typeface="PT Sans"/>
                <a:cs typeface="PT Sans"/>
                <a:sym typeface="PT Sans"/>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PT Sans"/>
                <a:ea typeface="PT Sans"/>
                <a:cs typeface="PT Sans"/>
                <a:sym typeface="PT Sans"/>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PT Sans"/>
                <a:ea typeface="PT Sans"/>
                <a:cs typeface="PT Sans"/>
                <a:sym typeface="PT Sans"/>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PT Sans"/>
                <a:ea typeface="PT Sans"/>
                <a:cs typeface="PT Sans"/>
                <a:sym typeface="PT Sans"/>
              </a:defRPr>
            </a:lvl9pPr>
          </a:lstStyle>
          <a:p/>
        </p:txBody>
      </p:sp>
      <p:sp>
        <p:nvSpPr>
          <p:cNvPr id="14" name="Google Shape;14;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15" name="Google Shape;15;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16" name="Google Shape;16;p2"/>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0" name="Google Shape;70;p11"/>
          <p:cNvSpPr txBox="1"/>
          <p:nvPr>
            <p:ph idx="1" type="body"/>
          </p:nvPr>
        </p:nvSpPr>
        <p:spPr>
          <a:xfrm rot="5400000">
            <a:off x="3920399" y="-1256574"/>
            <a:ext cx="4351200"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73" name="Google Shape;73;p11"/>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399" y="1956625"/>
            <a:ext cx="5811900" cy="26289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6" name="Google Shape;76;p12"/>
          <p:cNvSpPr txBox="1"/>
          <p:nvPr>
            <p:ph idx="1" type="body"/>
          </p:nvPr>
        </p:nvSpPr>
        <p:spPr>
          <a:xfrm rot="5400000">
            <a:off x="1799399"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79" name="Google Shape;79;p12"/>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9" name="Google Shape;19;p3"/>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0" name="Google Shape;20;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21" name="Google Shape;21;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22" name="Google Shape;22;p3"/>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25" name="Google Shape;25;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26" name="Google Shape;26;p4"/>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60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9" name="Google Shape;29;p5"/>
          <p:cNvSpPr txBox="1"/>
          <p:nvPr>
            <p:ph idx="1" type="body"/>
          </p:nvPr>
        </p:nvSpPr>
        <p:spPr>
          <a:xfrm>
            <a:off x="831850" y="4589462"/>
            <a:ext cx="10515600" cy="1500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PT Sans"/>
                <a:ea typeface="PT Sans"/>
                <a:cs typeface="PT Sans"/>
                <a:sym typeface="PT Sans"/>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PT Sans"/>
                <a:ea typeface="PT Sans"/>
                <a:cs typeface="PT Sans"/>
                <a:sym typeface="PT Sans"/>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PT Sans"/>
                <a:ea typeface="PT Sans"/>
                <a:cs typeface="PT Sans"/>
                <a:sym typeface="PT Sans"/>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PT Sans"/>
                <a:ea typeface="PT Sans"/>
                <a:cs typeface="PT Sans"/>
                <a:sym typeface="PT Sans"/>
              </a:defRPr>
            </a:lvl9pPr>
          </a:lstStyle>
          <a:p/>
        </p:txBody>
      </p:sp>
      <p:sp>
        <p:nvSpPr>
          <p:cNvPr id="30" name="Google Shape;30;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31" name="Google Shape;31;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32" name="Google Shape;32;p5"/>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5" name="Google Shape;35;p6"/>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6" name="Google Shape;36;p6"/>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7" name="Google Shape;37;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38" name="Google Shape;38;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39" name="Google Shape;39;p6"/>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7"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42" name="Google Shape;42;p7"/>
          <p:cNvSpPr txBox="1"/>
          <p:nvPr>
            <p:ph idx="1" type="body"/>
          </p:nvPr>
        </p:nvSpPr>
        <p:spPr>
          <a:xfrm>
            <a:off x="839787"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9pPr>
          </a:lstStyle>
          <a:p/>
        </p:txBody>
      </p:sp>
      <p:sp>
        <p:nvSpPr>
          <p:cNvPr id="43" name="Google Shape;43;p7"/>
          <p:cNvSpPr txBox="1"/>
          <p:nvPr>
            <p:ph idx="2" type="body"/>
          </p:nvPr>
        </p:nvSpPr>
        <p:spPr>
          <a:xfrm>
            <a:off x="839787"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4" name="Google Shape;44;p7"/>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PT Sans"/>
                <a:ea typeface="PT Sans"/>
                <a:cs typeface="PT Sans"/>
                <a:sym typeface="PT Sans"/>
              </a:defRPr>
            </a:lvl9pPr>
          </a:lstStyle>
          <a:p/>
        </p:txBody>
      </p:sp>
      <p:sp>
        <p:nvSpPr>
          <p:cNvPr id="45" name="Google Shape;45;p7"/>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48" name="Google Shape;48;p7"/>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51" name="Google Shape;51;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53" name="Google Shape;53;p8"/>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7" y="457200"/>
            <a:ext cx="3932100"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32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56" name="Google Shape;56;p9"/>
          <p:cNvSpPr txBox="1"/>
          <p:nvPr>
            <p:ph idx="1" type="body"/>
          </p:nvPr>
        </p:nvSpPr>
        <p:spPr>
          <a:xfrm>
            <a:off x="5183187"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T Sans"/>
                <a:ea typeface="PT Sans"/>
                <a:cs typeface="PT Sans"/>
                <a:sym typeface="PT San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57" name="Google Shape;57;p9"/>
          <p:cNvSpPr txBox="1"/>
          <p:nvPr>
            <p:ph idx="2" type="body"/>
          </p:nvPr>
        </p:nvSpPr>
        <p:spPr>
          <a:xfrm>
            <a:off x="839787"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60" name="Google Shape;60;p9"/>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7" y="457200"/>
            <a:ext cx="3932100"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32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3" name="Google Shape;63;p10"/>
          <p:cNvSpPr/>
          <p:nvPr>
            <p:ph idx="2" type="pic"/>
          </p:nvPr>
        </p:nvSpPr>
        <p:spPr>
          <a:xfrm>
            <a:off x="5183187" y="987425"/>
            <a:ext cx="6172200" cy="48735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PT Sans"/>
                <a:ea typeface="PT Sans"/>
                <a:cs typeface="PT Sans"/>
                <a:sym typeface="PT Sans"/>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PT Sans"/>
                <a:ea typeface="PT Sans"/>
                <a:cs typeface="PT Sans"/>
                <a:sym typeface="PT Sans"/>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PT Sans"/>
                <a:ea typeface="PT Sans"/>
                <a:cs typeface="PT Sans"/>
                <a:sym typeface="PT Sans"/>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PT Sans"/>
                <a:ea typeface="PT Sans"/>
                <a:cs typeface="PT Sans"/>
                <a:sym typeface="PT Sans"/>
              </a:defRPr>
            </a:lvl9pPr>
          </a:lstStyle>
          <a:p/>
        </p:txBody>
      </p:sp>
      <p:sp>
        <p:nvSpPr>
          <p:cNvPr id="64" name="Google Shape;64;p10"/>
          <p:cNvSpPr txBox="1"/>
          <p:nvPr>
            <p:ph idx="1" type="body"/>
          </p:nvPr>
        </p:nvSpPr>
        <p:spPr>
          <a:xfrm>
            <a:off x="839787"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PT Sans"/>
                <a:ea typeface="PT Sans"/>
                <a:cs typeface="PT Sans"/>
                <a:sym typeface="PT Sans"/>
              </a:defRPr>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67" name="Google Shape;67;p10"/>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PT Sans"/>
              <a:buNone/>
              <a:defRPr b="0" i="0" sz="4400" u="none" cap="none" strike="noStrike">
                <a:solidFill>
                  <a:schemeClr val="dk1"/>
                </a:solidFill>
                <a:latin typeface="PT Sans"/>
                <a:ea typeface="PT Sans"/>
                <a:cs typeface="PT Sans"/>
                <a:sym typeface="PT Sans"/>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PT Sans"/>
              <a:buNone/>
              <a:defRPr b="0" i="0" sz="1200" u="none" cap="none" strike="noStrike">
                <a:solidFill>
                  <a:srgbClr val="888888"/>
                </a:solidFill>
                <a:latin typeface="PT Sans"/>
                <a:ea typeface="PT Sans"/>
                <a:cs typeface="PT Sans"/>
                <a:sym typeface="PT Sans"/>
              </a:defRPr>
            </a:lvl1pPr>
            <a:lvl2pPr indent="0" lvl="1" marL="457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2pPr>
            <a:lvl3pPr indent="0" lvl="2" marL="914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3pPr>
            <a:lvl4pPr indent="0" lvl="3" marL="1371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4pPr>
            <a:lvl5pPr indent="0" lvl="4" marL="18288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5pPr>
            <a:lvl6pPr indent="0" lvl="5" marL="22860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6pPr>
            <a:lvl7pPr indent="0" lvl="6" marL="27432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7pPr>
            <a:lvl8pPr indent="0" lvl="7" marL="32004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8pPr>
            <a:lvl9pPr indent="0" lvl="8" marL="3657600" marR="0" rtl="0" algn="l">
              <a:lnSpc>
                <a:spcPct val="100000"/>
              </a:lnSpc>
              <a:spcBef>
                <a:spcPts val="0"/>
              </a:spcBef>
              <a:spcAft>
                <a:spcPts val="0"/>
              </a:spcAft>
              <a:buClr>
                <a:schemeClr val="dk1"/>
              </a:buClr>
              <a:buSzPts val="1400"/>
              <a:buFont typeface="PT Sans"/>
              <a:buNone/>
              <a:defRPr b="0" i="0" sz="1800" u="none" cap="none" strike="noStrike">
                <a:solidFill>
                  <a:schemeClr val="dk1"/>
                </a:solidFill>
                <a:latin typeface="PT Sans"/>
                <a:ea typeface="PT Sans"/>
                <a:cs typeface="PT Sans"/>
                <a:sym typeface="PT Sans"/>
              </a:defRPr>
            </a:lvl9pPr>
          </a:lstStyle>
          <a:p/>
        </p:txBody>
      </p:sp>
      <p:sp>
        <p:nvSpPr>
          <p:cNvPr id="10" name="Google Shape;10;p1"/>
          <p:cNvSpPr txBox="1"/>
          <p:nvPr>
            <p:ph idx="12" type="sldNum"/>
          </p:nvPr>
        </p:nvSpPr>
        <p:spPr>
          <a:xfrm>
            <a:off x="92964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gi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0212"/>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PT Sans"/>
              <a:buNone/>
            </a:pPr>
            <a:r>
              <a:rPr lang="en-US">
                <a:latin typeface="Bree Serif"/>
                <a:ea typeface="Bree Serif"/>
                <a:cs typeface="Bree Serif"/>
                <a:sym typeface="Bree Serif"/>
              </a:rPr>
              <a:t>Intro to Redbrick</a:t>
            </a:r>
            <a:endParaRPr>
              <a:latin typeface="Bree Serif"/>
              <a:ea typeface="Bree Serif"/>
              <a:cs typeface="Bree Serif"/>
              <a:sym typeface="Bree Serif"/>
            </a:endParaRPr>
          </a:p>
        </p:txBody>
      </p:sp>
      <p:sp>
        <p:nvSpPr>
          <p:cNvPr id="85" name="Google Shape;85;p13"/>
          <p:cNvSpPr txBox="1"/>
          <p:nvPr>
            <p:ph idx="1" type="subTitle"/>
          </p:nvPr>
        </p:nvSpPr>
        <p:spPr>
          <a:xfrm>
            <a:off x="1524000" y="3354262"/>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lang="en-US">
                <a:latin typeface="Montserrat"/>
                <a:ea typeface="Montserrat"/>
                <a:cs typeface="Montserrat"/>
                <a:sym typeface="Montserrat"/>
              </a:rPr>
              <a:t>Welcome to the Circus</a:t>
            </a:r>
            <a:endParaRPr>
              <a:latin typeface="Montserrat"/>
              <a:ea typeface="Montserrat"/>
              <a:cs typeface="Montserrat"/>
              <a:sym typeface="Montserrat"/>
            </a:endParaRPr>
          </a:p>
        </p:txBody>
      </p:sp>
      <p:pic>
        <p:nvPicPr>
          <p:cNvPr id="86" name="Google Shape;86;p13"/>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55" name="Shape 155"/>
        <p:cNvGrpSpPr/>
        <p:nvPr/>
      </p:nvGrpSpPr>
      <p:grpSpPr>
        <a:xfrm>
          <a:off x="0" y="0"/>
          <a:ext cx="0" cy="0"/>
          <a:chOff x="0" y="0"/>
          <a:chExt cx="0" cy="0"/>
        </a:xfrm>
      </p:grpSpPr>
      <p:sp>
        <p:nvSpPr>
          <p:cNvPr id="156" name="Google Shape;156;p22"/>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Chairperson - Ben McMahon (mcmahon)</a:t>
            </a:r>
            <a:endParaRPr>
              <a:latin typeface="Bree Serif"/>
              <a:ea typeface="Bree Serif"/>
              <a:cs typeface="Bree Serif"/>
              <a:sym typeface="Bree Serif"/>
            </a:endParaRPr>
          </a:p>
        </p:txBody>
      </p:sp>
      <p:pic>
        <p:nvPicPr>
          <p:cNvPr id="157" name="Google Shape;157;p22"/>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Vice-Chairperson - Cian Kehoe (cianky)</a:t>
            </a:r>
            <a:endParaRPr>
              <a:latin typeface="Bree Serif"/>
              <a:ea typeface="Bree Serif"/>
              <a:cs typeface="Bree Serif"/>
              <a:sym typeface="Bree Serif"/>
            </a:endParaRPr>
          </a:p>
        </p:txBody>
      </p:sp>
      <p:pic>
        <p:nvPicPr>
          <p:cNvPr id="163" name="Google Shape;163;p23"/>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Secretary - Nevan Oman Crowe (branch)</a:t>
            </a:r>
            <a:endParaRPr>
              <a:latin typeface="Bree Serif"/>
              <a:ea typeface="Bree Serif"/>
              <a:cs typeface="Bree Serif"/>
              <a:sym typeface="Bree Serif"/>
            </a:endParaRPr>
          </a:p>
        </p:txBody>
      </p:sp>
      <p:pic>
        <p:nvPicPr>
          <p:cNvPr id="169" name="Google Shape;169;p24"/>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Treasurer - Sean Hammon (verren)</a:t>
            </a:r>
            <a:endParaRPr>
              <a:latin typeface="Bree Serif"/>
              <a:ea typeface="Bree Serif"/>
              <a:cs typeface="Bree Serif"/>
              <a:sym typeface="Bree Serif"/>
            </a:endParaRPr>
          </a:p>
        </p:txBody>
      </p:sp>
      <p:pic>
        <p:nvPicPr>
          <p:cNvPr id="175" name="Google Shape;175;p25"/>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P.R.O - Tara Collins (tara)</a:t>
            </a:r>
            <a:endParaRPr>
              <a:latin typeface="Bree Serif"/>
              <a:ea typeface="Bree Serif"/>
              <a:cs typeface="Bree Serif"/>
              <a:sym typeface="Bree Serif"/>
            </a:endParaRPr>
          </a:p>
        </p:txBody>
      </p:sp>
      <p:pic>
        <p:nvPicPr>
          <p:cNvPr id="181" name="Google Shape;181;p26"/>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Events Officers </a:t>
            </a:r>
            <a:endParaRPr>
              <a:latin typeface="Bree Serif"/>
              <a:ea typeface="Bree Serif"/>
              <a:cs typeface="Bree Serif"/>
              <a:sym typeface="Bree Serif"/>
            </a:endParaRPr>
          </a:p>
        </p:txBody>
      </p:sp>
      <p:sp>
        <p:nvSpPr>
          <p:cNvPr id="187" name="Google Shape;187;p27"/>
          <p:cNvSpPr txBox="1"/>
          <p:nvPr/>
        </p:nvSpPr>
        <p:spPr>
          <a:xfrm>
            <a:off x="884350" y="1620225"/>
            <a:ext cx="6209100" cy="847500"/>
          </a:xfrm>
          <a:prstGeom prst="rect">
            <a:avLst/>
          </a:prstGeom>
          <a:noFill/>
          <a:ln>
            <a:noFill/>
          </a:ln>
        </p:spPr>
        <p:txBody>
          <a:bodyPr anchorCtr="0" anchor="t" bIns="91425" lIns="91425" spcFirstLastPara="1" rIns="91425" wrap="square" tIns="91425">
            <a:noAutofit/>
          </a:bodyPr>
          <a:lstStyle/>
          <a:p>
            <a:pPr indent="-419100" lvl="0" marL="457200" rtl="0" algn="l">
              <a:lnSpc>
                <a:spcPct val="90000"/>
              </a:lnSpc>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Cliodhna Harrison (thegirl)</a:t>
            </a:r>
            <a:endParaRPr sz="3000">
              <a:solidFill>
                <a:schemeClr val="dk1"/>
              </a:solidFill>
              <a:latin typeface="Montserrat"/>
              <a:ea typeface="Montserrat"/>
              <a:cs typeface="Montserrat"/>
              <a:sym typeface="Montserrat"/>
            </a:endParaRPr>
          </a:p>
          <a:p>
            <a:pPr indent="-419100" lvl="0" marL="457200" rtl="0" algn="l">
              <a:lnSpc>
                <a:spcPct val="90000"/>
              </a:lnSpc>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Jack Liston (chill)</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pic>
        <p:nvPicPr>
          <p:cNvPr id="188" name="Google Shape;188;p27"/>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92" name="Shape 192"/>
        <p:cNvGrpSpPr/>
        <p:nvPr/>
      </p:nvGrpSpPr>
      <p:grpSpPr>
        <a:xfrm>
          <a:off x="0" y="0"/>
          <a:ext cx="0" cy="0"/>
          <a:chOff x="0" y="0"/>
          <a:chExt cx="0" cy="0"/>
        </a:xfrm>
      </p:grpSpPr>
      <p:sp>
        <p:nvSpPr>
          <p:cNvPr id="193" name="Google Shape;193;p28"/>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G.D.O - Theo Coyne Morgan (depp)</a:t>
            </a:r>
            <a:endParaRPr>
              <a:latin typeface="Bree Serif"/>
              <a:ea typeface="Bree Serif"/>
              <a:cs typeface="Bree Serif"/>
              <a:sym typeface="Bree Serif"/>
            </a:endParaRPr>
          </a:p>
        </p:txBody>
      </p:sp>
      <p:pic>
        <p:nvPicPr>
          <p:cNvPr id="194" name="Google Shape;194;p28"/>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98" name="Shape 198"/>
        <p:cNvGrpSpPr/>
        <p:nvPr/>
      </p:nvGrpSpPr>
      <p:grpSpPr>
        <a:xfrm>
          <a:off x="0" y="0"/>
          <a:ext cx="0" cy="0"/>
          <a:chOff x="0" y="0"/>
          <a:chExt cx="0" cy="0"/>
        </a:xfrm>
      </p:grpSpPr>
      <p:sp>
        <p:nvSpPr>
          <p:cNvPr id="199" name="Google Shape;199;p29"/>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Ordinary Members</a:t>
            </a:r>
            <a:endParaRPr>
              <a:latin typeface="Bree Serif"/>
              <a:ea typeface="Bree Serif"/>
              <a:cs typeface="Bree Serif"/>
              <a:sym typeface="Bree Serif"/>
            </a:endParaRPr>
          </a:p>
        </p:txBody>
      </p:sp>
      <p:sp>
        <p:nvSpPr>
          <p:cNvPr id="200" name="Google Shape;200;p29"/>
          <p:cNvSpPr txBox="1"/>
          <p:nvPr/>
        </p:nvSpPr>
        <p:spPr>
          <a:xfrm>
            <a:off x="884350" y="1620225"/>
            <a:ext cx="53208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US" sz="3000">
                <a:solidFill>
                  <a:schemeClr val="dk1"/>
                </a:solidFill>
                <a:latin typeface="Montserrat"/>
                <a:ea typeface="Montserrat"/>
                <a:cs typeface="Montserrat"/>
                <a:sym typeface="Montserrat"/>
              </a:rPr>
              <a:t>Josh Malone </a:t>
            </a:r>
            <a:r>
              <a:rPr lang="en-US" sz="3000">
                <a:solidFill>
                  <a:schemeClr val="dk1"/>
                </a:solidFill>
                <a:latin typeface="Montserrat"/>
                <a:ea typeface="Montserrat"/>
                <a:cs typeface="Montserrat"/>
                <a:sym typeface="Montserrat"/>
              </a:rPr>
              <a:t>(sangreal)</a:t>
            </a:r>
            <a:endParaRPr sz="3000">
              <a:solidFill>
                <a:schemeClr val="dk1"/>
              </a:solidFill>
              <a:latin typeface="Montserrat"/>
              <a:ea typeface="Montserrat"/>
              <a:cs typeface="Montserrat"/>
              <a:sym typeface="Montserrat"/>
            </a:endParaRPr>
          </a:p>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Shane Grouse (sedge)</a:t>
            </a:r>
            <a:endParaRPr sz="3000">
              <a:solidFill>
                <a:schemeClr val="dk1"/>
              </a:solidFill>
              <a:latin typeface="Montserrat"/>
              <a:ea typeface="Montserrat"/>
              <a:cs typeface="Montserrat"/>
              <a:sym typeface="Montserrat"/>
            </a:endParaRPr>
          </a:p>
        </p:txBody>
      </p:sp>
      <p:pic>
        <p:nvPicPr>
          <p:cNvPr id="201" name="Google Shape;201;p29"/>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05" name="Shape 205"/>
        <p:cNvGrpSpPr/>
        <p:nvPr/>
      </p:nvGrpSpPr>
      <p:grpSpPr>
        <a:xfrm>
          <a:off x="0" y="0"/>
          <a:ext cx="0" cy="0"/>
          <a:chOff x="0" y="0"/>
          <a:chExt cx="0" cy="0"/>
        </a:xfrm>
      </p:grpSpPr>
      <p:sp>
        <p:nvSpPr>
          <p:cNvPr id="206" name="Google Shape;206;p30"/>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Helpdesk</a:t>
            </a:r>
            <a:endParaRPr>
              <a:latin typeface="Bree Serif"/>
              <a:ea typeface="Bree Serif"/>
              <a:cs typeface="Bree Serif"/>
              <a:sym typeface="Bree Serif"/>
            </a:endParaRPr>
          </a:p>
        </p:txBody>
      </p:sp>
      <p:sp>
        <p:nvSpPr>
          <p:cNvPr id="207" name="Google Shape;207;p30"/>
          <p:cNvSpPr txBox="1"/>
          <p:nvPr/>
        </p:nvSpPr>
        <p:spPr>
          <a:xfrm>
            <a:off x="884350" y="1620225"/>
            <a:ext cx="53208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US" sz="3000">
                <a:solidFill>
                  <a:schemeClr val="dk1"/>
                </a:solidFill>
                <a:latin typeface="Montserrat"/>
                <a:ea typeface="Montserrat"/>
                <a:cs typeface="Montserrat"/>
                <a:sym typeface="Montserrat"/>
              </a:rPr>
              <a:t>Conor Berns (berns)</a:t>
            </a:r>
            <a:endParaRPr sz="3000">
              <a:solidFill>
                <a:schemeClr val="dk1"/>
              </a:solidFill>
              <a:latin typeface="Montserrat"/>
              <a:ea typeface="Montserrat"/>
              <a:cs typeface="Montserrat"/>
              <a:sym typeface="Montserrat"/>
            </a:endParaRPr>
          </a:p>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Maciej Swierad (mag1c)</a:t>
            </a:r>
            <a:endParaRPr sz="3000">
              <a:solidFill>
                <a:schemeClr val="dk1"/>
              </a:solidFill>
              <a:latin typeface="Montserrat"/>
              <a:ea typeface="Montserrat"/>
              <a:cs typeface="Montserrat"/>
              <a:sym typeface="Montserrat"/>
            </a:endParaRPr>
          </a:p>
        </p:txBody>
      </p:sp>
      <p:pic>
        <p:nvPicPr>
          <p:cNvPr id="208" name="Google Shape;208;p30"/>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2" name="Shape 212"/>
        <p:cNvGrpSpPr/>
        <p:nvPr/>
      </p:nvGrpSpPr>
      <p:grpSpPr>
        <a:xfrm>
          <a:off x="0" y="0"/>
          <a:ext cx="0" cy="0"/>
          <a:chOff x="0" y="0"/>
          <a:chExt cx="0" cy="0"/>
        </a:xfrm>
      </p:grpSpPr>
      <p:sp>
        <p:nvSpPr>
          <p:cNvPr id="213" name="Google Shape;213;p31"/>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Webmaster - Sean Fradl (fraz)</a:t>
            </a:r>
            <a:endParaRPr>
              <a:latin typeface="Bree Serif"/>
              <a:ea typeface="Bree Serif"/>
              <a:cs typeface="Bree Serif"/>
              <a:sym typeface="Bree Serif"/>
            </a:endParaRPr>
          </a:p>
        </p:txBody>
      </p:sp>
      <p:pic>
        <p:nvPicPr>
          <p:cNvPr id="214" name="Google Shape;214;p31"/>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92" name="Google Shape;92;p14"/>
          <p:cNvSpPr txBox="1"/>
          <p:nvPr>
            <p:ph idx="1" type="subTitle"/>
          </p:nvPr>
        </p:nvSpPr>
        <p:spPr>
          <a:xfrm>
            <a:off x="1350750" y="1752962"/>
            <a:ext cx="9144000" cy="1655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1. </a:t>
            </a:r>
            <a:r>
              <a:rPr lang="en-US">
                <a:latin typeface="Montserrat"/>
                <a:ea typeface="Montserrat"/>
                <a:cs typeface="Montserrat"/>
                <a:sym typeface="Montserrat"/>
              </a:rPr>
              <a:t>All About Redbrick</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2. Meet The Committee</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3. Weekly Events</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4. Services We Offer</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5. Big Redbrick Events</a:t>
            </a:r>
            <a:endParaRPr>
              <a:latin typeface="Montserrat"/>
              <a:ea typeface="Montserrat"/>
              <a:cs typeface="Montserrat"/>
              <a:sym typeface="Montserrat"/>
            </a:endParaRPr>
          </a:p>
        </p:txBody>
      </p:sp>
      <p:pic>
        <p:nvPicPr>
          <p:cNvPr id="93" name="Google Shape;93;p14"/>
          <p:cNvPicPr preferRelativeResize="0"/>
          <p:nvPr/>
        </p:nvPicPr>
        <p:blipFill>
          <a:blip r:embed="rId3">
            <a:alphaModFix/>
          </a:blip>
          <a:stretch>
            <a:fillRect/>
          </a:stretch>
        </p:blipFill>
        <p:spPr>
          <a:xfrm>
            <a:off x="8788024" y="5957125"/>
            <a:ext cx="3160800" cy="742800"/>
          </a:xfrm>
          <a:prstGeom prst="rect">
            <a:avLst/>
          </a:prstGeom>
          <a:noFill/>
          <a:ln>
            <a:noFill/>
          </a:ln>
        </p:spPr>
      </p:pic>
      <p:sp>
        <p:nvSpPr>
          <p:cNvPr id="94" name="Google Shape;94;p14"/>
          <p:cNvSpPr txBox="1"/>
          <p:nvPr>
            <p:ph idx="4294967295"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Overview</a:t>
            </a:r>
            <a:endParaRPr>
              <a:latin typeface="Bree Serif"/>
              <a:ea typeface="Bree Serif"/>
              <a:cs typeface="Bree Serif"/>
              <a:sym typeface="Bree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8" name="Shape 218"/>
        <p:cNvGrpSpPr/>
        <p:nvPr/>
      </p:nvGrpSpPr>
      <p:grpSpPr>
        <a:xfrm>
          <a:off x="0" y="0"/>
          <a:ext cx="0" cy="0"/>
          <a:chOff x="0" y="0"/>
          <a:chExt cx="0" cy="0"/>
        </a:xfrm>
      </p:grpSpPr>
      <p:sp>
        <p:nvSpPr>
          <p:cNvPr id="219" name="Google Shape;219;p32"/>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System Administrators</a:t>
            </a:r>
            <a:endParaRPr>
              <a:latin typeface="Bree Serif"/>
              <a:ea typeface="Bree Serif"/>
              <a:cs typeface="Bree Serif"/>
              <a:sym typeface="Bree Serif"/>
            </a:endParaRPr>
          </a:p>
        </p:txBody>
      </p:sp>
      <p:sp>
        <p:nvSpPr>
          <p:cNvPr id="220" name="Google Shape;220;p32"/>
          <p:cNvSpPr txBox="1"/>
          <p:nvPr/>
        </p:nvSpPr>
        <p:spPr>
          <a:xfrm>
            <a:off x="884350" y="1620225"/>
            <a:ext cx="62400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US" sz="3000">
                <a:solidFill>
                  <a:schemeClr val="dk1"/>
                </a:solidFill>
                <a:latin typeface="Montserrat"/>
                <a:ea typeface="Montserrat"/>
                <a:cs typeface="Montserrat"/>
                <a:sym typeface="Montserrat"/>
              </a:rPr>
              <a:t>James McDermott </a:t>
            </a:r>
            <a:r>
              <a:rPr lang="en-US" sz="3000">
                <a:solidFill>
                  <a:schemeClr val="dk1"/>
                </a:solidFill>
                <a:latin typeface="Montserrat"/>
                <a:ea typeface="Montserrat"/>
                <a:cs typeface="Montserrat"/>
                <a:sym typeface="Montserrat"/>
              </a:rPr>
              <a:t>(mctastic)</a:t>
            </a:r>
            <a:endParaRPr sz="3000">
              <a:solidFill>
                <a:schemeClr val="dk1"/>
              </a:solidFill>
              <a:latin typeface="Montserrat"/>
              <a:ea typeface="Montserrat"/>
              <a:cs typeface="Montserrat"/>
              <a:sym typeface="Montserrat"/>
            </a:endParaRPr>
          </a:p>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Kyle McCann (ylmcc)</a:t>
            </a:r>
            <a:endParaRPr sz="3000">
              <a:solidFill>
                <a:schemeClr val="dk1"/>
              </a:solidFill>
              <a:latin typeface="Montserrat"/>
              <a:ea typeface="Montserrat"/>
              <a:cs typeface="Montserrat"/>
              <a:sym typeface="Montserrat"/>
            </a:endParaRPr>
          </a:p>
        </p:txBody>
      </p:sp>
      <p:pic>
        <p:nvPicPr>
          <p:cNvPr id="221" name="Google Shape;221;p32"/>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25"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27" name="Google Shape;227;p33"/>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3</a:t>
            </a:r>
            <a:r>
              <a:rPr lang="en-US">
                <a:latin typeface="Bree Serif"/>
                <a:ea typeface="Bree Serif"/>
                <a:cs typeface="Bree Serif"/>
                <a:sym typeface="Bree Serif"/>
              </a:rPr>
              <a:t>. Weekly Events</a:t>
            </a:r>
            <a:endParaRPr>
              <a:latin typeface="Bree Serif"/>
              <a:ea typeface="Bree Serif"/>
              <a:cs typeface="Bree Serif"/>
              <a:sym typeface="Bree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1" name="Shape 231"/>
        <p:cNvGrpSpPr/>
        <p:nvPr/>
      </p:nvGrpSpPr>
      <p:grpSpPr>
        <a:xfrm>
          <a:off x="0" y="0"/>
          <a:ext cx="0" cy="0"/>
          <a:chOff x="0" y="0"/>
          <a:chExt cx="0" cy="0"/>
        </a:xfrm>
      </p:grpSpPr>
      <p:pic>
        <p:nvPicPr>
          <p:cNvPr id="232" name="Google Shape;232;p34"/>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33" name="Google Shape;233;p34"/>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Monday</a:t>
            </a:r>
            <a:endParaRPr>
              <a:latin typeface="Bree Serif"/>
              <a:ea typeface="Bree Serif"/>
              <a:cs typeface="Bree Serif"/>
              <a:sym typeface="Bree Serif"/>
            </a:endParaRPr>
          </a:p>
        </p:txBody>
      </p:sp>
      <p:sp>
        <p:nvSpPr>
          <p:cNvPr id="234" name="Google Shape;234;p34"/>
          <p:cNvSpPr txBox="1"/>
          <p:nvPr/>
        </p:nvSpPr>
        <p:spPr>
          <a:xfrm>
            <a:off x="1191650" y="1620225"/>
            <a:ext cx="87636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Admin Bootcamp</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What is it?</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Training for people who want to be System Administrators in the future!</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When and where?</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6pm LG26</a:t>
            </a:r>
            <a:endParaRPr sz="3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30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8" name="Shape 238"/>
        <p:cNvGrpSpPr/>
        <p:nvPr/>
      </p:nvGrpSpPr>
      <p:grpSpPr>
        <a:xfrm>
          <a:off x="0" y="0"/>
          <a:ext cx="0" cy="0"/>
          <a:chOff x="0" y="0"/>
          <a:chExt cx="0" cy="0"/>
        </a:xfrm>
      </p:grpSpPr>
      <p:pic>
        <p:nvPicPr>
          <p:cNvPr id="239" name="Google Shape;239;p35"/>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40" name="Google Shape;240;p35"/>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Wednesday</a:t>
            </a:r>
            <a:endParaRPr>
              <a:latin typeface="Bree Serif"/>
              <a:ea typeface="Bree Serif"/>
              <a:cs typeface="Bree Serif"/>
              <a:sym typeface="Bree Serif"/>
            </a:endParaRPr>
          </a:p>
        </p:txBody>
      </p:sp>
      <p:sp>
        <p:nvSpPr>
          <p:cNvPr id="241" name="Google Shape;241;p35"/>
          <p:cNvSpPr txBox="1"/>
          <p:nvPr/>
        </p:nvSpPr>
        <p:spPr>
          <a:xfrm>
            <a:off x="1191650" y="1620225"/>
            <a:ext cx="87636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Weekly Wednesday Talk</a:t>
            </a:r>
            <a:endParaRPr sz="3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What is it?</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A talk/workshop given by companies or students themselves!</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When and where?</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3</a:t>
            </a:r>
            <a:r>
              <a:rPr lang="en-US" sz="3000">
                <a:solidFill>
                  <a:schemeClr val="dk1"/>
                </a:solidFill>
                <a:latin typeface="Montserrat"/>
                <a:ea typeface="Montserrat"/>
                <a:cs typeface="Montserrat"/>
                <a:sym typeface="Montserrat"/>
              </a:rPr>
              <a:t>pm LG26</a:t>
            </a:r>
            <a:endParaRPr sz="3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30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45" name="Shape 245"/>
        <p:cNvGrpSpPr/>
        <p:nvPr/>
      </p:nvGrpSpPr>
      <p:grpSpPr>
        <a:xfrm>
          <a:off x="0" y="0"/>
          <a:ext cx="0" cy="0"/>
          <a:chOff x="0" y="0"/>
          <a:chExt cx="0" cy="0"/>
        </a:xfrm>
      </p:grpSpPr>
      <p:pic>
        <p:nvPicPr>
          <p:cNvPr id="246" name="Google Shape;246;p36"/>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47" name="Google Shape;247;p36"/>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Wednesday</a:t>
            </a:r>
            <a:endParaRPr>
              <a:latin typeface="Bree Serif"/>
              <a:ea typeface="Bree Serif"/>
              <a:cs typeface="Bree Serif"/>
              <a:sym typeface="Bree Serif"/>
            </a:endParaRPr>
          </a:p>
        </p:txBody>
      </p:sp>
      <p:sp>
        <p:nvSpPr>
          <p:cNvPr id="248" name="Google Shape;248;p36"/>
          <p:cNvSpPr txBox="1"/>
          <p:nvPr/>
        </p:nvSpPr>
        <p:spPr>
          <a:xfrm>
            <a:off x="1191650" y="1620225"/>
            <a:ext cx="8763600" cy="847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HackerClub</a:t>
            </a:r>
            <a:endParaRPr sz="3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What is it?</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A series of workshops aimed at turning students into better programmers!</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3000">
                <a:solidFill>
                  <a:schemeClr val="dk1"/>
                </a:solidFill>
                <a:latin typeface="Montserrat"/>
                <a:ea typeface="Montserrat"/>
                <a:cs typeface="Montserrat"/>
                <a:sym typeface="Montserrat"/>
              </a:rPr>
              <a:t>When and where?</a:t>
            </a:r>
            <a:endParaRPr b="1" sz="3000">
              <a:solidFill>
                <a:schemeClr val="dk1"/>
              </a:solidFill>
              <a:latin typeface="Montserrat"/>
              <a:ea typeface="Montserrat"/>
              <a:cs typeface="Montserrat"/>
              <a:sym typeface="Montserrat"/>
            </a:endParaRPr>
          </a:p>
          <a:p>
            <a:pPr indent="-419100" lvl="0" marL="1371600" rtl="0" algn="l">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4</a:t>
            </a:r>
            <a:r>
              <a:rPr lang="en-US" sz="3000">
                <a:solidFill>
                  <a:schemeClr val="dk1"/>
                </a:solidFill>
                <a:latin typeface="Montserrat"/>
                <a:ea typeface="Montserrat"/>
                <a:cs typeface="Montserrat"/>
                <a:sym typeface="Montserrat"/>
              </a:rPr>
              <a:t>pm LG26</a:t>
            </a:r>
            <a:endParaRPr sz="3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30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54" name="Google Shape;254;p37"/>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So what about Tuesday and Thursday?</a:t>
            </a:r>
            <a:endParaRPr>
              <a:latin typeface="Bree Serif"/>
              <a:ea typeface="Bree Serif"/>
              <a:cs typeface="Bree Serif"/>
              <a:sym typeface="Bree Serif"/>
            </a:endParaRPr>
          </a:p>
        </p:txBody>
      </p:sp>
      <p:sp>
        <p:nvSpPr>
          <p:cNvPr id="255" name="Google Shape;255;p37"/>
          <p:cNvSpPr txBox="1"/>
          <p:nvPr/>
        </p:nvSpPr>
        <p:spPr>
          <a:xfrm>
            <a:off x="1191650" y="1620225"/>
            <a:ext cx="8763600" cy="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Montserrat"/>
                <a:ea typeface="Montserrat"/>
                <a:cs typeface="Montserrat"/>
                <a:sym typeface="Montserrat"/>
              </a:rPr>
              <a:t>We are looking for ideas!</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Some people have been asking us to run Capture the Flag workshops</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If you have ideas talk to us after!</a:t>
            </a:r>
            <a:endParaRPr sz="30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61" name="Google Shape;261;p38"/>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4</a:t>
            </a:r>
            <a:r>
              <a:rPr lang="en-US">
                <a:latin typeface="Bree Serif"/>
                <a:ea typeface="Bree Serif"/>
                <a:cs typeface="Bree Serif"/>
                <a:sym typeface="Bree Serif"/>
              </a:rPr>
              <a:t>. Services We Offer</a:t>
            </a:r>
            <a:endParaRPr>
              <a:latin typeface="Bree Serif"/>
              <a:ea typeface="Bree Serif"/>
              <a:cs typeface="Bree Serif"/>
              <a:sym typeface="Bree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65" name="Shape 265"/>
        <p:cNvGrpSpPr/>
        <p:nvPr/>
      </p:nvGrpSpPr>
      <p:grpSpPr>
        <a:xfrm>
          <a:off x="0" y="0"/>
          <a:ext cx="0" cy="0"/>
          <a:chOff x="0" y="0"/>
          <a:chExt cx="0" cy="0"/>
        </a:xfrm>
      </p:grpSpPr>
      <p:pic>
        <p:nvPicPr>
          <p:cNvPr id="266" name="Google Shape;266;p39"/>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67" name="Google Shape;267;p39"/>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Webspaces</a:t>
            </a:r>
            <a:endParaRPr>
              <a:latin typeface="Bree Serif"/>
              <a:ea typeface="Bree Serif"/>
              <a:cs typeface="Bree Serif"/>
              <a:sym typeface="Bree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71" name="Shape 271"/>
        <p:cNvGrpSpPr/>
        <p:nvPr/>
      </p:nvGrpSpPr>
      <p:grpSpPr>
        <a:xfrm>
          <a:off x="0" y="0"/>
          <a:ext cx="0" cy="0"/>
          <a:chOff x="0" y="0"/>
          <a:chExt cx="0" cy="0"/>
        </a:xfrm>
      </p:grpSpPr>
      <p:pic>
        <p:nvPicPr>
          <p:cNvPr id="272" name="Google Shape;272;p40"/>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73" name="Google Shape;273;p40"/>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webmail.redbrick.dcu.ie</a:t>
            </a:r>
            <a:endParaRPr>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77" name="Shape 277"/>
        <p:cNvGrpSpPr/>
        <p:nvPr/>
      </p:nvGrpSpPr>
      <p:grpSpPr>
        <a:xfrm>
          <a:off x="0" y="0"/>
          <a:ext cx="0" cy="0"/>
          <a:chOff x="0" y="0"/>
          <a:chExt cx="0" cy="0"/>
        </a:xfrm>
      </p:grpSpPr>
      <p:pic>
        <p:nvPicPr>
          <p:cNvPr id="278" name="Google Shape;278;p41"/>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79" name="Google Shape;279;p41"/>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git.redbrick.dcu.ie</a:t>
            </a:r>
            <a:endParaRPr>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8635624" y="5804725"/>
            <a:ext cx="3160800" cy="742800"/>
          </a:xfrm>
          <a:prstGeom prst="rect">
            <a:avLst/>
          </a:prstGeom>
          <a:noFill/>
          <a:ln>
            <a:noFill/>
          </a:ln>
        </p:spPr>
      </p:pic>
      <p:pic>
        <p:nvPicPr>
          <p:cNvPr id="100" name="Google Shape;100;p15"/>
          <p:cNvPicPr preferRelativeResize="0"/>
          <p:nvPr/>
        </p:nvPicPr>
        <p:blipFill>
          <a:blip r:embed="rId3">
            <a:alphaModFix/>
          </a:blip>
          <a:stretch>
            <a:fillRect/>
          </a:stretch>
        </p:blipFill>
        <p:spPr>
          <a:xfrm>
            <a:off x="8788024" y="5957125"/>
            <a:ext cx="3160800" cy="742800"/>
          </a:xfrm>
          <a:prstGeom prst="rect">
            <a:avLst/>
          </a:prstGeom>
          <a:noFill/>
          <a:ln>
            <a:noFill/>
          </a:ln>
        </p:spPr>
      </p:pic>
      <p:sp>
        <p:nvSpPr>
          <p:cNvPr id="101" name="Google Shape;101;p15"/>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1. </a:t>
            </a:r>
            <a:r>
              <a:rPr lang="en-US">
                <a:latin typeface="Bree Serif"/>
                <a:ea typeface="Bree Serif"/>
                <a:cs typeface="Bree Serif"/>
                <a:sym typeface="Bree Serif"/>
              </a:rPr>
              <a:t>All About Redbrick</a:t>
            </a:r>
            <a:endParaRPr>
              <a:latin typeface="Bree Serif"/>
              <a:ea typeface="Bree Serif"/>
              <a:cs typeface="Bree Serif"/>
              <a:sym typeface="Bree Serif"/>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83" name="Shape 283"/>
        <p:cNvGrpSpPr/>
        <p:nvPr/>
      </p:nvGrpSpPr>
      <p:grpSpPr>
        <a:xfrm>
          <a:off x="0" y="0"/>
          <a:ext cx="0" cy="0"/>
          <a:chOff x="0" y="0"/>
          <a:chExt cx="0" cy="0"/>
        </a:xfrm>
      </p:grpSpPr>
      <p:pic>
        <p:nvPicPr>
          <p:cNvPr id="284" name="Google Shape;284;p42"/>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85" name="Google Shape;285;p42"/>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md</a:t>
            </a:r>
            <a:r>
              <a:rPr lang="en-US">
                <a:latin typeface="Bree Serif"/>
                <a:ea typeface="Bree Serif"/>
                <a:cs typeface="Bree Serif"/>
                <a:sym typeface="Bree Serif"/>
              </a:rPr>
              <a:t>.redbrick.dcu.ie</a:t>
            </a:r>
            <a:endParaRPr>
              <a:latin typeface="Bree Serif"/>
              <a:ea typeface="Bree Serif"/>
              <a:cs typeface="Bree Serif"/>
              <a:sym typeface="Bree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89" name="Shape 289"/>
        <p:cNvGrpSpPr/>
        <p:nvPr/>
      </p:nvGrpSpPr>
      <p:grpSpPr>
        <a:xfrm>
          <a:off x="0" y="0"/>
          <a:ext cx="0" cy="0"/>
          <a:chOff x="0" y="0"/>
          <a:chExt cx="0" cy="0"/>
        </a:xfrm>
      </p:grpSpPr>
      <p:pic>
        <p:nvPicPr>
          <p:cNvPr id="290" name="Google Shape;290;p43"/>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91" name="Google Shape;291;p43"/>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paste</a:t>
            </a:r>
            <a:r>
              <a:rPr lang="en-US">
                <a:latin typeface="Bree Serif"/>
                <a:ea typeface="Bree Serif"/>
                <a:cs typeface="Bree Serif"/>
                <a:sym typeface="Bree Serif"/>
              </a:rPr>
              <a:t>.redbrick.dcu.ie</a:t>
            </a:r>
            <a:endParaRPr>
              <a:latin typeface="Bree Serif"/>
              <a:ea typeface="Bree Serif"/>
              <a:cs typeface="Bree Serif"/>
              <a:sym typeface="Bree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95" name="Shape 295"/>
        <p:cNvGrpSpPr/>
        <p:nvPr/>
      </p:nvGrpSpPr>
      <p:grpSpPr>
        <a:xfrm>
          <a:off x="0" y="0"/>
          <a:ext cx="0" cy="0"/>
          <a:chOff x="0" y="0"/>
          <a:chExt cx="0" cy="0"/>
        </a:xfrm>
      </p:grpSpPr>
      <p:pic>
        <p:nvPicPr>
          <p:cNvPr id="296" name="Google Shape;296;p44"/>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297" name="Google Shape;297;p44"/>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5</a:t>
            </a:r>
            <a:r>
              <a:rPr lang="en-US">
                <a:latin typeface="Bree Serif"/>
                <a:ea typeface="Bree Serif"/>
                <a:cs typeface="Bree Serif"/>
                <a:sym typeface="Bree Serif"/>
              </a:rPr>
              <a:t>. Big Redbrick Events</a:t>
            </a:r>
            <a:endParaRPr>
              <a:latin typeface="Bree Serif"/>
              <a:ea typeface="Bree Serif"/>
              <a:cs typeface="Bree Serif"/>
              <a:sym typeface="Bree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01" name="Shape 301"/>
        <p:cNvGrpSpPr/>
        <p:nvPr/>
      </p:nvGrpSpPr>
      <p:grpSpPr>
        <a:xfrm>
          <a:off x="0" y="0"/>
          <a:ext cx="0" cy="0"/>
          <a:chOff x="0" y="0"/>
          <a:chExt cx="0" cy="0"/>
        </a:xfrm>
      </p:grpSpPr>
      <p:pic>
        <p:nvPicPr>
          <p:cNvPr id="302" name="Google Shape;302;p45"/>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303" name="Google Shape;303;p45"/>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Redbrick OGM</a:t>
            </a:r>
            <a:endParaRPr>
              <a:latin typeface="Bree Serif"/>
              <a:ea typeface="Bree Serif"/>
              <a:cs typeface="Bree Serif"/>
              <a:sym typeface="Bree Serif"/>
            </a:endParaRPr>
          </a:p>
        </p:txBody>
      </p:sp>
      <p:sp>
        <p:nvSpPr>
          <p:cNvPr id="304" name="Google Shape;304;p45"/>
          <p:cNvSpPr txBox="1"/>
          <p:nvPr/>
        </p:nvSpPr>
        <p:spPr>
          <a:xfrm>
            <a:off x="1075500" y="1829725"/>
            <a:ext cx="6058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Montserrat"/>
                <a:ea typeface="Montserrat"/>
                <a:cs typeface="Montserrat"/>
                <a:sym typeface="Montserrat"/>
              </a:rPr>
              <a:t>Wednesday 9th October </a:t>
            </a:r>
            <a:br>
              <a:rPr lang="en-US" sz="3000">
                <a:solidFill>
                  <a:schemeClr val="dk1"/>
                </a:solidFill>
                <a:latin typeface="Montserrat"/>
                <a:ea typeface="Montserrat"/>
                <a:cs typeface="Montserrat"/>
                <a:sym typeface="Montserrat"/>
              </a:rPr>
            </a:br>
            <a:r>
              <a:rPr lang="en-US" sz="3000">
                <a:solidFill>
                  <a:schemeClr val="dk1"/>
                </a:solidFill>
                <a:latin typeface="Montserrat"/>
                <a:ea typeface="Montserrat"/>
                <a:cs typeface="Montserrat"/>
                <a:sym typeface="Montserrat"/>
              </a:rPr>
              <a:t>(That’s Next week!)</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We have two positions open (First Year Rep &amp; Sys Admin)</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Talk to me after this if you want to take the admin exam!</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310" name="Google Shape;310;p46"/>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Pycon Ireland 2019</a:t>
            </a:r>
            <a:endParaRPr>
              <a:latin typeface="Bree Serif"/>
              <a:ea typeface="Bree Serif"/>
              <a:cs typeface="Bree Serif"/>
              <a:sym typeface="Bree Serif"/>
            </a:endParaRPr>
          </a:p>
        </p:txBody>
      </p:sp>
      <p:pic>
        <p:nvPicPr>
          <p:cNvPr id="311" name="Google Shape;311;p46"/>
          <p:cNvPicPr preferRelativeResize="0"/>
          <p:nvPr/>
        </p:nvPicPr>
        <p:blipFill>
          <a:blip r:embed="rId4">
            <a:alphaModFix/>
          </a:blip>
          <a:stretch>
            <a:fillRect/>
          </a:stretch>
        </p:blipFill>
        <p:spPr>
          <a:xfrm>
            <a:off x="7347400" y="889675"/>
            <a:ext cx="3782925" cy="3782925"/>
          </a:xfrm>
          <a:prstGeom prst="rect">
            <a:avLst/>
          </a:prstGeom>
          <a:noFill/>
          <a:ln>
            <a:noFill/>
          </a:ln>
        </p:spPr>
      </p:pic>
      <p:sp>
        <p:nvSpPr>
          <p:cNvPr id="312" name="Google Shape;312;p46"/>
          <p:cNvSpPr txBox="1"/>
          <p:nvPr/>
        </p:nvSpPr>
        <p:spPr>
          <a:xfrm>
            <a:off x="1075500" y="1829725"/>
            <a:ext cx="6058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Montserrat"/>
                <a:ea typeface="Montserrat"/>
                <a:cs typeface="Montserrat"/>
                <a:sym typeface="Montserrat"/>
              </a:rPr>
              <a:t>12th and 13th of October 2019</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In Dublin City Centre!</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Redbrick gets you discounted tickets!</a:t>
            </a:r>
            <a:br>
              <a:rPr lang="en-US" sz="3000">
                <a:solidFill>
                  <a:schemeClr val="dk1"/>
                </a:solidFill>
                <a:latin typeface="Montserrat"/>
                <a:ea typeface="Montserrat"/>
                <a:cs typeface="Montserrat"/>
                <a:sym typeface="Montserrat"/>
              </a:rPr>
            </a:br>
            <a:br>
              <a:rPr lang="en-US" sz="3000">
                <a:solidFill>
                  <a:schemeClr val="dk1"/>
                </a:solidFill>
                <a:latin typeface="Montserrat"/>
                <a:ea typeface="Montserrat"/>
                <a:cs typeface="Montserrat"/>
                <a:sym typeface="Montserrat"/>
              </a:rPr>
            </a:br>
            <a:r>
              <a:rPr lang="en-US" sz="3000">
                <a:solidFill>
                  <a:schemeClr val="dk1"/>
                </a:solidFill>
                <a:latin typeface="Montserrat"/>
                <a:ea typeface="Montserrat"/>
                <a:cs typeface="Montserrat"/>
                <a:sym typeface="Montserrat"/>
              </a:rPr>
              <a:t>Visit </a:t>
            </a:r>
            <a:r>
              <a:rPr lang="en-US" sz="3000">
                <a:solidFill>
                  <a:srgbClr val="CC0000"/>
                </a:solidFill>
                <a:latin typeface="Montserrat"/>
                <a:ea typeface="Montserrat"/>
                <a:cs typeface="Montserrat"/>
                <a:sym typeface="Montserrat"/>
              </a:rPr>
              <a:t>pycon.redbrick.dcu.ie</a:t>
            </a:r>
            <a:endParaRPr sz="3000">
              <a:solidFill>
                <a:srgbClr val="CC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16" name="Shape 316"/>
        <p:cNvGrpSpPr/>
        <p:nvPr/>
      </p:nvGrpSpPr>
      <p:grpSpPr>
        <a:xfrm>
          <a:off x="0" y="0"/>
          <a:ext cx="0" cy="0"/>
          <a:chOff x="0" y="0"/>
          <a:chExt cx="0" cy="0"/>
        </a:xfrm>
      </p:grpSpPr>
      <p:pic>
        <p:nvPicPr>
          <p:cNvPr id="317" name="Google Shape;317;p47"/>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318" name="Google Shape;318;p47"/>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FOSDEM 2020</a:t>
            </a:r>
            <a:endParaRPr>
              <a:latin typeface="Bree Serif"/>
              <a:ea typeface="Bree Serif"/>
              <a:cs typeface="Bree Serif"/>
              <a:sym typeface="Bree Serif"/>
            </a:endParaRPr>
          </a:p>
        </p:txBody>
      </p:sp>
      <p:sp>
        <p:nvSpPr>
          <p:cNvPr id="319" name="Google Shape;319;p47"/>
          <p:cNvSpPr txBox="1"/>
          <p:nvPr/>
        </p:nvSpPr>
        <p:spPr>
          <a:xfrm>
            <a:off x="1075500" y="1829725"/>
            <a:ext cx="6058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Montserrat"/>
                <a:ea typeface="Montserrat"/>
                <a:cs typeface="Montserrat"/>
                <a:sym typeface="Montserrat"/>
              </a:rPr>
              <a:t>1st and 2nd of February 2020</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In Brussels, Belgium!</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Big weekend trip with the society!</a:t>
            </a:r>
            <a:br>
              <a:rPr lang="en-US" sz="3000">
                <a:solidFill>
                  <a:schemeClr val="dk1"/>
                </a:solidFill>
                <a:latin typeface="Montserrat"/>
                <a:ea typeface="Montserrat"/>
                <a:cs typeface="Montserrat"/>
                <a:sym typeface="Montserrat"/>
              </a:rPr>
            </a:br>
            <a:br>
              <a:rPr lang="en-US" sz="3000">
                <a:solidFill>
                  <a:schemeClr val="dk1"/>
                </a:solidFill>
                <a:latin typeface="Montserrat"/>
                <a:ea typeface="Montserrat"/>
                <a:cs typeface="Montserrat"/>
                <a:sym typeface="Montserrat"/>
              </a:rPr>
            </a:br>
            <a:r>
              <a:rPr lang="en-US" sz="3000">
                <a:solidFill>
                  <a:schemeClr val="dk1"/>
                </a:solidFill>
                <a:latin typeface="Montserrat"/>
                <a:ea typeface="Montserrat"/>
                <a:cs typeface="Montserrat"/>
                <a:sym typeface="Montserrat"/>
              </a:rPr>
              <a:t>Visit </a:t>
            </a:r>
            <a:r>
              <a:rPr lang="en-US" sz="3000">
                <a:solidFill>
                  <a:srgbClr val="CC0000"/>
                </a:solidFill>
                <a:latin typeface="Montserrat"/>
                <a:ea typeface="Montserrat"/>
                <a:cs typeface="Montserrat"/>
                <a:sym typeface="Montserrat"/>
              </a:rPr>
              <a:t>fosdem</a:t>
            </a:r>
            <a:r>
              <a:rPr lang="en-US" sz="3000">
                <a:solidFill>
                  <a:srgbClr val="CC0000"/>
                </a:solidFill>
                <a:latin typeface="Montserrat"/>
                <a:ea typeface="Montserrat"/>
                <a:cs typeface="Montserrat"/>
                <a:sym typeface="Montserrat"/>
              </a:rPr>
              <a:t>.redbrick.dcu.ie</a:t>
            </a:r>
            <a:endParaRPr sz="3000">
              <a:solidFill>
                <a:srgbClr val="CC0000"/>
              </a:solidFill>
              <a:latin typeface="Montserrat"/>
              <a:ea typeface="Montserrat"/>
              <a:cs typeface="Montserrat"/>
              <a:sym typeface="Montserrat"/>
            </a:endParaRPr>
          </a:p>
        </p:txBody>
      </p:sp>
      <p:pic>
        <p:nvPicPr>
          <p:cNvPr id="320" name="Google Shape;320;p47"/>
          <p:cNvPicPr preferRelativeResize="0"/>
          <p:nvPr/>
        </p:nvPicPr>
        <p:blipFill>
          <a:blip r:embed="rId4">
            <a:alphaModFix/>
          </a:blip>
          <a:stretch>
            <a:fillRect/>
          </a:stretch>
        </p:blipFill>
        <p:spPr>
          <a:xfrm>
            <a:off x="7454950" y="987450"/>
            <a:ext cx="3911025" cy="3911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24" name="Shape 324"/>
        <p:cNvGrpSpPr/>
        <p:nvPr/>
      </p:nvGrpSpPr>
      <p:grpSpPr>
        <a:xfrm>
          <a:off x="0" y="0"/>
          <a:ext cx="0" cy="0"/>
          <a:chOff x="0" y="0"/>
          <a:chExt cx="0" cy="0"/>
        </a:xfrm>
      </p:grpSpPr>
      <p:pic>
        <p:nvPicPr>
          <p:cNvPr id="325" name="Google Shape;325;p48"/>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326" name="Google Shape;326;p48"/>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SISTEM</a:t>
            </a:r>
            <a:r>
              <a:rPr lang="en-US">
                <a:latin typeface="Bree Serif"/>
                <a:ea typeface="Bree Serif"/>
                <a:cs typeface="Bree Serif"/>
                <a:sym typeface="Bree Serif"/>
              </a:rPr>
              <a:t> 2020</a:t>
            </a:r>
            <a:endParaRPr>
              <a:latin typeface="Bree Serif"/>
              <a:ea typeface="Bree Serif"/>
              <a:cs typeface="Bree Serif"/>
              <a:sym typeface="Bree Serif"/>
            </a:endParaRPr>
          </a:p>
        </p:txBody>
      </p:sp>
      <p:sp>
        <p:nvSpPr>
          <p:cNvPr id="327" name="Google Shape;327;p48"/>
          <p:cNvSpPr txBox="1"/>
          <p:nvPr/>
        </p:nvSpPr>
        <p:spPr>
          <a:xfrm>
            <a:off x="1075500" y="1829725"/>
            <a:ext cx="6058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Montserrat"/>
                <a:ea typeface="Montserrat"/>
                <a:cs typeface="Montserrat"/>
                <a:sym typeface="Montserrat"/>
              </a:rPr>
              <a:t>29th</a:t>
            </a:r>
            <a:r>
              <a:rPr lang="en-US" sz="3000">
                <a:solidFill>
                  <a:schemeClr val="dk1"/>
                </a:solidFill>
                <a:latin typeface="Montserrat"/>
                <a:ea typeface="Montserrat"/>
                <a:cs typeface="Montserrat"/>
                <a:sym typeface="Montserrat"/>
              </a:rPr>
              <a:t> February 2020</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Day long conference organised by all the netsocs!</a:t>
            </a:r>
            <a:br>
              <a:rPr lang="en-US" sz="3000">
                <a:solidFill>
                  <a:schemeClr val="dk1"/>
                </a:solidFill>
                <a:latin typeface="Montserrat"/>
                <a:ea typeface="Montserrat"/>
                <a:cs typeface="Montserrat"/>
                <a:sym typeface="Montserrat"/>
              </a:rPr>
            </a:br>
            <a:br>
              <a:rPr lang="en-US" sz="3000">
                <a:solidFill>
                  <a:schemeClr val="dk1"/>
                </a:solidFill>
                <a:latin typeface="Montserrat"/>
                <a:ea typeface="Montserrat"/>
                <a:cs typeface="Montserrat"/>
                <a:sym typeface="Montserrat"/>
              </a:rPr>
            </a:br>
            <a:r>
              <a:rPr lang="en-US" sz="3000">
                <a:solidFill>
                  <a:schemeClr val="dk1"/>
                </a:solidFill>
                <a:latin typeface="Montserrat"/>
                <a:ea typeface="Montserrat"/>
                <a:cs typeface="Montserrat"/>
                <a:sym typeface="Montserrat"/>
              </a:rPr>
              <a:t>In UCD this year!</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3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3000">
                <a:solidFill>
                  <a:schemeClr val="dk1"/>
                </a:solidFill>
                <a:latin typeface="Montserrat"/>
                <a:ea typeface="Montserrat"/>
                <a:cs typeface="Montserrat"/>
                <a:sym typeface="Montserrat"/>
              </a:rPr>
              <a:t>More information to follow</a:t>
            </a:r>
            <a:endParaRPr sz="3000">
              <a:solidFill>
                <a:schemeClr val="dk1"/>
              </a:solidFill>
              <a:latin typeface="Montserrat"/>
              <a:ea typeface="Montserrat"/>
              <a:cs typeface="Montserrat"/>
              <a:sym typeface="Montserrat"/>
            </a:endParaRPr>
          </a:p>
        </p:txBody>
      </p:sp>
      <p:pic>
        <p:nvPicPr>
          <p:cNvPr id="328" name="Google Shape;328;p48"/>
          <p:cNvPicPr preferRelativeResize="0"/>
          <p:nvPr/>
        </p:nvPicPr>
        <p:blipFill>
          <a:blip r:embed="rId4">
            <a:alphaModFix/>
          </a:blip>
          <a:stretch>
            <a:fillRect/>
          </a:stretch>
        </p:blipFill>
        <p:spPr>
          <a:xfrm>
            <a:off x="8182097" y="731700"/>
            <a:ext cx="3420975" cy="4836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32" name="Shape 332"/>
        <p:cNvGrpSpPr/>
        <p:nvPr/>
      </p:nvGrpSpPr>
      <p:grpSpPr>
        <a:xfrm>
          <a:off x="0" y="0"/>
          <a:ext cx="0" cy="0"/>
          <a:chOff x="0" y="0"/>
          <a:chExt cx="0" cy="0"/>
        </a:xfrm>
      </p:grpSpPr>
      <p:sp>
        <p:nvSpPr>
          <p:cNvPr id="333" name="Google Shape;333;p4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Questions? ( feedback )</a:t>
            </a:r>
            <a:endParaRPr>
              <a:latin typeface="Bree Serif"/>
              <a:ea typeface="Bree Serif"/>
              <a:cs typeface="Bree Serif"/>
              <a:sym typeface="Bree Serif"/>
            </a:endParaRPr>
          </a:p>
        </p:txBody>
      </p:sp>
      <p:sp>
        <p:nvSpPr>
          <p:cNvPr id="334" name="Google Shape;334;p4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127000" lvl="0" marL="228600" rtl="0" algn="l">
              <a:spcBef>
                <a:spcPts val="1000"/>
              </a:spcBef>
              <a:spcAft>
                <a:spcPts val="0"/>
              </a:spcAft>
              <a:buNone/>
            </a:pPr>
            <a:r>
              <a:rPr lang="en-US">
                <a:latin typeface="Montserrat"/>
                <a:ea typeface="Montserrat"/>
                <a:cs typeface="Montserrat"/>
                <a:sym typeface="Montserrat"/>
              </a:rPr>
              <a:t>Social Media Accounts will be after this slide!</a:t>
            </a:r>
            <a:endParaRPr>
              <a:latin typeface="Montserrat"/>
              <a:ea typeface="Montserrat"/>
              <a:cs typeface="Montserrat"/>
              <a:sym typeface="Montserrat"/>
            </a:endParaRPr>
          </a:p>
          <a:p>
            <a:pPr indent="0" lvl="0" marL="0" rtl="0" algn="l">
              <a:spcBef>
                <a:spcPts val="1000"/>
              </a:spcBef>
              <a:spcAft>
                <a:spcPts val="0"/>
              </a:spcAft>
              <a:buNone/>
            </a:pPr>
            <a:r>
              <a:t/>
            </a:r>
            <a:endParaRPr>
              <a:latin typeface="Montserrat"/>
              <a:ea typeface="Montserrat"/>
              <a:cs typeface="Montserrat"/>
              <a:sym typeface="Montserrat"/>
            </a:endParaRPr>
          </a:p>
          <a:p>
            <a:pPr indent="0" lvl="0" marL="0" rtl="0" algn="l">
              <a:spcBef>
                <a:spcPts val="1000"/>
              </a:spcBef>
              <a:spcAft>
                <a:spcPts val="0"/>
              </a:spcAft>
              <a:buNone/>
            </a:pPr>
            <a:r>
              <a:rPr lang="en-US">
                <a:latin typeface="Montserrat"/>
                <a:ea typeface="Montserrat"/>
                <a:cs typeface="Montserrat"/>
                <a:sym typeface="Montserrat"/>
              </a:rPr>
              <a:t>    HackerClub is on after this talk in this same room!</a:t>
            </a:r>
            <a:endParaRPr>
              <a:latin typeface="Montserrat"/>
              <a:ea typeface="Montserrat"/>
              <a:cs typeface="Montserrat"/>
              <a:sym typeface="Montserrat"/>
            </a:endParaRPr>
          </a:p>
          <a:p>
            <a:pPr indent="0" lvl="0" marL="0" rtl="0" algn="l">
              <a:spcBef>
                <a:spcPts val="1000"/>
              </a:spcBef>
              <a:spcAft>
                <a:spcPts val="0"/>
              </a:spcAft>
              <a:buNone/>
            </a:pPr>
            <a:r>
              <a:t/>
            </a:r>
            <a:endParaRPr>
              <a:latin typeface="Montserrat"/>
              <a:ea typeface="Montserrat"/>
              <a:cs typeface="Montserrat"/>
              <a:sym typeface="Montserrat"/>
            </a:endParaRPr>
          </a:p>
          <a:p>
            <a:pPr indent="127000" lvl="0" marL="228600" rtl="0" algn="l">
              <a:spcBef>
                <a:spcPts val="1000"/>
              </a:spcBef>
              <a:spcAft>
                <a:spcPts val="0"/>
              </a:spcAft>
              <a:buNone/>
            </a:pPr>
            <a:r>
              <a:rPr b="1" lang="en-US">
                <a:latin typeface="Montserrat"/>
                <a:ea typeface="Montserrat"/>
                <a:cs typeface="Montserrat"/>
                <a:sym typeface="Montserrat"/>
              </a:rPr>
              <a:t>Pizza Time</a:t>
            </a:r>
            <a:endParaRPr b="1">
              <a:latin typeface="Montserrat"/>
              <a:ea typeface="Montserrat"/>
              <a:cs typeface="Montserrat"/>
              <a:sym typeface="Montserrat"/>
            </a:endParaRPr>
          </a:p>
        </p:txBody>
      </p:sp>
      <p:pic>
        <p:nvPicPr>
          <p:cNvPr id="335" name="Google Shape;335;p49"/>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39" name="Shape 339"/>
        <p:cNvGrpSpPr/>
        <p:nvPr/>
      </p:nvGrpSpPr>
      <p:grpSpPr>
        <a:xfrm>
          <a:off x="0" y="0"/>
          <a:ext cx="0" cy="0"/>
          <a:chOff x="0" y="0"/>
          <a:chExt cx="0" cy="0"/>
        </a:xfrm>
      </p:grpSpPr>
      <p:sp>
        <p:nvSpPr>
          <p:cNvPr id="340" name="Google Shape;340;p50"/>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Redbrick Social Media</a:t>
            </a:r>
            <a:endParaRPr>
              <a:latin typeface="Bree Serif"/>
              <a:ea typeface="Bree Serif"/>
              <a:cs typeface="Bree Serif"/>
              <a:sym typeface="Bree Serif"/>
            </a:endParaRPr>
          </a:p>
        </p:txBody>
      </p:sp>
      <p:pic>
        <p:nvPicPr>
          <p:cNvPr id="341" name="Google Shape;341;p50"/>
          <p:cNvPicPr preferRelativeResize="0"/>
          <p:nvPr/>
        </p:nvPicPr>
        <p:blipFill>
          <a:blip r:embed="rId3">
            <a:alphaModFix/>
          </a:blip>
          <a:stretch>
            <a:fillRect/>
          </a:stretch>
        </p:blipFill>
        <p:spPr>
          <a:xfrm>
            <a:off x="8635624" y="5804725"/>
            <a:ext cx="3160800" cy="742800"/>
          </a:xfrm>
          <a:prstGeom prst="rect">
            <a:avLst/>
          </a:prstGeom>
          <a:noFill/>
          <a:ln>
            <a:noFill/>
          </a:ln>
        </p:spPr>
      </p:pic>
      <p:pic>
        <p:nvPicPr>
          <p:cNvPr id="342" name="Google Shape;342;p50"/>
          <p:cNvPicPr preferRelativeResize="0"/>
          <p:nvPr/>
        </p:nvPicPr>
        <p:blipFill>
          <a:blip r:embed="rId4">
            <a:alphaModFix/>
          </a:blip>
          <a:stretch>
            <a:fillRect/>
          </a:stretch>
        </p:blipFill>
        <p:spPr>
          <a:xfrm>
            <a:off x="906625" y="2008225"/>
            <a:ext cx="1180150" cy="1180150"/>
          </a:xfrm>
          <a:prstGeom prst="rect">
            <a:avLst/>
          </a:prstGeom>
          <a:noFill/>
          <a:ln>
            <a:noFill/>
          </a:ln>
        </p:spPr>
      </p:pic>
      <p:pic>
        <p:nvPicPr>
          <p:cNvPr id="343" name="Google Shape;343;p50"/>
          <p:cNvPicPr preferRelativeResize="0"/>
          <p:nvPr/>
        </p:nvPicPr>
        <p:blipFill>
          <a:blip r:embed="rId5">
            <a:alphaModFix/>
          </a:blip>
          <a:stretch>
            <a:fillRect/>
          </a:stretch>
        </p:blipFill>
        <p:spPr>
          <a:xfrm>
            <a:off x="882588" y="3714375"/>
            <a:ext cx="1228225" cy="1228225"/>
          </a:xfrm>
          <a:prstGeom prst="rect">
            <a:avLst/>
          </a:prstGeom>
          <a:noFill/>
          <a:ln>
            <a:noFill/>
          </a:ln>
        </p:spPr>
      </p:pic>
      <p:sp>
        <p:nvSpPr>
          <p:cNvPr id="344" name="Google Shape;344;p50"/>
          <p:cNvSpPr txBox="1"/>
          <p:nvPr/>
        </p:nvSpPr>
        <p:spPr>
          <a:xfrm>
            <a:off x="2309300" y="2407200"/>
            <a:ext cx="23304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/dcuredbrick</a:t>
            </a:r>
            <a:endParaRPr sz="2400">
              <a:latin typeface="Montserrat"/>
              <a:ea typeface="Montserrat"/>
              <a:cs typeface="Montserrat"/>
              <a:sym typeface="Montserrat"/>
            </a:endParaRPr>
          </a:p>
        </p:txBody>
      </p:sp>
      <p:sp>
        <p:nvSpPr>
          <p:cNvPr id="345" name="Google Shape;345;p50"/>
          <p:cNvSpPr txBox="1"/>
          <p:nvPr/>
        </p:nvSpPr>
        <p:spPr>
          <a:xfrm>
            <a:off x="2253375" y="4081450"/>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pic>
        <p:nvPicPr>
          <p:cNvPr id="346" name="Google Shape;346;p50"/>
          <p:cNvPicPr preferRelativeResize="0"/>
          <p:nvPr/>
        </p:nvPicPr>
        <p:blipFill>
          <a:blip r:embed="rId6">
            <a:alphaModFix/>
          </a:blip>
          <a:stretch>
            <a:fillRect/>
          </a:stretch>
        </p:blipFill>
        <p:spPr>
          <a:xfrm>
            <a:off x="5519125" y="2008225"/>
            <a:ext cx="1180150" cy="1180150"/>
          </a:xfrm>
          <a:prstGeom prst="rect">
            <a:avLst/>
          </a:prstGeom>
          <a:noFill/>
          <a:ln>
            <a:noFill/>
          </a:ln>
        </p:spPr>
      </p:pic>
      <p:sp>
        <p:nvSpPr>
          <p:cNvPr id="347" name="Google Shape;347;p50"/>
          <p:cNvSpPr txBox="1"/>
          <p:nvPr/>
        </p:nvSpPr>
        <p:spPr>
          <a:xfrm>
            <a:off x="6917175" y="2407200"/>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pic>
        <p:nvPicPr>
          <p:cNvPr id="348" name="Google Shape;348;p50"/>
          <p:cNvPicPr preferRelativeResize="0"/>
          <p:nvPr/>
        </p:nvPicPr>
        <p:blipFill>
          <a:blip r:embed="rId7">
            <a:alphaModFix/>
          </a:blip>
          <a:stretch>
            <a:fillRect/>
          </a:stretch>
        </p:blipFill>
        <p:spPr>
          <a:xfrm>
            <a:off x="5481125" y="3714375"/>
            <a:ext cx="1180150" cy="1180150"/>
          </a:xfrm>
          <a:prstGeom prst="rect">
            <a:avLst/>
          </a:prstGeom>
          <a:noFill/>
          <a:ln>
            <a:noFill/>
          </a:ln>
        </p:spPr>
      </p:pic>
      <p:sp>
        <p:nvSpPr>
          <p:cNvPr id="349" name="Google Shape;349;p50"/>
          <p:cNvSpPr txBox="1"/>
          <p:nvPr/>
        </p:nvSpPr>
        <p:spPr>
          <a:xfrm>
            <a:off x="7013650" y="4137388"/>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Welcome to Redbrick</a:t>
            </a:r>
            <a:endParaRPr>
              <a:latin typeface="Bree Serif"/>
              <a:ea typeface="Bree Serif"/>
              <a:cs typeface="Bree Serif"/>
              <a:sym typeface="Bree Serif"/>
            </a:endParaRPr>
          </a:p>
        </p:txBody>
      </p:sp>
      <p:pic>
        <p:nvPicPr>
          <p:cNvPr descr="giphy.gif" id="107" name="Google Shape;107;p16"/>
          <p:cNvPicPr preferRelativeResize="0"/>
          <p:nvPr/>
        </p:nvPicPr>
        <p:blipFill>
          <a:blip r:embed="rId3">
            <a:alphaModFix/>
          </a:blip>
          <a:stretch>
            <a:fillRect/>
          </a:stretch>
        </p:blipFill>
        <p:spPr>
          <a:xfrm>
            <a:off x="1211500" y="1954750"/>
            <a:ext cx="6490192" cy="4222375"/>
          </a:xfrm>
          <a:prstGeom prst="rect">
            <a:avLst/>
          </a:prstGeom>
          <a:noFill/>
          <a:ln>
            <a:noFill/>
          </a:ln>
        </p:spPr>
      </p:pic>
      <p:pic>
        <p:nvPicPr>
          <p:cNvPr id="108" name="Google Shape;108;p16"/>
          <p:cNvPicPr preferRelativeResize="0"/>
          <p:nvPr/>
        </p:nvPicPr>
        <p:blipFill>
          <a:blip r:embed="rId4">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A Quick </a:t>
            </a:r>
            <a:r>
              <a:rPr lang="en-US">
                <a:latin typeface="Bree Serif"/>
                <a:ea typeface="Bree Serif"/>
                <a:cs typeface="Bree Serif"/>
                <a:sym typeface="Bree Serif"/>
              </a:rPr>
              <a:t>History of Redbrick</a:t>
            </a:r>
            <a:endParaRPr>
              <a:latin typeface="Bree Serif"/>
              <a:ea typeface="Bree Serif"/>
              <a:cs typeface="Bree Serif"/>
              <a:sym typeface="Bree Serif"/>
            </a:endParaRPr>
          </a:p>
        </p:txBody>
      </p:sp>
      <p:pic>
        <p:nvPicPr>
          <p:cNvPr id="114" name="Google Shape;114;p17"/>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115" name="Google Shape;115;p17"/>
          <p:cNvSpPr txBox="1"/>
          <p:nvPr>
            <p:ph idx="4294967295" type="subTitle"/>
          </p:nvPr>
        </p:nvSpPr>
        <p:spPr>
          <a:xfrm>
            <a:off x="1350750" y="1752962"/>
            <a:ext cx="9144000" cy="1655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Started up in 1995/96.</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Grew rapidly by providing student and society services.</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Developed into a robust and collaborative community.</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Branched into running student workshop and talks.</a:t>
            </a:r>
            <a:endParaRPr>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a:latin typeface="Montserrat"/>
              <a:ea typeface="Montserrat"/>
              <a:cs typeface="Montserrat"/>
              <a:sym typeface="Montserrat"/>
            </a:endParaRPr>
          </a:p>
          <a:p>
            <a:pPr indent="0" lvl="0" marL="0" marR="0" rtl="0" algn="l">
              <a:lnSpc>
                <a:spcPct val="90000"/>
              </a:lnSpc>
              <a:spcBef>
                <a:spcPts val="0"/>
              </a:spcBef>
              <a:spcAft>
                <a:spcPts val="0"/>
              </a:spcAft>
              <a:buNone/>
            </a:pPr>
            <a:r>
              <a:t/>
            </a:r>
            <a:endParaRPr>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Redbrick Today</a:t>
            </a:r>
            <a:endParaRPr>
              <a:latin typeface="Bree Serif"/>
              <a:ea typeface="Bree Serif"/>
              <a:cs typeface="Bree Serif"/>
              <a:sym typeface="Bree Serif"/>
            </a:endParaRPr>
          </a:p>
        </p:txBody>
      </p:sp>
      <p:pic>
        <p:nvPicPr>
          <p:cNvPr id="121" name="Google Shape;121;p18"/>
          <p:cNvPicPr preferRelativeResize="0"/>
          <p:nvPr/>
        </p:nvPicPr>
        <p:blipFill>
          <a:blip r:embed="rId3">
            <a:alphaModFix/>
          </a:blip>
          <a:stretch>
            <a:fillRect/>
          </a:stretch>
        </p:blipFill>
        <p:spPr>
          <a:xfrm>
            <a:off x="8635624" y="5804725"/>
            <a:ext cx="3160800" cy="742800"/>
          </a:xfrm>
          <a:prstGeom prst="rect">
            <a:avLst/>
          </a:prstGeom>
          <a:noFill/>
          <a:ln>
            <a:noFill/>
          </a:ln>
        </p:spPr>
      </p:pic>
      <p:sp>
        <p:nvSpPr>
          <p:cNvPr id="122" name="Google Shape;122;p18"/>
          <p:cNvSpPr txBox="1"/>
          <p:nvPr>
            <p:ph idx="4294967295" type="subTitle"/>
          </p:nvPr>
        </p:nvSpPr>
        <p:spPr>
          <a:xfrm>
            <a:off x="1350750" y="1752935"/>
            <a:ext cx="9144000" cy="3774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Maintains a vibrantly active community.</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Support student and societies around DCU.</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Run workshops and talk on a weekly basis.</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Engage regularly with huge tech companies.</a:t>
            </a:r>
            <a:endParaRPr>
              <a:latin typeface="Montserrat"/>
              <a:ea typeface="Montserrat"/>
              <a:cs typeface="Montserrat"/>
              <a:sym typeface="Montserrat"/>
            </a:endParaRPr>
          </a:p>
          <a:p>
            <a:pPr indent="-406400" lvl="0" marL="457200" marR="0" rtl="0" algn="l">
              <a:lnSpc>
                <a:spcPct val="90000"/>
              </a:lnSpc>
              <a:spcBef>
                <a:spcPts val="0"/>
              </a:spcBef>
              <a:spcAft>
                <a:spcPts val="0"/>
              </a:spcAft>
              <a:buSzPts val="2800"/>
              <a:buFont typeface="Montserrat"/>
              <a:buChar char="❏"/>
            </a:pPr>
            <a:r>
              <a:rPr lang="en-US">
                <a:latin typeface="Montserrat"/>
                <a:ea typeface="Montserrat"/>
                <a:cs typeface="Montserrat"/>
                <a:sym typeface="Montserrat"/>
              </a:rPr>
              <a:t>Is an open platform for ideas, knowledge and creativity.</a:t>
            </a:r>
            <a:endParaRPr>
              <a:latin typeface="Montserrat"/>
              <a:ea typeface="Montserrat"/>
              <a:cs typeface="Montserrat"/>
              <a:sym typeface="Montserrat"/>
            </a:endParaRPr>
          </a:p>
          <a:p>
            <a:pPr indent="0" lvl="0" marL="0" marR="0" rtl="0" algn="l">
              <a:lnSpc>
                <a:spcPct val="90000"/>
              </a:lnSpc>
              <a:spcBef>
                <a:spcPts val="0"/>
              </a:spcBef>
              <a:spcAft>
                <a:spcPts val="0"/>
              </a:spcAft>
              <a:buNone/>
            </a:pPr>
            <a:r>
              <a:t/>
            </a:r>
            <a:endParaRPr>
              <a:latin typeface="Montserrat"/>
              <a:ea typeface="Montserrat"/>
              <a:cs typeface="Montserrat"/>
              <a:sym typeface="Montserrat"/>
            </a:endParaRPr>
          </a:p>
          <a:p>
            <a:pPr indent="0" lvl="0" marL="0" marR="0" rtl="0" algn="l">
              <a:lnSpc>
                <a:spcPct val="90000"/>
              </a:lnSpc>
              <a:spcBef>
                <a:spcPts val="0"/>
              </a:spcBef>
              <a:spcAft>
                <a:spcPts val="0"/>
              </a:spcAft>
              <a:buNone/>
            </a:pPr>
            <a:r>
              <a:t/>
            </a:r>
            <a:endParaRPr>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40327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Redbrick Social Media</a:t>
            </a:r>
            <a:endParaRPr>
              <a:latin typeface="Bree Serif"/>
              <a:ea typeface="Bree Serif"/>
              <a:cs typeface="Bree Serif"/>
              <a:sym typeface="Bree Serif"/>
            </a:endParaRPr>
          </a:p>
        </p:txBody>
      </p:sp>
      <p:pic>
        <p:nvPicPr>
          <p:cNvPr id="128" name="Google Shape;128;p19"/>
          <p:cNvPicPr preferRelativeResize="0"/>
          <p:nvPr/>
        </p:nvPicPr>
        <p:blipFill>
          <a:blip r:embed="rId3">
            <a:alphaModFix/>
          </a:blip>
          <a:stretch>
            <a:fillRect/>
          </a:stretch>
        </p:blipFill>
        <p:spPr>
          <a:xfrm>
            <a:off x="8635624" y="5804725"/>
            <a:ext cx="3160800" cy="742800"/>
          </a:xfrm>
          <a:prstGeom prst="rect">
            <a:avLst/>
          </a:prstGeom>
          <a:noFill/>
          <a:ln>
            <a:noFill/>
          </a:ln>
        </p:spPr>
      </p:pic>
      <p:pic>
        <p:nvPicPr>
          <p:cNvPr id="129" name="Google Shape;129;p19"/>
          <p:cNvPicPr preferRelativeResize="0"/>
          <p:nvPr/>
        </p:nvPicPr>
        <p:blipFill>
          <a:blip r:embed="rId4">
            <a:alphaModFix/>
          </a:blip>
          <a:stretch>
            <a:fillRect/>
          </a:stretch>
        </p:blipFill>
        <p:spPr>
          <a:xfrm>
            <a:off x="906625" y="2008225"/>
            <a:ext cx="1180150" cy="1180150"/>
          </a:xfrm>
          <a:prstGeom prst="rect">
            <a:avLst/>
          </a:prstGeom>
          <a:noFill/>
          <a:ln>
            <a:noFill/>
          </a:ln>
        </p:spPr>
      </p:pic>
      <p:pic>
        <p:nvPicPr>
          <p:cNvPr id="130" name="Google Shape;130;p19"/>
          <p:cNvPicPr preferRelativeResize="0"/>
          <p:nvPr/>
        </p:nvPicPr>
        <p:blipFill>
          <a:blip r:embed="rId5">
            <a:alphaModFix/>
          </a:blip>
          <a:stretch>
            <a:fillRect/>
          </a:stretch>
        </p:blipFill>
        <p:spPr>
          <a:xfrm>
            <a:off x="882588" y="3714375"/>
            <a:ext cx="1228225" cy="1228225"/>
          </a:xfrm>
          <a:prstGeom prst="rect">
            <a:avLst/>
          </a:prstGeom>
          <a:noFill/>
          <a:ln>
            <a:noFill/>
          </a:ln>
        </p:spPr>
      </p:pic>
      <p:sp>
        <p:nvSpPr>
          <p:cNvPr id="131" name="Google Shape;131;p19"/>
          <p:cNvSpPr txBox="1"/>
          <p:nvPr/>
        </p:nvSpPr>
        <p:spPr>
          <a:xfrm>
            <a:off x="2309300" y="2407200"/>
            <a:ext cx="23304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/dcuredbrick</a:t>
            </a:r>
            <a:endParaRPr sz="2400">
              <a:latin typeface="Montserrat"/>
              <a:ea typeface="Montserrat"/>
              <a:cs typeface="Montserrat"/>
              <a:sym typeface="Montserrat"/>
            </a:endParaRPr>
          </a:p>
        </p:txBody>
      </p:sp>
      <p:sp>
        <p:nvSpPr>
          <p:cNvPr id="132" name="Google Shape;132;p19"/>
          <p:cNvSpPr txBox="1"/>
          <p:nvPr/>
        </p:nvSpPr>
        <p:spPr>
          <a:xfrm>
            <a:off x="2253375" y="4081450"/>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pic>
        <p:nvPicPr>
          <p:cNvPr id="133" name="Google Shape;133;p19"/>
          <p:cNvPicPr preferRelativeResize="0"/>
          <p:nvPr/>
        </p:nvPicPr>
        <p:blipFill>
          <a:blip r:embed="rId6">
            <a:alphaModFix/>
          </a:blip>
          <a:stretch>
            <a:fillRect/>
          </a:stretch>
        </p:blipFill>
        <p:spPr>
          <a:xfrm>
            <a:off x="5519125" y="2008225"/>
            <a:ext cx="1180150" cy="1180150"/>
          </a:xfrm>
          <a:prstGeom prst="rect">
            <a:avLst/>
          </a:prstGeom>
          <a:noFill/>
          <a:ln>
            <a:noFill/>
          </a:ln>
        </p:spPr>
      </p:pic>
      <p:sp>
        <p:nvSpPr>
          <p:cNvPr id="134" name="Google Shape;134;p19"/>
          <p:cNvSpPr txBox="1"/>
          <p:nvPr/>
        </p:nvSpPr>
        <p:spPr>
          <a:xfrm>
            <a:off x="6917175" y="2407200"/>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pic>
        <p:nvPicPr>
          <p:cNvPr id="135" name="Google Shape;135;p19"/>
          <p:cNvPicPr preferRelativeResize="0"/>
          <p:nvPr/>
        </p:nvPicPr>
        <p:blipFill>
          <a:blip r:embed="rId7">
            <a:alphaModFix/>
          </a:blip>
          <a:stretch>
            <a:fillRect/>
          </a:stretch>
        </p:blipFill>
        <p:spPr>
          <a:xfrm>
            <a:off x="5481125" y="3714375"/>
            <a:ext cx="1180150" cy="1180150"/>
          </a:xfrm>
          <a:prstGeom prst="rect">
            <a:avLst/>
          </a:prstGeom>
          <a:noFill/>
          <a:ln>
            <a:noFill/>
          </a:ln>
        </p:spPr>
      </p:pic>
      <p:sp>
        <p:nvSpPr>
          <p:cNvPr id="136" name="Google Shape;136;p19"/>
          <p:cNvSpPr txBox="1"/>
          <p:nvPr/>
        </p:nvSpPr>
        <p:spPr>
          <a:xfrm>
            <a:off x="7013650" y="4137388"/>
            <a:ext cx="30852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@redbrickDCU</a:t>
            </a:r>
            <a:endParaRPr sz="2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0" name="Shape 140"/>
        <p:cNvGrpSpPr/>
        <p:nvPr/>
      </p:nvGrpSpPr>
      <p:grpSpPr>
        <a:xfrm>
          <a:off x="0" y="0"/>
          <a:ext cx="0" cy="0"/>
          <a:chOff x="0" y="0"/>
          <a:chExt cx="0" cy="0"/>
        </a:xfrm>
      </p:grpSpPr>
      <p:sp>
        <p:nvSpPr>
          <p:cNvPr id="141" name="Google Shape;141;p2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Bree Serif"/>
                <a:ea typeface="Bree Serif"/>
                <a:cs typeface="Bree Serif"/>
                <a:sym typeface="Bree Serif"/>
              </a:rPr>
              <a:t>Conduct</a:t>
            </a:r>
            <a:endParaRPr>
              <a:latin typeface="Bree Serif"/>
              <a:ea typeface="Bree Serif"/>
              <a:cs typeface="Bree Serif"/>
              <a:sym typeface="Bree Serif"/>
            </a:endParaRPr>
          </a:p>
        </p:txBody>
      </p:sp>
      <p:sp>
        <p:nvSpPr>
          <p:cNvPr id="142" name="Google Shape;142;p20"/>
          <p:cNvSpPr txBox="1"/>
          <p:nvPr>
            <p:ph idx="1" type="body"/>
          </p:nvPr>
        </p:nvSpPr>
        <p:spPr>
          <a:xfrm>
            <a:off x="838200" y="1453525"/>
            <a:ext cx="4834500" cy="4351200"/>
          </a:xfrm>
          <a:prstGeom prst="rect">
            <a:avLst/>
          </a:prstGeom>
        </p:spPr>
        <p:txBody>
          <a:bodyPr anchorCtr="0" anchor="t" bIns="91425" lIns="91425" spcFirstLastPara="1" rIns="91425" wrap="square" tIns="91425">
            <a:noAutofit/>
          </a:bodyPr>
          <a:lstStyle/>
          <a:p>
            <a:pPr indent="127000" lvl="0" marL="228600" rtl="0" algn="l">
              <a:spcBef>
                <a:spcPts val="1000"/>
              </a:spcBef>
              <a:spcAft>
                <a:spcPts val="0"/>
              </a:spcAft>
              <a:buNone/>
            </a:pPr>
            <a:r>
              <a:rPr b="1" lang="en-US" sz="2400">
                <a:latin typeface="Bree Serif"/>
                <a:ea typeface="Bree Serif"/>
                <a:cs typeface="Bree Serif"/>
                <a:sym typeface="Bree Serif"/>
              </a:rPr>
              <a:t>DON’T: </a:t>
            </a:r>
            <a:endParaRPr b="1" sz="2400">
              <a:latin typeface="Bree Serif"/>
              <a:ea typeface="Bree Serif"/>
              <a:cs typeface="Bree Serif"/>
              <a:sym typeface="Bree Serif"/>
            </a:endParaRPr>
          </a:p>
          <a:p>
            <a:pPr indent="-381000" lvl="0" marL="457200" rtl="0" algn="l">
              <a:lnSpc>
                <a:spcPct val="100000"/>
              </a:lnSpc>
              <a:spcBef>
                <a:spcPts val="1000"/>
              </a:spcBef>
              <a:spcAft>
                <a:spcPts val="0"/>
              </a:spcAft>
              <a:buSzPts val="2400"/>
              <a:buFont typeface="Montserrat"/>
              <a:buChar char="❏"/>
            </a:pPr>
            <a:r>
              <a:rPr lang="en-US" sz="2400">
                <a:latin typeface="Montserrat"/>
                <a:ea typeface="Montserrat"/>
                <a:cs typeface="Montserrat"/>
                <a:sym typeface="Montserrat"/>
              </a:rPr>
              <a:t>Touch anyone else’s terminal.</a:t>
            </a:r>
            <a:endParaRPr sz="2400">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sz="2400">
                <a:latin typeface="Montserrat"/>
                <a:ea typeface="Montserrat"/>
                <a:cs typeface="Montserrat"/>
                <a:sym typeface="Montserrat"/>
              </a:rPr>
              <a:t>Host anything illegal, offensive or otherwise immoral on your shiny new server. </a:t>
            </a:r>
            <a:endParaRPr sz="2400">
              <a:latin typeface="Montserrat"/>
              <a:ea typeface="Montserrat"/>
              <a:cs typeface="Montserrat"/>
              <a:sym typeface="Montserrat"/>
            </a:endParaRPr>
          </a:p>
          <a:p>
            <a:pPr indent="-381000" lvl="0" marL="457200" rtl="0" algn="l">
              <a:lnSpc>
                <a:spcPct val="100000"/>
              </a:lnSpc>
              <a:spcBef>
                <a:spcPts val="0"/>
              </a:spcBef>
              <a:spcAft>
                <a:spcPts val="0"/>
              </a:spcAft>
              <a:buSzPts val="2400"/>
              <a:buFont typeface="Montserrat"/>
              <a:buChar char="❏"/>
            </a:pPr>
            <a:r>
              <a:rPr lang="en-US" sz="2400">
                <a:latin typeface="Montserrat"/>
                <a:ea typeface="Montserrat"/>
                <a:cs typeface="Montserrat"/>
                <a:sym typeface="Montserrat"/>
              </a:rPr>
              <a:t>Intentionally disrupt or interrupt the talk. Raise a hand or wait for a pause to ask questions!</a:t>
            </a:r>
            <a:endParaRPr sz="2400">
              <a:latin typeface="Montserrat"/>
              <a:ea typeface="Montserrat"/>
              <a:cs typeface="Montserrat"/>
              <a:sym typeface="Montserrat"/>
            </a:endParaRPr>
          </a:p>
        </p:txBody>
      </p:sp>
      <p:sp>
        <p:nvSpPr>
          <p:cNvPr id="143" name="Google Shape;143;p20"/>
          <p:cNvSpPr txBox="1"/>
          <p:nvPr/>
        </p:nvSpPr>
        <p:spPr>
          <a:xfrm>
            <a:off x="6414900" y="1627500"/>
            <a:ext cx="4938900" cy="3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Bree Serif"/>
                <a:ea typeface="Bree Serif"/>
                <a:cs typeface="Bree Serif"/>
                <a:sym typeface="Bree Serif"/>
              </a:rPr>
              <a:t>DO: </a:t>
            </a:r>
            <a:endParaRPr b="1" sz="2400">
              <a:latin typeface="Bree Serif"/>
              <a:ea typeface="Bree Serif"/>
              <a:cs typeface="Bree Serif"/>
              <a:sym typeface="Bree Serif"/>
            </a:endParaRPr>
          </a:p>
          <a:p>
            <a:pPr indent="-381000" lvl="0" marL="457200" rtl="0" algn="l">
              <a:spcBef>
                <a:spcPts val="0"/>
              </a:spcBef>
              <a:spcAft>
                <a:spcPts val="0"/>
              </a:spcAft>
              <a:buSzPts val="2400"/>
              <a:buFont typeface="Montserrat"/>
              <a:buChar char="❏"/>
            </a:pPr>
            <a:r>
              <a:rPr lang="en-US" sz="2400">
                <a:latin typeface="Montserrat"/>
                <a:ea typeface="Montserrat"/>
                <a:cs typeface="Montserrat"/>
                <a:sym typeface="Montserrat"/>
              </a:rPr>
              <a:t>Bring friends, roommates, pet rocks… All are welcome!</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US" sz="2400">
                <a:latin typeface="Montserrat"/>
                <a:ea typeface="Montserrat"/>
                <a:cs typeface="Montserrat"/>
                <a:sym typeface="Montserrat"/>
              </a:rPr>
              <a:t>Ask questions! Don’t be shy, we’re here to help you! </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US" sz="2400">
                <a:latin typeface="Montserrat"/>
                <a:ea typeface="Montserrat"/>
                <a:cs typeface="Montserrat"/>
                <a:sym typeface="Montserrat"/>
              </a:rPr>
              <a:t>Work together! Two heads are (often) better than one. </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US" sz="2400">
                <a:latin typeface="Montserrat"/>
                <a:ea typeface="Montserrat"/>
                <a:cs typeface="Montserrat"/>
                <a:sym typeface="Montserrat"/>
              </a:rPr>
              <a:t>Be respectful to those around you, everyone is here to have fun.</a:t>
            </a:r>
            <a:endParaRPr sz="2400">
              <a:latin typeface="Montserrat"/>
              <a:ea typeface="Montserrat"/>
              <a:cs typeface="Montserrat"/>
              <a:sym typeface="Montserrat"/>
            </a:endParaRPr>
          </a:p>
        </p:txBody>
      </p:sp>
      <p:pic>
        <p:nvPicPr>
          <p:cNvPr id="144" name="Google Shape;144;p20"/>
          <p:cNvPicPr preferRelativeResize="0"/>
          <p:nvPr/>
        </p:nvPicPr>
        <p:blipFill>
          <a:blip r:embed="rId3">
            <a:alphaModFix/>
          </a:blip>
          <a:stretch>
            <a:fillRect/>
          </a:stretch>
        </p:blipFill>
        <p:spPr>
          <a:xfrm>
            <a:off x="8635624" y="5804725"/>
            <a:ext cx="3160800" cy="7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3">
            <a:alphaModFix/>
          </a:blip>
          <a:stretch>
            <a:fillRect/>
          </a:stretch>
        </p:blipFill>
        <p:spPr>
          <a:xfrm>
            <a:off x="8635624" y="5804725"/>
            <a:ext cx="3160800" cy="742800"/>
          </a:xfrm>
          <a:prstGeom prst="rect">
            <a:avLst/>
          </a:prstGeom>
          <a:noFill/>
          <a:ln>
            <a:noFill/>
          </a:ln>
        </p:spPr>
      </p:pic>
      <p:pic>
        <p:nvPicPr>
          <p:cNvPr id="150" name="Google Shape;150;p21"/>
          <p:cNvPicPr preferRelativeResize="0"/>
          <p:nvPr/>
        </p:nvPicPr>
        <p:blipFill>
          <a:blip r:embed="rId3">
            <a:alphaModFix/>
          </a:blip>
          <a:stretch>
            <a:fillRect/>
          </a:stretch>
        </p:blipFill>
        <p:spPr>
          <a:xfrm>
            <a:off x="8788024" y="5957125"/>
            <a:ext cx="3160800" cy="742800"/>
          </a:xfrm>
          <a:prstGeom prst="rect">
            <a:avLst/>
          </a:prstGeom>
          <a:noFill/>
          <a:ln>
            <a:noFill/>
          </a:ln>
        </p:spPr>
      </p:pic>
      <p:sp>
        <p:nvSpPr>
          <p:cNvPr id="151" name="Google Shape;151;p21"/>
          <p:cNvSpPr txBox="1"/>
          <p:nvPr>
            <p:ph idx="4294967295" type="title"/>
          </p:nvPr>
        </p:nvSpPr>
        <p:spPr>
          <a:xfrm>
            <a:off x="614725" y="403275"/>
            <a:ext cx="10515600" cy="1325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US">
                <a:latin typeface="Bree Serif"/>
                <a:ea typeface="Bree Serif"/>
                <a:cs typeface="Bree Serif"/>
                <a:sym typeface="Bree Serif"/>
              </a:rPr>
              <a:t>2. Meet The Committee</a:t>
            </a:r>
            <a:endParaRPr>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