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T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-regular.fntdata"/><Relationship Id="rId14" Type="http://schemas.openxmlformats.org/officeDocument/2006/relationships/slide" Target="slides/slide10.xml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0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T Sans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0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2964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PT Sans"/>
              <a:buNone/>
              <a:defRPr b="0" i="0" sz="1200" u="none" cap="none" strike="noStrike">
                <a:solidFill>
                  <a:srgbClr val="888888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22351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0"/>
              <a:t>HackerClub</a:t>
            </a:r>
            <a:endParaRPr b="0" i="0" sz="7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60675" y="528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With that done...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045750" y="2139550"/>
            <a:ext cx="73332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T Sans"/>
                <a:ea typeface="PT Sans"/>
                <a:cs typeface="PT Sans"/>
                <a:sym typeface="PT Sans"/>
              </a:rPr>
              <a:t>Move onto your other tab, and try the “pizza2” problem. </a:t>
            </a:r>
            <a:endParaRPr sz="30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PT Sans"/>
                <a:ea typeface="PT Sans"/>
                <a:cs typeface="PT Sans"/>
                <a:sym typeface="PT Sans"/>
              </a:rPr>
              <a:t>I have a solution so… it can be done.</a:t>
            </a:r>
            <a:endParaRPr sz="3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38200" y="1627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b="1" lang="en-US" sz="3600"/>
              <a:t>is not</a:t>
            </a:r>
            <a:r>
              <a:rPr lang="en-US" sz="3600"/>
              <a:t> a deep dive into OOP.</a:t>
            </a:r>
            <a:endParaRPr sz="3600"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838200" y="132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Today...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838200" y="23569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b="1" lang="en-US" sz="3600"/>
              <a:t>is</a:t>
            </a:r>
            <a:r>
              <a:rPr lang="en-US" sz="3600"/>
              <a:t> a brief guide on OOP for problem solving.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182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3000"/>
              <a:t>When logged in search for “Take Two Stones”.</a:t>
            </a:r>
            <a:endParaRPr sz="3600"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3000"/>
              <a:t>Open a new tab, and search for “pizza2” on Kattis.</a:t>
            </a:r>
            <a:endParaRPr b="0" i="0" sz="3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99060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Log into Kattis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86250" y="182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3600"/>
              <a:t>what is it asking you to find?</a:t>
            </a:r>
            <a:endParaRPr sz="3600"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786250" y="50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Read it...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786250" y="3534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3600"/>
              <a:t>what objects can you identify in the description?</a:t>
            </a:r>
            <a:endParaRPr sz="3600"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786250" y="269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3600"/>
              <a:t>what data is it giving you to work with?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the nouns (objects and data attributes)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Alice</a:t>
            </a:r>
            <a:r>
              <a:rPr lang="en-US" sz="2000"/>
              <a:t> and </a:t>
            </a:r>
            <a:r>
              <a:rPr b="1" lang="en-US" sz="2000"/>
              <a:t>Bob</a:t>
            </a:r>
            <a:r>
              <a:rPr lang="en-US" sz="2000"/>
              <a:t> are playing a new </a:t>
            </a:r>
            <a:r>
              <a:rPr b="1" lang="en-US" sz="2000"/>
              <a:t>game</a:t>
            </a:r>
            <a:r>
              <a:rPr lang="en-US" sz="2000"/>
              <a:t> of </a:t>
            </a:r>
            <a:r>
              <a:rPr b="1" lang="en-US" sz="2000"/>
              <a:t>stones</a:t>
            </a:r>
            <a:r>
              <a:rPr lang="en-US" sz="2000"/>
              <a:t>. There are </a:t>
            </a:r>
            <a:r>
              <a:rPr i="1" lang="en-US" sz="2000"/>
              <a:t>N</a:t>
            </a:r>
            <a:r>
              <a:rPr lang="en-US" sz="2000"/>
              <a:t> </a:t>
            </a:r>
            <a:r>
              <a:rPr b="1" lang="en-US" sz="2000"/>
              <a:t>stones</a:t>
            </a:r>
            <a:r>
              <a:rPr lang="en-US" sz="2000"/>
              <a:t> placed on the </a:t>
            </a:r>
            <a:r>
              <a:rPr b="1" lang="en-US" sz="2000"/>
              <a:t>ground</a:t>
            </a:r>
            <a:r>
              <a:rPr lang="en-US" sz="2000"/>
              <a:t>, forming a </a:t>
            </a:r>
            <a:r>
              <a:rPr b="1" lang="en-US" sz="2000"/>
              <a:t>sequence</a:t>
            </a:r>
            <a:r>
              <a:rPr lang="en-US" sz="2000"/>
              <a:t>. The stones are labeled from 1 to </a:t>
            </a:r>
            <a:r>
              <a:rPr i="1" lang="en-US" sz="2000"/>
              <a:t>N</a:t>
            </a:r>
            <a:r>
              <a:rPr lang="en-US" sz="2000"/>
              <a:t>.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Alice</a:t>
            </a:r>
            <a:r>
              <a:rPr lang="en-US" sz="2000"/>
              <a:t> and </a:t>
            </a:r>
            <a:r>
              <a:rPr b="1" lang="en-US" sz="2000"/>
              <a:t>Bob</a:t>
            </a:r>
            <a:r>
              <a:rPr lang="en-US" sz="2000"/>
              <a:t> in turns take exactly two consecutive </a:t>
            </a:r>
            <a:r>
              <a:rPr b="1" lang="en-US" sz="2000"/>
              <a:t>stones</a:t>
            </a:r>
            <a:r>
              <a:rPr lang="en-US" sz="2000"/>
              <a:t> on the </a:t>
            </a:r>
            <a:r>
              <a:rPr b="1" lang="en-US" sz="2000"/>
              <a:t>ground</a:t>
            </a:r>
            <a:r>
              <a:rPr lang="en-US" sz="2000"/>
              <a:t> until there are no consecutive </a:t>
            </a:r>
            <a:r>
              <a:rPr b="1" lang="en-US" sz="2000"/>
              <a:t>stones</a:t>
            </a:r>
            <a:r>
              <a:rPr lang="en-US" sz="2000"/>
              <a:t> on the </a:t>
            </a:r>
            <a:r>
              <a:rPr b="1" lang="en-US" sz="2000"/>
              <a:t>ground</a:t>
            </a:r>
            <a:r>
              <a:rPr lang="en-US" sz="2000"/>
              <a:t>. 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That is, each </a:t>
            </a:r>
            <a:r>
              <a:rPr b="1" lang="en-US" sz="2000"/>
              <a:t>player</a:t>
            </a:r>
            <a:r>
              <a:rPr lang="en-US" sz="2000"/>
              <a:t> can take </a:t>
            </a:r>
            <a:r>
              <a:rPr b="1" lang="en-US" sz="2000"/>
              <a:t>stone</a:t>
            </a:r>
            <a:r>
              <a:rPr lang="en-US" sz="2000"/>
              <a:t> </a:t>
            </a:r>
            <a:r>
              <a:rPr i="1" lang="en-US" sz="2000"/>
              <a:t>i </a:t>
            </a:r>
            <a:r>
              <a:rPr lang="en-US" sz="2000"/>
              <a:t>and </a:t>
            </a:r>
            <a:r>
              <a:rPr b="1" lang="en-US" sz="2000"/>
              <a:t>stone</a:t>
            </a:r>
            <a:r>
              <a:rPr lang="en-US" sz="2000"/>
              <a:t> </a:t>
            </a:r>
            <a:r>
              <a:rPr i="1" lang="en-US" sz="2000"/>
              <a:t>i </a:t>
            </a:r>
            <a:r>
              <a:rPr lang="en-US" sz="2000"/>
              <a:t>+ 1, where 1 ≤ </a:t>
            </a:r>
            <a:r>
              <a:rPr i="1" lang="en-US" sz="2000"/>
              <a:t>i </a:t>
            </a:r>
            <a:r>
              <a:rPr lang="en-US" sz="2000"/>
              <a:t>≤ </a:t>
            </a:r>
            <a:r>
              <a:rPr i="1" lang="en-US" sz="2000"/>
              <a:t>N </a:t>
            </a:r>
            <a:r>
              <a:rPr lang="en-US" sz="2000"/>
              <a:t>− 1.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If the </a:t>
            </a:r>
            <a:r>
              <a:rPr b="1" lang="en-US" sz="2000"/>
              <a:t>number</a:t>
            </a:r>
            <a:r>
              <a:rPr lang="en-US" sz="2000"/>
              <a:t> of </a:t>
            </a:r>
            <a:r>
              <a:rPr b="1" lang="en-US" sz="2000"/>
              <a:t>stones</a:t>
            </a:r>
            <a:r>
              <a:rPr lang="en-US" sz="2000"/>
              <a:t> left is odd, </a:t>
            </a:r>
            <a:r>
              <a:rPr b="1" lang="en-US" sz="2000"/>
              <a:t>Alice</a:t>
            </a:r>
            <a:r>
              <a:rPr lang="en-US" sz="2000"/>
              <a:t> wins. Otherwise, </a:t>
            </a:r>
            <a:r>
              <a:rPr b="1" lang="en-US" sz="2000"/>
              <a:t>Bob</a:t>
            </a:r>
            <a:r>
              <a:rPr lang="en-US" sz="2000"/>
              <a:t> wins.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Assume both </a:t>
            </a:r>
            <a:r>
              <a:rPr b="1" lang="en-US" sz="2000"/>
              <a:t>Alice</a:t>
            </a:r>
            <a:r>
              <a:rPr lang="en-US" sz="2000"/>
              <a:t> and </a:t>
            </a:r>
            <a:r>
              <a:rPr b="1" lang="en-US" sz="2000"/>
              <a:t>Bob</a:t>
            </a:r>
            <a:r>
              <a:rPr lang="en-US" sz="2000"/>
              <a:t> play optimally and </a:t>
            </a:r>
            <a:r>
              <a:rPr b="1" lang="en-US" sz="2000"/>
              <a:t>Alice</a:t>
            </a:r>
            <a:r>
              <a:rPr lang="en-US" sz="2000"/>
              <a:t> plays first, do you know who the </a:t>
            </a:r>
            <a:r>
              <a:rPr b="1" lang="en-US" sz="2000"/>
              <a:t>winner</a:t>
            </a:r>
            <a:r>
              <a:rPr lang="en-US" sz="2000"/>
              <a:t> is?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Eliminate duplicates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Alice</a:t>
            </a:r>
            <a:r>
              <a:rPr lang="en-US" sz="2000"/>
              <a:t> and </a:t>
            </a:r>
            <a:r>
              <a:rPr b="1" lang="en-US" sz="2000"/>
              <a:t>Bob</a:t>
            </a:r>
            <a:r>
              <a:rPr lang="en-US" sz="2000"/>
              <a:t> are playing a new </a:t>
            </a:r>
            <a:r>
              <a:rPr b="1" lang="en-US" sz="2000"/>
              <a:t>game</a:t>
            </a:r>
            <a:r>
              <a:rPr lang="en-US" sz="2000"/>
              <a:t> of </a:t>
            </a:r>
            <a:r>
              <a:rPr b="1" lang="en-US" sz="2000"/>
              <a:t>stones</a:t>
            </a:r>
            <a:r>
              <a:rPr lang="en-US" sz="2000"/>
              <a:t>. There are </a:t>
            </a:r>
            <a:r>
              <a:rPr i="1" lang="en-US" sz="2000"/>
              <a:t>N</a:t>
            </a:r>
            <a:r>
              <a:rPr lang="en-US" sz="2000"/>
              <a:t> stones placed on the </a:t>
            </a:r>
            <a:r>
              <a:rPr b="1" lang="en-US" sz="2000"/>
              <a:t>ground</a:t>
            </a:r>
            <a:r>
              <a:rPr lang="en-US" sz="2000"/>
              <a:t>, forming a </a:t>
            </a:r>
            <a:r>
              <a:rPr b="1" lang="en-US" sz="2000"/>
              <a:t>sequence</a:t>
            </a:r>
            <a:r>
              <a:rPr lang="en-US" sz="2000"/>
              <a:t>. The stones are labeled from 1 to </a:t>
            </a:r>
            <a:r>
              <a:rPr i="1" lang="en-US" sz="2000"/>
              <a:t>N</a:t>
            </a:r>
            <a:r>
              <a:rPr lang="en-US" sz="2000"/>
              <a:t>.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Alice and Bob in turns take exactly two consecutive stones on the ground until there are no consecutive stones on the ground. 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That is, each </a:t>
            </a:r>
            <a:r>
              <a:rPr b="1" lang="en-US" sz="2000"/>
              <a:t>player</a:t>
            </a:r>
            <a:r>
              <a:rPr lang="en-US" sz="2000"/>
              <a:t> can take </a:t>
            </a:r>
            <a:r>
              <a:rPr b="1" lang="en-US" sz="2000"/>
              <a:t>stone</a:t>
            </a:r>
            <a:r>
              <a:rPr lang="en-US" sz="2000"/>
              <a:t> </a:t>
            </a:r>
            <a:r>
              <a:rPr i="1" lang="en-US" sz="2000"/>
              <a:t>i </a:t>
            </a:r>
            <a:r>
              <a:rPr lang="en-US" sz="2000"/>
              <a:t>and stone </a:t>
            </a:r>
            <a:r>
              <a:rPr i="1" lang="en-US" sz="2000"/>
              <a:t>i </a:t>
            </a:r>
            <a:r>
              <a:rPr lang="en-US" sz="2000"/>
              <a:t>+ 1, where 1 ≤ </a:t>
            </a:r>
            <a:r>
              <a:rPr i="1" lang="en-US" sz="2000"/>
              <a:t>i </a:t>
            </a:r>
            <a:r>
              <a:rPr lang="en-US" sz="2000"/>
              <a:t>≤ </a:t>
            </a:r>
            <a:r>
              <a:rPr i="1" lang="en-US" sz="2000"/>
              <a:t>N </a:t>
            </a:r>
            <a:r>
              <a:rPr lang="en-US" sz="2000"/>
              <a:t>− 1.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If the </a:t>
            </a:r>
            <a:r>
              <a:rPr b="1" lang="en-US" sz="2000"/>
              <a:t>number</a:t>
            </a:r>
            <a:r>
              <a:rPr lang="en-US" sz="2000"/>
              <a:t> of </a:t>
            </a:r>
            <a:r>
              <a:rPr b="1" lang="en-US" sz="2000"/>
              <a:t>stones</a:t>
            </a:r>
            <a:r>
              <a:rPr lang="en-US" sz="2000"/>
              <a:t> left is odd, Alice wins. Otherwise, Bob wins.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Assume both Alice and Bob play optimally and Alice plays first, do you know who the </a:t>
            </a:r>
            <a:r>
              <a:rPr b="1" lang="en-US" sz="2000"/>
              <a:t>winner</a:t>
            </a:r>
            <a:r>
              <a:rPr lang="en-US" sz="2000"/>
              <a:t> is?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Classify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Alice</a:t>
            </a:r>
            <a:r>
              <a:rPr lang="en-US" sz="2000"/>
              <a:t> and </a:t>
            </a:r>
            <a:r>
              <a:rPr b="1" lang="en-US" sz="2000"/>
              <a:t>Bob </a:t>
            </a:r>
            <a:r>
              <a:rPr lang="en-US" sz="2000"/>
              <a:t>are outputs, so we can call them </a:t>
            </a:r>
            <a:r>
              <a:rPr lang="en-US" sz="2000"/>
              <a:t>attributes of the object.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</a:t>
            </a:r>
            <a:r>
              <a:rPr b="1" lang="en-US" sz="2000"/>
              <a:t>number of stones</a:t>
            </a:r>
            <a:r>
              <a:rPr lang="en-US" sz="2000"/>
              <a:t> is the input so we can call it an attribute also.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object these are all attributes of is the </a:t>
            </a:r>
            <a:r>
              <a:rPr b="1" lang="en-US" sz="2000"/>
              <a:t>game</a:t>
            </a:r>
            <a:r>
              <a:rPr lang="en-US" sz="2000"/>
              <a:t>. The game has </a:t>
            </a:r>
            <a:r>
              <a:rPr b="1" lang="en-US" sz="2000"/>
              <a:t>players</a:t>
            </a:r>
            <a:r>
              <a:rPr lang="en-US" sz="2000"/>
              <a:t> (</a:t>
            </a:r>
            <a:r>
              <a:rPr b="1" lang="en-US" sz="2000"/>
              <a:t>Alice</a:t>
            </a:r>
            <a:r>
              <a:rPr lang="en-US" sz="2000"/>
              <a:t> and </a:t>
            </a:r>
            <a:r>
              <a:rPr b="1" lang="en-US" sz="2000"/>
              <a:t>Bob</a:t>
            </a:r>
            <a:r>
              <a:rPr lang="en-US" sz="2000"/>
              <a:t>) and a </a:t>
            </a:r>
            <a:r>
              <a:rPr b="1" lang="en-US" sz="2000"/>
              <a:t>sequence of stones.</a:t>
            </a:r>
            <a:endParaRPr b="1"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word </a:t>
            </a:r>
            <a:r>
              <a:rPr b="1" lang="en-US" sz="2000"/>
              <a:t>ground</a:t>
            </a:r>
            <a:r>
              <a:rPr lang="en-US" sz="2000"/>
              <a:t> can disregarded in this question. 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Finally, our object needs a </a:t>
            </a:r>
            <a:r>
              <a:rPr b="1" lang="en-US" sz="2000"/>
              <a:t>winner</a:t>
            </a:r>
            <a:r>
              <a:rPr lang="en-US" sz="2000"/>
              <a:t>, which will be either </a:t>
            </a:r>
            <a:r>
              <a:rPr b="1" lang="en-US" sz="2000"/>
              <a:t>Alice</a:t>
            </a:r>
            <a:r>
              <a:rPr lang="en-US" sz="2000"/>
              <a:t> or </a:t>
            </a:r>
            <a:r>
              <a:rPr b="1" lang="en-US" sz="2000"/>
              <a:t>Bob</a:t>
            </a:r>
            <a:r>
              <a:rPr lang="en-US" sz="2000"/>
              <a:t>.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400"/>
            <a:ext cx="8357024" cy="6902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rot="10800000">
            <a:off x="5707100" y="826025"/>
            <a:ext cx="2787900" cy="20100"/>
          </a:xfrm>
          <a:prstGeom prst="straightConnector1">
            <a:avLst/>
          </a:prstGeom>
          <a:noFill/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8606125" y="593600"/>
            <a:ext cx="35859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A86E8"/>
                </a:solidFill>
                <a:latin typeface="PT Sans"/>
                <a:ea typeface="PT Sans"/>
                <a:cs typeface="PT Sans"/>
                <a:sym typeface="PT Sans"/>
              </a:rPr>
              <a:t>(1.)</a:t>
            </a:r>
            <a:r>
              <a:rPr b="1" lang="en-US" sz="1800"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The game uses 3 pieces of data, player1 </a:t>
            </a:r>
            <a:r>
              <a:rPr b="1" lang="en-US" sz="1800">
                <a:latin typeface="PT Sans"/>
                <a:ea typeface="PT Sans"/>
                <a:cs typeface="PT Sans"/>
                <a:sym typeface="PT Sans"/>
              </a:rPr>
              <a:t>(Alice)</a:t>
            </a: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, player2 </a:t>
            </a:r>
            <a:r>
              <a:rPr b="1" lang="en-US" sz="1800">
                <a:latin typeface="PT Sans"/>
                <a:ea typeface="PT Sans"/>
                <a:cs typeface="PT Sans"/>
                <a:sym typeface="PT Sans"/>
              </a:rPr>
              <a:t>(Bob)</a:t>
            </a: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, and the number of stones </a:t>
            </a:r>
            <a:r>
              <a:rPr b="1" lang="en-US" sz="1800">
                <a:latin typeface="PT Sans"/>
                <a:ea typeface="PT Sans"/>
                <a:cs typeface="PT Sans"/>
                <a:sym typeface="PT Sans"/>
              </a:rPr>
              <a:t>(n)</a:t>
            </a: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.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 We initialize the object using the data.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828400" y="4401725"/>
            <a:ext cx="878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D85C6"/>
                </a:solidFill>
              </a:rPr>
              <a:t>(1.)</a:t>
            </a:r>
            <a:endParaRPr b="1" sz="1800">
              <a:solidFill>
                <a:srgbClr val="3D85C6"/>
              </a:solidFill>
            </a:endParaRPr>
          </a:p>
        </p:txBody>
      </p:sp>
      <p:cxnSp>
        <p:nvCxnSpPr>
          <p:cNvPr id="133" name="Shape 133"/>
          <p:cNvCxnSpPr/>
          <p:nvPr/>
        </p:nvCxnSpPr>
        <p:spPr>
          <a:xfrm rot="10800000">
            <a:off x="5171800" y="3058175"/>
            <a:ext cx="3333300" cy="708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8676825" y="2967350"/>
            <a:ext cx="30807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6AA84F"/>
                </a:solidFill>
                <a:latin typeface="PT Sans"/>
                <a:ea typeface="PT Sans"/>
                <a:cs typeface="PT Sans"/>
                <a:sym typeface="PT Sans"/>
              </a:rPr>
              <a:t>(2.)</a:t>
            </a:r>
            <a:r>
              <a:rPr b="1" lang="en-US" sz="1800">
                <a:solidFill>
                  <a:srgbClr val="E06666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Calling .play() on the new game object will trigger an algorithm which follows hte rules specified in the problem description.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4828400" y="4796550"/>
            <a:ext cx="878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AA84F"/>
                </a:solidFill>
              </a:rPr>
              <a:t>(2.)</a:t>
            </a:r>
            <a:endParaRPr b="1" sz="1800">
              <a:solidFill>
                <a:srgbClr val="6AA84F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4828400" y="5150100"/>
            <a:ext cx="8787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4D79"/>
                </a:solidFill>
              </a:rPr>
              <a:t>(3.)</a:t>
            </a:r>
            <a:endParaRPr b="1" sz="1800">
              <a:solidFill>
                <a:srgbClr val="A64D79"/>
              </a:solidFill>
            </a:endParaRPr>
          </a:p>
        </p:txBody>
      </p:sp>
      <p:cxnSp>
        <p:nvCxnSpPr>
          <p:cNvPr id="137" name="Shape 137"/>
          <p:cNvCxnSpPr/>
          <p:nvPr/>
        </p:nvCxnSpPr>
        <p:spPr>
          <a:xfrm flipH="1">
            <a:off x="2193100" y="5048175"/>
            <a:ext cx="2574600" cy="309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Shape 138"/>
          <p:cNvCxnSpPr>
            <a:stCxn id="132" idx="1"/>
          </p:cNvCxnSpPr>
          <p:nvPr/>
        </p:nvCxnSpPr>
        <p:spPr>
          <a:xfrm flipH="1">
            <a:off x="4162400" y="4674425"/>
            <a:ext cx="666000" cy="414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5949725" y="2280575"/>
            <a:ext cx="2646300" cy="262620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8727525" y="4674425"/>
            <a:ext cx="30807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64D79"/>
                </a:solidFill>
                <a:latin typeface="PT Sans"/>
                <a:ea typeface="PT Sans"/>
                <a:cs typeface="PT Sans"/>
                <a:sym typeface="PT Sans"/>
              </a:rPr>
              <a:t>(3.)</a:t>
            </a:r>
            <a:r>
              <a:rPr b="1" lang="en-US" sz="1800">
                <a:solidFill>
                  <a:srgbClr val="F1C23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Finally we judge the winner on how many stones are leftover.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>
            <a:stCxn id="136" idx="1"/>
          </p:cNvCxnSpPr>
          <p:nvPr/>
        </p:nvCxnSpPr>
        <p:spPr>
          <a:xfrm rot="10800000">
            <a:off x="3828500" y="5260200"/>
            <a:ext cx="999900" cy="162600"/>
          </a:xfrm>
          <a:prstGeom prst="straightConnector1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60675" y="528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rPr lang="en-US" sz="4800"/>
              <a:t>Questions?</a:t>
            </a:r>
            <a:endParaRPr b="0" i="0" sz="4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901200" y="4495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