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PT Sans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TSans-italic.fntdata"/><Relationship Id="rId16" Type="http://schemas.openxmlformats.org/officeDocument/2006/relationships/slide" Target="slides/slide12.xml"/><Relationship Id="rId38" Type="http://schemas.openxmlformats.org/officeDocument/2006/relationships/font" Target="fonts/P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Immutable_object" TargetMode="External"/><Relationship Id="rId10" Type="http://schemas.openxmlformats.org/officeDocument/2006/relationships/hyperlink" Target="https://en.wikipedia.org/wiki/Program_state" TargetMode="External"/><Relationship Id="rId13" Type="http://schemas.openxmlformats.org/officeDocument/2006/relationships/hyperlink" Target="https://en.wikipedia.org/wiki/Declarative_programming" TargetMode="External"/><Relationship Id="rId12" Type="http://schemas.openxmlformats.org/officeDocument/2006/relationships/hyperlink" Target="https://en.wikipedia.org/wiki/Immutable_object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rogramming_paradigm" TargetMode="External"/><Relationship Id="rId3" Type="http://schemas.openxmlformats.org/officeDocument/2006/relationships/hyperlink" Target="https://en.wikipedia.org/wiki/Programming_paradigm" TargetMode="External"/><Relationship Id="rId4" Type="http://schemas.openxmlformats.org/officeDocument/2006/relationships/hyperlink" Target="https://en.wikipedia.org/wiki/Computer_program" TargetMode="External"/><Relationship Id="rId9" Type="http://schemas.openxmlformats.org/officeDocument/2006/relationships/hyperlink" Target="https://en.wikipedia.org/wiki/Function_(mathematics)" TargetMode="External"/><Relationship Id="rId15" Type="http://schemas.openxmlformats.org/officeDocument/2006/relationships/hyperlink" Target="https://en.wikipedia.org/wiki/Expression_(computer_science)" TargetMode="External"/><Relationship Id="rId14" Type="http://schemas.openxmlformats.org/officeDocument/2006/relationships/hyperlink" Target="https://en.wikipedia.org/wiki/Declarative_programming" TargetMode="External"/><Relationship Id="rId17" Type="http://schemas.openxmlformats.org/officeDocument/2006/relationships/hyperlink" Target="https://en.wikipedia.org/wiki/Functional_programming#cite_note-expression_style-1" TargetMode="External"/><Relationship Id="rId16" Type="http://schemas.openxmlformats.org/officeDocument/2006/relationships/hyperlink" Target="https://en.wikipedia.org/wiki/Expression_(computer_science)" TargetMode="External"/><Relationship Id="rId5" Type="http://schemas.openxmlformats.org/officeDocument/2006/relationships/hyperlink" Target="https://en.wikipedia.org/wiki/Computer_program" TargetMode="External"/><Relationship Id="rId6" Type="http://schemas.openxmlformats.org/officeDocument/2006/relationships/hyperlink" Target="https://en.wikipedia.org/wiki/Computation" TargetMode="External"/><Relationship Id="rId7" Type="http://schemas.openxmlformats.org/officeDocument/2006/relationships/hyperlink" Target="https://en.wikipedia.org/wiki/Computation" TargetMode="External"/><Relationship Id="rId8" Type="http://schemas.openxmlformats.org/officeDocument/2006/relationships/hyperlink" Target="https://en.wikipedia.org/wiki/Function_(mathematics)" TargetMode="External"/></Relationships>
</file>

<file path=ppt/notesSlides/_rels/notes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Immutable_object" TargetMode="External"/><Relationship Id="rId10" Type="http://schemas.openxmlformats.org/officeDocument/2006/relationships/hyperlink" Target="https://en.wikipedia.org/wiki/Program_state" TargetMode="External"/><Relationship Id="rId13" Type="http://schemas.openxmlformats.org/officeDocument/2006/relationships/hyperlink" Target="https://en.wikipedia.org/wiki/Declarative_programming" TargetMode="External"/><Relationship Id="rId12" Type="http://schemas.openxmlformats.org/officeDocument/2006/relationships/hyperlink" Target="https://en.wikipedia.org/wiki/Immutable_object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rogramming_paradigm" TargetMode="External"/><Relationship Id="rId3" Type="http://schemas.openxmlformats.org/officeDocument/2006/relationships/hyperlink" Target="https://en.wikipedia.org/wiki/Programming_paradigm" TargetMode="External"/><Relationship Id="rId4" Type="http://schemas.openxmlformats.org/officeDocument/2006/relationships/hyperlink" Target="https://en.wikipedia.org/wiki/Computer_program" TargetMode="External"/><Relationship Id="rId9" Type="http://schemas.openxmlformats.org/officeDocument/2006/relationships/hyperlink" Target="https://en.wikipedia.org/wiki/Function_(mathematics)" TargetMode="External"/><Relationship Id="rId15" Type="http://schemas.openxmlformats.org/officeDocument/2006/relationships/hyperlink" Target="https://en.wikipedia.org/wiki/Expression_(computer_science)" TargetMode="External"/><Relationship Id="rId14" Type="http://schemas.openxmlformats.org/officeDocument/2006/relationships/hyperlink" Target="https://en.wikipedia.org/wiki/Declarative_programming" TargetMode="External"/><Relationship Id="rId17" Type="http://schemas.openxmlformats.org/officeDocument/2006/relationships/hyperlink" Target="https://en.wikipedia.org/wiki/Functional_programming#cite_note-expression_style-1" TargetMode="External"/><Relationship Id="rId16" Type="http://schemas.openxmlformats.org/officeDocument/2006/relationships/hyperlink" Target="https://en.wikipedia.org/wiki/Expression_(computer_science)" TargetMode="External"/><Relationship Id="rId5" Type="http://schemas.openxmlformats.org/officeDocument/2006/relationships/hyperlink" Target="https://en.wikipedia.org/wiki/Computer_program" TargetMode="External"/><Relationship Id="rId6" Type="http://schemas.openxmlformats.org/officeDocument/2006/relationships/hyperlink" Target="https://en.wikipedia.org/wiki/Computation" TargetMode="External"/><Relationship Id="rId7" Type="http://schemas.openxmlformats.org/officeDocument/2006/relationships/hyperlink" Target="https://en.wikipedia.org/wiki/Computation" TargetMode="External"/><Relationship Id="rId8" Type="http://schemas.openxmlformats.org/officeDocument/2006/relationships/hyperlink" Target="https://en.wikipedia.org/wiki/Function_(mathematics)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/>
              <a:t>Hi I’m James McDermott. You might remember me from events such as “Automate &amp; Chill”, “Linux Fundamentals”, “BASH Scripting”, and “SISTEM”. Today, we are talking about summer time, and what you should do with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/>
              <a:t>Ideally, this talk doesn’t need to be given at all, but if you’re anything like me, you’re kind of lazy and you like to chill and.. I dunno, play fortnite or something... whatever the kids are doing these days.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/>
              <a:t>So anyways…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/>
              <a:t>It’s a bit of an unorthodox talk in ways, but look it’s actually something that you can take stuff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So what about those who are ready to move away from Python? Who have no apprehensive bone in their body, and no fear of taking the plunge into a new territory?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There is of course then something else entirely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world of functional programming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functional programming</a:t>
            </a:r>
            <a:r>
              <a:rPr lang="en-US">
                <a:solidFill>
                  <a:schemeClr val="dk1"/>
                </a:solidFill>
              </a:rPr>
              <a:t> is a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2"/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programming paradigm</a:t>
            </a:r>
            <a:r>
              <a:rPr lang="en-US">
                <a:solidFill>
                  <a:schemeClr val="dk1"/>
                </a:solidFill>
              </a:rPr>
              <a:t>—a style of building the structure and elements of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computer programs</a:t>
            </a:r>
            <a:r>
              <a:rPr lang="en-US">
                <a:solidFill>
                  <a:schemeClr val="dk1"/>
                </a:solidFill>
              </a:rPr>
              <a:t>—that treats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computation</a:t>
            </a:r>
            <a:r>
              <a:rPr lang="en-US">
                <a:solidFill>
                  <a:schemeClr val="dk1"/>
                </a:solidFill>
              </a:rPr>
              <a:t> as the evaluation of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8"/>
              </a:rPr>
              <a:t>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mathematical functions</a:t>
            </a:r>
            <a:r>
              <a:rPr lang="en-US">
                <a:solidFill>
                  <a:schemeClr val="dk1"/>
                </a:solidFill>
              </a:rPr>
              <a:t> and avoids changing-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state</a:t>
            </a:r>
            <a:r>
              <a:rPr lang="en-US">
                <a:solidFill>
                  <a:schemeClr val="dk1"/>
                </a:solidFill>
              </a:rPr>
              <a:t> and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11"/>
              </a:rPr>
              <a:t>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mutable</a:t>
            </a:r>
            <a:r>
              <a:rPr lang="en-US">
                <a:solidFill>
                  <a:schemeClr val="dk1"/>
                </a:solidFill>
              </a:rPr>
              <a:t> data.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 is a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13"/>
              </a:rPr>
              <a:t> </a:t>
            </a:r>
            <a:r>
              <a:rPr lang="en-US" u="sng">
                <a:solidFill>
                  <a:schemeClr val="hlink"/>
                </a:solidFill>
                <a:hlinkClick r:id="rId14"/>
              </a:rPr>
              <a:t>declarative programming</a:t>
            </a:r>
            <a:r>
              <a:rPr lang="en-US">
                <a:solidFill>
                  <a:schemeClr val="dk1"/>
                </a:solidFill>
              </a:rPr>
              <a:t> paradigm, which means programming is done with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15"/>
              </a:rPr>
              <a:t> </a:t>
            </a:r>
            <a:r>
              <a:rPr lang="en-US" u="sng">
                <a:solidFill>
                  <a:schemeClr val="hlink"/>
                </a:solidFill>
                <a:hlinkClick r:id="rId16"/>
              </a:rPr>
              <a:t>expressions</a:t>
            </a:r>
            <a:r>
              <a:rPr lang="en-US" u="sng">
                <a:solidFill>
                  <a:schemeClr val="hlink"/>
                </a:solidFill>
                <a:hlinkClick r:id="rId17"/>
              </a:rPr>
              <a:t>[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There is of course then something else entirely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world of functional programming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functional programming</a:t>
            </a:r>
            <a:r>
              <a:rPr lang="en-US">
                <a:solidFill>
                  <a:schemeClr val="dk1"/>
                </a:solidFill>
              </a:rPr>
              <a:t> is a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2"/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programming paradigm</a:t>
            </a:r>
            <a:r>
              <a:rPr lang="en-US">
                <a:solidFill>
                  <a:schemeClr val="dk1"/>
                </a:solidFill>
              </a:rPr>
              <a:t>—a style of building the structure and elements of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computer programs</a:t>
            </a:r>
            <a:r>
              <a:rPr lang="en-US">
                <a:solidFill>
                  <a:schemeClr val="dk1"/>
                </a:solidFill>
              </a:rPr>
              <a:t>—that treats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computation</a:t>
            </a:r>
            <a:r>
              <a:rPr lang="en-US">
                <a:solidFill>
                  <a:schemeClr val="dk1"/>
                </a:solidFill>
              </a:rPr>
              <a:t> as the evaluation of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8"/>
              </a:rPr>
              <a:t>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mathematical functions</a:t>
            </a:r>
            <a:r>
              <a:rPr lang="en-US">
                <a:solidFill>
                  <a:schemeClr val="dk1"/>
                </a:solidFill>
              </a:rPr>
              <a:t> and avoids changing-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state</a:t>
            </a:r>
            <a:r>
              <a:rPr lang="en-US">
                <a:solidFill>
                  <a:schemeClr val="dk1"/>
                </a:solidFill>
              </a:rPr>
              <a:t> and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11"/>
              </a:rPr>
              <a:t>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mutable</a:t>
            </a:r>
            <a:r>
              <a:rPr lang="en-US">
                <a:solidFill>
                  <a:schemeClr val="dk1"/>
                </a:solidFill>
              </a:rPr>
              <a:t> data.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 is a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13"/>
              </a:rPr>
              <a:t> </a:t>
            </a:r>
            <a:r>
              <a:rPr lang="en-US" u="sng">
                <a:solidFill>
                  <a:schemeClr val="hlink"/>
                </a:solidFill>
                <a:hlinkClick r:id="rId14"/>
              </a:rPr>
              <a:t>declarative programming</a:t>
            </a:r>
            <a:r>
              <a:rPr lang="en-US">
                <a:solidFill>
                  <a:schemeClr val="dk1"/>
                </a:solidFill>
              </a:rPr>
              <a:t> paradigm, which means programming is done with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15"/>
              </a:rPr>
              <a:t> </a:t>
            </a:r>
            <a:r>
              <a:rPr lang="en-US" u="sng">
                <a:solidFill>
                  <a:schemeClr val="hlink"/>
                </a:solidFill>
                <a:hlinkClick r:id="rId16"/>
              </a:rPr>
              <a:t>expressions</a:t>
            </a:r>
            <a:r>
              <a:rPr lang="en-US" u="sng">
                <a:solidFill>
                  <a:schemeClr val="hlink"/>
                </a:solidFill>
                <a:hlinkClick r:id="rId17"/>
              </a:rPr>
              <a:t>[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REACT &amp; VUE MENTION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yclismo.org/tutorial/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kamranahmedse/developer-roadmap/tree/mast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4.jpg"/><Relationship Id="rId7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tuvtran/project-based-learning" TargetMode="External"/><Relationship Id="rId4" Type="http://schemas.openxmlformats.org/officeDocument/2006/relationships/hyperlink" Target="https://github.com/karan/Project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600787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Summer</a:t>
            </a:r>
            <a:endParaRPr i="0" sz="6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2788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Redbrick Guide To Upskilling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Starting off second year...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902363"/>
            <a:ext cx="10515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Prolog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2075775"/>
            <a:ext cx="10515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2831200"/>
            <a:ext cx="10515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32-Bit Assembly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850" y="2274600"/>
            <a:ext cx="2068500" cy="2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975" y="650675"/>
            <a:ext cx="2150936" cy="17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0400" y="3586625"/>
            <a:ext cx="2068500" cy="20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After Christmas..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8200" y="1910003"/>
            <a:ext cx="10515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Java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2075775"/>
            <a:ext cx="10515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100" y="1117825"/>
            <a:ext cx="2235050" cy="20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100" y="4057925"/>
            <a:ext cx="2235050" cy="17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3348128"/>
            <a:ext cx="10515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64-Bit Assembly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3038" y="1091800"/>
            <a:ext cx="2180775" cy="20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Resources for Second Year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38200" y="1825625"/>
            <a:ext cx="10515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Java → Understanding OOP with Java 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Timothy Budd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Prolog → The Art of Prolog 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i="1"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eon S. Sterling &amp; Ehud Y. Shapiro</a:t>
            </a: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 →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http://cyclismo.org/tutorial/R/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Third year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1825625"/>
            <a:ext cx="10515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It’s quite diff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2885825"/>
            <a:ext cx="10515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Project takes the front seat in second semester.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2018775"/>
            <a:ext cx="10515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Very conceptual and theory based in first semester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Learning something new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38200" y="1825625"/>
            <a:ext cx="10515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This section is very open to interpretation.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It depends what you want to do.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Learning something new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Shape 199"/>
          <p:cNvSpPr txBox="1"/>
          <p:nvPr/>
        </p:nvSpPr>
        <p:spPr>
          <a:xfrm rot="-443163">
            <a:off x="3996636" y="1465072"/>
            <a:ext cx="1731568" cy="1249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A5923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  <a:endParaRPr sz="6000">
              <a:solidFill>
                <a:srgbClr val="AA59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AA59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Shape 200"/>
          <p:cNvSpPr txBox="1"/>
          <p:nvPr/>
        </p:nvSpPr>
        <p:spPr>
          <a:xfrm rot="638680">
            <a:off x="5778563" y="1700713"/>
            <a:ext cx="1520159" cy="1249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Go</a:t>
            </a:r>
            <a:endParaRPr sz="60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Shape 201"/>
          <p:cNvSpPr txBox="1"/>
          <p:nvPr/>
        </p:nvSpPr>
        <p:spPr>
          <a:xfrm rot="257916">
            <a:off x="4356303" y="4364664"/>
            <a:ext cx="1725053" cy="124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A4C8C"/>
                </a:solidFill>
                <a:latin typeface="Open Sans"/>
                <a:ea typeface="Open Sans"/>
                <a:cs typeface="Open Sans"/>
                <a:sym typeface="Open Sans"/>
              </a:rPr>
              <a:t>C++</a:t>
            </a:r>
            <a:endParaRPr sz="6000">
              <a:solidFill>
                <a:srgbClr val="BA4C8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Shape 202"/>
          <p:cNvSpPr txBox="1"/>
          <p:nvPr/>
        </p:nvSpPr>
        <p:spPr>
          <a:xfrm rot="-533074">
            <a:off x="7234198" y="1465037"/>
            <a:ext cx="679857" cy="1249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sz="6000">
              <a:solidFill>
                <a:srgbClr val="2A2A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Shape 203"/>
          <p:cNvSpPr txBox="1"/>
          <p:nvPr/>
        </p:nvSpPr>
        <p:spPr>
          <a:xfrm rot="147408">
            <a:off x="3529872" y="2371729"/>
            <a:ext cx="2120549" cy="124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B6CAA"/>
                </a:solidFill>
                <a:latin typeface="Open Sans"/>
                <a:ea typeface="Open Sans"/>
                <a:cs typeface="Open Sans"/>
                <a:sym typeface="Open Sans"/>
              </a:rPr>
              <a:t>PHP</a:t>
            </a:r>
            <a:endParaRPr sz="6000">
              <a:solidFill>
                <a:srgbClr val="7B6CA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Shape 204"/>
          <p:cNvSpPr txBox="1"/>
          <p:nvPr/>
        </p:nvSpPr>
        <p:spPr>
          <a:xfrm rot="-372524">
            <a:off x="6074810" y="4340067"/>
            <a:ext cx="2180288" cy="124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C9162"/>
                </a:solidFill>
                <a:latin typeface="Open Sans"/>
                <a:ea typeface="Open Sans"/>
                <a:cs typeface="Open Sans"/>
                <a:sym typeface="Open Sans"/>
              </a:rPr>
              <a:t>Rust</a:t>
            </a:r>
            <a:endParaRPr sz="6000">
              <a:solidFill>
                <a:srgbClr val="BC916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707175" y="1465025"/>
            <a:ext cx="12168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C#</a:t>
            </a:r>
            <a:endParaRPr sz="60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Shape 206"/>
          <p:cNvSpPr txBox="1"/>
          <p:nvPr/>
        </p:nvSpPr>
        <p:spPr>
          <a:xfrm rot="-333543">
            <a:off x="1836747" y="2996389"/>
            <a:ext cx="2031555" cy="1249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Ruby</a:t>
            </a:r>
            <a:endParaRPr sz="6000">
              <a:solidFill>
                <a:srgbClr val="99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Shape 207"/>
          <p:cNvSpPr txBox="1"/>
          <p:nvPr/>
        </p:nvSpPr>
        <p:spPr>
          <a:xfrm rot="611688">
            <a:off x="388314" y="4008248"/>
            <a:ext cx="3981461" cy="124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Typescript</a:t>
            </a:r>
            <a:endParaRPr sz="60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Shape 208"/>
          <p:cNvSpPr txBox="1"/>
          <p:nvPr/>
        </p:nvSpPr>
        <p:spPr>
          <a:xfrm rot="594866">
            <a:off x="9016838" y="2732996"/>
            <a:ext cx="2937671" cy="1249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F25A6"/>
                </a:solidFill>
                <a:latin typeface="Open Sans"/>
                <a:ea typeface="Open Sans"/>
                <a:cs typeface="Open Sans"/>
                <a:sym typeface="Open Sans"/>
              </a:rPr>
              <a:t>Haskell</a:t>
            </a:r>
            <a:endParaRPr sz="6000">
              <a:solidFill>
                <a:srgbClr val="5F25A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5F25A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Shape 209"/>
          <p:cNvSpPr txBox="1"/>
          <p:nvPr/>
        </p:nvSpPr>
        <p:spPr>
          <a:xfrm rot="-176730">
            <a:off x="5276030" y="2499208"/>
            <a:ext cx="3625490" cy="1249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sz="600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Shape 210"/>
          <p:cNvSpPr txBox="1"/>
          <p:nvPr/>
        </p:nvSpPr>
        <p:spPr>
          <a:xfrm rot="-462101">
            <a:off x="652711" y="2105492"/>
            <a:ext cx="2780280" cy="1249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660000"/>
                </a:solidFill>
                <a:latin typeface="Open Sans"/>
                <a:ea typeface="Open Sans"/>
                <a:cs typeface="Open Sans"/>
                <a:sym typeface="Open Sans"/>
              </a:rPr>
              <a:t>Prolog</a:t>
            </a:r>
            <a:endParaRPr sz="6000">
              <a:solidFill>
                <a:srgbClr val="66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Shape 211"/>
          <p:cNvSpPr txBox="1"/>
          <p:nvPr/>
        </p:nvSpPr>
        <p:spPr>
          <a:xfrm rot="367391">
            <a:off x="3843135" y="3446400"/>
            <a:ext cx="3656259" cy="1249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80900"/>
                </a:solidFill>
                <a:latin typeface="Open Sans"/>
                <a:ea typeface="Open Sans"/>
                <a:cs typeface="Open Sans"/>
                <a:sym typeface="Open Sans"/>
              </a:rPr>
              <a:t>Assembly</a:t>
            </a:r>
            <a:endParaRPr sz="6000">
              <a:solidFill>
                <a:srgbClr val="380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81550" y="4966600"/>
            <a:ext cx="2922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 sz="6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Shape 213"/>
          <p:cNvSpPr txBox="1"/>
          <p:nvPr/>
        </p:nvSpPr>
        <p:spPr>
          <a:xfrm rot="322780">
            <a:off x="7581841" y="3734392"/>
            <a:ext cx="4284572" cy="762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2B7D5"/>
                </a:solidFill>
                <a:latin typeface="Open Sans"/>
                <a:ea typeface="Open Sans"/>
                <a:cs typeface="Open Sans"/>
                <a:sym typeface="Open Sans"/>
              </a:rPr>
              <a:t>Objective-C</a:t>
            </a:r>
            <a:endParaRPr sz="6000">
              <a:solidFill>
                <a:srgbClr val="42B7D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178800" y="1755250"/>
            <a:ext cx="2598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A733"/>
                </a:solidFill>
                <a:latin typeface="Open Sans"/>
                <a:ea typeface="Open Sans"/>
                <a:cs typeface="Open Sans"/>
                <a:sym typeface="Open Sans"/>
              </a:rPr>
              <a:t>Swift</a:t>
            </a:r>
            <a:endParaRPr sz="6000">
              <a:solidFill>
                <a:srgbClr val="FFA7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Shape 215"/>
          <p:cNvSpPr txBox="1"/>
          <p:nvPr/>
        </p:nvSpPr>
        <p:spPr>
          <a:xfrm rot="301921">
            <a:off x="5307361" y="5339161"/>
            <a:ext cx="2462591" cy="839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Kotlin</a:t>
            </a:r>
            <a:endParaRPr sz="60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Shape 216"/>
          <p:cNvSpPr txBox="1"/>
          <p:nvPr/>
        </p:nvSpPr>
        <p:spPr>
          <a:xfrm rot="-638070">
            <a:off x="3482523" y="5234184"/>
            <a:ext cx="1991404" cy="1160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5818E"/>
                </a:solidFill>
                <a:latin typeface="Open Sans"/>
                <a:ea typeface="Open Sans"/>
                <a:cs typeface="Open Sans"/>
                <a:sym typeface="Open Sans"/>
              </a:rPr>
              <a:t>Elm</a:t>
            </a:r>
            <a:endParaRPr sz="6000">
              <a:solidFill>
                <a:srgbClr val="45818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Shape 217"/>
          <p:cNvSpPr txBox="1"/>
          <p:nvPr/>
        </p:nvSpPr>
        <p:spPr>
          <a:xfrm rot="161555">
            <a:off x="7881685" y="4744824"/>
            <a:ext cx="3684768" cy="958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41B47"/>
                </a:solidFill>
                <a:latin typeface="Open Sans"/>
                <a:ea typeface="Open Sans"/>
                <a:cs typeface="Open Sans"/>
                <a:sym typeface="Open Sans"/>
              </a:rPr>
              <a:t>Clojure</a:t>
            </a:r>
            <a:endParaRPr sz="60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Shape 218"/>
          <p:cNvSpPr txBox="1"/>
          <p:nvPr/>
        </p:nvSpPr>
        <p:spPr>
          <a:xfrm rot="525829">
            <a:off x="10305737" y="2032876"/>
            <a:ext cx="1998533" cy="1160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sz="60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Shape 219"/>
          <p:cNvSpPr txBox="1"/>
          <p:nvPr/>
        </p:nvSpPr>
        <p:spPr>
          <a:xfrm rot="212225">
            <a:off x="9931180" y="1225982"/>
            <a:ext cx="2922467" cy="743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BCD02"/>
                </a:solidFill>
                <a:latin typeface="Open Sans"/>
                <a:ea typeface="Open Sans"/>
                <a:cs typeface="Open Sans"/>
                <a:sym typeface="Open Sans"/>
              </a:rPr>
              <a:t>Shell</a:t>
            </a:r>
            <a:endParaRPr sz="6000">
              <a:solidFill>
                <a:srgbClr val="7BCD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1: I’m afraid to move away from my dear Python!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1: I’m afraid to move away from Python!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925" y="2601538"/>
            <a:ext cx="1654924" cy="16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343878" y="3053000"/>
            <a:ext cx="1992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Go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1: I’m afraid to move away from Python!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925" y="2601538"/>
            <a:ext cx="1654925" cy="16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343878" y="3053000"/>
            <a:ext cx="1992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Ruby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2: I’m ready to move away from 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What do you do with Summer?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2: I’m ready to move away from 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75" y="2040462"/>
            <a:ext cx="3396325" cy="339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5525" y="2620251"/>
            <a:ext cx="2073200" cy="2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Yes there are other languages...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838200" y="2093008"/>
            <a:ext cx="199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Open Sans"/>
                <a:ea typeface="Open Sans"/>
                <a:cs typeface="Open Sans"/>
                <a:sym typeface="Open Sans"/>
              </a:rPr>
              <a:t>Haskell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4094" l="0" r="0" t="4103"/>
          <a:stretch/>
        </p:blipFill>
        <p:spPr>
          <a:xfrm>
            <a:off x="9909674" y="1783725"/>
            <a:ext cx="1608050" cy="14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7021400" y="2093007"/>
            <a:ext cx="1995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Open Sans"/>
                <a:ea typeface="Open Sans"/>
                <a:cs typeface="Open Sans"/>
                <a:sym typeface="Open Sans"/>
              </a:rPr>
              <a:t>Rust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980" r="980" t="0"/>
          <a:stretch/>
        </p:blipFill>
        <p:spPr>
          <a:xfrm>
            <a:off x="3819375" y="4110000"/>
            <a:ext cx="144411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838200" y="4567508"/>
            <a:ext cx="199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Open Sans"/>
                <a:ea typeface="Open Sans"/>
                <a:cs typeface="Open Sans"/>
                <a:sym typeface="Open Sans"/>
              </a:rPr>
              <a:t>Swift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 b="4094" l="0" r="0" t="4103"/>
          <a:stretch/>
        </p:blipFill>
        <p:spPr>
          <a:xfrm>
            <a:off x="10002575" y="4110000"/>
            <a:ext cx="144411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7021400" y="4567508"/>
            <a:ext cx="199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Open Sans"/>
                <a:ea typeface="Open Sans"/>
                <a:cs typeface="Open Sans"/>
                <a:sym typeface="Open Sans"/>
              </a:rPr>
              <a:t>Kotlin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8350" y="1858963"/>
            <a:ext cx="1755999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241525" y="3053000"/>
            <a:ext cx="3095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175" y="2819975"/>
            <a:ext cx="40005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132000" y="1879725"/>
            <a:ext cx="66858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BeautifulSoup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Requests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Selenium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MechanicalSoup/Mechanize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241525" y="3053000"/>
            <a:ext cx="3095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Django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475" y="2705925"/>
            <a:ext cx="4762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241525" y="3053000"/>
            <a:ext cx="3095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Sanic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52139" t="0"/>
          <a:stretch/>
        </p:blipFill>
        <p:spPr>
          <a:xfrm>
            <a:off x="5765900" y="2494100"/>
            <a:ext cx="3157451" cy="29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904325" y="1993850"/>
            <a:ext cx="85617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●"/>
            </a:pP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Of course, there are just too many to name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5" y="2593238"/>
            <a:ext cx="2955626" cy="2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175" y="2322013"/>
            <a:ext cx="2878225" cy="28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163" y="4624763"/>
            <a:ext cx="2171585" cy="217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6">
            <a:alphaModFix/>
          </a:blip>
          <a:srcRect b="30643" l="23937" r="18548" t="34267"/>
          <a:stretch/>
        </p:blipFill>
        <p:spPr>
          <a:xfrm>
            <a:off x="5560550" y="5154500"/>
            <a:ext cx="2237450" cy="1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5500" y="2897463"/>
            <a:ext cx="1361280" cy="172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Scenario 3: I want to build stuff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983775" y="2086525"/>
            <a:ext cx="89589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●"/>
            </a:pPr>
            <a:r>
              <a:rPr lang="en-US" sz="2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https://github.com/kamranahmedse/developer-roadmap/tree/master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Projects...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827225" y="1691375"/>
            <a:ext cx="8912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●"/>
            </a:pP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You do one </a:t>
            </a: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in Third Year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38200" y="2585300"/>
            <a:ext cx="8581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Starting your own personal projects is no harm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Stay in touch with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825625"/>
            <a:ext cx="10515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2463475"/>
            <a:ext cx="10515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Stuff we did in Redbrick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8200" y="2438025"/>
            <a:ext cx="10515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625" y="1334250"/>
            <a:ext cx="1973582" cy="23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800" y="1275100"/>
            <a:ext cx="2548300" cy="25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025" y="4500025"/>
            <a:ext cx="2474250" cy="10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9775" y="4760925"/>
            <a:ext cx="1973575" cy="19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0850" y="4389650"/>
            <a:ext cx="2712625" cy="11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Project Ideas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27225" y="1691375"/>
            <a:ext cx="8912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●"/>
            </a:pP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Facebook, Twitter, Reddit Bots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838200" y="2585300"/>
            <a:ext cx="8581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your own interpreter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838200" y="3439100"/>
            <a:ext cx="8581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personal site (possibly a static site)</a:t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838200" y="4218600"/>
            <a:ext cx="8581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something that annoys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Project Ideas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27225" y="1691375"/>
            <a:ext cx="9366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●"/>
            </a:pPr>
            <a:r>
              <a:rPr lang="en-US" sz="2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https://github.com/tuvtran/project-based-learning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838200" y="2585300"/>
            <a:ext cx="8581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https://github.com/karan/Projects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Questions?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112" name="Shape 112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350" y="739475"/>
            <a:ext cx="2548300" cy="25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120" name="Shape 120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225" y="824125"/>
            <a:ext cx="1973582" cy="23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128" name="Shape 128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550" y="1082175"/>
            <a:ext cx="2474250" cy="10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things we covered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136" name="Shape 136"/>
          <p:cNvSpPr txBox="1"/>
          <p:nvPr/>
        </p:nvSpPr>
        <p:spPr>
          <a:xfrm>
            <a:off x="878025" y="1679300"/>
            <a:ext cx="95157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Wanna do more?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825625"/>
            <a:ext cx="10515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You can l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earn about stuff you do next year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2017100"/>
            <a:ext cx="10515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You can learn about stuff you’ll never do in college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Second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year</a:t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1825625"/>
            <a:ext cx="10515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Second year is hard.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2885825"/>
            <a:ext cx="10515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Second semester has three more new languages :(</a:t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2018775"/>
            <a:ext cx="10515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First semester you have three new “languages” to learn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