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embeddedFontLst>
    <p:embeddedFont>
      <p:font typeface="Montserrat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  <p:embeddedFont>
      <p:font typeface="Comfortaa Regular"/>
      <p:regular r:id="rId24"/>
      <p:bold r:id="rId25"/>
    </p:embeddedFont>
    <p:embeddedFont>
      <p:font typeface="Comfortaa"/>
      <p:regular r:id="rId26"/>
      <p:bold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CD4D445-9E32-428A-A8AF-68C7502C24F2}">
  <a:tblStyle styleId="{6CD4D445-9E32-428A-A8AF-68C7502C24F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22" Type="http://schemas.openxmlformats.org/officeDocument/2006/relationships/font" Target="fonts/Lato-italic.fntdata"/><Relationship Id="rId21" Type="http://schemas.openxmlformats.org/officeDocument/2006/relationships/font" Target="fonts/Lato-bold.fntdata"/><Relationship Id="rId24" Type="http://schemas.openxmlformats.org/officeDocument/2006/relationships/font" Target="fonts/ComfortaaRegular-regular.fntdata"/><Relationship Id="rId23" Type="http://schemas.openxmlformats.org/officeDocument/2006/relationships/font" Target="fonts/La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Comfortaa-regular.fntdata"/><Relationship Id="rId25" Type="http://schemas.openxmlformats.org/officeDocument/2006/relationships/font" Target="fonts/ComfortaaRegular-bold.fntdata"/><Relationship Id="rId27" Type="http://schemas.openxmlformats.org/officeDocument/2006/relationships/font" Target="fonts/Comfortaa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19" Type="http://schemas.openxmlformats.org/officeDocument/2006/relationships/font" Target="fonts/Montserrat-boldItalic.fntdata"/><Relationship Id="rId18" Type="http://schemas.openxmlformats.org/officeDocument/2006/relationships/font" Target="fonts/Montserrat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behance.net/gallery/105055053/Rewards-Mobile-App-UI-Design?tracking_source=project_owner_other_projects" TargetMode="Externa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behance.net/gallery/94142957/Revolut-Version-2-UX-study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https://www.behance.net/gallery/105055053/Rewards-Mobile-App-UI-Design?tracking_source=project_owner_other_projects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Landing page idea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df4f958f5a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df4f958f5a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df4f958f5a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df4f958f5a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df4f958f5a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df4f958f5a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df569d39d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df569d39d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df569d39d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df569d39d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df569d39d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df569d39d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df569d39d8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df569d39d8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df569d39d8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df569d39d8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https://www.behance.net/gallery/94142957/Revolut-Version-2-UX-study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Nice UI elements for App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207178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rgbClr val="D8F2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rgbClr val="1947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rgbClr val="82F5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4EF21"/>
              </a:buClr>
              <a:buSzPts val="4000"/>
              <a:buFont typeface="Comfortaa Regular"/>
              <a:buNone/>
              <a:defRPr sz="4000">
                <a:solidFill>
                  <a:srgbClr val="F4EF21"/>
                </a:solidFill>
                <a:latin typeface="Comfortaa Regular"/>
                <a:ea typeface="Comfortaa Regular"/>
                <a:cs typeface="Comfortaa Regular"/>
                <a:sym typeface="Comfortaa Regula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Comfortaa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oogle Shape;122;p11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23" name="Google Shape;123;p11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26" name="Google Shape;12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12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29" name="Google Shape;129;p12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2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12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2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2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12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12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12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12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2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2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2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12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12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12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12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12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12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7" name="Google Shape;147;p12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48" name="Google Shape;148;p12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49" name="Google Shape;1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207178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rgbClr val="D8F2F0"/>
                </a:highlight>
              </a:endParaRPr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rgbClr val="D8F2F0"/>
                </a:highlight>
              </a:endParaRPr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rgbClr val="D8F2F0"/>
                </a:highlight>
              </a:endParaRPr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rgbClr val="D8F2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rgbClr val="D8F2F0"/>
                </a:highlight>
              </a:endParaRPr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rgbClr val="D8F2F0"/>
                </a:highlight>
              </a:endParaRPr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rgbClr val="D8F2F0"/>
                </a:highlight>
              </a:endParaRPr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rgbClr val="D8F2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rgbClr val="D8F2F0"/>
                </a:highlight>
              </a:endParaRPr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rgbClr val="82F5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rgbClr val="D8F2F0"/>
                </a:highlight>
              </a:endParaRPr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rgbClr val="D8F2F0"/>
                </a:highlight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rgbClr val="D8F2F0"/>
                </a:highlight>
              </a:endParaRPr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rgbClr val="D8F2F0"/>
                </a:highlight>
              </a:endParaRPr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rgbClr val="D8F2F0"/>
                </a:highlight>
              </a:endParaRPr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rgbClr val="D8F2F0"/>
                </a:highlight>
              </a:endParaRPr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rgbClr val="1947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rgbClr val="D8F2F0"/>
                </a:highlight>
              </a:endParaRPr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rgbClr val="D8F2F0"/>
                </a:highlight>
              </a:endParaRPr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rgbClr val="D8F2F0"/>
                </a:highlight>
              </a:endParaRPr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rgbClr val="D8F2F0"/>
                </a:highlight>
              </a:endParaRPr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rgbClr val="D8F2F0"/>
                </a:highlight>
              </a:endParaRPr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4EF21"/>
              </a:buClr>
              <a:buSzPts val="2800"/>
              <a:buFont typeface="Comfortaa Regular"/>
              <a:buNone/>
              <a:defRPr>
                <a:solidFill>
                  <a:srgbClr val="F4EF21"/>
                </a:solidFill>
                <a:latin typeface="Comfortaa Regular"/>
                <a:ea typeface="Comfortaa Regular"/>
                <a:cs typeface="Comfortaa Regular"/>
                <a:sym typeface="Comfortaa Regula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bg>
      <p:bgPr>
        <a:solidFill>
          <a:srgbClr val="207178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43" name="Google Shape;43;p4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rgbClr val="D8F2F0"/>
                </a:highlight>
              </a:endParaRPr>
            </a:p>
          </p:txBody>
        </p:sp>
        <p:sp>
          <p:nvSpPr>
            <p:cNvPr id="44" name="Google Shape;44;p4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rgbClr val="D8F2F0"/>
                </a:highlight>
              </a:endParaRPr>
            </a:p>
          </p:txBody>
        </p:sp>
        <p:sp>
          <p:nvSpPr>
            <p:cNvPr id="45" name="Google Shape;45;p4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rgbClr val="D8F2F0"/>
                </a:highlight>
              </a:endParaRPr>
            </a:p>
          </p:txBody>
        </p:sp>
        <p:sp>
          <p:nvSpPr>
            <p:cNvPr id="46" name="Google Shape;46;p4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rgbClr val="D8F2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rgbClr val="D8F2F0"/>
                </a:highlight>
              </a:endParaRPr>
            </a:p>
          </p:txBody>
        </p:sp>
        <p:sp>
          <p:nvSpPr>
            <p:cNvPr id="47" name="Google Shape;47;p4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rgbClr val="D8F2F0"/>
                </a:highlight>
              </a:endParaRPr>
            </a:p>
          </p:txBody>
        </p:sp>
        <p:sp>
          <p:nvSpPr>
            <p:cNvPr id="48" name="Google Shape;48;p4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rgbClr val="D8F2F0"/>
                </a:highlight>
              </a:endParaRPr>
            </a:p>
          </p:txBody>
        </p:sp>
        <p:sp>
          <p:nvSpPr>
            <p:cNvPr id="49" name="Google Shape;49;p4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rgbClr val="D8F2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rgbClr val="D8F2F0"/>
                </a:highlight>
              </a:endParaRPr>
            </a:p>
          </p:txBody>
        </p:sp>
        <p:sp>
          <p:nvSpPr>
            <p:cNvPr id="50" name="Google Shape;50;p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rgbClr val="82F5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rgbClr val="D8F2F0"/>
                </a:highlight>
              </a:endParaRPr>
            </a:p>
          </p:txBody>
        </p:sp>
        <p:sp>
          <p:nvSpPr>
            <p:cNvPr id="51" name="Google Shape;51;p4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rgbClr val="D8F2F0"/>
                </a:highlight>
              </a:endParaRPr>
            </a:p>
          </p:txBody>
        </p:sp>
        <p:sp>
          <p:nvSpPr>
            <p:cNvPr id="52" name="Google Shape;52;p4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rgbClr val="D8F2F0"/>
                </a:highlight>
              </a:endParaRPr>
            </a:p>
          </p:txBody>
        </p:sp>
        <p:sp>
          <p:nvSpPr>
            <p:cNvPr id="53" name="Google Shape;53;p4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rgbClr val="D8F2F0"/>
                </a:highlight>
              </a:endParaRPr>
            </a:p>
          </p:txBody>
        </p:sp>
        <p:sp>
          <p:nvSpPr>
            <p:cNvPr id="54" name="Google Shape;54;p4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rgbClr val="D8F2F0"/>
                </a:highlight>
              </a:endParaRPr>
            </a:p>
          </p:txBody>
        </p:sp>
        <p:sp>
          <p:nvSpPr>
            <p:cNvPr id="55" name="Google Shape;55;p4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rgbClr val="D8F2F0"/>
                </a:highlight>
              </a:endParaRPr>
            </a:p>
          </p:txBody>
        </p:sp>
        <p:sp>
          <p:nvSpPr>
            <p:cNvPr id="56" name="Google Shape;56;p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rgbClr val="1947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rgbClr val="D8F2F0"/>
                </a:highlight>
              </a:endParaRPr>
            </a:p>
          </p:txBody>
        </p:sp>
        <p:sp>
          <p:nvSpPr>
            <p:cNvPr id="57" name="Google Shape;57;p4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rgbClr val="D8F2F0"/>
                </a:highlight>
              </a:endParaRPr>
            </a:p>
          </p:txBody>
        </p:sp>
        <p:sp>
          <p:nvSpPr>
            <p:cNvPr id="58" name="Google Shape;58;p4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rgbClr val="D8F2F0"/>
                </a:highlight>
              </a:endParaRPr>
            </a:p>
          </p:txBody>
        </p:sp>
        <p:sp>
          <p:nvSpPr>
            <p:cNvPr id="59" name="Google Shape;59;p4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rgbClr val="D8F2F0"/>
                </a:highlight>
              </a:endParaRPr>
            </a:p>
          </p:txBody>
        </p:sp>
        <p:sp>
          <p:nvSpPr>
            <p:cNvPr id="60" name="Google Shape;60;p4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rgbClr val="D8F2F0"/>
                </a:highlight>
              </a:endParaRPr>
            </a:p>
          </p:txBody>
        </p:sp>
      </p:grpSp>
      <p:sp>
        <p:nvSpPr>
          <p:cNvPr id="61" name="Google Shape;61;p4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4EF21"/>
              </a:buClr>
              <a:buSzPts val="2800"/>
              <a:buFont typeface="Comfortaa Regular"/>
              <a:buNone/>
              <a:defRPr>
                <a:solidFill>
                  <a:srgbClr val="F4EF21"/>
                </a:solidFill>
                <a:latin typeface="Comfortaa Regular"/>
                <a:ea typeface="Comfortaa Regular"/>
                <a:cs typeface="Comfortaa Regular"/>
                <a:sym typeface="Comfortaa Regula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2" name="Google Shape;6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207178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oogle Shape;64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5" name="Google Shape;65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rgbClr val="1947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rgbClr val="82F5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7" name="Google Shape;67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4EF21"/>
              </a:buClr>
              <a:buSzPts val="2400"/>
              <a:buFont typeface="Comfortaa Regular"/>
              <a:buNone/>
              <a:defRPr sz="2400">
                <a:solidFill>
                  <a:srgbClr val="F4EF21"/>
                </a:solidFill>
                <a:latin typeface="Comfortaa Regular"/>
                <a:ea typeface="Comfortaa Regular"/>
                <a:cs typeface="Comfortaa Regular"/>
                <a:sym typeface="Comfortaa Regula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8" name="Google Shape;68;p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Font typeface="Comfortaa"/>
              <a:buChar char="●"/>
              <a:defRPr>
                <a:latin typeface="Comfortaa"/>
                <a:ea typeface="Comfortaa"/>
                <a:cs typeface="Comfortaa"/>
                <a:sym typeface="Comfortaa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Font typeface="Comfortaa"/>
              <a:buChar char="○"/>
              <a:defRPr>
                <a:latin typeface="Comfortaa"/>
                <a:ea typeface="Comfortaa"/>
                <a:cs typeface="Comfortaa"/>
                <a:sym typeface="Comfortaa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Font typeface="Comfortaa"/>
              <a:buChar char="■"/>
              <a:defRPr>
                <a:latin typeface="Comfortaa"/>
                <a:ea typeface="Comfortaa"/>
                <a:cs typeface="Comfortaa"/>
                <a:sym typeface="Comfortaa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Font typeface="Comfortaa"/>
              <a:buChar char="●"/>
              <a:defRPr>
                <a:latin typeface="Comfortaa"/>
                <a:ea typeface="Comfortaa"/>
                <a:cs typeface="Comfortaa"/>
                <a:sym typeface="Comfortaa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Font typeface="Comfortaa"/>
              <a:buChar char="○"/>
              <a:defRPr>
                <a:latin typeface="Comfortaa"/>
                <a:ea typeface="Comfortaa"/>
                <a:cs typeface="Comfortaa"/>
                <a:sym typeface="Comfortaa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Font typeface="Comfortaa"/>
              <a:buChar char="■"/>
              <a:defRPr>
                <a:latin typeface="Comfortaa"/>
                <a:ea typeface="Comfortaa"/>
                <a:cs typeface="Comfortaa"/>
                <a:sym typeface="Comfortaa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Font typeface="Comfortaa"/>
              <a:buChar char="●"/>
              <a:defRPr>
                <a:latin typeface="Comfortaa"/>
                <a:ea typeface="Comfortaa"/>
                <a:cs typeface="Comfortaa"/>
                <a:sym typeface="Comfortaa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Font typeface="Comfortaa"/>
              <a:buChar char="○"/>
              <a:defRPr>
                <a:latin typeface="Comfortaa"/>
                <a:ea typeface="Comfortaa"/>
                <a:cs typeface="Comfortaa"/>
                <a:sym typeface="Comfortaa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Font typeface="Comfortaa"/>
              <a:buChar char="■"/>
              <a:defRPr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pic>
        <p:nvPicPr>
          <p:cNvPr id="69" name="Google Shape;69;p5"/>
          <p:cNvPicPr preferRelativeResize="0"/>
          <p:nvPr/>
        </p:nvPicPr>
        <p:blipFill rotWithShape="1">
          <a:blip r:embed="rId2">
            <a:alphaModFix/>
          </a:blip>
          <a:srcRect b="11189" l="19441" r="17046" t="21407"/>
          <a:stretch/>
        </p:blipFill>
        <p:spPr>
          <a:xfrm>
            <a:off x="8596101" y="4562050"/>
            <a:ext cx="547901" cy="581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oogle Shape;71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72" name="Google Shape;72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4" name="Google Shape;74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6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6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7" name="Google Shape;7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oogle Shape;79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80" name="Google Shape;80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2" name="Google Shape;82;p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3" name="Google Shape;83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8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86" name="Google Shape;86;p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8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9" name="Google Shape;89;p8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93" name="Google Shape;93;p9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9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9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9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9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9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9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9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9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9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9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9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9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9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9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9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9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1" name="Google Shape;111;p9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2" name="Google Shape;11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oogle Shape;114;p10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115" name="Google Shape;115;p1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0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7" name="Google Shape;117;p10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8" name="Google Shape;118;p10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19" name="Google Shape;119;p10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0" name="Google Shape;12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4"/>
          <p:cNvSpPr txBox="1"/>
          <p:nvPr>
            <p:ph idx="4294967295" type="subTitle"/>
          </p:nvPr>
        </p:nvSpPr>
        <p:spPr>
          <a:xfrm>
            <a:off x="298275" y="4562050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300">
                <a:solidFill>
                  <a:srgbClr val="F4EF21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Brand Identity Toolkit</a:t>
            </a:r>
            <a:endParaRPr sz="2300">
              <a:solidFill>
                <a:srgbClr val="F4EF21"/>
              </a:solidFill>
              <a:latin typeface="Comfortaa Regular"/>
              <a:ea typeface="Comfortaa Regular"/>
              <a:cs typeface="Comfortaa Regular"/>
              <a:sym typeface="Comfortaa Regular"/>
            </a:endParaRPr>
          </a:p>
        </p:txBody>
      </p:sp>
      <p:pic>
        <p:nvPicPr>
          <p:cNvPr id="157" name="Google Shape;157;p14"/>
          <p:cNvPicPr preferRelativeResize="0"/>
          <p:nvPr/>
        </p:nvPicPr>
        <p:blipFill rotWithShape="1">
          <a:blip r:embed="rId4">
            <a:alphaModFix/>
          </a:blip>
          <a:srcRect b="11189" l="19441" r="17046" t="21407"/>
          <a:stretch/>
        </p:blipFill>
        <p:spPr>
          <a:xfrm>
            <a:off x="8516501" y="4562050"/>
            <a:ext cx="547901" cy="581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07178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4EF21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Table of Contents </a:t>
            </a:r>
            <a:endParaRPr>
              <a:solidFill>
                <a:srgbClr val="F4EF21"/>
              </a:solidFill>
              <a:latin typeface="Comfortaa Regular"/>
              <a:ea typeface="Comfortaa Regular"/>
              <a:cs typeface="Comfortaa Regular"/>
              <a:sym typeface="Comfortaa Regular"/>
            </a:endParaRPr>
          </a:p>
        </p:txBody>
      </p:sp>
      <p:sp>
        <p:nvSpPr>
          <p:cNvPr id="163" name="Google Shape;163;p15"/>
          <p:cNvSpPr txBox="1"/>
          <p:nvPr>
            <p:ph idx="1" type="body"/>
          </p:nvPr>
        </p:nvSpPr>
        <p:spPr>
          <a:xfrm>
            <a:off x="1297500" y="1116150"/>
            <a:ext cx="7038900" cy="3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Comfortaa"/>
              <a:buAutoNum type="arabicPeriod"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Brand Heart Workbook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Font typeface="Comfortaa"/>
              <a:buAutoNum type="arabicPeriod"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Personas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 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Font typeface="Comfortaa"/>
              <a:buAutoNum type="arabicPeriod"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Competitive</a:t>
            </a:r>
            <a:r>
              <a:rPr lang="en">
                <a:latin typeface="Comfortaa"/>
                <a:ea typeface="Comfortaa"/>
                <a:cs typeface="Comfortaa"/>
                <a:sym typeface="Comfortaa"/>
              </a:rPr>
              <a:t> Analysis 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Font typeface="Comfortaa"/>
              <a:buAutoNum type="arabicPeriod"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Brand Messaging 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Font typeface="Comfortaa"/>
              <a:buAutoNum type="arabicPeriod"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Brand Voice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Font typeface="Comfortaa"/>
              <a:buAutoNum type="arabicPeriod"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Visual Identity 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6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300"/>
              <a:t>Brand Heart </a:t>
            </a:r>
            <a:endParaRPr sz="5300"/>
          </a:p>
        </p:txBody>
      </p:sp>
      <p:pic>
        <p:nvPicPr>
          <p:cNvPr id="169" name="Google Shape;169;p16"/>
          <p:cNvPicPr preferRelativeResize="0"/>
          <p:nvPr/>
        </p:nvPicPr>
        <p:blipFill rotWithShape="1">
          <a:blip r:embed="rId3">
            <a:alphaModFix/>
          </a:blip>
          <a:srcRect b="11189" l="19441" r="17046" t="21407"/>
          <a:stretch/>
        </p:blipFill>
        <p:spPr>
          <a:xfrm>
            <a:off x="8516501" y="4562050"/>
            <a:ext cx="547901" cy="581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0.1 </a:t>
            </a:r>
            <a:r>
              <a:rPr lang="en" sz="4400"/>
              <a:t>Our Purpose </a:t>
            </a:r>
            <a:endParaRPr sz="4400"/>
          </a:p>
        </p:txBody>
      </p:sp>
      <p:sp>
        <p:nvSpPr>
          <p:cNvPr id="175" name="Google Shape;175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/>
              <a:t>To help people realize their full potential and live out their best lives </a:t>
            </a:r>
            <a:r>
              <a:rPr lang="en" sz="1800"/>
              <a:t>through financial awareness, control, intelligence and health. </a:t>
            </a:r>
            <a:r>
              <a:rPr lang="en" sz="1800"/>
              <a:t> 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0.2 Our Vision </a:t>
            </a:r>
            <a:endParaRPr sz="4400"/>
          </a:p>
        </p:txBody>
      </p:sp>
      <p:sp>
        <p:nvSpPr>
          <p:cNvPr id="181" name="Google Shape;181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/>
              <a:t>We exist to develop a world and community of people who through the growth of their financial health, intelligence and control are able to live out </a:t>
            </a:r>
            <a:r>
              <a:rPr lang="en" sz="1800"/>
              <a:t>their lives to their fullest potential without worrying about their finances. 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0.3 Our Mission </a:t>
            </a:r>
            <a:endParaRPr sz="4400"/>
          </a:p>
        </p:txBody>
      </p:sp>
      <p:sp>
        <p:nvSpPr>
          <p:cNvPr id="187" name="Google Shape;187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/>
              <a:t>To set a new standard in personal financial management, that puts the well-being of </a:t>
            </a:r>
            <a:r>
              <a:rPr lang="en" sz="1800"/>
              <a:t>the people it is meant for first by helping them build the financial futures they deserve, within their means.   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0.5 Our Values </a:t>
            </a:r>
            <a:endParaRPr sz="4400"/>
          </a:p>
        </p:txBody>
      </p:sp>
      <p:sp>
        <p:nvSpPr>
          <p:cNvPr id="193" name="Google Shape;193;p20"/>
          <p:cNvSpPr txBox="1"/>
          <p:nvPr>
            <p:ph idx="1" type="body"/>
          </p:nvPr>
        </p:nvSpPr>
        <p:spPr>
          <a:xfrm>
            <a:off x="1297500" y="1427550"/>
            <a:ext cx="7038900" cy="305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Commitment to </a:t>
            </a:r>
            <a:r>
              <a:rPr lang="en" sz="1800"/>
              <a:t>wanting</a:t>
            </a:r>
            <a:r>
              <a:rPr lang="en" sz="1800"/>
              <a:t> the best for others &amp; ourselves (win-win relationships)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Respect &amp; all it encompasses regarding the treatment of others &amp; self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Love for what we do, others and self.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Practicing an enthusiastic view about life.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Commitment towards exploring and believing in the achievement of the possibilities life has to offer.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Being self-starters. (Taking initiative) </a:t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1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300"/>
              <a:t>Our bluds   </a:t>
            </a:r>
            <a:endParaRPr sz="5300"/>
          </a:p>
        </p:txBody>
      </p:sp>
      <p:sp>
        <p:nvSpPr>
          <p:cNvPr id="199" name="Google Shape;199;p21"/>
          <p:cNvSpPr txBox="1"/>
          <p:nvPr/>
        </p:nvSpPr>
        <p:spPr>
          <a:xfrm>
            <a:off x="823850" y="3201700"/>
            <a:ext cx="476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4EF21"/>
                </a:solidFill>
                <a:latin typeface="Comfortaa"/>
                <a:ea typeface="Comfortaa"/>
                <a:cs typeface="Comfortaa"/>
                <a:sym typeface="Comfortaa"/>
              </a:rPr>
              <a:t>Target Audiences we want to communicate to. </a:t>
            </a:r>
            <a:endParaRPr>
              <a:solidFill>
                <a:srgbClr val="F4EF2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200" name="Google Shape;200;p21"/>
          <p:cNvPicPr preferRelativeResize="0"/>
          <p:nvPr/>
        </p:nvPicPr>
        <p:blipFill rotWithShape="1">
          <a:blip r:embed="rId3">
            <a:alphaModFix/>
          </a:blip>
          <a:srcRect b="11189" l="19441" r="17046" t="21407"/>
          <a:stretch/>
        </p:blipFill>
        <p:spPr>
          <a:xfrm>
            <a:off x="8516501" y="4562050"/>
            <a:ext cx="547901" cy="581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07178"/>
        </a:solidFill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Google Shape;205;p22"/>
          <p:cNvPicPr preferRelativeResize="0"/>
          <p:nvPr/>
        </p:nvPicPr>
        <p:blipFill rotWithShape="1">
          <a:blip r:embed="rId3">
            <a:alphaModFix/>
          </a:blip>
          <a:srcRect b="11189" l="19441" r="17046" t="21407"/>
          <a:stretch/>
        </p:blipFill>
        <p:spPr>
          <a:xfrm>
            <a:off x="8516501" y="4562050"/>
            <a:ext cx="547901" cy="581448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06" name="Google Shape;206;p22"/>
          <p:cNvGraphicFramePr/>
          <p:nvPr/>
        </p:nvGraphicFramePr>
        <p:xfrm>
          <a:off x="952500" y="3106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{6CD4D445-9E32-428A-A8AF-68C7502C24F2}</a:tableStyleId>
              </a:tblPr>
              <a:tblGrid>
                <a:gridCol w="998200"/>
                <a:gridCol w="1892425"/>
                <a:gridCol w="2174175"/>
                <a:gridCol w="2174175"/>
              </a:tblGrid>
              <a:tr h="440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F4EF21"/>
                          </a:solidFill>
                          <a:latin typeface="Comfortaa Regular"/>
                          <a:ea typeface="Comfortaa Regular"/>
                          <a:cs typeface="Comfortaa Regular"/>
                          <a:sym typeface="Comfortaa Regular"/>
                        </a:rPr>
                        <a:t>Name </a:t>
                      </a:r>
                      <a:endParaRPr sz="1300">
                        <a:solidFill>
                          <a:srgbClr val="F4EF21"/>
                        </a:solidFill>
                        <a:latin typeface="Comfortaa Regular"/>
                        <a:ea typeface="Comfortaa Regular"/>
                        <a:cs typeface="Comfortaa Regular"/>
                        <a:sym typeface="Comfortaa Regula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40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F4EF21"/>
                          </a:solidFill>
                          <a:latin typeface="Comfortaa Regular"/>
                          <a:ea typeface="Comfortaa Regular"/>
                          <a:cs typeface="Comfortaa Regular"/>
                          <a:sym typeface="Comfortaa Regular"/>
                        </a:rPr>
                        <a:t>Age</a:t>
                      </a:r>
                      <a:endParaRPr sz="1300">
                        <a:solidFill>
                          <a:srgbClr val="F4EF21"/>
                        </a:solidFill>
                        <a:latin typeface="Comfortaa Regular"/>
                        <a:ea typeface="Comfortaa Regular"/>
                        <a:cs typeface="Comfortaa Regular"/>
                        <a:sym typeface="Comfortaa Regula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23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F4EF21"/>
                          </a:solidFill>
                          <a:latin typeface="Comfortaa Regular"/>
                          <a:ea typeface="Comfortaa Regular"/>
                          <a:cs typeface="Comfortaa Regular"/>
                          <a:sym typeface="Comfortaa Regular"/>
                        </a:rPr>
                        <a:t>Gender</a:t>
                      </a:r>
                      <a:endParaRPr sz="1300">
                        <a:solidFill>
                          <a:srgbClr val="F4EF21"/>
                        </a:solidFill>
                        <a:latin typeface="Comfortaa Regular"/>
                        <a:ea typeface="Comfortaa Regular"/>
                        <a:cs typeface="Comfortaa Regular"/>
                        <a:sym typeface="Comfortaa Regula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643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F4EF21"/>
                          </a:solidFill>
                          <a:latin typeface="Comfortaa Regular"/>
                          <a:ea typeface="Comfortaa Regular"/>
                          <a:cs typeface="Comfortaa Regular"/>
                          <a:sym typeface="Comfortaa Regular"/>
                        </a:rPr>
                        <a:t>Occupation</a:t>
                      </a:r>
                      <a:endParaRPr sz="1300">
                        <a:solidFill>
                          <a:srgbClr val="F4EF21"/>
                        </a:solidFill>
                        <a:latin typeface="Comfortaa Regular"/>
                        <a:ea typeface="Comfortaa Regular"/>
                        <a:cs typeface="Comfortaa Regular"/>
                        <a:sym typeface="Comfortaa Regula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23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F4EF21"/>
                          </a:solidFill>
                          <a:latin typeface="Comfortaa Regular"/>
                          <a:ea typeface="Comfortaa Regular"/>
                          <a:cs typeface="Comfortaa Regular"/>
                          <a:sym typeface="Comfortaa Regular"/>
                        </a:rPr>
                        <a:t>Channels </a:t>
                      </a:r>
                      <a:endParaRPr sz="1300">
                        <a:solidFill>
                          <a:srgbClr val="F4EF21"/>
                        </a:solidFill>
                        <a:latin typeface="Comfortaa Regular"/>
                        <a:ea typeface="Comfortaa Regular"/>
                        <a:cs typeface="Comfortaa Regular"/>
                        <a:sym typeface="Comfortaa Regula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23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F4EF21"/>
                          </a:solidFill>
                          <a:latin typeface="Comfortaa Regular"/>
                          <a:ea typeface="Comfortaa Regular"/>
                          <a:cs typeface="Comfortaa Regular"/>
                          <a:sym typeface="Comfortaa Regular"/>
                        </a:rPr>
                        <a:t>Goals </a:t>
                      </a:r>
                      <a:endParaRPr sz="1300">
                        <a:solidFill>
                          <a:srgbClr val="F4EF21"/>
                        </a:solidFill>
                        <a:latin typeface="Comfortaa Regular"/>
                        <a:ea typeface="Comfortaa Regular"/>
                        <a:cs typeface="Comfortaa Regular"/>
                        <a:sym typeface="Comfortaa Regula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643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F4EF21"/>
                          </a:solidFill>
                          <a:latin typeface="Comfortaa Regular"/>
                          <a:ea typeface="Comfortaa Regular"/>
                          <a:cs typeface="Comfortaa Regular"/>
                          <a:sym typeface="Comfortaa Regular"/>
                        </a:rPr>
                        <a:t>Pain Points</a:t>
                      </a:r>
                      <a:endParaRPr sz="1300">
                        <a:solidFill>
                          <a:srgbClr val="F4EF21"/>
                        </a:solidFill>
                        <a:latin typeface="Comfortaa Regular"/>
                        <a:ea typeface="Comfortaa Regular"/>
                        <a:cs typeface="Comfortaa Regular"/>
                        <a:sym typeface="Comfortaa Regula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108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F4EF21"/>
                          </a:solidFill>
                          <a:latin typeface="Comfortaa Regular"/>
                          <a:ea typeface="Comfortaa Regular"/>
                          <a:cs typeface="Comfortaa Regular"/>
                          <a:sym typeface="Comfortaa Regular"/>
                        </a:rPr>
                        <a:t>How Khula helps them</a:t>
                      </a:r>
                      <a:endParaRPr sz="1300">
                        <a:solidFill>
                          <a:srgbClr val="F4EF21"/>
                        </a:solidFill>
                        <a:latin typeface="Comfortaa Regular"/>
                        <a:ea typeface="Comfortaa Regular"/>
                        <a:cs typeface="Comfortaa Regular"/>
                        <a:sym typeface="Comfortaa Regula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07" name="Google Shape;207;p22"/>
          <p:cNvSpPr txBox="1"/>
          <p:nvPr/>
        </p:nvSpPr>
        <p:spPr>
          <a:xfrm>
            <a:off x="890825" y="275725"/>
            <a:ext cx="5896500" cy="7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00">
              <a:solidFill>
                <a:srgbClr val="F4EF21"/>
              </a:solidFill>
              <a:latin typeface="Comfortaa Regular"/>
              <a:ea typeface="Comfortaa Regular"/>
              <a:cs typeface="Comfortaa Regular"/>
              <a:sym typeface="Comfortaa Regula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