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7"/>
  </p:notesMasterIdLst>
  <p:handoutMasterIdLst>
    <p:handoutMasterId r:id="rId18"/>
  </p:handoutMasterIdLst>
  <p:sldIdLst>
    <p:sldId id="257" r:id="rId5"/>
    <p:sldId id="389" r:id="rId6"/>
    <p:sldId id="384" r:id="rId7"/>
    <p:sldId id="317" r:id="rId8"/>
    <p:sldId id="279" r:id="rId9"/>
    <p:sldId id="278" r:id="rId10"/>
    <p:sldId id="268" r:id="rId11"/>
    <p:sldId id="272" r:id="rId12"/>
    <p:sldId id="277" r:id="rId13"/>
    <p:sldId id="270" r:id="rId14"/>
    <p:sldId id="391" r:id="rId15"/>
    <p:sldId id="32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725" autoAdjust="0"/>
  </p:normalViewPr>
  <p:slideViewPr>
    <p:cSldViewPr snapToGrid="0">
      <p:cViewPr varScale="1">
        <p:scale>
          <a:sx n="75" d="100"/>
          <a:sy n="75" d="100"/>
        </p:scale>
        <p:origin x="82" y="221"/>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1" Type="http://schemas.openxmlformats.org/officeDocument/2006/relationships/image" Target="../media/image19.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281049E-C850-47D8-AB53-CB7042A6DAE0}" type="doc">
      <dgm:prSet loTypeId="urn:microsoft.com/office/officeart/2005/8/layout/vList2" loCatId="list" qsTypeId="urn:microsoft.com/office/officeart/2005/8/quickstyle/simple1" qsCatId="simple" csTypeId="urn:microsoft.com/office/officeart/2005/8/colors/colorful2" csCatId="colorful" phldr="1"/>
      <dgm:spPr/>
      <dgm:t>
        <a:bodyPr/>
        <a:lstStyle/>
        <a:p>
          <a:pPr rtl="1"/>
          <a:endParaRPr lang="ar-EG"/>
        </a:p>
      </dgm:t>
    </dgm:pt>
    <dgm:pt modelId="{7AC91E1B-F81B-4B24-B27A-DC8CB3979668}">
      <dgm:prSet phldrT="[Text]"/>
      <dgm:spPr/>
      <dgm:t>
        <a:bodyPr/>
        <a:lstStyle/>
        <a:p>
          <a:pPr rtl="0"/>
          <a:r>
            <a:rPr lang="en-US"/>
            <a:t>Problem Statement</a:t>
          </a:r>
          <a:endParaRPr lang="ar-EG" dirty="0"/>
        </a:p>
      </dgm:t>
    </dgm:pt>
    <dgm:pt modelId="{A5311904-89D6-43F0-85EC-0E97C7AFFCBA}" type="parTrans" cxnId="{0DD6CC03-9B0A-42F8-8241-0564BC8F5ADD}">
      <dgm:prSet/>
      <dgm:spPr/>
      <dgm:t>
        <a:bodyPr/>
        <a:lstStyle/>
        <a:p>
          <a:pPr rtl="0"/>
          <a:endParaRPr lang="ar-EG"/>
        </a:p>
      </dgm:t>
    </dgm:pt>
    <dgm:pt modelId="{D4265B2D-7611-44A8-82F0-CDC6B9DD8B67}" type="sibTrans" cxnId="{0DD6CC03-9B0A-42F8-8241-0564BC8F5ADD}">
      <dgm:prSet/>
      <dgm:spPr/>
      <dgm:t>
        <a:bodyPr/>
        <a:lstStyle/>
        <a:p>
          <a:pPr rtl="0"/>
          <a:endParaRPr lang="ar-EG"/>
        </a:p>
      </dgm:t>
    </dgm:pt>
    <dgm:pt modelId="{648E61AC-851E-490B-9408-44FF265FB2DA}">
      <dgm:prSet phldrT="[Text]"/>
      <dgm:spPr/>
      <dgm:t>
        <a:bodyPr/>
        <a:lstStyle/>
        <a:p>
          <a:pPr rtl="0"/>
          <a:r>
            <a:rPr lang="en-US"/>
            <a:t>Flow chart</a:t>
          </a:r>
          <a:endParaRPr lang="ar-EG" dirty="0"/>
        </a:p>
      </dgm:t>
    </dgm:pt>
    <dgm:pt modelId="{36D96082-7D89-43A8-9B0D-7FCB4F448499}" type="parTrans" cxnId="{8331909D-2C12-4408-A1C4-9D6B34543F34}">
      <dgm:prSet/>
      <dgm:spPr/>
      <dgm:t>
        <a:bodyPr/>
        <a:lstStyle/>
        <a:p>
          <a:pPr rtl="0"/>
          <a:endParaRPr lang="ar-EG"/>
        </a:p>
      </dgm:t>
    </dgm:pt>
    <dgm:pt modelId="{F5909427-C63D-401F-A15E-7C41BE17103E}" type="sibTrans" cxnId="{8331909D-2C12-4408-A1C4-9D6B34543F34}">
      <dgm:prSet/>
      <dgm:spPr/>
      <dgm:t>
        <a:bodyPr/>
        <a:lstStyle/>
        <a:p>
          <a:pPr rtl="0"/>
          <a:endParaRPr lang="ar-EG"/>
        </a:p>
      </dgm:t>
    </dgm:pt>
    <dgm:pt modelId="{D3FA5D42-AFB0-4896-A3CB-30DFB428C841}">
      <dgm:prSet phldrT="[Text]"/>
      <dgm:spPr/>
      <dgm:t>
        <a:bodyPr/>
        <a:lstStyle/>
        <a:p>
          <a:pPr algn="l" rtl="0"/>
          <a:r>
            <a:rPr lang="en-US"/>
            <a:t>Objectives</a:t>
          </a:r>
          <a:endParaRPr lang="ar-EG" dirty="0"/>
        </a:p>
      </dgm:t>
    </dgm:pt>
    <dgm:pt modelId="{706B78AD-6209-440B-AABD-365D04079565}" type="parTrans" cxnId="{48BFB9C4-8379-435F-ADB2-CF5153C727E4}">
      <dgm:prSet/>
      <dgm:spPr/>
      <dgm:t>
        <a:bodyPr/>
        <a:lstStyle/>
        <a:p>
          <a:pPr rtl="0"/>
          <a:endParaRPr lang="ar-EG"/>
        </a:p>
      </dgm:t>
    </dgm:pt>
    <dgm:pt modelId="{0CE40EF4-3C44-4153-9420-2FA2DB6FC2D8}" type="sibTrans" cxnId="{48BFB9C4-8379-435F-ADB2-CF5153C727E4}">
      <dgm:prSet/>
      <dgm:spPr/>
      <dgm:t>
        <a:bodyPr/>
        <a:lstStyle/>
        <a:p>
          <a:pPr rtl="0"/>
          <a:endParaRPr lang="ar-EG"/>
        </a:p>
      </dgm:t>
    </dgm:pt>
    <dgm:pt modelId="{4738C7E9-499A-4E5B-9B37-22845551F486}">
      <dgm:prSet phldrT="[Text]"/>
      <dgm:spPr/>
      <dgm:t>
        <a:bodyPr/>
        <a:lstStyle/>
        <a:p>
          <a:pPr algn="l" rtl="0"/>
          <a:r>
            <a:rPr lang="en-US"/>
            <a:t>Related Works</a:t>
          </a:r>
          <a:endParaRPr lang="ar-EG" dirty="0"/>
        </a:p>
      </dgm:t>
    </dgm:pt>
    <dgm:pt modelId="{2AE67C2F-8EB0-4B62-A0C0-8B73CEB0A27C}" type="parTrans" cxnId="{7552685D-A870-4758-83F9-7FB774AF1FC5}">
      <dgm:prSet/>
      <dgm:spPr/>
      <dgm:t>
        <a:bodyPr/>
        <a:lstStyle/>
        <a:p>
          <a:pPr rtl="0"/>
          <a:endParaRPr lang="ar-EG"/>
        </a:p>
      </dgm:t>
    </dgm:pt>
    <dgm:pt modelId="{B65A7064-1427-492D-8983-EF2F228F99B8}" type="sibTrans" cxnId="{7552685D-A870-4758-83F9-7FB774AF1FC5}">
      <dgm:prSet/>
      <dgm:spPr/>
      <dgm:t>
        <a:bodyPr/>
        <a:lstStyle/>
        <a:p>
          <a:pPr rtl="0"/>
          <a:endParaRPr lang="ar-EG"/>
        </a:p>
      </dgm:t>
    </dgm:pt>
    <dgm:pt modelId="{F2C2275F-113B-4E6D-A2F6-04A79A2EE63E}">
      <dgm:prSet phldrT="[Text]"/>
      <dgm:spPr/>
      <dgm:t>
        <a:bodyPr/>
        <a:lstStyle/>
        <a:p>
          <a:pPr algn="l" rtl="0"/>
          <a:r>
            <a:rPr lang="en-US"/>
            <a:t>Solution</a:t>
          </a:r>
          <a:endParaRPr lang="ar-EG" dirty="0"/>
        </a:p>
      </dgm:t>
    </dgm:pt>
    <dgm:pt modelId="{6652856E-E152-44A9-B5B7-681092B0339A}" type="parTrans" cxnId="{14606711-D503-40E6-A050-2EFC58B98A62}">
      <dgm:prSet/>
      <dgm:spPr/>
      <dgm:t>
        <a:bodyPr/>
        <a:lstStyle/>
        <a:p>
          <a:pPr rtl="0"/>
          <a:endParaRPr lang="ar-EG"/>
        </a:p>
      </dgm:t>
    </dgm:pt>
    <dgm:pt modelId="{A465C7E6-AF4B-4236-B864-1B36ADBDBEFB}" type="sibTrans" cxnId="{14606711-D503-40E6-A050-2EFC58B98A62}">
      <dgm:prSet/>
      <dgm:spPr/>
      <dgm:t>
        <a:bodyPr/>
        <a:lstStyle/>
        <a:p>
          <a:pPr rtl="0"/>
          <a:endParaRPr lang="ar-EG"/>
        </a:p>
      </dgm:t>
    </dgm:pt>
    <dgm:pt modelId="{04AA6E39-9D39-4A97-9F3A-5F9AB85FC0DF}">
      <dgm:prSet phldrT="[Text]"/>
      <dgm:spPr/>
      <dgm:t>
        <a:bodyPr/>
        <a:lstStyle/>
        <a:p>
          <a:pPr rtl="0"/>
          <a:r>
            <a:rPr lang="en-US"/>
            <a:t>Use Case Diagram</a:t>
          </a:r>
          <a:endParaRPr lang="ar-EG" dirty="0"/>
        </a:p>
      </dgm:t>
    </dgm:pt>
    <dgm:pt modelId="{48DC8D26-61EB-47A5-8F2D-A655A214BFA2}" type="parTrans" cxnId="{70A0D84D-6733-42B9-9B8F-7F13180BAE60}">
      <dgm:prSet/>
      <dgm:spPr/>
      <dgm:t>
        <a:bodyPr/>
        <a:lstStyle/>
        <a:p>
          <a:pPr rtl="1"/>
          <a:endParaRPr lang="ar-EG"/>
        </a:p>
      </dgm:t>
    </dgm:pt>
    <dgm:pt modelId="{C6A876D1-7830-41F0-81D3-C77BC995A9D6}" type="sibTrans" cxnId="{70A0D84D-6733-42B9-9B8F-7F13180BAE60}">
      <dgm:prSet/>
      <dgm:spPr/>
      <dgm:t>
        <a:bodyPr/>
        <a:lstStyle/>
        <a:p>
          <a:pPr rtl="1"/>
          <a:endParaRPr lang="ar-EG"/>
        </a:p>
      </dgm:t>
    </dgm:pt>
    <dgm:pt modelId="{130C8213-27C2-4530-B7C7-0115FD4DFF5D}">
      <dgm:prSet phldrT="[Text]"/>
      <dgm:spPr/>
      <dgm:t>
        <a:bodyPr/>
        <a:lstStyle/>
        <a:p>
          <a:pPr rtl="0"/>
          <a:r>
            <a:rPr lang="en-US"/>
            <a:t>Sequence Diagram</a:t>
          </a:r>
          <a:endParaRPr lang="ar-EG" dirty="0"/>
        </a:p>
      </dgm:t>
    </dgm:pt>
    <dgm:pt modelId="{BF95F00E-12A7-434F-B800-9A0D264F13EB}" type="parTrans" cxnId="{E621F5BF-6A11-4F20-80F3-FDA9110FB540}">
      <dgm:prSet/>
      <dgm:spPr/>
      <dgm:t>
        <a:bodyPr/>
        <a:lstStyle/>
        <a:p>
          <a:pPr rtl="1"/>
          <a:endParaRPr lang="ar-EG"/>
        </a:p>
      </dgm:t>
    </dgm:pt>
    <dgm:pt modelId="{50FE38F7-2697-4E47-B804-99BF9F23EF80}" type="sibTrans" cxnId="{E621F5BF-6A11-4F20-80F3-FDA9110FB540}">
      <dgm:prSet/>
      <dgm:spPr/>
      <dgm:t>
        <a:bodyPr/>
        <a:lstStyle/>
        <a:p>
          <a:pPr rtl="1"/>
          <a:endParaRPr lang="ar-EG"/>
        </a:p>
      </dgm:t>
    </dgm:pt>
    <dgm:pt modelId="{008D3934-8599-4C57-B1A1-4B6C6C019144}">
      <dgm:prSet phldrT="[Text]"/>
      <dgm:spPr/>
      <dgm:t>
        <a:bodyPr/>
        <a:lstStyle/>
        <a:p>
          <a:pPr rtl="0"/>
          <a:r>
            <a:rPr lang="en-US"/>
            <a:t>ER Diagram</a:t>
          </a:r>
          <a:endParaRPr lang="ar-EG" dirty="0"/>
        </a:p>
      </dgm:t>
    </dgm:pt>
    <dgm:pt modelId="{7D9D04FE-6DBF-4D2D-A021-745C4A32D856}" type="parTrans" cxnId="{C6192083-364F-4EA9-B8CB-458ED8A9D3D5}">
      <dgm:prSet/>
      <dgm:spPr/>
      <dgm:t>
        <a:bodyPr/>
        <a:lstStyle/>
        <a:p>
          <a:endParaRPr lang="en-US"/>
        </a:p>
      </dgm:t>
    </dgm:pt>
    <dgm:pt modelId="{7FBD1BB3-4ACC-43E1-9293-22423F7B79E5}" type="sibTrans" cxnId="{C6192083-364F-4EA9-B8CB-458ED8A9D3D5}">
      <dgm:prSet/>
      <dgm:spPr/>
      <dgm:t>
        <a:bodyPr/>
        <a:lstStyle/>
        <a:p>
          <a:endParaRPr lang="en-US"/>
        </a:p>
      </dgm:t>
    </dgm:pt>
    <dgm:pt modelId="{4C8CE6AF-9F4E-48A0-B44B-454C1B74F33C}" type="pres">
      <dgm:prSet presAssocID="{B281049E-C850-47D8-AB53-CB7042A6DAE0}" presName="linear" presStyleCnt="0">
        <dgm:presLayoutVars>
          <dgm:animLvl val="lvl"/>
          <dgm:resizeHandles val="exact"/>
        </dgm:presLayoutVars>
      </dgm:prSet>
      <dgm:spPr/>
    </dgm:pt>
    <dgm:pt modelId="{2D56283C-5110-4501-8A8D-A0FB827E7D5A}" type="pres">
      <dgm:prSet presAssocID="{7AC91E1B-F81B-4B24-B27A-DC8CB3979668}" presName="parentText" presStyleLbl="node1" presStyleIdx="0" presStyleCnt="8" custLinFactNeighborX="3488" custLinFactNeighborY="10322">
        <dgm:presLayoutVars>
          <dgm:chMax val="0"/>
          <dgm:bulletEnabled val="1"/>
        </dgm:presLayoutVars>
      </dgm:prSet>
      <dgm:spPr/>
    </dgm:pt>
    <dgm:pt modelId="{8086F8E6-3A36-4CC2-A362-32EDD7B8C58B}" type="pres">
      <dgm:prSet presAssocID="{D4265B2D-7611-44A8-82F0-CDC6B9DD8B67}" presName="spacer" presStyleCnt="0"/>
      <dgm:spPr/>
    </dgm:pt>
    <dgm:pt modelId="{5F7F3777-4472-4C20-923B-46092F7F8E31}" type="pres">
      <dgm:prSet presAssocID="{D3FA5D42-AFB0-4896-A3CB-30DFB428C841}" presName="parentText" presStyleLbl="node1" presStyleIdx="1" presStyleCnt="8" custLinFactY="100000" custLinFactNeighborX="197" custLinFactNeighborY="103776">
        <dgm:presLayoutVars>
          <dgm:chMax val="0"/>
          <dgm:bulletEnabled val="1"/>
        </dgm:presLayoutVars>
      </dgm:prSet>
      <dgm:spPr/>
    </dgm:pt>
    <dgm:pt modelId="{9B21262A-73E2-4268-BAC6-4B4AA40D44C4}" type="pres">
      <dgm:prSet presAssocID="{0CE40EF4-3C44-4153-9420-2FA2DB6FC2D8}" presName="spacer" presStyleCnt="0"/>
      <dgm:spPr/>
    </dgm:pt>
    <dgm:pt modelId="{CBFDA6EE-C807-4C2E-B157-C4B2299D7EFD}" type="pres">
      <dgm:prSet presAssocID="{4738C7E9-499A-4E5B-9B37-22845551F486}" presName="parentText" presStyleLbl="node1" presStyleIdx="2" presStyleCnt="8" custLinFactY="100000" custLinFactNeighborY="115461">
        <dgm:presLayoutVars>
          <dgm:chMax val="0"/>
          <dgm:bulletEnabled val="1"/>
        </dgm:presLayoutVars>
      </dgm:prSet>
      <dgm:spPr/>
    </dgm:pt>
    <dgm:pt modelId="{0201AD8E-600A-4B34-BD85-A255228DDE00}" type="pres">
      <dgm:prSet presAssocID="{B65A7064-1427-492D-8983-EF2F228F99B8}" presName="spacer" presStyleCnt="0"/>
      <dgm:spPr/>
    </dgm:pt>
    <dgm:pt modelId="{75C22FFA-D8F8-4789-B457-6B8C5998E2EC}" type="pres">
      <dgm:prSet presAssocID="{F2C2275F-113B-4E6D-A2F6-04A79A2EE63E}" presName="parentText" presStyleLbl="node1" presStyleIdx="3" presStyleCnt="8" custLinFactY="-200000" custLinFactNeighborY="-202614">
        <dgm:presLayoutVars>
          <dgm:chMax val="0"/>
          <dgm:bulletEnabled val="1"/>
        </dgm:presLayoutVars>
      </dgm:prSet>
      <dgm:spPr/>
    </dgm:pt>
    <dgm:pt modelId="{EF0CC284-82CC-4F16-BFC4-53D3C86C40A4}" type="pres">
      <dgm:prSet presAssocID="{A465C7E6-AF4B-4236-B864-1B36ADBDBEFB}" presName="spacer" presStyleCnt="0"/>
      <dgm:spPr/>
    </dgm:pt>
    <dgm:pt modelId="{BBAB5D38-C45E-4305-94AB-BF689C0BBC5A}" type="pres">
      <dgm:prSet presAssocID="{04AA6E39-9D39-4A97-9F3A-5F9AB85FC0DF}" presName="parentText" presStyleLbl="node1" presStyleIdx="4" presStyleCnt="8">
        <dgm:presLayoutVars>
          <dgm:chMax val="0"/>
          <dgm:bulletEnabled val="1"/>
        </dgm:presLayoutVars>
      </dgm:prSet>
      <dgm:spPr/>
    </dgm:pt>
    <dgm:pt modelId="{A9D6338B-B85F-4876-9FB2-BEC0C023390E}" type="pres">
      <dgm:prSet presAssocID="{C6A876D1-7830-41F0-81D3-C77BC995A9D6}" presName="spacer" presStyleCnt="0"/>
      <dgm:spPr/>
    </dgm:pt>
    <dgm:pt modelId="{6790629C-40C2-47E2-8141-5C52FE2081C9}" type="pres">
      <dgm:prSet presAssocID="{648E61AC-851E-490B-9408-44FF265FB2DA}" presName="parentText" presStyleLbl="node1" presStyleIdx="5" presStyleCnt="8">
        <dgm:presLayoutVars>
          <dgm:chMax val="0"/>
          <dgm:bulletEnabled val="1"/>
        </dgm:presLayoutVars>
      </dgm:prSet>
      <dgm:spPr/>
    </dgm:pt>
    <dgm:pt modelId="{85B7C6DA-266C-4B9D-B6DD-C9E22A5BBB0B}" type="pres">
      <dgm:prSet presAssocID="{F5909427-C63D-401F-A15E-7C41BE17103E}" presName="spacer" presStyleCnt="0"/>
      <dgm:spPr/>
    </dgm:pt>
    <dgm:pt modelId="{7565E645-0945-4374-82D8-2AFBE4D84DD7}" type="pres">
      <dgm:prSet presAssocID="{130C8213-27C2-4530-B7C7-0115FD4DFF5D}" presName="parentText" presStyleLbl="node1" presStyleIdx="6" presStyleCnt="8">
        <dgm:presLayoutVars>
          <dgm:chMax val="0"/>
          <dgm:bulletEnabled val="1"/>
        </dgm:presLayoutVars>
      </dgm:prSet>
      <dgm:spPr/>
    </dgm:pt>
    <dgm:pt modelId="{5D0509BD-34C1-4BA0-AFAE-A38CB8C0FDD0}" type="pres">
      <dgm:prSet presAssocID="{50FE38F7-2697-4E47-B804-99BF9F23EF80}" presName="spacer" presStyleCnt="0"/>
      <dgm:spPr/>
    </dgm:pt>
    <dgm:pt modelId="{10658B42-D283-4D47-8BF3-137F7BF104C7}" type="pres">
      <dgm:prSet presAssocID="{008D3934-8599-4C57-B1A1-4B6C6C019144}" presName="parentText" presStyleLbl="node1" presStyleIdx="7" presStyleCnt="8">
        <dgm:presLayoutVars>
          <dgm:chMax val="0"/>
          <dgm:bulletEnabled val="1"/>
        </dgm:presLayoutVars>
      </dgm:prSet>
      <dgm:spPr/>
    </dgm:pt>
  </dgm:ptLst>
  <dgm:cxnLst>
    <dgm:cxn modelId="{0DD6CC03-9B0A-42F8-8241-0564BC8F5ADD}" srcId="{B281049E-C850-47D8-AB53-CB7042A6DAE0}" destId="{7AC91E1B-F81B-4B24-B27A-DC8CB3979668}" srcOrd="0" destOrd="0" parTransId="{A5311904-89D6-43F0-85EC-0E97C7AFFCBA}" sibTransId="{D4265B2D-7611-44A8-82F0-CDC6B9DD8B67}"/>
    <dgm:cxn modelId="{F443ED03-AB6B-4E6F-BB33-168599EA93AD}" type="presOf" srcId="{648E61AC-851E-490B-9408-44FF265FB2DA}" destId="{6790629C-40C2-47E2-8141-5C52FE2081C9}" srcOrd="0" destOrd="0" presId="urn:microsoft.com/office/officeart/2005/8/layout/vList2"/>
    <dgm:cxn modelId="{14606711-D503-40E6-A050-2EFC58B98A62}" srcId="{B281049E-C850-47D8-AB53-CB7042A6DAE0}" destId="{F2C2275F-113B-4E6D-A2F6-04A79A2EE63E}" srcOrd="3" destOrd="0" parTransId="{6652856E-E152-44A9-B5B7-681092B0339A}" sibTransId="{A465C7E6-AF4B-4236-B864-1B36ADBDBEFB}"/>
    <dgm:cxn modelId="{B5D32F1E-238D-4464-B154-A16FD6BAFF04}" type="presOf" srcId="{130C8213-27C2-4530-B7C7-0115FD4DFF5D}" destId="{7565E645-0945-4374-82D8-2AFBE4D84DD7}" srcOrd="0" destOrd="0" presId="urn:microsoft.com/office/officeart/2005/8/layout/vList2"/>
    <dgm:cxn modelId="{16CE2E31-56EA-49C7-898A-1D69BF902C88}" type="presOf" srcId="{D3FA5D42-AFB0-4896-A3CB-30DFB428C841}" destId="{5F7F3777-4472-4C20-923B-46092F7F8E31}" srcOrd="0" destOrd="0" presId="urn:microsoft.com/office/officeart/2005/8/layout/vList2"/>
    <dgm:cxn modelId="{339B1B3C-49A4-49AF-A088-8272D8614938}" type="presOf" srcId="{4738C7E9-499A-4E5B-9B37-22845551F486}" destId="{CBFDA6EE-C807-4C2E-B157-C4B2299D7EFD}" srcOrd="0" destOrd="0" presId="urn:microsoft.com/office/officeart/2005/8/layout/vList2"/>
    <dgm:cxn modelId="{7552685D-A870-4758-83F9-7FB774AF1FC5}" srcId="{B281049E-C850-47D8-AB53-CB7042A6DAE0}" destId="{4738C7E9-499A-4E5B-9B37-22845551F486}" srcOrd="2" destOrd="0" parTransId="{2AE67C2F-8EB0-4B62-A0C0-8B73CEB0A27C}" sibTransId="{B65A7064-1427-492D-8983-EF2F228F99B8}"/>
    <dgm:cxn modelId="{70A0D84D-6733-42B9-9B8F-7F13180BAE60}" srcId="{B281049E-C850-47D8-AB53-CB7042A6DAE0}" destId="{04AA6E39-9D39-4A97-9F3A-5F9AB85FC0DF}" srcOrd="4" destOrd="0" parTransId="{48DC8D26-61EB-47A5-8F2D-A655A214BFA2}" sibTransId="{C6A876D1-7830-41F0-81D3-C77BC995A9D6}"/>
    <dgm:cxn modelId="{C6192083-364F-4EA9-B8CB-458ED8A9D3D5}" srcId="{B281049E-C850-47D8-AB53-CB7042A6DAE0}" destId="{008D3934-8599-4C57-B1A1-4B6C6C019144}" srcOrd="7" destOrd="0" parTransId="{7D9D04FE-6DBF-4D2D-A021-745C4A32D856}" sibTransId="{7FBD1BB3-4ACC-43E1-9293-22423F7B79E5}"/>
    <dgm:cxn modelId="{34780A98-B711-432A-838D-D20B819F3D7C}" type="presOf" srcId="{008D3934-8599-4C57-B1A1-4B6C6C019144}" destId="{10658B42-D283-4D47-8BF3-137F7BF104C7}" srcOrd="0" destOrd="0" presId="urn:microsoft.com/office/officeart/2005/8/layout/vList2"/>
    <dgm:cxn modelId="{8331909D-2C12-4408-A1C4-9D6B34543F34}" srcId="{B281049E-C850-47D8-AB53-CB7042A6DAE0}" destId="{648E61AC-851E-490B-9408-44FF265FB2DA}" srcOrd="5" destOrd="0" parTransId="{36D96082-7D89-43A8-9B0D-7FCB4F448499}" sibTransId="{F5909427-C63D-401F-A15E-7C41BE17103E}"/>
    <dgm:cxn modelId="{9EB18FBD-3B59-4730-9720-31BC26B9994D}" type="presOf" srcId="{04AA6E39-9D39-4A97-9F3A-5F9AB85FC0DF}" destId="{BBAB5D38-C45E-4305-94AB-BF689C0BBC5A}" srcOrd="0" destOrd="0" presId="urn:microsoft.com/office/officeart/2005/8/layout/vList2"/>
    <dgm:cxn modelId="{E621F5BF-6A11-4F20-80F3-FDA9110FB540}" srcId="{B281049E-C850-47D8-AB53-CB7042A6DAE0}" destId="{130C8213-27C2-4530-B7C7-0115FD4DFF5D}" srcOrd="6" destOrd="0" parTransId="{BF95F00E-12A7-434F-B800-9A0D264F13EB}" sibTransId="{50FE38F7-2697-4E47-B804-99BF9F23EF80}"/>
    <dgm:cxn modelId="{48BFB9C4-8379-435F-ADB2-CF5153C727E4}" srcId="{B281049E-C850-47D8-AB53-CB7042A6DAE0}" destId="{D3FA5D42-AFB0-4896-A3CB-30DFB428C841}" srcOrd="1" destOrd="0" parTransId="{706B78AD-6209-440B-AABD-365D04079565}" sibTransId="{0CE40EF4-3C44-4153-9420-2FA2DB6FC2D8}"/>
    <dgm:cxn modelId="{D7DDC1F0-4244-40F2-98A2-270CF70EDE16}" type="presOf" srcId="{B281049E-C850-47D8-AB53-CB7042A6DAE0}" destId="{4C8CE6AF-9F4E-48A0-B44B-454C1B74F33C}" srcOrd="0" destOrd="0" presId="urn:microsoft.com/office/officeart/2005/8/layout/vList2"/>
    <dgm:cxn modelId="{67DBA3FC-0CED-42FB-88C0-1745E97B9CB8}" type="presOf" srcId="{F2C2275F-113B-4E6D-A2F6-04A79A2EE63E}" destId="{75C22FFA-D8F8-4789-B457-6B8C5998E2EC}" srcOrd="0" destOrd="0" presId="urn:microsoft.com/office/officeart/2005/8/layout/vList2"/>
    <dgm:cxn modelId="{121DC1FE-F291-4575-8493-76DCC2D78E24}" type="presOf" srcId="{7AC91E1B-F81B-4B24-B27A-DC8CB3979668}" destId="{2D56283C-5110-4501-8A8D-A0FB827E7D5A}" srcOrd="0" destOrd="0" presId="urn:microsoft.com/office/officeart/2005/8/layout/vList2"/>
    <dgm:cxn modelId="{686EB33A-F4FF-41BB-9E34-29663CED1368}" type="presParOf" srcId="{4C8CE6AF-9F4E-48A0-B44B-454C1B74F33C}" destId="{2D56283C-5110-4501-8A8D-A0FB827E7D5A}" srcOrd="0" destOrd="0" presId="urn:microsoft.com/office/officeart/2005/8/layout/vList2"/>
    <dgm:cxn modelId="{14681E0C-BF07-4866-8448-F1FA34331696}" type="presParOf" srcId="{4C8CE6AF-9F4E-48A0-B44B-454C1B74F33C}" destId="{8086F8E6-3A36-4CC2-A362-32EDD7B8C58B}" srcOrd="1" destOrd="0" presId="urn:microsoft.com/office/officeart/2005/8/layout/vList2"/>
    <dgm:cxn modelId="{B2E81C59-CE7C-48CB-A59E-3BBE2D155F40}" type="presParOf" srcId="{4C8CE6AF-9F4E-48A0-B44B-454C1B74F33C}" destId="{5F7F3777-4472-4C20-923B-46092F7F8E31}" srcOrd="2" destOrd="0" presId="urn:microsoft.com/office/officeart/2005/8/layout/vList2"/>
    <dgm:cxn modelId="{C4389B39-DED9-48C3-8027-EA12644FB280}" type="presParOf" srcId="{4C8CE6AF-9F4E-48A0-B44B-454C1B74F33C}" destId="{9B21262A-73E2-4268-BAC6-4B4AA40D44C4}" srcOrd="3" destOrd="0" presId="urn:microsoft.com/office/officeart/2005/8/layout/vList2"/>
    <dgm:cxn modelId="{88CE65DD-3816-4379-8CF6-ACA0FFE61545}" type="presParOf" srcId="{4C8CE6AF-9F4E-48A0-B44B-454C1B74F33C}" destId="{CBFDA6EE-C807-4C2E-B157-C4B2299D7EFD}" srcOrd="4" destOrd="0" presId="urn:microsoft.com/office/officeart/2005/8/layout/vList2"/>
    <dgm:cxn modelId="{8F2A5719-EB4F-4D08-86AE-0EBEF6D7C655}" type="presParOf" srcId="{4C8CE6AF-9F4E-48A0-B44B-454C1B74F33C}" destId="{0201AD8E-600A-4B34-BD85-A255228DDE00}" srcOrd="5" destOrd="0" presId="urn:microsoft.com/office/officeart/2005/8/layout/vList2"/>
    <dgm:cxn modelId="{B135F58D-9892-4203-9B84-31C563BF6F05}" type="presParOf" srcId="{4C8CE6AF-9F4E-48A0-B44B-454C1B74F33C}" destId="{75C22FFA-D8F8-4789-B457-6B8C5998E2EC}" srcOrd="6" destOrd="0" presId="urn:microsoft.com/office/officeart/2005/8/layout/vList2"/>
    <dgm:cxn modelId="{221CCED1-91B4-4C5B-A915-4D296655A2C4}" type="presParOf" srcId="{4C8CE6AF-9F4E-48A0-B44B-454C1B74F33C}" destId="{EF0CC284-82CC-4F16-BFC4-53D3C86C40A4}" srcOrd="7" destOrd="0" presId="urn:microsoft.com/office/officeart/2005/8/layout/vList2"/>
    <dgm:cxn modelId="{4FA57124-9DD3-4FDE-8937-0DE707D3778A}" type="presParOf" srcId="{4C8CE6AF-9F4E-48A0-B44B-454C1B74F33C}" destId="{BBAB5D38-C45E-4305-94AB-BF689C0BBC5A}" srcOrd="8" destOrd="0" presId="urn:microsoft.com/office/officeart/2005/8/layout/vList2"/>
    <dgm:cxn modelId="{A147C1E5-540A-4E9D-812D-654CB15AC0FC}" type="presParOf" srcId="{4C8CE6AF-9F4E-48A0-B44B-454C1B74F33C}" destId="{A9D6338B-B85F-4876-9FB2-BEC0C023390E}" srcOrd="9" destOrd="0" presId="urn:microsoft.com/office/officeart/2005/8/layout/vList2"/>
    <dgm:cxn modelId="{B0858AEE-2F48-45F7-91E7-A895BBC971C7}" type="presParOf" srcId="{4C8CE6AF-9F4E-48A0-B44B-454C1B74F33C}" destId="{6790629C-40C2-47E2-8141-5C52FE2081C9}" srcOrd="10" destOrd="0" presId="urn:microsoft.com/office/officeart/2005/8/layout/vList2"/>
    <dgm:cxn modelId="{195E266B-BF46-4948-A210-DC88DA6DDE85}" type="presParOf" srcId="{4C8CE6AF-9F4E-48A0-B44B-454C1B74F33C}" destId="{85B7C6DA-266C-4B9D-B6DD-C9E22A5BBB0B}" srcOrd="11" destOrd="0" presId="urn:microsoft.com/office/officeart/2005/8/layout/vList2"/>
    <dgm:cxn modelId="{D97C81BC-BD1E-4A16-8C03-CD38053E062B}" type="presParOf" srcId="{4C8CE6AF-9F4E-48A0-B44B-454C1B74F33C}" destId="{7565E645-0945-4374-82D8-2AFBE4D84DD7}" srcOrd="12" destOrd="0" presId="urn:microsoft.com/office/officeart/2005/8/layout/vList2"/>
    <dgm:cxn modelId="{8F84B2F6-0D77-4090-8326-A525B6B5A3B1}" type="presParOf" srcId="{4C8CE6AF-9F4E-48A0-B44B-454C1B74F33C}" destId="{5D0509BD-34C1-4BA0-AFAE-A38CB8C0FDD0}" srcOrd="13" destOrd="0" presId="urn:microsoft.com/office/officeart/2005/8/layout/vList2"/>
    <dgm:cxn modelId="{B2EF7E05-49BA-4AB0-9083-AEAF663FA59F}" type="presParOf" srcId="{4C8CE6AF-9F4E-48A0-B44B-454C1B74F33C}" destId="{10658B42-D283-4D47-8BF3-137F7BF104C7}" srcOrd="14"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a:lstStyle/>
        <a:p>
          <a:endParaRPr lang="en-US"/>
        </a:p>
      </dgm:t>
    </dgm:pt>
    <dgm:pt modelId="{196C9F68-3606-4282-A4C6-4485F1280B5F}" type="pres">
      <dgm:prSet presAssocID="{E5B2E815-0D19-41DC-B01B-4D608769620A}" presName="Name0" presStyleCnt="0">
        <dgm:presLayoutVars>
          <dgm:chMax/>
          <dgm:chPref/>
          <dgm:animLvl val="lvl"/>
        </dgm:presLayoutVars>
      </dgm:prSet>
      <dgm:spPr/>
    </dgm:pt>
  </dgm:ptLst>
  <dgm:cxnLst>
    <dgm:cxn modelId="{C8CAF48F-322D-43C3-A68B-40DA904320AC}" type="presOf" srcId="{E5B2E815-0D19-41DC-B01B-4D608769620A}" destId="{196C9F68-3606-4282-A4C6-4485F1280B5F}" srcOrd="0" destOrd="0" presId="urn:microsoft.com/office/officeart/2016/7/layout/RoundedRectangleTimeline"/>
  </dgm:cxnLst>
  <dgm:bg>
    <a:blipFill>
      <a:blip xmlns:r="http://schemas.openxmlformats.org/officeDocument/2006/relationships" r:embed="rId1" cstate="print"/>
      <a:stretch>
        <a:fillRect/>
      </a:stretch>
    </a:blip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56283C-5110-4501-8A8D-A0FB827E7D5A}">
      <dsp:nvSpPr>
        <dsp:cNvPr id="0" name=""/>
        <dsp:cNvSpPr/>
      </dsp:nvSpPr>
      <dsp:spPr>
        <a:xfrm>
          <a:off x="0" y="18924"/>
          <a:ext cx="3934662" cy="4212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kern="1200"/>
            <a:t>Problem Statement</a:t>
          </a:r>
          <a:endParaRPr lang="ar-EG" sz="1800" kern="1200" dirty="0"/>
        </a:p>
      </dsp:txBody>
      <dsp:txXfrm>
        <a:off x="20561" y="39485"/>
        <a:ext cx="3893540" cy="380078"/>
      </dsp:txXfrm>
    </dsp:sp>
    <dsp:sp modelId="{5F7F3777-4472-4C20-923B-46092F7F8E31}">
      <dsp:nvSpPr>
        <dsp:cNvPr id="0" name=""/>
        <dsp:cNvSpPr/>
      </dsp:nvSpPr>
      <dsp:spPr>
        <a:xfrm>
          <a:off x="0" y="961610"/>
          <a:ext cx="3934662" cy="421200"/>
        </a:xfrm>
        <a:prstGeom prst="roundRect">
          <a:avLst/>
        </a:prstGeom>
        <a:solidFill>
          <a:schemeClr val="accent2">
            <a:hueOff val="1098983"/>
            <a:satOff val="1172"/>
            <a:lumOff val="36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kern="1200"/>
            <a:t>Objectives</a:t>
          </a:r>
          <a:endParaRPr lang="ar-EG" sz="1800" kern="1200" dirty="0"/>
        </a:p>
      </dsp:txBody>
      <dsp:txXfrm>
        <a:off x="20561" y="982171"/>
        <a:ext cx="3893540" cy="380078"/>
      </dsp:txXfrm>
    </dsp:sp>
    <dsp:sp modelId="{CBFDA6EE-C807-4C2E-B157-C4B2299D7EFD}">
      <dsp:nvSpPr>
        <dsp:cNvPr id="0" name=""/>
        <dsp:cNvSpPr/>
      </dsp:nvSpPr>
      <dsp:spPr>
        <a:xfrm>
          <a:off x="0" y="1440708"/>
          <a:ext cx="3934662" cy="421200"/>
        </a:xfrm>
        <a:prstGeom prst="roundRect">
          <a:avLst/>
        </a:prstGeom>
        <a:solidFill>
          <a:schemeClr val="accent2">
            <a:hueOff val="2197966"/>
            <a:satOff val="2344"/>
            <a:lumOff val="7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kern="1200"/>
            <a:t>Related Works</a:t>
          </a:r>
          <a:endParaRPr lang="ar-EG" sz="1800" kern="1200" dirty="0"/>
        </a:p>
      </dsp:txBody>
      <dsp:txXfrm>
        <a:off x="20561" y="1461269"/>
        <a:ext cx="3893540" cy="380078"/>
      </dsp:txXfrm>
    </dsp:sp>
    <dsp:sp modelId="{75C22FFA-D8F8-4789-B457-6B8C5998E2EC}">
      <dsp:nvSpPr>
        <dsp:cNvPr id="0" name=""/>
        <dsp:cNvSpPr/>
      </dsp:nvSpPr>
      <dsp:spPr>
        <a:xfrm>
          <a:off x="0" y="485258"/>
          <a:ext cx="3934662" cy="421200"/>
        </a:xfrm>
        <a:prstGeom prst="roundRect">
          <a:avLst/>
        </a:prstGeom>
        <a:solidFill>
          <a:schemeClr val="accent2">
            <a:hueOff val="3296949"/>
            <a:satOff val="3516"/>
            <a:lumOff val="109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kern="1200"/>
            <a:t>Solution</a:t>
          </a:r>
          <a:endParaRPr lang="ar-EG" sz="1800" kern="1200" dirty="0"/>
        </a:p>
      </dsp:txBody>
      <dsp:txXfrm>
        <a:off x="20561" y="505819"/>
        <a:ext cx="3893540" cy="380078"/>
      </dsp:txXfrm>
    </dsp:sp>
    <dsp:sp modelId="{BBAB5D38-C45E-4305-94AB-BF689C0BBC5A}">
      <dsp:nvSpPr>
        <dsp:cNvPr id="0" name=""/>
        <dsp:cNvSpPr/>
      </dsp:nvSpPr>
      <dsp:spPr>
        <a:xfrm>
          <a:off x="0" y="1905733"/>
          <a:ext cx="3934662" cy="421200"/>
        </a:xfrm>
        <a:prstGeom prst="roundRect">
          <a:avLst/>
        </a:prstGeom>
        <a:solidFill>
          <a:schemeClr val="accent2">
            <a:hueOff val="4395932"/>
            <a:satOff val="4689"/>
            <a:lumOff val="14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kern="1200"/>
            <a:t>Use Case Diagram</a:t>
          </a:r>
          <a:endParaRPr lang="ar-EG" sz="1800" kern="1200" dirty="0"/>
        </a:p>
      </dsp:txBody>
      <dsp:txXfrm>
        <a:off x="20561" y="1926294"/>
        <a:ext cx="3893540" cy="380078"/>
      </dsp:txXfrm>
    </dsp:sp>
    <dsp:sp modelId="{6790629C-40C2-47E2-8141-5C52FE2081C9}">
      <dsp:nvSpPr>
        <dsp:cNvPr id="0" name=""/>
        <dsp:cNvSpPr/>
      </dsp:nvSpPr>
      <dsp:spPr>
        <a:xfrm>
          <a:off x="0" y="2378773"/>
          <a:ext cx="3934662" cy="421200"/>
        </a:xfrm>
        <a:prstGeom prst="roundRect">
          <a:avLst/>
        </a:prstGeom>
        <a:solidFill>
          <a:schemeClr val="accent2">
            <a:hueOff val="5494914"/>
            <a:satOff val="5861"/>
            <a:lumOff val="18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kern="1200"/>
            <a:t>Flow chart</a:t>
          </a:r>
          <a:endParaRPr lang="ar-EG" sz="1800" kern="1200" dirty="0"/>
        </a:p>
      </dsp:txBody>
      <dsp:txXfrm>
        <a:off x="20561" y="2399334"/>
        <a:ext cx="3893540" cy="380078"/>
      </dsp:txXfrm>
    </dsp:sp>
    <dsp:sp modelId="{7565E645-0945-4374-82D8-2AFBE4D84DD7}">
      <dsp:nvSpPr>
        <dsp:cNvPr id="0" name=""/>
        <dsp:cNvSpPr/>
      </dsp:nvSpPr>
      <dsp:spPr>
        <a:xfrm>
          <a:off x="0" y="2851813"/>
          <a:ext cx="3934662" cy="421200"/>
        </a:xfrm>
        <a:prstGeom prst="roundRect">
          <a:avLst/>
        </a:prstGeom>
        <a:solidFill>
          <a:schemeClr val="accent2">
            <a:hueOff val="6593897"/>
            <a:satOff val="7033"/>
            <a:lumOff val="218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kern="1200"/>
            <a:t>Sequence Diagram</a:t>
          </a:r>
          <a:endParaRPr lang="ar-EG" sz="1800" kern="1200" dirty="0"/>
        </a:p>
      </dsp:txBody>
      <dsp:txXfrm>
        <a:off x="20561" y="2872374"/>
        <a:ext cx="3893540" cy="380078"/>
      </dsp:txXfrm>
    </dsp:sp>
    <dsp:sp modelId="{10658B42-D283-4D47-8BF3-137F7BF104C7}">
      <dsp:nvSpPr>
        <dsp:cNvPr id="0" name=""/>
        <dsp:cNvSpPr/>
      </dsp:nvSpPr>
      <dsp:spPr>
        <a:xfrm>
          <a:off x="0" y="3324853"/>
          <a:ext cx="3934662" cy="421200"/>
        </a:xfrm>
        <a:prstGeom prst="roundRect">
          <a:avLst/>
        </a:prstGeom>
        <a:solidFill>
          <a:schemeClr val="accent2">
            <a:hueOff val="7692880"/>
            <a:satOff val="8205"/>
            <a:lumOff val="25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kern="1200"/>
            <a:t>ER Diagram</a:t>
          </a:r>
          <a:endParaRPr lang="ar-EG" sz="1800" kern="1200" dirty="0"/>
        </a:p>
      </dsp:txBody>
      <dsp:txXfrm>
        <a:off x="20561" y="3345414"/>
        <a:ext cx="3893540" cy="3800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5/14/2022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5/13/2022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396330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8</a:t>
            </a:fld>
            <a:endParaRPr lang="en-US"/>
          </a:p>
        </p:txBody>
      </p:sp>
    </p:spTree>
    <p:extLst>
      <p:ext uri="{BB962C8B-B14F-4D97-AF65-F5344CB8AC3E}">
        <p14:creationId xmlns:p14="http://schemas.microsoft.com/office/powerpoint/2010/main" val="514541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10</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12</a:t>
            </a:fld>
            <a:endParaRPr lang="en-US"/>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12.xml"/><Relationship Id="rId5" Type="http://schemas.openxmlformats.org/officeDocument/2006/relationships/image" Target="../media/image2.jpe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5.jpeg"/><Relationship Id="rId7" Type="http://schemas.openxmlformats.org/officeDocument/2006/relationships/diagramQuickStyle" Target="../diagrams/quickStyle1.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6.jpeg"/><Relationship Id="rId9" Type="http://schemas.microsoft.com/office/2007/relationships/diagramDrawing" Target="../diagrams/drawing1.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2.jpeg"/></Relationships>
</file>

<file path=ppt/slides/_rels/slide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4.jpeg"/><Relationship Id="rId7"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s>
</file>

<file path=ppt/slides/_rels/slide8.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13.jpeg"/></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8885208" y="776378"/>
            <a:ext cx="3053750" cy="1466490"/>
          </a:xfrm>
        </p:spPr>
        <p:txBody>
          <a:bodyPr anchor="b" anchorCtr="0">
            <a:normAutofit/>
          </a:bodyPr>
          <a:lstStyle/>
          <a:p>
            <a:r>
              <a:rPr lang="en-US" sz="4800" b="1" cap="none" dirty="0">
                <a:ln w="6600">
                  <a:solidFill>
                    <a:srgbClr val="0070C0"/>
                  </a:solidFill>
                  <a:prstDash val="solid"/>
                </a:ln>
                <a:solidFill>
                  <a:schemeClr val="accent3">
                    <a:lumMod val="60000"/>
                    <a:lumOff val="40000"/>
                  </a:schemeClr>
                </a:solidFill>
                <a:effectLst>
                  <a:outerShdw dist="38100" dir="2700000" algn="tl" rotWithShape="0">
                    <a:schemeClr val="accent2"/>
                  </a:outerShdw>
                </a:effectLst>
                <a:latin typeface="Harrington" panose="04040505050A02020702" pitchFamily="82" charset="0"/>
              </a:rPr>
              <a:t> </a:t>
            </a:r>
            <a:r>
              <a:rPr lang="en-US" sz="4800" b="1" cap="none" dirty="0">
                <a:ln w="6600">
                  <a:solidFill>
                    <a:srgbClr val="0070C0"/>
                  </a:solidFill>
                  <a:prstDash val="solid"/>
                </a:ln>
                <a:solidFill>
                  <a:schemeClr val="accent3">
                    <a:lumMod val="60000"/>
                    <a:lumOff val="40000"/>
                  </a:schemeClr>
                </a:solidFill>
                <a:effectLst>
                  <a:outerShdw dist="38100" dir="2700000" algn="tl" rotWithShape="0">
                    <a:schemeClr val="accent2"/>
                  </a:outerShdw>
                </a:effectLst>
                <a:latin typeface="Andalus" panose="02020603050405020304" pitchFamily="18" charset="-78"/>
                <a:cs typeface="Andalus" panose="02020603050405020304" pitchFamily="18" charset="-78"/>
              </a:rPr>
              <a:t>Job finder application </a:t>
            </a:r>
            <a:endParaRPr lang="en-US" dirty="0">
              <a:solidFill>
                <a:schemeClr val="accent3">
                  <a:lumMod val="60000"/>
                  <a:lumOff val="40000"/>
                </a:schemeClr>
              </a:solidFill>
              <a:latin typeface="Andalus" panose="02020603050405020304" pitchFamily="18" charset="-78"/>
              <a:cs typeface="Andalus" panose="02020603050405020304" pitchFamily="18" charset="-78"/>
            </a:endParaRP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191775"/>
            <a:ext cx="3565524" cy="1716656"/>
          </a:xfrm>
        </p:spPr>
        <p:txBody>
          <a:bodyPr>
            <a:normAutofit/>
          </a:bodyPr>
          <a:lstStyle/>
          <a:p>
            <a:pPr algn="ctr"/>
            <a:r>
              <a:rPr lang="en-US" sz="2000" b="1" dirty="0">
                <a:solidFill>
                  <a:schemeClr val="accent3">
                    <a:lumMod val="60000"/>
                    <a:lumOff val="40000"/>
                  </a:schemeClr>
                </a:solidFill>
                <a:latin typeface="Amasis MT Pro" panose="02040504050005020304" pitchFamily="18" charset="0"/>
              </a:rPr>
              <a:t>Name:  Kholoud Abdulla Batis</a:t>
            </a:r>
          </a:p>
          <a:p>
            <a:pPr algn="ctr"/>
            <a:r>
              <a:rPr lang="en-US" sz="1800" dirty="0">
                <a:solidFill>
                  <a:schemeClr val="bg2">
                    <a:lumMod val="25000"/>
                    <a:lumOff val="75000"/>
                  </a:schemeClr>
                </a:solidFill>
                <a:latin typeface="Amasis MT Pro" panose="02040504050005020304" pitchFamily="18" charset="0"/>
              </a:rPr>
              <a:t>101506037</a:t>
            </a:r>
          </a:p>
          <a:p>
            <a:pPr algn="ctr"/>
            <a:r>
              <a:rPr lang="en-US" sz="1600" b="1" dirty="0">
                <a:solidFill>
                  <a:schemeClr val="bg2">
                    <a:lumMod val="50000"/>
                    <a:lumOff val="50000"/>
                  </a:schemeClr>
                </a:solidFill>
                <a:latin typeface="Amasis MT Pro" panose="02040504050005020304" pitchFamily="18" charset="0"/>
              </a:rPr>
              <a:t>Supervisor: Dr. Bandar Ali Al-Rami</a:t>
            </a:r>
          </a:p>
        </p:txBody>
      </p:sp>
      <p:pic>
        <p:nvPicPr>
          <p:cNvPr id="5" name="صورة 2">
            <a:extLst>
              <a:ext uri="{FF2B5EF4-FFF2-40B4-BE49-F238E27FC236}">
                <a16:creationId xmlns:a16="http://schemas.microsoft.com/office/drawing/2014/main" id="{250877F5-899C-80B6-A119-5EE75712E95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91314" y="5172407"/>
            <a:ext cx="1361665" cy="1268083"/>
          </a:xfrm>
          <a:prstGeom prst="rect">
            <a:avLst/>
          </a:prstGeom>
        </p:spPr>
      </p:pic>
      <p:pic>
        <p:nvPicPr>
          <p:cNvPr id="6" name="Picture 5" descr="Icon&#10;&#10;Description automatically generated">
            <a:extLst>
              <a:ext uri="{FF2B5EF4-FFF2-40B4-BE49-F238E27FC236}">
                <a16:creationId xmlns:a16="http://schemas.microsoft.com/office/drawing/2014/main" id="{CBDEC0BA-E8AD-4F28-34F0-2ED81988B5A9}"/>
              </a:ext>
            </a:extLst>
          </p:cNvPr>
          <p:cNvPicPr>
            <a:picLocks noChangeAspect="1"/>
          </p:cNvPicPr>
          <p:nvPr/>
        </p:nvPicPr>
        <p:blipFill>
          <a:blip r:embed="rId5"/>
          <a:stretch>
            <a:fillRect/>
          </a:stretch>
        </p:blipFill>
        <p:spPr>
          <a:xfrm>
            <a:off x="7478819" y="957533"/>
            <a:ext cx="1393017" cy="1393017"/>
          </a:xfrm>
          <a:prstGeom prst="rect">
            <a:avLst/>
          </a:prstGeom>
        </p:spPr>
      </p:pic>
    </p:spTree>
    <p:extLst>
      <p:ext uri="{BB962C8B-B14F-4D97-AF65-F5344CB8AC3E}">
        <p14:creationId xmlns:p14="http://schemas.microsoft.com/office/powerpoint/2010/main" val="752814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sz="4800" cap="all" dirty="0">
                <a:latin typeface="+mj-lt"/>
              </a:rPr>
              <a:t>ER diagram</a:t>
            </a:r>
            <a:br>
              <a:rPr kumimoji="0" lang="ar-EG" sz="4800" b="0" i="0" u="none" strike="noStrike" kern="1200" cap="all" spc="0" normalizeH="0" baseline="0" noProof="0" dirty="0">
                <a:ln>
                  <a:noFill/>
                </a:ln>
                <a:effectLst/>
                <a:uLnTx/>
                <a:uFillTx/>
                <a:latin typeface="+mj-lt"/>
                <a:ea typeface="+mn-ea"/>
                <a:cs typeface="+mn-cs"/>
              </a:rPr>
            </a:br>
            <a:r>
              <a:rPr lang="en-US" dirty="0"/>
              <a:t> </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4" y="1731375"/>
            <a:ext cx="5437186" cy="535354"/>
          </a:xfrm>
        </p:spPr>
        <p:txBody>
          <a:bodyPr/>
          <a:lstStyle/>
          <a:p>
            <a:endParaRPr lang="en-US" dirty="0"/>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2427370"/>
            <a:ext cx="5429114" cy="3515555"/>
          </a:xfrm>
        </p:spPr>
        <p:txBody>
          <a:bodyPr/>
          <a:lstStyle/>
          <a:p>
            <a:endParaRPr lang="en-US" dirty="0"/>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731375"/>
            <a:ext cx="5436392" cy="535354"/>
          </a:xfrm>
        </p:spPr>
        <p:txBody>
          <a:bodyPr/>
          <a:lstStyle/>
          <a:p>
            <a:endParaRPr lang="en-US" dirty="0"/>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12023" y="2427370"/>
            <a:ext cx="5436391" cy="3515555"/>
          </a:xfrm>
        </p:spPr>
        <p:txBody>
          <a:bodyPr/>
          <a:lstStyle/>
          <a:p>
            <a:endParaRPr lang="en-US"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4" name="Picture 13" descr="Untitled Document (1).png">
            <a:extLst>
              <a:ext uri="{FF2B5EF4-FFF2-40B4-BE49-F238E27FC236}">
                <a16:creationId xmlns:a16="http://schemas.microsoft.com/office/drawing/2014/main" id="{AB16B380-A11F-8A28-39A2-D2176BE96F86}"/>
              </a:ext>
            </a:extLst>
          </p:cNvPr>
          <p:cNvPicPr/>
          <p:nvPr/>
        </p:nvPicPr>
        <p:blipFill>
          <a:blip r:embed="rId3" cstate="print"/>
          <a:stretch>
            <a:fillRect/>
          </a:stretch>
        </p:blipFill>
        <p:spPr>
          <a:xfrm>
            <a:off x="1047964" y="1479480"/>
            <a:ext cx="10143200" cy="4829246"/>
          </a:xfrm>
          <a:prstGeom prst="rect">
            <a:avLst/>
          </a:prstGeom>
          <a:solidFill>
            <a:schemeClr val="tx1"/>
          </a:solidFill>
        </p:spPr>
      </p:pic>
    </p:spTree>
    <p:extLst>
      <p:ext uri="{BB962C8B-B14F-4D97-AF65-F5344CB8AC3E}">
        <p14:creationId xmlns:p14="http://schemas.microsoft.com/office/powerpoint/2010/main" val="3891345585"/>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903985" y="3733361"/>
            <a:ext cx="5084065" cy="2359465"/>
          </a:xfrm>
        </p:spPr>
        <p:txBody>
          <a:bodyPr/>
          <a:lstStyle/>
          <a:p>
            <a:r>
              <a:rPr lang="en-US" dirty="0"/>
              <a:t> Job finder Application</a:t>
            </a:r>
          </a:p>
          <a:p>
            <a:r>
              <a:rPr lang="en-US" dirty="0"/>
              <a:t>101506037KSA@aou.edu.sa</a:t>
            </a:r>
          </a:p>
          <a:p>
            <a:r>
              <a:rPr lang="en-US" dirty="0"/>
              <a:t>https://www.linkedin.com/in/khulood-batis-410823122/</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dirty="0"/>
              <a:t>12 – may -- 2022</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dirty="0"/>
              <a:t>AOU</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pic>
        <p:nvPicPr>
          <p:cNvPr id="9" name="Picture 8" descr="Icon&#10;&#10;Description automatically generated">
            <a:extLst>
              <a:ext uri="{FF2B5EF4-FFF2-40B4-BE49-F238E27FC236}">
                <a16:creationId xmlns:a16="http://schemas.microsoft.com/office/drawing/2014/main" id="{989DF514-352B-8C4F-B91C-948619F4BEAB}"/>
              </a:ext>
            </a:extLst>
          </p:cNvPr>
          <p:cNvPicPr>
            <a:picLocks noChangeAspect="1"/>
          </p:cNvPicPr>
          <p:nvPr/>
        </p:nvPicPr>
        <p:blipFill>
          <a:blip r:embed="rId4"/>
          <a:stretch>
            <a:fillRect/>
          </a:stretch>
        </p:blipFill>
        <p:spPr>
          <a:xfrm>
            <a:off x="202608" y="3601640"/>
            <a:ext cx="696509" cy="696509"/>
          </a:xfrm>
          <a:prstGeom prst="rect">
            <a:avLst/>
          </a:prstGeom>
        </p:spPr>
      </p:pic>
      <p:pic>
        <p:nvPicPr>
          <p:cNvPr id="10" name="صورة 2">
            <a:extLst>
              <a:ext uri="{FF2B5EF4-FFF2-40B4-BE49-F238E27FC236}">
                <a16:creationId xmlns:a16="http://schemas.microsoft.com/office/drawing/2014/main" id="{FC963D09-699D-1981-D740-492ABAA0A0E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66254" y="5601060"/>
            <a:ext cx="669499" cy="623487"/>
          </a:xfrm>
          <a:prstGeom prst="rect">
            <a:avLst/>
          </a:prstGeom>
        </p:spPr>
      </p:pic>
    </p:spTree>
    <p:extLst>
      <p:ext uri="{BB962C8B-B14F-4D97-AF65-F5344CB8AC3E}">
        <p14:creationId xmlns:p14="http://schemas.microsoft.com/office/powerpoint/2010/main" val="324779884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a:bodyPr>
          <a:lstStyle/>
          <a:p>
            <a:endParaRPr lang="en-US"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spTree>
    <p:extLst>
      <p:ext uri="{BB962C8B-B14F-4D97-AF65-F5344CB8AC3E}">
        <p14:creationId xmlns:p14="http://schemas.microsoft.com/office/powerpoint/2010/main" val="352156130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7693450" y="517257"/>
            <a:ext cx="3448558" cy="1713644"/>
          </a:xfrm>
        </p:spPr>
        <p:txBody>
          <a:bodyPr/>
          <a:lstStyle/>
          <a:p>
            <a:r>
              <a:rPr kumimoji="0" lang="en-US" sz="4800" b="1" i="0" u="none" strike="noStrike" kern="1200" cap="none" spc="0" normalizeH="0" baseline="0" noProof="0" dirty="0">
                <a:ln>
                  <a:noFill/>
                </a:ln>
                <a:effectLst/>
                <a:uLnTx/>
                <a:uFillTx/>
                <a:latin typeface="+mj-lt"/>
                <a:ea typeface="+mn-ea"/>
                <a:cs typeface="+mn-cs"/>
              </a:rPr>
              <a:t>Contents</a:t>
            </a:r>
            <a:endParaRPr lang="en-US"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336430" y="2953600"/>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428890" y="274210"/>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3448558" y="762463"/>
            <a:ext cx="2936876" cy="2936876"/>
          </a:xfrm>
        </p:spPr>
      </p:pic>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a:lstStyle/>
          <a:p>
            <a:endParaRPr lang="en-US" dirty="0"/>
          </a:p>
        </p:txBody>
      </p:sp>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endParaRPr lang="en-US" dirty="0"/>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graphicFrame>
        <p:nvGraphicFramePr>
          <p:cNvPr id="16" name="Content Placeholder 15">
            <a:extLst>
              <a:ext uri="{FF2B5EF4-FFF2-40B4-BE49-F238E27FC236}">
                <a16:creationId xmlns:a16="http://schemas.microsoft.com/office/drawing/2014/main" id="{9BA49317-62CB-B808-F527-6CFA87E73A54}"/>
              </a:ext>
            </a:extLst>
          </p:cNvPr>
          <p:cNvGraphicFramePr>
            <a:graphicFrameLocks noGrp="1"/>
          </p:cNvGraphicFramePr>
          <p:nvPr>
            <p:ph idx="1"/>
            <p:extLst>
              <p:ext uri="{D42A27DB-BD31-4B8C-83A1-F6EECF244321}">
                <p14:modId xmlns:p14="http://schemas.microsoft.com/office/powerpoint/2010/main" val="2896325640"/>
              </p:ext>
            </p:extLst>
          </p:nvPr>
        </p:nvGraphicFramePr>
        <p:xfrm>
          <a:off x="7141327" y="2537986"/>
          <a:ext cx="3934662" cy="375962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313234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355106" y="3994950"/>
            <a:ext cx="3861787" cy="1500327"/>
          </a:xfrm>
        </p:spPr>
        <p:txBody>
          <a:bodyPr/>
          <a:lstStyle/>
          <a:p>
            <a:pPr algn="ctr"/>
            <a:r>
              <a:rPr kumimoji="0" lang="en-US" sz="3600" b="0" i="0" u="none" strike="noStrike" kern="1200" cap="all" spc="0" normalizeH="0" baseline="0" noProof="0" dirty="0">
                <a:ln>
                  <a:noFill/>
                </a:ln>
                <a:effectLst/>
                <a:highlight>
                  <a:srgbClr val="FF00FF"/>
                </a:highlight>
                <a:uLnTx/>
                <a:uFillTx/>
                <a:latin typeface="+mj-lt"/>
                <a:ea typeface="+mn-ea"/>
                <a:cs typeface="+mn-cs"/>
              </a:rPr>
              <a:t>Problem</a:t>
            </a:r>
            <a:br>
              <a:rPr kumimoji="0" lang="en-US" sz="3600" b="0" i="0" u="none" strike="noStrike" kern="1200" cap="all" spc="0" normalizeH="0" baseline="0" noProof="0" dirty="0">
                <a:ln>
                  <a:noFill/>
                </a:ln>
                <a:effectLst/>
                <a:highlight>
                  <a:srgbClr val="FF00FF"/>
                </a:highlight>
                <a:uLnTx/>
                <a:uFillTx/>
                <a:latin typeface="+mj-lt"/>
                <a:ea typeface="+mn-ea"/>
                <a:cs typeface="+mn-cs"/>
              </a:rPr>
            </a:br>
            <a:r>
              <a:rPr kumimoji="0" lang="en-US" sz="3600" b="0" i="0" u="none" strike="noStrike" kern="1200" cap="all" spc="0" normalizeH="0" baseline="0" noProof="0" dirty="0">
                <a:ln>
                  <a:noFill/>
                </a:ln>
                <a:effectLst/>
                <a:highlight>
                  <a:srgbClr val="FF00FF"/>
                </a:highlight>
                <a:uLnTx/>
                <a:uFillTx/>
                <a:latin typeface="+mj-lt"/>
                <a:ea typeface="+mn-ea"/>
                <a:cs typeface="+mn-cs"/>
              </a:rPr>
              <a:t> Statement</a:t>
            </a:r>
            <a:br>
              <a:rPr kumimoji="0" lang="ar-EG" sz="3600" b="0" i="0" u="none" strike="noStrike" kern="1200" cap="all" spc="0" normalizeH="0" baseline="0" noProof="0" dirty="0">
                <a:ln>
                  <a:noFill/>
                </a:ln>
                <a:effectLst/>
                <a:highlight>
                  <a:srgbClr val="FF00FF"/>
                </a:highlight>
                <a:uLnTx/>
                <a:uFillTx/>
                <a:latin typeface="+mj-lt"/>
                <a:ea typeface="+mn-ea"/>
                <a:cs typeface="+mn-cs"/>
              </a:rPr>
            </a:br>
            <a:endParaRPr lang="en-US" sz="3600" dirty="0">
              <a:highlight>
                <a:srgbClr val="FF00FF"/>
              </a:highlight>
            </a:endParaRPr>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311371"/>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311371"/>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311371"/>
          </a:xfrm>
        </p:spPr>
      </p:pic>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311371"/>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4427396" y="3546630"/>
            <a:ext cx="7056579" cy="2960582"/>
          </a:xfrm>
          <a:noFill/>
        </p:spPr>
        <p:txBody>
          <a:bodyPr>
            <a:normAutofit fontScale="92500"/>
          </a:bodyPr>
          <a:lstStyle/>
          <a:p>
            <a:pPr marL="228600" indent="-228600" defTabSz="914400">
              <a:lnSpc>
                <a:spcPct val="120000"/>
              </a:lnSpc>
              <a:spcBef>
                <a:spcPts val="1000"/>
              </a:spcBef>
              <a:buSzPct val="125000"/>
              <a:buFont typeface="Wingdings" pitchFamily="2" charset="2"/>
              <a:buChar char="Ø"/>
            </a:pPr>
            <a:r>
              <a:rPr lang="en-US" sz="1200" dirty="0">
                <a:solidFill>
                  <a:schemeClr val="accent3">
                    <a:lumMod val="20000"/>
                    <a:lumOff val="80000"/>
                  </a:schemeClr>
                </a:solidFill>
                <a:latin typeface="Times New Roman" pitchFamily="18" charset="0"/>
                <a:cs typeface="Times New Roman" pitchFamily="18" charset="0"/>
              </a:rPr>
              <a:t>People who are looking for jobs and companies that are looking for employees they are have facing difficulty </a:t>
            </a:r>
            <a:endParaRPr lang="en-US" sz="1200" dirty="0">
              <a:solidFill>
                <a:schemeClr val="accent3">
                  <a:lumMod val="20000"/>
                  <a:lumOff val="80000"/>
                </a:schemeClr>
              </a:solidFill>
              <a:latin typeface="Times New Roman" pitchFamily="18" charset="0"/>
            </a:endParaRPr>
          </a:p>
          <a:p>
            <a:pPr marL="228600" indent="-228600" defTabSz="914400">
              <a:lnSpc>
                <a:spcPct val="120000"/>
              </a:lnSpc>
              <a:spcBef>
                <a:spcPts val="1000"/>
              </a:spcBef>
              <a:buSzPct val="125000"/>
              <a:buFont typeface="Wingdings" pitchFamily="2" charset="2"/>
              <a:buChar char="Ø"/>
            </a:pPr>
            <a:r>
              <a:rPr lang="en-US" sz="1200" dirty="0">
                <a:solidFill>
                  <a:schemeClr val="accent3">
                    <a:lumMod val="20000"/>
                    <a:lumOff val="80000"/>
                  </a:schemeClr>
                </a:solidFill>
                <a:latin typeface="Times New Roman" pitchFamily="18" charset="0"/>
              </a:rPr>
              <a:t>Lack of a system that makes it easy for them to raise their CVs and categorize them. </a:t>
            </a:r>
            <a:endParaRPr lang="en-US" sz="1200" dirty="0">
              <a:solidFill>
                <a:schemeClr val="accent3">
                  <a:lumMod val="20000"/>
                  <a:lumOff val="80000"/>
                </a:schemeClr>
              </a:solidFill>
            </a:endParaRPr>
          </a:p>
          <a:p>
            <a:pPr marL="228600" indent="-228600" defTabSz="914400">
              <a:lnSpc>
                <a:spcPct val="120000"/>
              </a:lnSpc>
              <a:spcBef>
                <a:spcPts val="1000"/>
              </a:spcBef>
              <a:buSzPct val="125000"/>
              <a:buFont typeface="Wingdings" pitchFamily="2" charset="2"/>
              <a:buChar char="Ø"/>
            </a:pPr>
            <a:r>
              <a:rPr lang="en-US" sz="1200" dirty="0">
                <a:solidFill>
                  <a:schemeClr val="accent3">
                    <a:lumMod val="20000"/>
                    <a:lumOff val="80000"/>
                  </a:schemeClr>
                </a:solidFill>
                <a:latin typeface="Times New Roman" pitchFamily="18" charset="0"/>
                <a:cs typeface="Times New Roman" pitchFamily="18" charset="0"/>
              </a:rPr>
              <a:t>The companies did not find any systems that contain a large number of CVs to search for employees easily</a:t>
            </a:r>
          </a:p>
          <a:p>
            <a:pPr marL="228600" indent="-228600" defTabSz="914400">
              <a:lnSpc>
                <a:spcPct val="120000"/>
              </a:lnSpc>
              <a:spcBef>
                <a:spcPts val="1000"/>
              </a:spcBef>
              <a:buSzPct val="125000"/>
              <a:buFont typeface="Wingdings" pitchFamily="2" charset="2"/>
              <a:buChar char="Ø"/>
            </a:pPr>
            <a:r>
              <a:rPr lang="en-US" sz="1200" dirty="0">
                <a:solidFill>
                  <a:schemeClr val="accent3">
                    <a:lumMod val="20000"/>
                    <a:lumOff val="80000"/>
                  </a:schemeClr>
                </a:solidFill>
                <a:latin typeface="Times New Roman" pitchFamily="18" charset="0"/>
                <a:cs typeface="Times New Roman" pitchFamily="18" charset="0"/>
              </a:rPr>
              <a:t>The difficulty of finding a job in the current time due to lack of job integration </a:t>
            </a:r>
          </a:p>
          <a:p>
            <a:pPr marL="228600" lvl="0" indent="-228600" defTabSz="914400">
              <a:lnSpc>
                <a:spcPct val="120000"/>
              </a:lnSpc>
              <a:spcBef>
                <a:spcPts val="1000"/>
              </a:spcBef>
              <a:buSzPct val="125000"/>
              <a:buFont typeface="Wingdings" pitchFamily="2" charset="2"/>
              <a:buChar char="Ø"/>
            </a:pPr>
            <a:r>
              <a:rPr lang="en-US" sz="1200" dirty="0">
                <a:solidFill>
                  <a:schemeClr val="accent3">
                    <a:lumMod val="20000"/>
                    <a:lumOff val="80000"/>
                  </a:schemeClr>
                </a:solidFill>
                <a:latin typeface="Times New Roman" pitchFamily="18" charset="0"/>
                <a:cs typeface="Times New Roman" pitchFamily="18" charset="0"/>
              </a:rPr>
              <a:t>The difficulty of differential procedures when choosing a suitable employee in the right job</a:t>
            </a:r>
          </a:p>
          <a:p>
            <a:pPr marL="228600" lvl="0" indent="-228600" defTabSz="914400">
              <a:lnSpc>
                <a:spcPct val="120000"/>
              </a:lnSpc>
              <a:spcBef>
                <a:spcPts val="1000"/>
              </a:spcBef>
              <a:buSzPct val="125000"/>
              <a:buFont typeface="Wingdings" pitchFamily="2" charset="2"/>
              <a:buChar char="Ø"/>
            </a:pPr>
            <a:r>
              <a:rPr lang="en-US" sz="1200" dirty="0">
                <a:solidFill>
                  <a:schemeClr val="accent3">
                    <a:lumMod val="20000"/>
                    <a:lumOff val="80000"/>
                  </a:schemeClr>
                </a:solidFill>
                <a:latin typeface="Times New Roman" pitchFamily="18" charset="0"/>
                <a:cs typeface="Times New Roman" pitchFamily="18" charset="0"/>
              </a:rPr>
              <a:t>Due to the large pool of applicants, recruiters and hiring managers cannot dedicate sufficient time to each application</a:t>
            </a:r>
          </a:p>
          <a:p>
            <a:pPr marL="228600" indent="-228600" defTabSz="914400">
              <a:lnSpc>
                <a:spcPct val="120000"/>
              </a:lnSpc>
              <a:spcBef>
                <a:spcPts val="1000"/>
              </a:spcBef>
              <a:buSzPct val="125000"/>
              <a:buFont typeface="Wingdings" pitchFamily="2" charset="2"/>
              <a:buChar char="Ø"/>
            </a:pPr>
            <a:r>
              <a:rPr lang="en-US" sz="1200" dirty="0">
                <a:solidFill>
                  <a:schemeClr val="accent3">
                    <a:lumMod val="20000"/>
                    <a:lumOff val="80000"/>
                  </a:schemeClr>
                </a:solidFill>
                <a:latin typeface="Times New Roman" pitchFamily="18" charset="0"/>
                <a:cs typeface="Times New Roman" pitchFamily="18" charset="0"/>
              </a:rPr>
              <a:t>The job seeker may waste time and spend a lot of effort searching for a suitable job for him</a:t>
            </a:r>
          </a:p>
        </p:txBody>
      </p:sp>
    </p:spTree>
    <p:extLst>
      <p:ext uri="{BB962C8B-B14F-4D97-AF65-F5344CB8AC3E}">
        <p14:creationId xmlns:p14="http://schemas.microsoft.com/office/powerpoint/2010/main" val="2158886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930608"/>
          </a:xfrm>
        </p:spPr>
        <p:txBody>
          <a:bodyPr vert="horz" wrap="square" lIns="0" tIns="0" rIns="0" bIns="0" rtlCol="0" anchor="b" anchorCtr="0">
            <a:normAutofit/>
          </a:bodyPr>
          <a:lstStyle/>
          <a:p>
            <a:pPr marR="64008" lvl="0" defTabSz="914400">
              <a:lnSpc>
                <a:spcPct val="90000"/>
              </a:lnSpc>
              <a:spcBef>
                <a:spcPts val="400"/>
              </a:spcBef>
              <a:buClr>
                <a:schemeClr val="accent1"/>
              </a:buClr>
              <a:buSzPct val="68000"/>
            </a:pPr>
            <a:r>
              <a:rPr lang="en-US" sz="6600" cap="all" dirty="0">
                <a:latin typeface="+mj-lt"/>
              </a:rPr>
              <a:t>Solution</a:t>
            </a:r>
            <a:endParaRPr kumimoji="0" lang="ar-EG" sz="6600" b="0" i="0" u="none" strike="noStrike" kern="1200" cap="all" spc="0" normalizeH="0" baseline="0" noProof="0" dirty="0">
              <a:ln>
                <a:noFill/>
              </a:ln>
              <a:effectLst/>
              <a:uLnTx/>
              <a:uFillTx/>
              <a:latin typeface="+mj-lt"/>
              <a:ea typeface="+mn-ea"/>
              <a:cs typeface="+mn-cs"/>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1706735"/>
            <a:ext cx="5772299" cy="4674130"/>
          </a:xfrm>
        </p:spPr>
        <p:txBody>
          <a:bodyPr vert="horz" wrap="square" lIns="0" tIns="0" rIns="0" bIns="0" rtlCol="0">
            <a:normAutofit fontScale="62500" lnSpcReduction="20000"/>
          </a:bodyPr>
          <a:lstStyle/>
          <a:p>
            <a:pPr marL="228600" indent="-228600" defTabSz="914400">
              <a:lnSpc>
                <a:spcPct val="120000"/>
              </a:lnSpc>
              <a:spcBef>
                <a:spcPts val="1000"/>
              </a:spcBef>
              <a:buSzPct val="125000"/>
              <a:buFont typeface="Wingdings" pitchFamily="2" charset="2"/>
              <a:buChar char="Ø"/>
            </a:pPr>
            <a:r>
              <a:rPr lang="en-US" sz="2400" dirty="0">
                <a:solidFill>
                  <a:schemeClr val="tx1">
                    <a:lumMod val="95000"/>
                  </a:schemeClr>
                </a:solidFill>
                <a:latin typeface="Times New Roman" pitchFamily="18" charset="0"/>
                <a:cs typeface="+mj-cs"/>
              </a:rPr>
              <a:t> </a:t>
            </a:r>
            <a:r>
              <a:rPr lang="en-US" sz="2400" dirty="0">
                <a:solidFill>
                  <a:schemeClr val="tx1">
                    <a:lumMod val="95000"/>
                  </a:schemeClr>
                </a:solidFill>
                <a:latin typeface="Times New Roman" pitchFamily="18" charset="0"/>
              </a:rPr>
              <a:t>Since the people of this generation are focused on their smart phones, </a:t>
            </a:r>
            <a:r>
              <a:rPr lang="en-US" dirty="0">
                <a:solidFill>
                  <a:schemeClr val="tx1">
                    <a:lumMod val="95000"/>
                  </a:schemeClr>
                </a:solidFill>
                <a:latin typeface="Times New Roman" pitchFamily="18" charset="0"/>
              </a:rPr>
              <a:t>I</a:t>
            </a:r>
            <a:r>
              <a:rPr lang="en-US" sz="2400" dirty="0">
                <a:solidFill>
                  <a:schemeClr val="tx1">
                    <a:lumMod val="95000"/>
                  </a:schemeClr>
                </a:solidFill>
                <a:latin typeface="Times New Roman" pitchFamily="18" charset="0"/>
              </a:rPr>
              <a:t> could provide an application </a:t>
            </a:r>
            <a:endParaRPr lang="en-US" sz="2400" dirty="0">
              <a:solidFill>
                <a:schemeClr val="tx1">
                  <a:lumMod val="95000"/>
                </a:schemeClr>
              </a:solidFill>
            </a:endParaRPr>
          </a:p>
          <a:p>
            <a:pPr marL="228600" lvl="0" indent="-228600" defTabSz="914400">
              <a:lnSpc>
                <a:spcPct val="120000"/>
              </a:lnSpc>
              <a:spcBef>
                <a:spcPts val="1000"/>
              </a:spcBef>
              <a:buSzPct val="125000"/>
              <a:buFont typeface="Wingdings" pitchFamily="2" charset="2"/>
              <a:buChar char="Ø"/>
            </a:pPr>
            <a:r>
              <a:rPr lang="en-US" sz="2400" dirty="0">
                <a:solidFill>
                  <a:schemeClr val="tx1">
                    <a:lumMod val="95000"/>
                  </a:schemeClr>
                </a:solidFill>
                <a:latin typeface="Times New Roman" pitchFamily="18" charset="0"/>
                <a:cs typeface="Times New Roman" pitchFamily="18" charset="0"/>
              </a:rPr>
              <a:t>Allow the job seeker and the employer at any time or anywhere</a:t>
            </a:r>
          </a:p>
          <a:p>
            <a:pPr marL="228600" indent="-228600" defTabSz="914400">
              <a:lnSpc>
                <a:spcPct val="120000"/>
              </a:lnSpc>
              <a:spcBef>
                <a:spcPts val="1000"/>
              </a:spcBef>
              <a:buSzPct val="125000"/>
              <a:buFont typeface="Wingdings" pitchFamily="2" charset="2"/>
              <a:buChar char="Ø"/>
            </a:pPr>
            <a:r>
              <a:rPr lang="en-US" sz="2400" dirty="0">
                <a:solidFill>
                  <a:schemeClr val="tx1">
                    <a:lumMod val="95000"/>
                  </a:schemeClr>
                </a:solidFill>
                <a:latin typeface="Times New Roman" pitchFamily="18" charset="0"/>
                <a:cs typeface="Times New Roman" pitchFamily="18" charset="0"/>
              </a:rPr>
              <a:t>Where the person looking for work he adds his CV</a:t>
            </a:r>
          </a:p>
          <a:p>
            <a:pPr marL="228600" indent="-228600" defTabSz="914400">
              <a:lnSpc>
                <a:spcPct val="120000"/>
              </a:lnSpc>
              <a:spcBef>
                <a:spcPts val="1000"/>
              </a:spcBef>
              <a:buSzPct val="125000"/>
              <a:buFont typeface="Wingdings" pitchFamily="2" charset="2"/>
              <a:buChar char="Ø"/>
            </a:pPr>
            <a:r>
              <a:rPr lang="en-US" sz="2400" dirty="0">
                <a:solidFill>
                  <a:schemeClr val="tx1">
                    <a:lumMod val="95000"/>
                  </a:schemeClr>
                </a:solidFill>
                <a:latin typeface="Times New Roman" pitchFamily="18" charset="0"/>
                <a:cs typeface="Times New Roman" pitchFamily="18" charset="0"/>
              </a:rPr>
              <a:t>This also categorizes the </a:t>
            </a:r>
            <a:r>
              <a:rPr lang="en-US" sz="2400" dirty="0" err="1">
                <a:solidFill>
                  <a:schemeClr val="tx1">
                    <a:lumMod val="95000"/>
                  </a:schemeClr>
                </a:solidFill>
                <a:latin typeface="Times New Roman" pitchFamily="18" charset="0"/>
                <a:cs typeface="Times New Roman" pitchFamily="18" charset="0"/>
              </a:rPr>
              <a:t>cv's</a:t>
            </a:r>
            <a:r>
              <a:rPr lang="en-US" sz="2400" dirty="0">
                <a:solidFill>
                  <a:schemeClr val="tx1">
                    <a:lumMod val="95000"/>
                  </a:schemeClr>
                </a:solidFill>
                <a:latin typeface="Times New Roman" pitchFamily="18" charset="0"/>
                <a:cs typeface="Times New Roman" pitchFamily="18" charset="0"/>
              </a:rPr>
              <a:t> according to the specific specialty of the applicants </a:t>
            </a:r>
          </a:p>
          <a:p>
            <a:pPr marL="228600" indent="-228600" defTabSz="914400">
              <a:lnSpc>
                <a:spcPct val="120000"/>
              </a:lnSpc>
              <a:spcBef>
                <a:spcPts val="1000"/>
              </a:spcBef>
              <a:buSzPct val="125000"/>
              <a:buFont typeface="Wingdings" pitchFamily="2" charset="2"/>
              <a:buChar char="Ø"/>
            </a:pPr>
            <a:r>
              <a:rPr lang="en-US" sz="2400" dirty="0">
                <a:solidFill>
                  <a:schemeClr val="tx1">
                    <a:lumMod val="95000"/>
                  </a:schemeClr>
                </a:solidFill>
                <a:latin typeface="Times New Roman" pitchFamily="18" charset="0"/>
                <a:cs typeface="Times New Roman" pitchFamily="18" charset="0"/>
              </a:rPr>
              <a:t>The companies that search for employees enter the application and search in each section for easily collected CVs</a:t>
            </a:r>
          </a:p>
          <a:p>
            <a:pPr marL="228600" indent="-228600" defTabSz="914400">
              <a:lnSpc>
                <a:spcPct val="120000"/>
              </a:lnSpc>
              <a:spcBef>
                <a:spcPts val="1000"/>
              </a:spcBef>
              <a:buSzPct val="125000"/>
              <a:buFont typeface="Wingdings" pitchFamily="2" charset="2"/>
              <a:buChar char="Ø"/>
            </a:pPr>
            <a:r>
              <a:rPr lang="en-US" sz="2400" dirty="0">
                <a:solidFill>
                  <a:schemeClr val="tx1">
                    <a:lumMod val="95000"/>
                  </a:schemeClr>
                </a:solidFill>
                <a:latin typeface="Times New Roman" pitchFamily="18" charset="0"/>
                <a:cs typeface="Times New Roman" pitchFamily="18" charset="0"/>
              </a:rPr>
              <a:t>The provider or the company that wants employees to publish the work available to it and the details</a:t>
            </a:r>
          </a:p>
          <a:p>
            <a:pPr marL="228600" indent="-228600" defTabSz="914400">
              <a:lnSpc>
                <a:spcPct val="120000"/>
              </a:lnSpc>
              <a:spcBef>
                <a:spcPts val="1000"/>
              </a:spcBef>
              <a:buSzPct val="125000"/>
              <a:buFont typeface="Wingdings" pitchFamily="2" charset="2"/>
              <a:buChar char="Ø"/>
            </a:pPr>
            <a:r>
              <a:rPr lang="en-US" sz="2400" dirty="0">
                <a:solidFill>
                  <a:schemeClr val="tx1">
                    <a:lumMod val="95000"/>
                  </a:schemeClr>
                </a:solidFill>
                <a:latin typeface="Times New Roman" pitchFamily="18" charset="0"/>
                <a:cs typeface="Times New Roman" pitchFamily="18" charset="0"/>
              </a:rPr>
              <a:t>The job seeker apply for the work he wants</a:t>
            </a:r>
          </a:p>
          <a:p>
            <a:pPr marL="228600" indent="-228600" defTabSz="914400">
              <a:lnSpc>
                <a:spcPct val="120000"/>
              </a:lnSpc>
              <a:spcBef>
                <a:spcPts val="1000"/>
              </a:spcBef>
              <a:buSzPct val="125000"/>
              <a:buFont typeface="Wingdings" pitchFamily="2" charset="2"/>
              <a:buChar char="Ø"/>
            </a:pPr>
            <a:r>
              <a:rPr lang="en-US" sz="2400" dirty="0">
                <a:solidFill>
                  <a:schemeClr val="tx1">
                    <a:lumMod val="95000"/>
                  </a:schemeClr>
                </a:solidFill>
                <a:latin typeface="Times New Roman" pitchFamily="18" charset="0"/>
                <a:cs typeface="Times New Roman" pitchFamily="18" charset="0"/>
              </a:rPr>
              <a:t>We will allow communication between the provider(HR) and the job seeker through internal chat </a:t>
            </a:r>
          </a:p>
          <a:p>
            <a:pPr marL="228600" indent="-228600" defTabSz="914400">
              <a:lnSpc>
                <a:spcPct val="120000"/>
              </a:lnSpc>
              <a:spcBef>
                <a:spcPts val="1000"/>
              </a:spcBef>
              <a:buSzPct val="125000"/>
            </a:pPr>
            <a:endParaRPr kumimoji="0" lang="en-US" sz="2400" b="0" i="0" u="none" strike="noStrike" kern="1200" cap="none" spc="0" normalizeH="0" baseline="0" noProof="0" dirty="0">
              <a:ln>
                <a:noFill/>
              </a:ln>
              <a:solidFill>
                <a:schemeClr val="tx1">
                  <a:lumMod val="95000"/>
                </a:schemeClr>
              </a:solidFill>
              <a:effectLst/>
              <a:uLnTx/>
              <a:uFillTx/>
              <a:latin typeface="Times New Roman" pitchFamily="18" charset="0"/>
              <a:ea typeface="+mn-ea"/>
              <a:cs typeface="Times New Roman" pitchFamily="18" charset="0"/>
            </a:endParaRPr>
          </a:p>
          <a:p>
            <a:pPr marL="228600" indent="-228600" defTabSz="914400">
              <a:lnSpc>
                <a:spcPct val="120000"/>
              </a:lnSpc>
              <a:spcBef>
                <a:spcPts val="1000"/>
              </a:spcBef>
              <a:buSzPct val="125000"/>
              <a:buFont typeface="Wingdings" pitchFamily="2" charset="2"/>
              <a:buChar char="Ø"/>
            </a:pPr>
            <a:endParaRPr lang="en-US" sz="2400" dirty="0">
              <a:solidFill>
                <a:schemeClr val="tx1">
                  <a:lumMod val="95000"/>
                </a:schemeClr>
              </a:solidFill>
              <a:latin typeface="Times New Roman" pitchFamily="18" charset="0"/>
              <a:cs typeface="Times New Roman" pitchFamily="18" charset="0"/>
            </a:endParaRPr>
          </a:p>
          <a:p>
            <a:pPr marL="228600" indent="-228600" defTabSz="914400">
              <a:lnSpc>
                <a:spcPct val="120000"/>
              </a:lnSpc>
              <a:spcBef>
                <a:spcPts val="1000"/>
              </a:spcBef>
              <a:buSzPct val="125000"/>
              <a:buFont typeface="Wingdings" pitchFamily="2" charset="2"/>
              <a:buChar char="Ø"/>
            </a:pPr>
            <a:endParaRPr kumimoji="0" lang="en-US" sz="2400" b="0" i="0" u="none" strike="noStrike" kern="1200" cap="none" spc="0" normalizeH="0" baseline="0" noProof="0" dirty="0">
              <a:ln>
                <a:noFill/>
              </a:ln>
              <a:solidFill>
                <a:schemeClr val="tx1">
                  <a:lumMod val="95000"/>
                </a:schemeClr>
              </a:solidFill>
              <a:effectLst/>
              <a:uLnTx/>
              <a:uFillTx/>
              <a:latin typeface="Times New Roman" pitchFamily="18" charset="0"/>
              <a:ea typeface="+mn-ea"/>
              <a:cs typeface="Times New Roman" pitchFamily="18" charset="0"/>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4</a:t>
            </a:fld>
            <a:endParaRPr lang="en-US"/>
          </a:p>
        </p:txBody>
      </p:sp>
      <p:pic>
        <p:nvPicPr>
          <p:cNvPr id="19" name="Picture 18">
            <a:extLst>
              <a:ext uri="{FF2B5EF4-FFF2-40B4-BE49-F238E27FC236}">
                <a16:creationId xmlns:a16="http://schemas.microsoft.com/office/drawing/2014/main" id="{B97ECA94-B9D1-16DA-ED50-3FFA5AC0F883}"/>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1326"/>
          <a:stretch/>
        </p:blipFill>
        <p:spPr>
          <a:xfrm>
            <a:off x="8778201" y="992411"/>
            <a:ext cx="2522404" cy="2949862"/>
          </a:xfrm>
          <a:prstGeom prst="teardrop">
            <a:avLst>
              <a:gd name="adj" fmla="val 108065"/>
            </a:avLst>
          </a:prstGeom>
        </p:spPr>
      </p:pic>
    </p:spTree>
    <p:extLst>
      <p:ext uri="{BB962C8B-B14F-4D97-AF65-F5344CB8AC3E}">
        <p14:creationId xmlns:p14="http://schemas.microsoft.com/office/powerpoint/2010/main" val="560021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785004" y="549275"/>
            <a:ext cx="3716958" cy="736061"/>
          </a:xfrm>
        </p:spPr>
        <p:txBody>
          <a:bodyPr>
            <a:normAutofit/>
          </a:bodyPr>
          <a:lstStyle/>
          <a:p>
            <a:pPr marR="64008" lvl="0" defTabSz="914400">
              <a:lnSpc>
                <a:spcPct val="90000"/>
              </a:lnSpc>
              <a:spcBef>
                <a:spcPts val="400"/>
              </a:spcBef>
              <a:buClr>
                <a:schemeClr val="accent1"/>
              </a:buClr>
              <a:buSzPct val="68000"/>
            </a:pPr>
            <a:r>
              <a:rPr lang="en-US" sz="4000" cap="all" dirty="0">
                <a:latin typeface="+mj-lt"/>
              </a:rPr>
              <a:t>Objectives</a:t>
            </a:r>
            <a:endParaRPr kumimoji="0" lang="ar-EG" sz="4000" b="0" i="0" u="none" strike="noStrike" kern="1200" cap="all" spc="0" normalizeH="0" baseline="0" noProof="0" dirty="0">
              <a:ln>
                <a:noFill/>
              </a:ln>
              <a:effectLst/>
              <a:uLnTx/>
              <a:uFillTx/>
              <a:latin typeface="+mj-lt"/>
              <a:ea typeface="+mn-ea"/>
              <a:cs typeface="+mn-cs"/>
            </a:endParaRPr>
          </a:p>
        </p:txBody>
      </p:sp>
      <p:sp>
        <p:nvSpPr>
          <p:cNvPr id="15" name="Content Placeholder 14">
            <a:extLst>
              <a:ext uri="{FF2B5EF4-FFF2-40B4-BE49-F238E27FC236}">
                <a16:creationId xmlns:a16="http://schemas.microsoft.com/office/drawing/2014/main" id="{4139825C-53C7-44F4-A064-9795CECD081B}"/>
              </a:ext>
            </a:extLst>
          </p:cNvPr>
          <p:cNvSpPr>
            <a:spLocks noGrp="1"/>
          </p:cNvSpPr>
          <p:nvPr>
            <p:ph sz="quarter" idx="15"/>
          </p:nvPr>
        </p:nvSpPr>
        <p:spPr>
          <a:xfrm>
            <a:off x="550863" y="1579660"/>
            <a:ext cx="6505545" cy="3716959"/>
          </a:xfrm>
        </p:spPr>
        <p:txBody>
          <a:bodyPr/>
          <a:lstStyle/>
          <a:p>
            <a:pPr marL="342900" indent="-342900">
              <a:buFont typeface="Arial" panose="020B0604020202020204" pitchFamily="34" charset="0"/>
              <a:buChar char="•"/>
            </a:pPr>
            <a:r>
              <a:rPr lang="en-US" sz="1600" dirty="0">
                <a:solidFill>
                  <a:schemeClr val="accent3">
                    <a:lumMod val="20000"/>
                    <a:lumOff val="80000"/>
                  </a:schemeClr>
                </a:solidFill>
              </a:rPr>
              <a:t>The system will make it easier for users to use the application</a:t>
            </a:r>
          </a:p>
          <a:p>
            <a:pPr marL="342900" indent="-342900">
              <a:buFont typeface="Arial" panose="020B0604020202020204" pitchFamily="34" charset="0"/>
              <a:buChar char="•"/>
            </a:pPr>
            <a:r>
              <a:rPr lang="en-US" sz="1600" dirty="0">
                <a:solidFill>
                  <a:schemeClr val="accent3">
                    <a:lumMod val="20000"/>
                    <a:lumOff val="80000"/>
                  </a:schemeClr>
                </a:solidFill>
              </a:rPr>
              <a:t>People looking for job will benefit from the application because it makes it simple to upload their CV’s and for employers to access them.</a:t>
            </a:r>
            <a:endParaRPr lang="ar-EG" sz="1600" dirty="0">
              <a:solidFill>
                <a:schemeClr val="accent3">
                  <a:lumMod val="20000"/>
                  <a:lumOff val="80000"/>
                </a:schemeClr>
              </a:solidFill>
              <a:latin typeface="Times New Roman" pitchFamily="18" charset="0"/>
              <a:cs typeface="Times New Roman" pitchFamily="18" charset="0"/>
            </a:endParaRPr>
          </a:p>
          <a:p>
            <a:pPr marL="342900" indent="-342900">
              <a:buFont typeface="Arial" panose="020B0604020202020204" pitchFamily="34" charset="0"/>
              <a:buChar char="•"/>
            </a:pPr>
            <a:r>
              <a:rPr lang="en-US" sz="1600" dirty="0">
                <a:solidFill>
                  <a:schemeClr val="accent3">
                    <a:lumMod val="20000"/>
                    <a:lumOff val="80000"/>
                  </a:schemeClr>
                </a:solidFill>
              </a:rPr>
              <a:t>The application will delight companies with easy access to the right employees, saving time and effort</a:t>
            </a:r>
            <a:endParaRPr lang="ar-EG" sz="1600" dirty="0">
              <a:solidFill>
                <a:schemeClr val="accent3">
                  <a:lumMod val="20000"/>
                  <a:lumOff val="80000"/>
                </a:schemeClr>
              </a:solidFill>
              <a:latin typeface="Times New Roman" pitchFamily="18" charset="0"/>
              <a:cs typeface="Times New Roman" pitchFamily="18" charset="0"/>
            </a:endParaRPr>
          </a:p>
          <a:p>
            <a:pPr marL="342900" indent="-342900">
              <a:buFont typeface="Arial" panose="020B0604020202020204" pitchFamily="34" charset="0"/>
              <a:buChar char="•"/>
            </a:pPr>
            <a:r>
              <a:rPr lang="en-US" sz="1600" dirty="0">
                <a:solidFill>
                  <a:schemeClr val="accent3">
                    <a:lumMod val="20000"/>
                    <a:lumOff val="80000"/>
                  </a:schemeClr>
                </a:solidFill>
              </a:rPr>
              <a:t>Providers can use the application to post their employment openings and The app allows job seekers to see all available jobs from providers and The app allows the seeker and provider to communicate in real time through a chat feature.</a:t>
            </a:r>
            <a:endParaRPr lang="ar-EG" sz="1600" dirty="0">
              <a:solidFill>
                <a:schemeClr val="accent3">
                  <a:lumMod val="20000"/>
                  <a:lumOff val="80000"/>
                </a:schemeClr>
              </a:solidFill>
              <a:latin typeface="Times New Roman" pitchFamily="18" charset="0"/>
              <a:cs typeface="Times New Roman" pitchFamily="18" charset="0"/>
            </a:endParaRPr>
          </a:p>
          <a:p>
            <a:pPr marL="0" indent="0"/>
            <a:endParaRPr lang="en-US" sz="1600" dirty="0">
              <a:solidFill>
                <a:schemeClr val="accent3">
                  <a:lumMod val="20000"/>
                  <a:lumOff val="80000"/>
                </a:schemeClr>
              </a:solidFill>
            </a:endParaRPr>
          </a:p>
          <a:p>
            <a:pPr marL="342900" indent="-342900">
              <a:buFont typeface="Arial" panose="020B0604020202020204" pitchFamily="34" charset="0"/>
              <a:buChar char="•"/>
            </a:pPr>
            <a:endParaRPr lang="ar-EG" sz="1600" dirty="0">
              <a:solidFill>
                <a:schemeClr val="accent3">
                  <a:lumMod val="20000"/>
                  <a:lumOff val="80000"/>
                </a:schemeClr>
              </a:solidFill>
              <a:latin typeface="Times New Roman" pitchFamily="18" charset="0"/>
              <a:cs typeface="Times New Roman" pitchFamily="18" charset="0"/>
            </a:endParaRPr>
          </a:p>
          <a:p>
            <a:endParaRPr lang="en-US" sz="1600" dirty="0">
              <a:solidFill>
                <a:schemeClr val="accent3">
                  <a:lumMod val="20000"/>
                  <a:lumOff val="80000"/>
                </a:schemeClr>
              </a:solidFill>
            </a:endParaRPr>
          </a:p>
        </p:txBody>
      </p:sp>
      <p:pic>
        <p:nvPicPr>
          <p:cNvPr id="18" name="Picture Placeholder 17" descr="A person drawing on a white board">
            <a:extLst>
              <a:ext uri="{FF2B5EF4-FFF2-40B4-BE49-F238E27FC236}">
                <a16:creationId xmlns:a16="http://schemas.microsoft.com/office/drawing/2014/main" id="{301557C2-9072-409B-88EC-E8577CEFCA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7879880" y="311576"/>
            <a:ext cx="3716959" cy="3716959"/>
          </a:xfrm>
        </p:spPr>
      </p:pic>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spTree>
    <p:extLst>
      <p:ext uri="{BB962C8B-B14F-4D97-AF65-F5344CB8AC3E}">
        <p14:creationId xmlns:p14="http://schemas.microsoft.com/office/powerpoint/2010/main" val="395518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277403"/>
            <a:ext cx="11091599" cy="836338"/>
          </a:xfrm>
        </p:spPr>
        <p:txBody>
          <a:bodyPr/>
          <a:lstStyle/>
          <a:p>
            <a:r>
              <a:rPr lang="en-US" sz="4800" dirty="0">
                <a:solidFill>
                  <a:schemeClr val="accent3">
                    <a:lumMod val="20000"/>
                    <a:lumOff val="80000"/>
                  </a:schemeClr>
                </a:solidFill>
                <a:ea typeface="+mn-ea"/>
                <a:cs typeface="+mn-cs"/>
              </a:rPr>
              <a:t>Related works</a:t>
            </a:r>
            <a:endParaRPr lang="en-US" dirty="0">
              <a:solidFill>
                <a:schemeClr val="accent3">
                  <a:lumMod val="20000"/>
                  <a:lumOff val="80000"/>
                </a:schemeClr>
              </a:solidFill>
            </a:endParaRPr>
          </a:p>
        </p:txBody>
      </p:sp>
      <p:sp>
        <p:nvSpPr>
          <p:cNvPr id="14" name="Date Placeholder 13">
            <a:extLst>
              <a:ext uri="{FF2B5EF4-FFF2-40B4-BE49-F238E27FC236}">
                <a16:creationId xmlns:a16="http://schemas.microsoft.com/office/drawing/2014/main" id="{DC738669-5750-45EA-9715-A0041D4C569B}"/>
              </a:ext>
            </a:extLst>
          </p:cNvPr>
          <p:cNvSpPr>
            <a:spLocks noGrp="1"/>
          </p:cNvSpPr>
          <p:nvPr>
            <p:ph type="dt" sz="half" idx="10"/>
          </p:nvPr>
        </p:nvSpPr>
        <p:spPr>
          <a:xfrm>
            <a:off x="550863" y="6507212"/>
            <a:ext cx="2628900" cy="153888"/>
          </a:xfrm>
        </p:spPr>
        <p:txBody>
          <a:bodyPr/>
          <a:lstStyle/>
          <a:p>
            <a:endParaRPr lang="en-US" dirty="0"/>
          </a:p>
        </p:txBody>
      </p:sp>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a:lstStyle/>
          <a:p>
            <a:endParaRPr lang="en-US" dirty="0"/>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graphicFrame>
        <p:nvGraphicFramePr>
          <p:cNvPr id="5" name="Table 5">
            <a:extLst>
              <a:ext uri="{FF2B5EF4-FFF2-40B4-BE49-F238E27FC236}">
                <a16:creationId xmlns:a16="http://schemas.microsoft.com/office/drawing/2014/main" id="{D23D333F-F8F1-FEF3-E0DC-52DDD08F926F}"/>
              </a:ext>
            </a:extLst>
          </p:cNvPr>
          <p:cNvGraphicFramePr>
            <a:graphicFrameLocks noGrp="1"/>
          </p:cNvGraphicFramePr>
          <p:nvPr>
            <p:ph idx="1"/>
            <p:extLst>
              <p:ext uri="{D42A27DB-BD31-4B8C-83A1-F6EECF244321}">
                <p14:modId xmlns:p14="http://schemas.microsoft.com/office/powerpoint/2010/main" val="2423817915"/>
              </p:ext>
            </p:extLst>
          </p:nvPr>
        </p:nvGraphicFramePr>
        <p:xfrm>
          <a:off x="1098908" y="1113740"/>
          <a:ext cx="9576520" cy="5547360"/>
        </p:xfrm>
        <a:graphic>
          <a:graphicData uri="http://schemas.openxmlformats.org/drawingml/2006/table">
            <a:tbl>
              <a:tblPr firstRow="1" bandRow="1">
                <a:tableStyleId>{69C7853C-536D-4A76-A0AE-DD22124D55A5}</a:tableStyleId>
              </a:tblPr>
              <a:tblGrid>
                <a:gridCol w="1821371">
                  <a:extLst>
                    <a:ext uri="{9D8B030D-6E8A-4147-A177-3AD203B41FA5}">
                      <a16:colId xmlns:a16="http://schemas.microsoft.com/office/drawing/2014/main" val="620849380"/>
                    </a:ext>
                  </a:extLst>
                </a:gridCol>
                <a:gridCol w="2907103">
                  <a:extLst>
                    <a:ext uri="{9D8B030D-6E8A-4147-A177-3AD203B41FA5}">
                      <a16:colId xmlns:a16="http://schemas.microsoft.com/office/drawing/2014/main" val="716606278"/>
                    </a:ext>
                  </a:extLst>
                </a:gridCol>
                <a:gridCol w="2424023">
                  <a:extLst>
                    <a:ext uri="{9D8B030D-6E8A-4147-A177-3AD203B41FA5}">
                      <a16:colId xmlns:a16="http://schemas.microsoft.com/office/drawing/2014/main" val="1712584440"/>
                    </a:ext>
                  </a:extLst>
                </a:gridCol>
                <a:gridCol w="2424023">
                  <a:extLst>
                    <a:ext uri="{9D8B030D-6E8A-4147-A177-3AD203B41FA5}">
                      <a16:colId xmlns:a16="http://schemas.microsoft.com/office/drawing/2014/main" val="3351283976"/>
                    </a:ext>
                  </a:extLst>
                </a:gridCol>
              </a:tblGrid>
              <a:tr h="8593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kern="1200"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kern="1200" dirty="0">
                          <a:solidFill>
                            <a:schemeClr val="tx1"/>
                          </a:solidFill>
                        </a:rPr>
                        <a:t>Related works </a:t>
                      </a:r>
                      <a:endParaRPr kumimoji="0" lang="ar-EG" sz="1800" b="1" kern="1200" dirty="0">
                        <a:solidFill>
                          <a:schemeClr val="tx1"/>
                        </a:solidFill>
                      </a:endParaRP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1" dirty="0">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effectLst/>
                          <a:latin typeface="Times New Roman" panose="02020603050405020304" pitchFamily="18" charset="0"/>
                          <a:ea typeface="Times New Roman" panose="02020603050405020304" pitchFamily="18" charset="0"/>
                        </a:rPr>
                        <a:t>LinkedIn application</a:t>
                      </a:r>
                      <a:endParaRPr lang="en-US" sz="1800" dirty="0">
                        <a:effectLst/>
                        <a:latin typeface="Times New Roman" panose="02020603050405020304" pitchFamily="18" charset="0"/>
                        <a:ea typeface="Times New Roman" panose="02020603050405020304" pitchFamily="18" charset="0"/>
                      </a:endParaRPr>
                    </a:p>
                    <a:p>
                      <a:endParaRPr lang="en-US" dirty="0"/>
                    </a:p>
                  </a:txBody>
                  <a:tcPr/>
                </a:tc>
                <a:tc>
                  <a:txBody>
                    <a:bodyPr/>
                    <a:lstStyle/>
                    <a:p>
                      <a:endParaRPr lang="en-US" sz="1800" b="1" kern="1200" dirty="0">
                        <a:solidFill>
                          <a:schemeClr val="lt1"/>
                        </a:solidFill>
                        <a:effectLst/>
                        <a:latin typeface="Times New Roman" panose="02020603050405020304" pitchFamily="18" charset="0"/>
                        <a:ea typeface="Times New Roman" panose="02020603050405020304" pitchFamily="18" charset="0"/>
                        <a:cs typeface="+mn-cs"/>
                      </a:endParaRPr>
                    </a:p>
                    <a:p>
                      <a:r>
                        <a:rPr lang="en-US" sz="1800" b="1" kern="1200" dirty="0">
                          <a:solidFill>
                            <a:schemeClr val="lt1"/>
                          </a:solidFill>
                          <a:effectLst/>
                          <a:latin typeface="Times New Roman" panose="02020603050405020304" pitchFamily="18" charset="0"/>
                          <a:ea typeface="Times New Roman" panose="02020603050405020304" pitchFamily="18" charset="0"/>
                          <a:cs typeface="+mn-cs"/>
                        </a:rPr>
                        <a:t>CareerBuilder</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1" kern="1200" dirty="0">
                        <a:solidFill>
                          <a:schemeClr val="lt1"/>
                        </a:solidFill>
                        <a:effectLst/>
                        <a:latin typeface="Times New Roman" panose="02020603050405020304" pitchFamily="18"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lt1"/>
                          </a:solidFill>
                          <a:effectLst/>
                          <a:latin typeface="Times New Roman" panose="02020603050405020304" pitchFamily="18" charset="0"/>
                          <a:ea typeface="Times New Roman" panose="02020603050405020304" pitchFamily="18" charset="0"/>
                          <a:cs typeface="+mn-cs"/>
                        </a:rPr>
                        <a:t>Simply Hired</a:t>
                      </a:r>
                      <a:endParaRPr lang="ar-EG" sz="1800" b="1" kern="1200" dirty="0">
                        <a:solidFill>
                          <a:schemeClr val="lt1"/>
                        </a:solidFill>
                        <a:effectLst/>
                        <a:latin typeface="Times New Roman" panose="02020603050405020304" pitchFamily="18" charset="0"/>
                        <a:ea typeface="Times New Roman" panose="02020603050405020304" pitchFamily="18" charset="0"/>
                        <a:cs typeface="+mn-cs"/>
                      </a:endParaRPr>
                    </a:p>
                    <a:p>
                      <a:endParaRPr lang="en-US" dirty="0"/>
                    </a:p>
                  </a:txBody>
                  <a:tcPr/>
                </a:tc>
                <a:extLst>
                  <a:ext uri="{0D108BD9-81ED-4DB2-BD59-A6C34878D82A}">
                    <a16:rowId xmlns:a16="http://schemas.microsoft.com/office/drawing/2014/main" val="4233277029"/>
                  </a:ext>
                </a:extLst>
              </a:tr>
              <a:tr h="2205786">
                <a:tc>
                  <a:txBody>
                    <a:bodyPr/>
                    <a:lstStyle/>
                    <a:p>
                      <a:r>
                        <a:rPr lang="en-US" sz="1800" b="1" kern="1200" dirty="0">
                          <a:solidFill>
                            <a:schemeClr val="dk1"/>
                          </a:solidFill>
                        </a:rPr>
                        <a:t>Similarities</a:t>
                      </a:r>
                      <a:endParaRPr lang="en-US" dirty="0"/>
                    </a:p>
                  </a:txBody>
                  <a:tcPr/>
                </a:tc>
                <a:tc>
                  <a:txBody>
                    <a:bodyPr/>
                    <a:lstStyle/>
                    <a:p>
                      <a:pPr marL="0" marR="0" indent="0" algn="l" defTabSz="914400" rtl="1" eaLnBrk="1" fontAlgn="auto" latinLnBrk="0" hangingPunct="1">
                        <a:lnSpc>
                          <a:spcPct val="100000"/>
                        </a:lnSpc>
                        <a:spcBef>
                          <a:spcPts val="0"/>
                        </a:spcBef>
                        <a:spcAft>
                          <a:spcPts val="0"/>
                        </a:spcAft>
                        <a:buClrTx/>
                        <a:buSzTx/>
                        <a:buFontTx/>
                        <a:buNone/>
                        <a:tabLst/>
                        <a:defRPr/>
                      </a:pPr>
                      <a:r>
                        <a:rPr kumimoji="0" lang="en-US" sz="1200" kern="1200" dirty="0">
                          <a:solidFill>
                            <a:schemeClr val="dk1"/>
                          </a:solidFill>
                          <a:latin typeface="Times New Roman" pitchFamily="18" charset="0"/>
                          <a:ea typeface="+mn-ea"/>
                          <a:cs typeface="Times New Roman" pitchFamily="18" charset="0"/>
                        </a:rPr>
                        <a:t>Both of them are easy to use and flexible, support the idea of helping people and are similar in finding job opportunities easily in terms of the employer publishing his search for full or part time employees and that the job seeker can easily find job opportunities</a:t>
                      </a:r>
                    </a:p>
                    <a:p>
                      <a:pPr marL="0" marR="0" indent="0" algn="l" defTabSz="914400" rtl="1" eaLnBrk="1" fontAlgn="auto" latinLnBrk="0" hangingPunct="1">
                        <a:lnSpc>
                          <a:spcPct val="100000"/>
                        </a:lnSpc>
                        <a:spcBef>
                          <a:spcPts val="0"/>
                        </a:spcBef>
                        <a:spcAft>
                          <a:spcPts val="0"/>
                        </a:spcAft>
                        <a:buClrTx/>
                        <a:buSzTx/>
                        <a:buFontTx/>
                        <a:buNone/>
                        <a:tabLst/>
                        <a:defRPr/>
                      </a:pPr>
                      <a:r>
                        <a:rPr kumimoji="0" lang="en-US" sz="1200" kern="1200" dirty="0">
                          <a:solidFill>
                            <a:schemeClr val="dk1"/>
                          </a:solidFill>
                          <a:latin typeface="Times New Roman" pitchFamily="18" charset="0"/>
                          <a:ea typeface="+mn-ea"/>
                          <a:cs typeface="Times New Roman" pitchFamily="18" charset="0"/>
                        </a:rPr>
                        <a:t>Both of them works on android and </a:t>
                      </a:r>
                      <a:r>
                        <a:rPr kumimoji="0" lang="en-US" sz="1200" kern="1200" dirty="0" err="1">
                          <a:solidFill>
                            <a:schemeClr val="dk1"/>
                          </a:solidFill>
                          <a:latin typeface="Times New Roman" pitchFamily="18" charset="0"/>
                          <a:ea typeface="+mn-ea"/>
                          <a:cs typeface="Times New Roman" pitchFamily="18" charset="0"/>
                        </a:rPr>
                        <a:t>Ios</a:t>
                      </a:r>
                      <a:endParaRPr kumimoji="0" lang="ar-EG" sz="1200" kern="1200" dirty="0">
                        <a:solidFill>
                          <a:schemeClr val="dk1"/>
                        </a:solidFill>
                        <a:latin typeface="Times New Roman" pitchFamily="18" charset="0"/>
                        <a:ea typeface="+mn-ea"/>
                        <a:cs typeface="Times New Roman" pitchFamily="18" charset="0"/>
                      </a:endParaRP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kern="1200" dirty="0">
                          <a:solidFill>
                            <a:schemeClr val="dk1"/>
                          </a:solidFill>
                          <a:latin typeface="Times New Roman" pitchFamily="18" charset="0"/>
                          <a:ea typeface="+mn-ea"/>
                          <a:cs typeface="Times New Roman" pitchFamily="18" charset="0"/>
                        </a:rPr>
                        <a:t>Both of them are easy to use and flexible, support the idea of helping people and are similar in finding job opportunities easily in terms of the employer publishing his search for full or part time employees and that the job seeker can easily find job opportunities and seeker can upload his </a:t>
                      </a:r>
                      <a:r>
                        <a:rPr kumimoji="0" lang="en-US" sz="1200" kern="1200" dirty="0" err="1">
                          <a:solidFill>
                            <a:schemeClr val="dk1"/>
                          </a:solidFill>
                          <a:latin typeface="Times New Roman" pitchFamily="18" charset="0"/>
                          <a:ea typeface="+mn-ea"/>
                          <a:cs typeface="Times New Roman" pitchFamily="18" charset="0"/>
                        </a:rPr>
                        <a:t>Cv</a:t>
                      </a:r>
                      <a:endParaRPr lang="ar-EG" sz="1200" dirty="0"/>
                    </a:p>
                  </a:txBody>
                  <a:tcPr/>
                </a:tc>
                <a:tc>
                  <a:txBody>
                    <a:bodyPr/>
                    <a:lstStyle/>
                    <a:p>
                      <a:pPr algn="l" rtl="1"/>
                      <a:r>
                        <a:rPr kumimoji="0" lang="en-US" sz="1400" kern="1200" dirty="0">
                          <a:solidFill>
                            <a:schemeClr val="dk1"/>
                          </a:solidFill>
                          <a:latin typeface="Times New Roman" pitchFamily="18" charset="0"/>
                          <a:ea typeface="+mn-ea"/>
                          <a:cs typeface="Times New Roman" pitchFamily="18" charset="0"/>
                        </a:rPr>
                        <a:t>Advantage:</a:t>
                      </a:r>
                    </a:p>
                    <a:p>
                      <a:pPr algn="l" rtl="1"/>
                      <a:r>
                        <a:rPr kumimoji="0" lang="en-US" sz="1400" kern="1200" dirty="0">
                          <a:solidFill>
                            <a:schemeClr val="dk1"/>
                          </a:solidFill>
                          <a:latin typeface="Times New Roman" pitchFamily="18" charset="0"/>
                          <a:ea typeface="+mn-ea"/>
                          <a:cs typeface="Times New Roman" pitchFamily="18" charset="0"/>
                        </a:rPr>
                        <a:t>Simply Hired is structured well and it makes keeping candidates organized simple.</a:t>
                      </a:r>
                    </a:p>
                    <a:p>
                      <a:pPr algn="l" rtl="1"/>
                      <a:r>
                        <a:rPr kumimoji="0" lang="en-US" sz="1400" kern="1200" dirty="0">
                          <a:solidFill>
                            <a:schemeClr val="dk1"/>
                          </a:solidFill>
                          <a:latin typeface="Times New Roman" pitchFamily="18" charset="0"/>
                          <a:ea typeface="+mn-ea"/>
                          <a:cs typeface="Times New Roman" pitchFamily="18" charset="0"/>
                        </a:rPr>
                        <a:t>Simply Hired is the #1 job board right now, so by using them, we are getting the best pool of talent and candidates.</a:t>
                      </a:r>
                    </a:p>
                    <a:p>
                      <a:pPr algn="l" rtl="1"/>
                      <a:endParaRPr kumimoji="0" lang="en-US" sz="1800" kern="1200" dirty="0">
                        <a:solidFill>
                          <a:schemeClr val="dk1"/>
                        </a:solidFill>
                        <a:latin typeface="Times New Roman" pitchFamily="18" charset="0"/>
                        <a:ea typeface="+mn-ea"/>
                        <a:cs typeface="Times New Roman" pitchFamily="18" charset="0"/>
                      </a:endParaRPr>
                    </a:p>
                    <a:p>
                      <a:endParaRPr lang="en-US" dirty="0"/>
                    </a:p>
                  </a:txBody>
                  <a:tcPr/>
                </a:tc>
                <a:extLst>
                  <a:ext uri="{0D108BD9-81ED-4DB2-BD59-A6C34878D82A}">
                    <a16:rowId xmlns:a16="http://schemas.microsoft.com/office/drawing/2014/main" val="3286769490"/>
                  </a:ext>
                </a:extLst>
              </a:tr>
              <a:tr h="2148493">
                <a:tc>
                  <a:txBody>
                    <a:bodyPr/>
                    <a:lstStyle/>
                    <a:p>
                      <a:r>
                        <a:rPr kumimoji="0" lang="en-US" sz="1800" b="1" kern="1200" dirty="0">
                          <a:solidFill>
                            <a:schemeClr val="dk1"/>
                          </a:solidFill>
                        </a:rPr>
                        <a:t>Differences</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kern="1200" dirty="0">
                          <a:solidFill>
                            <a:schemeClr val="dk1"/>
                          </a:solidFill>
                          <a:latin typeface="Times New Roman" pitchFamily="18" charset="0"/>
                          <a:ea typeface="+mn-ea"/>
                          <a:cs typeface="Times New Roman" pitchFamily="18" charset="0"/>
                        </a:rPr>
                        <a:t>My app all the features is free, LinkedIn have some premium features that should to pay to use it. LinkedIn is limited to providing job opportunities only and for communication between the employer and the job seeker but my app but the application will be general for everyone and for all needs of providing job opportunities and divided the CV's into categories to make it easier for those looking for employees.</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dk1"/>
                          </a:solidFill>
                          <a:latin typeface="Times New Roman" pitchFamily="18" charset="0"/>
                          <a:ea typeface="+mn-ea"/>
                          <a:cs typeface="Times New Roman" pitchFamily="18" charset="0"/>
                        </a:rPr>
                        <a:t> </a:t>
                      </a:r>
                      <a:r>
                        <a:rPr kumimoji="0" lang="en-US" sz="1400" kern="1200" dirty="0">
                          <a:solidFill>
                            <a:schemeClr val="dk1"/>
                          </a:solidFill>
                          <a:latin typeface="Times New Roman" pitchFamily="18" charset="0"/>
                          <a:ea typeface="+mn-ea"/>
                          <a:cs typeface="Times New Roman" pitchFamily="18" charset="0"/>
                        </a:rPr>
                        <a:t>My app all the features is free, CareerBuilder have some premium features that should to pay to use it</a:t>
                      </a:r>
                      <a:endParaRPr lang="ar-EG" sz="1400" dirty="0"/>
                    </a:p>
                    <a:p>
                      <a:endParaRPr lang="en-US" dirty="0"/>
                    </a:p>
                  </a:txBody>
                  <a:tcPr/>
                </a:tc>
                <a:tc>
                  <a:txBody>
                    <a:bodyPr/>
                    <a:lstStyle/>
                    <a:p>
                      <a:pPr marL="0" algn="l" defTabSz="914400" rtl="1" eaLnBrk="1" latinLnBrk="0" hangingPunct="1"/>
                      <a:r>
                        <a:rPr kumimoji="0" lang="en-US" sz="1050" kern="1200" dirty="0">
                          <a:solidFill>
                            <a:schemeClr val="dk1"/>
                          </a:solidFill>
                          <a:latin typeface="Times New Roman" pitchFamily="18" charset="0"/>
                          <a:ea typeface="+mn-ea"/>
                          <a:cs typeface="Times New Roman" pitchFamily="18" charset="0"/>
                        </a:rPr>
                        <a:t>Disadvantage:</a:t>
                      </a:r>
                    </a:p>
                    <a:p>
                      <a:pPr marL="0" lvl="0" algn="l" defTabSz="914400" rtl="1" eaLnBrk="1" latinLnBrk="0" hangingPunct="1"/>
                      <a:r>
                        <a:rPr kumimoji="0" lang="en-US" sz="1050" kern="1200" dirty="0">
                          <a:solidFill>
                            <a:schemeClr val="dk1"/>
                          </a:solidFill>
                          <a:latin typeface="Times New Roman" pitchFamily="18" charset="0"/>
                          <a:ea typeface="+mn-ea"/>
                          <a:cs typeface="Times New Roman" pitchFamily="18" charset="0"/>
                        </a:rPr>
                        <a:t>Although the sorting process is easy through Simply Hired when you check candidates to send a message, it un-checks them after the message is sent, so you have to go back through and re-check all applicants to move them. I'd like to have the candidates remain checked and highlighted after I send them a message.</a:t>
                      </a:r>
                    </a:p>
                    <a:p>
                      <a:pPr marL="0" lvl="0" algn="l" defTabSz="914400" rtl="1" eaLnBrk="1" latinLnBrk="0" hangingPunct="1"/>
                      <a:r>
                        <a:rPr kumimoji="0" lang="en-US" sz="1050" kern="1200" dirty="0">
                          <a:solidFill>
                            <a:schemeClr val="dk1"/>
                          </a:solidFill>
                          <a:latin typeface="Times New Roman" pitchFamily="18" charset="0"/>
                          <a:ea typeface="+mn-ea"/>
                          <a:cs typeface="Times New Roman" pitchFamily="18" charset="0"/>
                        </a:rPr>
                        <a:t>It would be great to have messages sent out automatically once we move them into new categories.</a:t>
                      </a:r>
                    </a:p>
                    <a:p>
                      <a:endParaRPr lang="en-US" dirty="0"/>
                    </a:p>
                  </a:txBody>
                  <a:tcPr/>
                </a:tc>
                <a:extLst>
                  <a:ext uri="{0D108BD9-81ED-4DB2-BD59-A6C34878D82A}">
                    <a16:rowId xmlns:a16="http://schemas.microsoft.com/office/drawing/2014/main" val="1276118082"/>
                  </a:ext>
                </a:extLst>
              </a:tr>
            </a:tbl>
          </a:graphicData>
        </a:graphic>
      </p:graphicFrame>
    </p:spTree>
    <p:extLst>
      <p:ext uri="{BB962C8B-B14F-4D97-AF65-F5344CB8AC3E}">
        <p14:creationId xmlns:p14="http://schemas.microsoft.com/office/powerpoint/2010/main" val="24969477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548640" y="548640"/>
            <a:ext cx="8281987" cy="985203"/>
          </a:xfrm>
        </p:spPr>
        <p:txBody>
          <a:bodyPr/>
          <a:lstStyle/>
          <a:p>
            <a:pPr marL="0" marR="64008" lvl="0" indent="0" algn="l" defTabSz="914400" rtl="0" eaLnBrk="1" fontAlgn="auto" latinLnBrk="0" hangingPunct="1">
              <a:lnSpc>
                <a:spcPct val="90000"/>
              </a:lnSpc>
              <a:spcBef>
                <a:spcPts val="400"/>
              </a:spcBef>
              <a:spcAft>
                <a:spcPts val="0"/>
              </a:spcAft>
              <a:buClr>
                <a:schemeClr val="accent1"/>
              </a:buClr>
              <a:buSzPct val="68000"/>
              <a:buFontTx/>
              <a:buNone/>
              <a:tabLst/>
              <a:defRPr/>
            </a:pPr>
            <a:r>
              <a:rPr kumimoji="0" lang="en-US" sz="4800" b="0" i="0" u="none" strike="noStrike" kern="1200" cap="all" spc="0" normalizeH="0" baseline="0" noProof="0" dirty="0">
                <a:ln>
                  <a:noFill/>
                </a:ln>
                <a:effectLst/>
                <a:highlight>
                  <a:srgbClr val="FF00FF"/>
                </a:highlight>
                <a:uLnTx/>
                <a:uFillTx/>
                <a:latin typeface="+mj-lt"/>
                <a:ea typeface="+mn-ea"/>
                <a:cs typeface="+mn-cs"/>
              </a:rPr>
              <a:t>USE CASE DIAGRAM</a:t>
            </a:r>
            <a:endParaRPr kumimoji="0" lang="ar-EG" sz="4800" b="0" i="0" u="none" strike="noStrike" kern="1200" cap="all" spc="0" normalizeH="0" baseline="0" noProof="0" dirty="0">
              <a:ln>
                <a:noFill/>
              </a:ln>
              <a:effectLst/>
              <a:highlight>
                <a:srgbClr val="FF00FF"/>
              </a:highlight>
              <a:uLnTx/>
              <a:uFillTx/>
              <a:latin typeface="+mj-lt"/>
              <a:ea typeface="+mn-ea"/>
              <a:cs typeface="+mn-cs"/>
            </a:endParaRPr>
          </a:p>
        </p:txBody>
      </p:sp>
      <p:pic>
        <p:nvPicPr>
          <p:cNvPr id="17" name="Picture Placeholder 16" descr="A man smiling in the office">
            <a:extLst>
              <a:ext uri="{FF2B5EF4-FFF2-40B4-BE49-F238E27FC236}">
                <a16:creationId xmlns:a16="http://schemas.microsoft.com/office/drawing/2014/main" id="{05ED5B1E-974F-476C-A3C9-572D3602E95E}"/>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472817" y="1546086"/>
            <a:ext cx="1691640" cy="1435608"/>
          </a:xfrm>
        </p:spPr>
      </p:pic>
      <p:pic>
        <p:nvPicPr>
          <p:cNvPr id="36" name="Picture Placeholder 35" descr="A lady smiling in the office">
            <a:extLst>
              <a:ext uri="{FF2B5EF4-FFF2-40B4-BE49-F238E27FC236}">
                <a16:creationId xmlns:a16="http://schemas.microsoft.com/office/drawing/2014/main" id="{F3CCCCDF-EA66-4F5E-98F3-A05239CBBAC4}"/>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472817" y="3781425"/>
            <a:ext cx="1691640" cy="1435608"/>
          </a:xfrm>
        </p:spPr>
      </p:pic>
      <p:pic>
        <p:nvPicPr>
          <p:cNvPr id="38" name="Picture Placeholder 37" descr="A lady in the office smiling at the camera&#10;">
            <a:extLst>
              <a:ext uri="{FF2B5EF4-FFF2-40B4-BE49-F238E27FC236}">
                <a16:creationId xmlns:a16="http://schemas.microsoft.com/office/drawing/2014/main" id="{8A6BB597-41F4-432E-8432-8F39511B2941}"/>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10027543" y="1237811"/>
            <a:ext cx="1691640" cy="1435608"/>
          </a:xfrm>
        </p:spPr>
      </p:pic>
      <p:pic>
        <p:nvPicPr>
          <p:cNvPr id="40" name="Picture Placeholder 39" descr="Smiling man with a beard">
            <a:extLst>
              <a:ext uri="{FF2B5EF4-FFF2-40B4-BE49-F238E27FC236}">
                <a16:creationId xmlns:a16="http://schemas.microsoft.com/office/drawing/2014/main" id="{76B2FC80-9F3B-46D8-94D9-882D90A858F6}"/>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val="0"/>
              </a:ext>
            </a:extLst>
          </a:blip>
          <a:srcRect/>
          <a:stretch/>
        </p:blipFill>
        <p:spPr>
          <a:xfrm>
            <a:off x="10027543" y="3617837"/>
            <a:ext cx="1691640" cy="1435608"/>
          </a:xfrm>
        </p:spPr>
      </p:pic>
      <p:sp>
        <p:nvSpPr>
          <p:cNvPr id="41" name="Text Placeholder 40">
            <a:extLst>
              <a:ext uri="{FF2B5EF4-FFF2-40B4-BE49-F238E27FC236}">
                <a16:creationId xmlns:a16="http://schemas.microsoft.com/office/drawing/2014/main" id="{91181F6D-A54F-4289-8C36-80ECE3B2C8E2}"/>
              </a:ext>
            </a:extLst>
          </p:cNvPr>
          <p:cNvSpPr>
            <a:spLocks noGrp="1"/>
          </p:cNvSpPr>
          <p:nvPr>
            <p:ph type="body" sz="quarter" idx="18"/>
          </p:nvPr>
        </p:nvSpPr>
        <p:spPr>
          <a:xfrm>
            <a:off x="472817" y="2993937"/>
            <a:ext cx="1711325" cy="365760"/>
          </a:xfrm>
        </p:spPr>
        <p:txBody>
          <a:bodyPr/>
          <a:lstStyle/>
          <a:p>
            <a:r>
              <a:rPr lang="en-US" dirty="0" err="1"/>
              <a:t>Ashrf</a:t>
            </a:r>
            <a:endParaRPr lang="en-US" dirty="0"/>
          </a:p>
        </p:txBody>
      </p:sp>
      <p:sp>
        <p:nvSpPr>
          <p:cNvPr id="15" name="Subtitle 14">
            <a:extLst>
              <a:ext uri="{FF2B5EF4-FFF2-40B4-BE49-F238E27FC236}">
                <a16:creationId xmlns:a16="http://schemas.microsoft.com/office/drawing/2014/main" id="{84D39D81-9726-4BD7-BDC0-FA0B2AD0D219}"/>
              </a:ext>
            </a:extLst>
          </p:cNvPr>
          <p:cNvSpPr>
            <a:spLocks noGrp="1"/>
          </p:cNvSpPr>
          <p:nvPr>
            <p:ph type="body" sz="quarter" idx="17"/>
          </p:nvPr>
        </p:nvSpPr>
        <p:spPr>
          <a:xfrm>
            <a:off x="472817" y="3322330"/>
            <a:ext cx="1721445" cy="299125"/>
          </a:xfrm>
        </p:spPr>
        <p:txBody>
          <a:bodyPr/>
          <a:lstStyle/>
          <a:p>
            <a:r>
              <a:rPr lang="en-US" dirty="0"/>
              <a:t>writer</a:t>
            </a:r>
          </a:p>
        </p:txBody>
      </p:sp>
      <p:sp>
        <p:nvSpPr>
          <p:cNvPr id="43" name="Text Placeholder 42">
            <a:extLst>
              <a:ext uri="{FF2B5EF4-FFF2-40B4-BE49-F238E27FC236}">
                <a16:creationId xmlns:a16="http://schemas.microsoft.com/office/drawing/2014/main" id="{E4387CED-5FBE-4AFF-B64D-975B5574F16F}"/>
              </a:ext>
            </a:extLst>
          </p:cNvPr>
          <p:cNvSpPr>
            <a:spLocks noGrp="1"/>
          </p:cNvSpPr>
          <p:nvPr>
            <p:ph type="body" sz="quarter" idx="20"/>
          </p:nvPr>
        </p:nvSpPr>
        <p:spPr>
          <a:xfrm>
            <a:off x="548640" y="5241519"/>
            <a:ext cx="1711325" cy="365760"/>
          </a:xfrm>
        </p:spPr>
        <p:txBody>
          <a:bodyPr/>
          <a:lstStyle/>
          <a:p>
            <a:r>
              <a:rPr lang="en-US" dirty="0" err="1"/>
              <a:t>Mairy</a:t>
            </a:r>
            <a:endParaRPr lang="en-US" dirty="0"/>
          </a:p>
        </p:txBody>
      </p:sp>
      <p:sp>
        <p:nvSpPr>
          <p:cNvPr id="42" name="Text Placeholder 41">
            <a:extLst>
              <a:ext uri="{FF2B5EF4-FFF2-40B4-BE49-F238E27FC236}">
                <a16:creationId xmlns:a16="http://schemas.microsoft.com/office/drawing/2014/main" id="{CCDF84CD-BC27-4182-9FBA-9D4FEED95410}"/>
              </a:ext>
            </a:extLst>
          </p:cNvPr>
          <p:cNvSpPr>
            <a:spLocks noGrp="1"/>
          </p:cNvSpPr>
          <p:nvPr>
            <p:ph type="body" sz="quarter" idx="19"/>
          </p:nvPr>
        </p:nvSpPr>
        <p:spPr>
          <a:xfrm>
            <a:off x="548640" y="5607279"/>
            <a:ext cx="1711572" cy="638175"/>
          </a:xfrm>
        </p:spPr>
        <p:txBody>
          <a:bodyPr/>
          <a:lstStyle/>
          <a:p>
            <a:r>
              <a:rPr lang="en-US" dirty="0"/>
              <a:t>Teacher</a:t>
            </a:r>
          </a:p>
        </p:txBody>
      </p:sp>
      <p:sp>
        <p:nvSpPr>
          <p:cNvPr id="45" name="Text Placeholder 44">
            <a:extLst>
              <a:ext uri="{FF2B5EF4-FFF2-40B4-BE49-F238E27FC236}">
                <a16:creationId xmlns:a16="http://schemas.microsoft.com/office/drawing/2014/main" id="{FE5CD03B-066A-46AF-8FB8-E8A78074ABEF}"/>
              </a:ext>
            </a:extLst>
          </p:cNvPr>
          <p:cNvSpPr>
            <a:spLocks noGrp="1"/>
          </p:cNvSpPr>
          <p:nvPr>
            <p:ph type="body" sz="quarter" idx="22"/>
          </p:nvPr>
        </p:nvSpPr>
        <p:spPr>
          <a:xfrm>
            <a:off x="10042139" y="2724535"/>
            <a:ext cx="1711325" cy="365760"/>
          </a:xfrm>
        </p:spPr>
        <p:txBody>
          <a:bodyPr/>
          <a:lstStyle/>
          <a:p>
            <a:r>
              <a:rPr lang="en-US" dirty="0"/>
              <a:t>Tala</a:t>
            </a:r>
          </a:p>
        </p:txBody>
      </p:sp>
      <p:sp>
        <p:nvSpPr>
          <p:cNvPr id="44" name="Text Placeholder 43">
            <a:extLst>
              <a:ext uri="{FF2B5EF4-FFF2-40B4-BE49-F238E27FC236}">
                <a16:creationId xmlns:a16="http://schemas.microsoft.com/office/drawing/2014/main" id="{10E83414-3440-46C7-8C07-7D073B69C422}"/>
              </a:ext>
            </a:extLst>
          </p:cNvPr>
          <p:cNvSpPr>
            <a:spLocks noGrp="1"/>
          </p:cNvSpPr>
          <p:nvPr>
            <p:ph type="body" sz="quarter" idx="21"/>
          </p:nvPr>
        </p:nvSpPr>
        <p:spPr>
          <a:xfrm>
            <a:off x="10071944" y="3105931"/>
            <a:ext cx="1711572" cy="638175"/>
          </a:xfrm>
        </p:spPr>
        <p:txBody>
          <a:bodyPr/>
          <a:lstStyle/>
          <a:p>
            <a:r>
              <a:rPr lang="en-US" dirty="0"/>
              <a:t>Full stack backend</a:t>
            </a:r>
          </a:p>
        </p:txBody>
      </p:sp>
      <p:sp>
        <p:nvSpPr>
          <p:cNvPr id="47" name="Text Placeholder 46">
            <a:extLst>
              <a:ext uri="{FF2B5EF4-FFF2-40B4-BE49-F238E27FC236}">
                <a16:creationId xmlns:a16="http://schemas.microsoft.com/office/drawing/2014/main" id="{F4640D91-CB97-4FCC-8FEF-F4B22B844DC4}"/>
              </a:ext>
            </a:extLst>
          </p:cNvPr>
          <p:cNvSpPr>
            <a:spLocks noGrp="1"/>
          </p:cNvSpPr>
          <p:nvPr>
            <p:ph type="body" sz="quarter" idx="24"/>
          </p:nvPr>
        </p:nvSpPr>
        <p:spPr>
          <a:xfrm>
            <a:off x="10048514" y="5307700"/>
            <a:ext cx="1711571" cy="257651"/>
          </a:xfrm>
        </p:spPr>
        <p:txBody>
          <a:bodyPr/>
          <a:lstStyle/>
          <a:p>
            <a:r>
              <a:rPr lang="en-US" dirty="0" err="1"/>
              <a:t>Gamel</a:t>
            </a:r>
            <a:endParaRPr lang="en-US" dirty="0"/>
          </a:p>
        </p:txBody>
      </p:sp>
      <p:sp>
        <p:nvSpPr>
          <p:cNvPr id="3" name="Text Placeholder 2">
            <a:extLst>
              <a:ext uri="{FF2B5EF4-FFF2-40B4-BE49-F238E27FC236}">
                <a16:creationId xmlns:a16="http://schemas.microsoft.com/office/drawing/2014/main" id="{B1C6A53C-7538-4FF9-BC09-EFC116FE7054}"/>
              </a:ext>
            </a:extLst>
          </p:cNvPr>
          <p:cNvSpPr>
            <a:spLocks noGrp="1"/>
          </p:cNvSpPr>
          <p:nvPr>
            <p:ph type="body" sz="quarter" idx="23"/>
          </p:nvPr>
        </p:nvSpPr>
        <p:spPr>
          <a:xfrm>
            <a:off x="10027543" y="5673460"/>
            <a:ext cx="1815017" cy="638175"/>
          </a:xfrm>
        </p:spPr>
        <p:txBody>
          <a:bodyPr/>
          <a:lstStyle/>
          <a:p>
            <a:r>
              <a:rPr lang="en-US" dirty="0"/>
              <a:t>Project manager </a:t>
            </a:r>
          </a:p>
        </p:txBody>
      </p:sp>
      <p:sp>
        <p:nvSpPr>
          <p:cNvPr id="7" name="Date Placeholder 6">
            <a:extLst>
              <a:ext uri="{FF2B5EF4-FFF2-40B4-BE49-F238E27FC236}">
                <a16:creationId xmlns:a16="http://schemas.microsoft.com/office/drawing/2014/main" id="{45F69D6A-822D-4DB9-A2CC-D9106F1F2B68}"/>
              </a:ext>
            </a:extLst>
          </p:cNvPr>
          <p:cNvSpPr>
            <a:spLocks noGrp="1"/>
          </p:cNvSpPr>
          <p:nvPr>
            <p:ph type="dt" sz="half" idx="10"/>
          </p:nvPr>
        </p:nvSpPr>
        <p:spPr>
          <a:xfrm>
            <a:off x="550863" y="6507212"/>
            <a:ext cx="2628900" cy="153888"/>
          </a:xfrm>
        </p:spPr>
        <p:txBody>
          <a:bodyPr/>
          <a:lstStyle/>
          <a:p>
            <a:endParaRPr lang="en-US" dirty="0"/>
          </a:p>
        </p:txBody>
      </p:sp>
      <p:sp>
        <p:nvSpPr>
          <p:cNvPr id="8" name="Footer Placeholder 7">
            <a:extLst>
              <a:ext uri="{FF2B5EF4-FFF2-40B4-BE49-F238E27FC236}">
                <a16:creationId xmlns:a16="http://schemas.microsoft.com/office/drawing/2014/main" id="{6375D7F3-165A-439B-8D1D-6553B68C2886}"/>
              </a:ext>
            </a:extLst>
          </p:cNvPr>
          <p:cNvSpPr>
            <a:spLocks noGrp="1"/>
          </p:cNvSpPr>
          <p:nvPr>
            <p:ph type="ftr" sz="quarter" idx="11"/>
          </p:nvPr>
        </p:nvSpPr>
        <p:spPr>
          <a:xfrm>
            <a:off x="3359150" y="6507212"/>
            <a:ext cx="6379210" cy="153888"/>
          </a:xfrm>
        </p:spPr>
        <p:txBody>
          <a:bodyPr/>
          <a:lstStyle/>
          <a:p>
            <a:endParaRPr lang="en-US" dirty="0"/>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pic>
        <p:nvPicPr>
          <p:cNvPr id="18" name="Picture 17">
            <a:extLst>
              <a:ext uri="{FF2B5EF4-FFF2-40B4-BE49-F238E27FC236}">
                <a16:creationId xmlns:a16="http://schemas.microsoft.com/office/drawing/2014/main" id="{E14C6980-FC45-0F51-C91A-EAAD47D0A0C6}"/>
              </a:ext>
            </a:extLst>
          </p:cNvPr>
          <p:cNvPicPr/>
          <p:nvPr/>
        </p:nvPicPr>
        <p:blipFill>
          <a:blip r:embed="rId7" cstate="print"/>
          <a:srcRect/>
          <a:stretch>
            <a:fillRect/>
          </a:stretch>
        </p:blipFill>
        <p:spPr bwMode="auto">
          <a:xfrm>
            <a:off x="2609636" y="1533842"/>
            <a:ext cx="7128724" cy="4363524"/>
          </a:xfrm>
          <a:prstGeom prst="rect">
            <a:avLst/>
          </a:prstGeom>
          <a:noFill/>
          <a:ln w="9525">
            <a:noFill/>
            <a:miter lim="800000"/>
            <a:headEnd/>
            <a:tailEnd/>
          </a:ln>
        </p:spPr>
      </p:pic>
    </p:spTree>
    <p:extLst>
      <p:ext uri="{BB962C8B-B14F-4D97-AF65-F5344CB8AC3E}">
        <p14:creationId xmlns:p14="http://schemas.microsoft.com/office/powerpoint/2010/main" val="29798766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a:lstStyle/>
          <a:p>
            <a:pPr marR="64008" lvl="0" defTabSz="914400">
              <a:lnSpc>
                <a:spcPct val="90000"/>
              </a:lnSpc>
              <a:spcBef>
                <a:spcPts val="400"/>
              </a:spcBef>
              <a:buClr>
                <a:schemeClr val="accent1"/>
              </a:buClr>
              <a:buSzPct val="68000"/>
            </a:pPr>
            <a:r>
              <a:rPr lang="en-US" sz="4800" cap="all" dirty="0">
                <a:solidFill>
                  <a:schemeClr val="accent3">
                    <a:lumMod val="60000"/>
                    <a:lumOff val="40000"/>
                  </a:schemeClr>
                </a:solidFill>
                <a:latin typeface="+mj-lt"/>
              </a:rPr>
              <a:t>FLOW CHART</a:t>
            </a:r>
            <a:endParaRPr kumimoji="0" lang="ar-EG" sz="4800" b="0" i="0" u="none" strike="noStrike" kern="1200" cap="all" spc="0" normalizeH="0" baseline="0" noProof="0" dirty="0">
              <a:ln>
                <a:noFill/>
              </a:ln>
              <a:solidFill>
                <a:schemeClr val="accent3">
                  <a:lumMod val="60000"/>
                  <a:lumOff val="40000"/>
                </a:schemeClr>
              </a:solidFill>
              <a:effectLst/>
              <a:uLnTx/>
              <a:uFillTx/>
              <a:latin typeface="+mj-lt"/>
              <a:ea typeface="+mn-ea"/>
              <a:cs typeface="+mn-cs"/>
            </a:endParaRPr>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3821599286"/>
              </p:ext>
            </p:extLst>
          </p:nvPr>
        </p:nvGraphicFramePr>
        <p:xfrm>
          <a:off x="3179763" y="1479477"/>
          <a:ext cx="8461376" cy="49721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Date Placeholder 1">
            <a:extLst>
              <a:ext uri="{FF2B5EF4-FFF2-40B4-BE49-F238E27FC236}">
                <a16:creationId xmlns:a16="http://schemas.microsoft.com/office/drawing/2014/main" id="{81FCAF0A-629F-4EC6-B3E6-563ED999F360}"/>
              </a:ext>
            </a:extLst>
          </p:cNvPr>
          <p:cNvSpPr>
            <a:spLocks noGrp="1"/>
          </p:cNvSpPr>
          <p:nvPr>
            <p:ph type="dt" sz="half" idx="10"/>
          </p:nvPr>
        </p:nvSpPr>
        <p:spPr>
          <a:xfrm>
            <a:off x="550863" y="6507212"/>
            <a:ext cx="2628900" cy="153888"/>
          </a:xfrm>
        </p:spPr>
        <p:txBody>
          <a:bodyPr/>
          <a:lstStyle/>
          <a:p>
            <a:endParaRPr lang="en-US" dirty="0"/>
          </a:p>
        </p:txBody>
      </p:sp>
      <p:sp>
        <p:nvSpPr>
          <p:cNvPr id="7" name="Footer Placeholder 6">
            <a:extLst>
              <a:ext uri="{FF2B5EF4-FFF2-40B4-BE49-F238E27FC236}">
                <a16:creationId xmlns:a16="http://schemas.microsoft.com/office/drawing/2014/main" id="{920A7C57-D6C5-4BA0-AB3C-41D4E3436B0E}"/>
              </a:ext>
            </a:extLst>
          </p:cNvPr>
          <p:cNvSpPr>
            <a:spLocks noGrp="1"/>
          </p:cNvSpPr>
          <p:nvPr>
            <p:ph type="ftr" sz="quarter" idx="11"/>
          </p:nvPr>
        </p:nvSpPr>
        <p:spPr>
          <a:xfrm>
            <a:off x="3359150" y="6507212"/>
            <a:ext cx="6379210" cy="153888"/>
          </a:xfrm>
        </p:spPr>
        <p:txBody>
          <a:bodyPr/>
          <a:lstStyle/>
          <a:p>
            <a:endParaRPr lang="en-US" dirty="0"/>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pic>
        <p:nvPicPr>
          <p:cNvPr id="8" name="Picture 7">
            <a:extLst>
              <a:ext uri="{FF2B5EF4-FFF2-40B4-BE49-F238E27FC236}">
                <a16:creationId xmlns:a16="http://schemas.microsoft.com/office/drawing/2014/main" id="{7E392709-A648-0FF3-5FBF-18AE383A52DD}"/>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r="1326"/>
          <a:stretch/>
        </p:blipFill>
        <p:spPr>
          <a:xfrm>
            <a:off x="129620" y="3501795"/>
            <a:ext cx="2522404" cy="2949862"/>
          </a:xfrm>
          <a:prstGeom prst="teardrop">
            <a:avLst>
              <a:gd name="adj" fmla="val 108065"/>
            </a:avLst>
          </a:prstGeom>
        </p:spPr>
      </p:pic>
      <p:pic>
        <p:nvPicPr>
          <p:cNvPr id="9" name="Picture Placeholder 17" descr="A person drawing on a white board">
            <a:extLst>
              <a:ext uri="{FF2B5EF4-FFF2-40B4-BE49-F238E27FC236}">
                <a16:creationId xmlns:a16="http://schemas.microsoft.com/office/drawing/2014/main" id="{9E0DD10A-F171-14E6-02DC-CADEAB30AA00}"/>
              </a:ext>
            </a:extLst>
          </p:cNvPr>
          <p:cNvPicPr>
            <a:picLocks noChangeAspect="1"/>
          </p:cNvPicPr>
          <p:nvPr/>
        </p:nvPicPr>
        <p:blipFill rotWithShape="1">
          <a:blip r:embed="rId9" cstate="screen">
            <a:extLst>
              <a:ext uri="{28A0092B-C50C-407E-A947-70E740481C1C}">
                <a14:useLocalDpi xmlns:a14="http://schemas.microsoft.com/office/drawing/2010/main" val="0"/>
              </a:ext>
            </a:extLst>
          </a:blip>
          <a:srcRect/>
          <a:stretch/>
        </p:blipFill>
        <p:spPr>
          <a:xfrm>
            <a:off x="1337573" y="1565342"/>
            <a:ext cx="2628901" cy="2628901"/>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pic>
    </p:spTree>
    <p:extLst>
      <p:ext uri="{BB962C8B-B14F-4D97-AF65-F5344CB8AC3E}">
        <p14:creationId xmlns:p14="http://schemas.microsoft.com/office/powerpoint/2010/main" val="2624630061"/>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a:lstStyle/>
          <a:p>
            <a:pPr marR="64008" lvl="0" defTabSz="914400">
              <a:lnSpc>
                <a:spcPct val="90000"/>
              </a:lnSpc>
              <a:spcBef>
                <a:spcPts val="400"/>
              </a:spcBef>
              <a:buClr>
                <a:schemeClr val="accent1"/>
              </a:buClr>
              <a:buSzPct val="68000"/>
            </a:pPr>
            <a:r>
              <a:rPr lang="en-US" sz="4800" cap="all" dirty="0">
                <a:solidFill>
                  <a:schemeClr val="accent3">
                    <a:lumMod val="20000"/>
                    <a:lumOff val="80000"/>
                  </a:schemeClr>
                </a:solidFill>
                <a:latin typeface="+mj-lt"/>
              </a:rPr>
              <a:t>SEQUENCE diagram</a:t>
            </a:r>
            <a:endParaRPr kumimoji="0" lang="ar-EG" sz="4800" b="0" i="0" u="none" strike="noStrike" kern="1200" cap="all" spc="0" normalizeH="0" baseline="0" noProof="0" dirty="0">
              <a:ln>
                <a:noFill/>
              </a:ln>
              <a:solidFill>
                <a:schemeClr val="accent3">
                  <a:lumMod val="20000"/>
                  <a:lumOff val="80000"/>
                </a:schemeClr>
              </a:solidFill>
              <a:effectLst/>
              <a:uLnTx/>
              <a:uFillTx/>
              <a:latin typeface="+mj-lt"/>
              <a:ea typeface="+mn-ea"/>
              <a:cs typeface="+mn-cs"/>
            </a:endParaRPr>
          </a:p>
        </p:txBody>
      </p:sp>
      <p:sp>
        <p:nvSpPr>
          <p:cNvPr id="5" name="Footer Placeholder 4">
            <a:extLst>
              <a:ext uri="{FF2B5EF4-FFF2-40B4-BE49-F238E27FC236}">
                <a16:creationId xmlns:a16="http://schemas.microsoft.com/office/drawing/2014/main" id="{AFD183D7-B16E-4A9D-BC4B-D1EC347BF97E}"/>
              </a:ext>
            </a:extLst>
          </p:cNvPr>
          <p:cNvSpPr>
            <a:spLocks noGrp="1"/>
          </p:cNvSpPr>
          <p:nvPr>
            <p:ph type="ftr" sz="quarter" idx="11"/>
          </p:nvPr>
        </p:nvSpPr>
        <p:spPr>
          <a:xfrm>
            <a:off x="3359150" y="6507212"/>
            <a:ext cx="6379210" cy="153888"/>
          </a:xfrm>
        </p:spPr>
        <p:txBody>
          <a:bodyPr/>
          <a:lstStyle/>
          <a:p>
            <a:endParaRPr lang="en-US" dirty="0"/>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pic>
        <p:nvPicPr>
          <p:cNvPr id="9" name="Content Placeholder 8" descr="1.png">
            <a:extLst>
              <a:ext uri="{FF2B5EF4-FFF2-40B4-BE49-F238E27FC236}">
                <a16:creationId xmlns:a16="http://schemas.microsoft.com/office/drawing/2014/main" id="{324DB3F5-548C-1973-E1E2-3450BFA0DBCE}"/>
              </a:ext>
            </a:extLst>
          </p:cNvPr>
          <p:cNvPicPr>
            <a:picLocks noGrp="1"/>
          </p:cNvPicPr>
          <p:nvPr>
            <p:ph idx="1"/>
          </p:nvPr>
        </p:nvPicPr>
        <p:blipFill>
          <a:blip r:embed="rId2" cstate="print"/>
          <a:stretch>
            <a:fillRect/>
          </a:stretch>
        </p:blipFill>
        <p:spPr>
          <a:xfrm>
            <a:off x="719190" y="1479478"/>
            <a:ext cx="10089223" cy="5027733"/>
          </a:xfrm>
          <a:prstGeom prst="rect">
            <a:avLst/>
          </a:prstGeom>
          <a:solidFill>
            <a:schemeClr val="tx1"/>
          </a:solidFill>
        </p:spPr>
      </p:pic>
    </p:spTree>
    <p:extLst>
      <p:ext uri="{BB962C8B-B14F-4D97-AF65-F5344CB8AC3E}">
        <p14:creationId xmlns:p14="http://schemas.microsoft.com/office/powerpoint/2010/main" val="3740286033"/>
      </p:ext>
    </p:extLst>
  </p:cSld>
  <p:clrMapOvr>
    <a:masterClrMapping/>
  </p:clrMapOvr>
  <p:transition spd="slow">
    <p:cover/>
  </p:transition>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904751AB-E840-446F-8D49-E697067EC88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{7C89376E-7D0E-4FB8-91B3-CCE0BC03CBE3}tf33713516_win32</Template>
  <TotalTime>3058</TotalTime>
  <Words>783</Words>
  <Application>Microsoft Office PowerPoint</Application>
  <PresentationFormat>Widescreen</PresentationFormat>
  <Paragraphs>96</Paragraphs>
  <Slides>12</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Amasis MT Pro</vt:lpstr>
      <vt:lpstr>Andalus</vt:lpstr>
      <vt:lpstr>Arial</vt:lpstr>
      <vt:lpstr>Calibri</vt:lpstr>
      <vt:lpstr>Gill Sans MT</vt:lpstr>
      <vt:lpstr>Harrington</vt:lpstr>
      <vt:lpstr>Times New Roman</vt:lpstr>
      <vt:lpstr>Walbaum Display</vt:lpstr>
      <vt:lpstr>Wingdings</vt:lpstr>
      <vt:lpstr>3DFloatVTI</vt:lpstr>
      <vt:lpstr> Job finder application </vt:lpstr>
      <vt:lpstr>Contents</vt:lpstr>
      <vt:lpstr>Problem  Statement </vt:lpstr>
      <vt:lpstr>Solution</vt:lpstr>
      <vt:lpstr>Objectives</vt:lpstr>
      <vt:lpstr>Related works</vt:lpstr>
      <vt:lpstr>USE CASE DIAGRAM</vt:lpstr>
      <vt:lpstr>FLOW CHART</vt:lpstr>
      <vt:lpstr>SEQUENCE diagram</vt:lpstr>
      <vt:lpstr>ER diagram  </vt:lpstr>
      <vt:lpstr>Thank You</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Job finder application </dc:title>
  <dc:creator>Kholoud Batis</dc:creator>
  <cp:lastModifiedBy>Kholoud Batis</cp:lastModifiedBy>
  <cp:revision>7</cp:revision>
  <dcterms:created xsi:type="dcterms:W3CDTF">2022-05-11T15:00:27Z</dcterms:created>
  <dcterms:modified xsi:type="dcterms:W3CDTF">2022-05-14T12:22:18Z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