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3369"/>
    <a:srgbClr val="33224C"/>
    <a:srgbClr val="A22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58DC-3E9D-A35C-FBB6-22EE4FF8D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D0A7D9-8D42-7333-B286-381DE620F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97EE313-A49A-56FE-1106-9D9CB0B0D4BB}"/>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5" name="Footer Placeholder 4">
            <a:extLst>
              <a:ext uri="{FF2B5EF4-FFF2-40B4-BE49-F238E27FC236}">
                <a16:creationId xmlns:a16="http://schemas.microsoft.com/office/drawing/2014/main" id="{66855645-804B-43FC-FEBB-4A2E906956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8FD98-F843-9BF1-96B7-23FE0D3550B2}"/>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67277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2885-02E5-1F93-8FB1-2FD8BF17CC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85D9B3-3563-D163-6453-D97F49C2B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A6AD02-4462-E795-3036-D1FAFDF50BD8}"/>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5" name="Footer Placeholder 4">
            <a:extLst>
              <a:ext uri="{FF2B5EF4-FFF2-40B4-BE49-F238E27FC236}">
                <a16:creationId xmlns:a16="http://schemas.microsoft.com/office/drawing/2014/main" id="{D6C56BD4-3A6C-5854-6BEC-42A5F7B7A2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453CB9-035A-F393-CBFB-85B526F243D3}"/>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170906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5F3C2-D786-6922-7DF6-D26628FF4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CFD932-ADC6-1034-7AF2-DF47D0D2D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E8977C-AE9B-F931-3A20-762FC37C09BB}"/>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5" name="Footer Placeholder 4">
            <a:extLst>
              <a:ext uri="{FF2B5EF4-FFF2-40B4-BE49-F238E27FC236}">
                <a16:creationId xmlns:a16="http://schemas.microsoft.com/office/drawing/2014/main" id="{8E1FFC33-C55F-6F63-8622-3100D9B38A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AAE6C-8F62-C4E8-5FC9-E54B6E0FA25D}"/>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217097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5735-9387-0363-6A72-A64DADE973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5900AF-7D5B-89CA-88A1-3536A8A63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68E59-1DA5-8D4C-FF39-15F556C84D18}"/>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5" name="Footer Placeholder 4">
            <a:extLst>
              <a:ext uri="{FF2B5EF4-FFF2-40B4-BE49-F238E27FC236}">
                <a16:creationId xmlns:a16="http://schemas.microsoft.com/office/drawing/2014/main" id="{DB109C96-F356-31B0-9EB0-E5DB30A71F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8B24F4-B4CA-ADAD-F796-B7EC23ACB680}"/>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188288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D020-0AE4-9AE3-F56A-DFFFABEFC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474389-19FA-4EE3-12FE-B12A8CAF3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3D473-2D88-B8AA-C4A6-F79B8BD136ED}"/>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5" name="Footer Placeholder 4">
            <a:extLst>
              <a:ext uri="{FF2B5EF4-FFF2-40B4-BE49-F238E27FC236}">
                <a16:creationId xmlns:a16="http://schemas.microsoft.com/office/drawing/2014/main" id="{0F016A4A-E6FD-FBEA-83DC-8D557FDB14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9968BC-2CA6-6465-4F26-11550A9464E9}"/>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376947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99A-E8FB-CDC4-597F-551CC5F790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9EDEA3-C745-36B7-B5AA-476A8E7493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0DB8DB-AAE6-8EB0-5085-BCFE30440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43E6A37-2527-86B3-6EC2-B47B50B01310}"/>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6" name="Footer Placeholder 5">
            <a:extLst>
              <a:ext uri="{FF2B5EF4-FFF2-40B4-BE49-F238E27FC236}">
                <a16:creationId xmlns:a16="http://schemas.microsoft.com/office/drawing/2014/main" id="{6484C554-365F-D496-7E0B-A19290DA13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AC7C81-F78F-D5FA-437D-4BAD6F259DCC}"/>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196057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824B-3890-2761-51AC-2F585DC4012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D1628B-8C65-149D-8BED-3FCED7AEC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F7E42-527F-ECAF-0E27-31F47C0AF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B69390-D049-E8AD-5152-6FDDA91C6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158C0-ABFD-6150-9215-901475B60D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AAEB0D-D298-9CA8-800E-F7C5C6F48079}"/>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8" name="Footer Placeholder 7">
            <a:extLst>
              <a:ext uri="{FF2B5EF4-FFF2-40B4-BE49-F238E27FC236}">
                <a16:creationId xmlns:a16="http://schemas.microsoft.com/office/drawing/2014/main" id="{449D19B1-18B5-6632-D75B-2B7ED3A9F4C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88DA68-83DE-5D9B-017A-FB30B81732C6}"/>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6138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0847-67F6-5879-ACEC-DA18D7E137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A5D8F7-B3D5-F10F-E6B8-85E76B291204}"/>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4" name="Footer Placeholder 3">
            <a:extLst>
              <a:ext uri="{FF2B5EF4-FFF2-40B4-BE49-F238E27FC236}">
                <a16:creationId xmlns:a16="http://schemas.microsoft.com/office/drawing/2014/main" id="{AD873963-EEE0-2D30-8983-8B26BAC5EA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49A38B-C4D9-7E00-5A9F-A7859A436B2E}"/>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289933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C8786-EAF4-B7A5-3298-B8662B4BA03C}"/>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3" name="Footer Placeholder 2">
            <a:extLst>
              <a:ext uri="{FF2B5EF4-FFF2-40B4-BE49-F238E27FC236}">
                <a16:creationId xmlns:a16="http://schemas.microsoft.com/office/drawing/2014/main" id="{CCAD864F-DDAF-6F00-8BDF-C5A794BE19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58E007-7994-902B-B4D9-021E2CC22F4D}"/>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350512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1A73-6FBE-C55B-9BAC-011400E5D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BD970A9-225D-0071-52B4-B2C722868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D36BFAA-08AD-6465-1CDE-D3A42947C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0E13B-01A4-9170-8481-78FBC9E584DB}"/>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6" name="Footer Placeholder 5">
            <a:extLst>
              <a:ext uri="{FF2B5EF4-FFF2-40B4-BE49-F238E27FC236}">
                <a16:creationId xmlns:a16="http://schemas.microsoft.com/office/drawing/2014/main" id="{06E8F834-5980-AF5A-2211-73EBBF8CA2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13AEE1-1281-C7E1-AE77-FE5C02047166}"/>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269713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4300-8082-56B9-EBE6-48ADD929D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4F4B53-9DC3-B083-5CCD-4BF640ABE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17B989-E47B-FE3E-DCF9-95895C974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44213-74C4-A63A-EFC6-9B62B4CA6CF3}"/>
              </a:ext>
            </a:extLst>
          </p:cNvPr>
          <p:cNvSpPr>
            <a:spLocks noGrp="1"/>
          </p:cNvSpPr>
          <p:nvPr>
            <p:ph type="dt" sz="half" idx="10"/>
          </p:nvPr>
        </p:nvSpPr>
        <p:spPr/>
        <p:txBody>
          <a:bodyPr/>
          <a:lstStyle/>
          <a:p>
            <a:fld id="{E392A147-9DFB-43EF-8D9F-8BF1DDA21755}" type="datetimeFigureOut">
              <a:rPr lang="en-GB" smtClean="0"/>
              <a:t>16/11/2022</a:t>
            </a:fld>
            <a:endParaRPr lang="en-GB"/>
          </a:p>
        </p:txBody>
      </p:sp>
      <p:sp>
        <p:nvSpPr>
          <p:cNvPr id="6" name="Footer Placeholder 5">
            <a:extLst>
              <a:ext uri="{FF2B5EF4-FFF2-40B4-BE49-F238E27FC236}">
                <a16:creationId xmlns:a16="http://schemas.microsoft.com/office/drawing/2014/main" id="{40BD59C8-BB3A-F7CD-A2E2-B2CFA42BFB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9C31B2-0329-2B4A-69F3-1FADF2A49CBF}"/>
              </a:ext>
            </a:extLst>
          </p:cNvPr>
          <p:cNvSpPr>
            <a:spLocks noGrp="1"/>
          </p:cNvSpPr>
          <p:nvPr>
            <p:ph type="sldNum" sz="quarter" idx="12"/>
          </p:nvPr>
        </p:nvSpPr>
        <p:spPr/>
        <p:txBody>
          <a:bodyPr/>
          <a:lstStyle/>
          <a:p>
            <a:fld id="{1F73A12F-B43F-496F-B2F9-0D35B4CE8CCB}" type="slidenum">
              <a:rPr lang="en-GB" smtClean="0"/>
              <a:t>‹#›</a:t>
            </a:fld>
            <a:endParaRPr lang="en-GB"/>
          </a:p>
        </p:txBody>
      </p:sp>
    </p:spTree>
    <p:extLst>
      <p:ext uri="{BB962C8B-B14F-4D97-AF65-F5344CB8AC3E}">
        <p14:creationId xmlns:p14="http://schemas.microsoft.com/office/powerpoint/2010/main" val="31340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3000">
              <a:schemeClr val="bg1">
                <a:lumMod val="95000"/>
              </a:schemeClr>
            </a:gs>
            <a:gs pos="100000">
              <a:schemeClr val="accent1">
                <a:lumMod val="20000"/>
                <a:lumOff val="8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53B7B-BAEC-FEA1-9B20-7BA43D56E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0BB31E-4C8D-083D-7293-0881077BD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BB52B9-A1FF-6330-C1D8-69621ED33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A147-9DFB-43EF-8D9F-8BF1DDA21755}" type="datetimeFigureOut">
              <a:rPr lang="en-GB" smtClean="0"/>
              <a:t>16/11/2022</a:t>
            </a:fld>
            <a:endParaRPr lang="en-GB"/>
          </a:p>
        </p:txBody>
      </p:sp>
      <p:sp>
        <p:nvSpPr>
          <p:cNvPr id="5" name="Footer Placeholder 4">
            <a:extLst>
              <a:ext uri="{FF2B5EF4-FFF2-40B4-BE49-F238E27FC236}">
                <a16:creationId xmlns:a16="http://schemas.microsoft.com/office/drawing/2014/main" id="{DBE04BEA-ABD6-74F8-F3BE-5FFD2A495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B4F68A-1EF5-BA1C-C20C-942BE0678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3A12F-B43F-496F-B2F9-0D35B4CE8CCB}" type="slidenum">
              <a:rPr lang="en-GB" smtClean="0"/>
              <a:t>‹#›</a:t>
            </a:fld>
            <a:endParaRPr lang="en-GB"/>
          </a:p>
        </p:txBody>
      </p:sp>
    </p:spTree>
    <p:extLst>
      <p:ext uri="{BB962C8B-B14F-4D97-AF65-F5344CB8AC3E}">
        <p14:creationId xmlns:p14="http://schemas.microsoft.com/office/powerpoint/2010/main" val="91111559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regan_codes" TargetMode="External"/><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hyperlink" Target="https://www.linkedin.com/in/regan-muthomi-886b6b8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BBA-A1E6-5160-006B-B9FD35B49B18}"/>
              </a:ext>
            </a:extLst>
          </p:cNvPr>
          <p:cNvSpPr>
            <a:spLocks noGrp="1"/>
          </p:cNvSpPr>
          <p:nvPr>
            <p:ph type="ctrTitle"/>
          </p:nvPr>
        </p:nvSpPr>
        <p:spPr>
          <a:xfrm>
            <a:off x="3263705" y="1681089"/>
            <a:ext cx="6010298" cy="2369747"/>
          </a:xfrm>
        </p:spPr>
        <p:txBody>
          <a:bodyPr>
            <a:normAutofit/>
          </a:bodyPr>
          <a:lstStyle/>
          <a:p>
            <a:pPr algn="ctr"/>
            <a:r>
              <a:rPr lang="en-GB" sz="4000" dirty="0">
                <a:latin typeface="Arial Black" panose="020B0A04020102020204" pitchFamily="34" charset="0"/>
              </a:rPr>
              <a:t>Image Classification Convolutional Neural Networks</a:t>
            </a:r>
          </a:p>
        </p:txBody>
      </p:sp>
      <p:sp>
        <p:nvSpPr>
          <p:cNvPr id="3" name="Subtitle 2">
            <a:extLst>
              <a:ext uri="{FF2B5EF4-FFF2-40B4-BE49-F238E27FC236}">
                <a16:creationId xmlns:a16="http://schemas.microsoft.com/office/drawing/2014/main" id="{2DE67AC1-0609-31FE-1527-0E3CCA04BC90}"/>
              </a:ext>
            </a:extLst>
          </p:cNvPr>
          <p:cNvSpPr>
            <a:spLocks noGrp="1"/>
          </p:cNvSpPr>
          <p:nvPr>
            <p:ph type="subTitle" idx="1"/>
          </p:nvPr>
        </p:nvSpPr>
        <p:spPr>
          <a:xfrm>
            <a:off x="1524000" y="5268353"/>
            <a:ext cx="9144000" cy="1063868"/>
          </a:xfrm>
        </p:spPr>
        <p:txBody>
          <a:bodyPr>
            <a:normAutofit/>
          </a:bodyPr>
          <a:lstStyle/>
          <a:p>
            <a:pPr algn="l"/>
            <a:r>
              <a:rPr lang="en-GB" sz="3600" dirty="0"/>
              <a:t>Nairobi AI Community.</a:t>
            </a:r>
          </a:p>
          <a:p>
            <a:pPr algn="l"/>
            <a:r>
              <a:rPr lang="en-GB" sz="1800" dirty="0"/>
              <a:t>Presented by Regan Muthomi</a:t>
            </a:r>
          </a:p>
        </p:txBody>
      </p:sp>
    </p:spTree>
    <p:extLst>
      <p:ext uri="{BB962C8B-B14F-4D97-AF65-F5344CB8AC3E}">
        <p14:creationId xmlns:p14="http://schemas.microsoft.com/office/powerpoint/2010/main" val="99057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950E-5204-23BB-E1FE-DBDD76DB1BC4}"/>
              </a:ext>
            </a:extLst>
          </p:cNvPr>
          <p:cNvSpPr>
            <a:spLocks noGrp="1"/>
          </p:cNvSpPr>
          <p:nvPr>
            <p:ph type="title"/>
          </p:nvPr>
        </p:nvSpPr>
        <p:spPr>
          <a:xfrm>
            <a:off x="838200" y="365126"/>
            <a:ext cx="10515600" cy="788426"/>
          </a:xfrm>
        </p:spPr>
        <p:txBody>
          <a:bodyPr/>
          <a:lstStyle/>
          <a:p>
            <a:r>
              <a:rPr lang="en-GB" dirty="0"/>
              <a:t>…convolution layer</a:t>
            </a:r>
          </a:p>
        </p:txBody>
      </p:sp>
      <p:pic>
        <p:nvPicPr>
          <p:cNvPr id="4" name="Content Placeholder 3">
            <a:extLst>
              <a:ext uri="{FF2B5EF4-FFF2-40B4-BE49-F238E27FC236}">
                <a16:creationId xmlns:a16="http://schemas.microsoft.com/office/drawing/2014/main" id="{FE8250D0-8948-0C07-F80E-48480E93A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036702"/>
            <a:ext cx="4479388" cy="3657600"/>
          </a:xfrm>
          <a:prstGeom prst="rect">
            <a:avLst/>
          </a:prstGeom>
        </p:spPr>
      </p:pic>
      <p:pic>
        <p:nvPicPr>
          <p:cNvPr id="5" name="Picture 4">
            <a:extLst>
              <a:ext uri="{FF2B5EF4-FFF2-40B4-BE49-F238E27FC236}">
                <a16:creationId xmlns:a16="http://schemas.microsoft.com/office/drawing/2014/main" id="{676BA809-2714-7182-847F-52B115428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603" y="2036703"/>
            <a:ext cx="5855384" cy="3657600"/>
          </a:xfrm>
          <a:prstGeom prst="rect">
            <a:avLst/>
          </a:prstGeom>
        </p:spPr>
      </p:pic>
      <p:sp>
        <p:nvSpPr>
          <p:cNvPr id="6" name="TextBox 5">
            <a:extLst>
              <a:ext uri="{FF2B5EF4-FFF2-40B4-BE49-F238E27FC236}">
                <a16:creationId xmlns:a16="http://schemas.microsoft.com/office/drawing/2014/main" id="{8635899F-34B9-CB5A-943A-904F3ECBFEC1}"/>
              </a:ext>
            </a:extLst>
          </p:cNvPr>
          <p:cNvSpPr txBox="1"/>
          <p:nvPr/>
        </p:nvSpPr>
        <p:spPr>
          <a:xfrm>
            <a:off x="1188720" y="1371600"/>
            <a:ext cx="2356338" cy="369332"/>
          </a:xfrm>
          <a:prstGeom prst="rect">
            <a:avLst/>
          </a:prstGeom>
          <a:noFill/>
        </p:spPr>
        <p:txBody>
          <a:bodyPr wrap="square" rtlCol="0">
            <a:spAutoFit/>
          </a:bodyPr>
          <a:lstStyle/>
          <a:p>
            <a:r>
              <a:rPr lang="en-GB" dirty="0"/>
              <a:t>Convolution Operation.</a:t>
            </a:r>
          </a:p>
        </p:txBody>
      </p:sp>
    </p:spTree>
    <p:extLst>
      <p:ext uri="{BB962C8B-B14F-4D97-AF65-F5344CB8AC3E}">
        <p14:creationId xmlns:p14="http://schemas.microsoft.com/office/powerpoint/2010/main" val="293852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95D-61C9-8F12-D376-DBCDE9BFB4B7}"/>
              </a:ext>
            </a:extLst>
          </p:cNvPr>
          <p:cNvSpPr>
            <a:spLocks noGrp="1"/>
          </p:cNvSpPr>
          <p:nvPr>
            <p:ph type="title"/>
          </p:nvPr>
        </p:nvSpPr>
        <p:spPr>
          <a:xfrm>
            <a:off x="838200" y="365126"/>
            <a:ext cx="10515600" cy="781392"/>
          </a:xfrm>
        </p:spPr>
        <p:txBody>
          <a:bodyPr/>
          <a:lstStyle/>
          <a:p>
            <a:r>
              <a:rPr lang="en-GB" dirty="0"/>
              <a:t>…convolution layer</a:t>
            </a:r>
          </a:p>
        </p:txBody>
      </p:sp>
      <p:sp>
        <p:nvSpPr>
          <p:cNvPr id="3" name="Content Placeholder 2">
            <a:extLst>
              <a:ext uri="{FF2B5EF4-FFF2-40B4-BE49-F238E27FC236}">
                <a16:creationId xmlns:a16="http://schemas.microsoft.com/office/drawing/2014/main" id="{FF09E705-4FF0-FF50-7D18-E03967C8B2C8}"/>
              </a:ext>
            </a:extLst>
          </p:cNvPr>
          <p:cNvSpPr>
            <a:spLocks noGrp="1"/>
          </p:cNvSpPr>
          <p:nvPr>
            <p:ph idx="1"/>
          </p:nvPr>
        </p:nvSpPr>
        <p:spPr>
          <a:xfrm>
            <a:off x="838200" y="1364566"/>
            <a:ext cx="10515600" cy="4812397"/>
          </a:xfrm>
        </p:spPr>
        <p:txBody>
          <a:bodyPr/>
          <a:lstStyle/>
          <a:p>
            <a:r>
              <a:rPr lang="en-GB" sz="2800" dirty="0"/>
              <a:t>In the case of images with multiple channels e.g. RGB, the kernel has the same depth as the that of the input image.</a:t>
            </a:r>
          </a:p>
          <a:p>
            <a:r>
              <a:rPr lang="en-GB" sz="2800" dirty="0"/>
              <a:t>Matrix multiplication is performed between </a:t>
            </a:r>
            <a:r>
              <a:rPr lang="en-GB" sz="2800" dirty="0" err="1"/>
              <a:t>Kn</a:t>
            </a:r>
            <a:r>
              <a:rPr lang="en-GB" sz="2800" dirty="0"/>
              <a:t> and In stacks ([K1, I1]; [K2, I2]; [K3, I3]) and all results are summed with the bias to give a squashed </a:t>
            </a:r>
            <a:r>
              <a:rPr lang="en-GB" sz="2800" b="1" dirty="0"/>
              <a:t>one depth channel convoluted feature output</a:t>
            </a:r>
            <a:r>
              <a:rPr lang="en-GB" sz="2800" dirty="0"/>
              <a:t>.</a:t>
            </a:r>
          </a:p>
          <a:p>
            <a:endParaRPr lang="en-GB" dirty="0"/>
          </a:p>
        </p:txBody>
      </p:sp>
    </p:spTree>
    <p:extLst>
      <p:ext uri="{BB962C8B-B14F-4D97-AF65-F5344CB8AC3E}">
        <p14:creationId xmlns:p14="http://schemas.microsoft.com/office/powerpoint/2010/main" val="319779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EF6-B790-973E-AF73-8F21A1BA0B7B}"/>
              </a:ext>
            </a:extLst>
          </p:cNvPr>
          <p:cNvSpPr>
            <a:spLocks noGrp="1"/>
          </p:cNvSpPr>
          <p:nvPr>
            <p:ph type="title"/>
          </p:nvPr>
        </p:nvSpPr>
        <p:spPr>
          <a:xfrm>
            <a:off x="838200" y="365125"/>
            <a:ext cx="10515600" cy="725121"/>
          </a:xfrm>
        </p:spPr>
        <p:txBody>
          <a:bodyPr/>
          <a:lstStyle/>
          <a:p>
            <a:r>
              <a:rPr lang="en-GB" dirty="0"/>
              <a:t>…</a:t>
            </a:r>
          </a:p>
        </p:txBody>
      </p:sp>
      <p:pic>
        <p:nvPicPr>
          <p:cNvPr id="4" name="Content Placeholder 3">
            <a:extLst>
              <a:ext uri="{FF2B5EF4-FFF2-40B4-BE49-F238E27FC236}">
                <a16:creationId xmlns:a16="http://schemas.microsoft.com/office/drawing/2014/main" id="{25E865A5-7325-3834-3000-13A69C6C3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755" y="1090246"/>
            <a:ext cx="9566030" cy="5086717"/>
          </a:xfrm>
          <a:prstGeom prst="rect">
            <a:avLst/>
          </a:prstGeom>
        </p:spPr>
      </p:pic>
    </p:spTree>
    <p:extLst>
      <p:ext uri="{BB962C8B-B14F-4D97-AF65-F5344CB8AC3E}">
        <p14:creationId xmlns:p14="http://schemas.microsoft.com/office/powerpoint/2010/main" val="8065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CB73-1B5D-1560-D041-A4CF7A180CD8}"/>
              </a:ext>
            </a:extLst>
          </p:cNvPr>
          <p:cNvSpPr>
            <a:spLocks noGrp="1"/>
          </p:cNvSpPr>
          <p:nvPr>
            <p:ph type="title"/>
          </p:nvPr>
        </p:nvSpPr>
        <p:spPr>
          <a:xfrm>
            <a:off x="838200" y="365126"/>
            <a:ext cx="10515600" cy="647748"/>
          </a:xfrm>
        </p:spPr>
        <p:txBody>
          <a:bodyPr>
            <a:normAutofit/>
          </a:bodyPr>
          <a:lstStyle/>
          <a:p>
            <a:r>
              <a:rPr lang="en-GB" sz="4000" dirty="0"/>
              <a:t>… Convolution layer</a:t>
            </a:r>
          </a:p>
        </p:txBody>
      </p:sp>
      <p:sp>
        <p:nvSpPr>
          <p:cNvPr id="3" name="Content Placeholder 2">
            <a:extLst>
              <a:ext uri="{FF2B5EF4-FFF2-40B4-BE49-F238E27FC236}">
                <a16:creationId xmlns:a16="http://schemas.microsoft.com/office/drawing/2014/main" id="{33784798-AA6E-E202-A220-ADF2063F026A}"/>
              </a:ext>
            </a:extLst>
          </p:cNvPr>
          <p:cNvSpPr>
            <a:spLocks noGrp="1"/>
          </p:cNvSpPr>
          <p:nvPr>
            <p:ph idx="1"/>
          </p:nvPr>
        </p:nvSpPr>
        <p:spPr>
          <a:xfrm>
            <a:off x="838200" y="1012874"/>
            <a:ext cx="10515600" cy="5164089"/>
          </a:xfrm>
        </p:spPr>
        <p:txBody>
          <a:bodyPr>
            <a:normAutofit fontScale="77500" lnSpcReduction="20000"/>
          </a:bodyPr>
          <a:lstStyle/>
          <a:p>
            <a:pPr algn="l">
              <a:buFont typeface="Arial" panose="020B0604020202020204" pitchFamily="34" charset="0"/>
              <a:buChar char="•"/>
            </a:pPr>
            <a:endParaRPr lang="en-GB" b="1"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The depth of a filter in a CNN must match the depth of the input image</a:t>
            </a:r>
            <a:r>
              <a:rPr lang="en-GB" sz="3000" b="0" i="0" dirty="0">
                <a:solidFill>
                  <a:srgbClr val="292929"/>
                </a:solidFill>
                <a:effectLst/>
                <a:cs typeface="Arial" panose="020B0604020202020204" pitchFamily="34" charset="0"/>
              </a:rPr>
              <a:t>. The number of color channels in the filter must remain the same as the input image.</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Different Conv2D filters are created for each of the three channels</a:t>
            </a:r>
            <a:r>
              <a:rPr lang="en-GB" sz="3000" b="0" i="0" dirty="0">
                <a:solidFill>
                  <a:srgbClr val="292929"/>
                </a:solidFill>
                <a:effectLst/>
                <a:cs typeface="Arial" panose="020B0604020202020204" pitchFamily="34" charset="0"/>
              </a:rPr>
              <a:t> for a color image.</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Filters for each layer are randomly initialized based on either Normal or Gaussian distribution.</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Initial layers of a convolutional network extract low-level features from the image, so use fewer filters.</a:t>
            </a:r>
            <a:r>
              <a:rPr lang="en-GB" sz="3000" b="0" i="0" dirty="0">
                <a:solidFill>
                  <a:srgbClr val="292929"/>
                </a:solidFill>
                <a:effectLst/>
                <a:cs typeface="Arial" panose="020B0604020202020204" pitchFamily="34" charset="0"/>
              </a:rPr>
              <a:t> As we build further deeper layers, we increase the number of filters to twice or thrice the size of the filter of the previous layer.</a:t>
            </a:r>
          </a:p>
          <a:p>
            <a:pPr algn="l">
              <a:buFont typeface="Arial" panose="020B0604020202020204" pitchFamily="34" charset="0"/>
              <a:buChar char="•"/>
            </a:pPr>
            <a:endParaRPr lang="en-GB" sz="3000" b="0" i="0" dirty="0">
              <a:solidFill>
                <a:srgbClr val="292929"/>
              </a:solidFill>
              <a:effectLst/>
              <a:cs typeface="Arial" panose="020B0604020202020204" pitchFamily="34" charset="0"/>
            </a:endParaRPr>
          </a:p>
          <a:p>
            <a:pPr algn="l">
              <a:buFont typeface="Arial" panose="020B0604020202020204" pitchFamily="34" charset="0"/>
              <a:buChar char="•"/>
            </a:pPr>
            <a:r>
              <a:rPr lang="en-GB" sz="3000" b="1" i="0" dirty="0">
                <a:solidFill>
                  <a:srgbClr val="292929"/>
                </a:solidFill>
                <a:effectLst/>
                <a:cs typeface="Arial" panose="020B0604020202020204" pitchFamily="34" charset="0"/>
              </a:rPr>
              <a:t>Filters of the deeper layers learn more features but are computationally very intensive</a:t>
            </a:r>
            <a:r>
              <a:rPr lang="en-GB" sz="3000" b="0" i="0" dirty="0">
                <a:solidFill>
                  <a:srgbClr val="292929"/>
                </a:solidFill>
                <a:effectLst/>
                <a:cs typeface="Arial" panose="020B0604020202020204" pitchFamily="34" charset="0"/>
              </a:rPr>
              <a:t>.</a:t>
            </a:r>
          </a:p>
          <a:p>
            <a:endParaRPr lang="en-GB" dirty="0"/>
          </a:p>
        </p:txBody>
      </p:sp>
    </p:spTree>
    <p:extLst>
      <p:ext uri="{BB962C8B-B14F-4D97-AF65-F5344CB8AC3E}">
        <p14:creationId xmlns:p14="http://schemas.microsoft.com/office/powerpoint/2010/main" val="82291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B8CA-1154-6802-878B-084C362F7D13}"/>
              </a:ext>
            </a:extLst>
          </p:cNvPr>
          <p:cNvSpPr>
            <a:spLocks noGrp="1"/>
          </p:cNvSpPr>
          <p:nvPr>
            <p:ph type="title"/>
          </p:nvPr>
        </p:nvSpPr>
        <p:spPr>
          <a:xfrm>
            <a:off x="838200" y="365125"/>
            <a:ext cx="10515600" cy="809527"/>
          </a:xfrm>
        </p:spPr>
        <p:txBody>
          <a:bodyPr/>
          <a:lstStyle/>
          <a:p>
            <a:r>
              <a:rPr lang="en-GB" dirty="0"/>
              <a:t>…Convolution Layer</a:t>
            </a:r>
          </a:p>
        </p:txBody>
      </p:sp>
      <p:sp>
        <p:nvSpPr>
          <p:cNvPr id="3" name="Content Placeholder 2">
            <a:extLst>
              <a:ext uri="{FF2B5EF4-FFF2-40B4-BE49-F238E27FC236}">
                <a16:creationId xmlns:a16="http://schemas.microsoft.com/office/drawing/2014/main" id="{C6EFD3E4-D648-DE11-2D2D-CF4B0E37F549}"/>
              </a:ext>
            </a:extLst>
          </p:cNvPr>
          <p:cNvSpPr>
            <a:spLocks noGrp="1"/>
          </p:cNvSpPr>
          <p:nvPr>
            <p:ph idx="1"/>
          </p:nvPr>
        </p:nvSpPr>
        <p:spPr/>
        <p:txBody>
          <a:bodyPr/>
          <a:lstStyle/>
          <a:p>
            <a:r>
              <a:rPr lang="en-GB" sz="2800" dirty="0"/>
              <a:t>The objective of the convolution operation is to extract the high level features from the input images. </a:t>
            </a:r>
          </a:p>
          <a:p>
            <a:r>
              <a:rPr lang="en-GB" sz="2800" dirty="0"/>
              <a:t>CNN need not to be restricted to only one layer.</a:t>
            </a:r>
          </a:p>
          <a:p>
            <a:r>
              <a:rPr lang="en-GB" sz="2800" dirty="0"/>
              <a:t>The first layer is responsible for capturing the low level features such as color gradient orientation, edges etc.</a:t>
            </a:r>
          </a:p>
          <a:p>
            <a:r>
              <a:rPr lang="en-GB" sz="2800" dirty="0"/>
              <a:t>With added layer, the architecture adapts to the high level features as well as giving us a network that has the understanding of the dataset.</a:t>
            </a:r>
          </a:p>
          <a:p>
            <a:endParaRPr lang="en-GB" dirty="0"/>
          </a:p>
        </p:txBody>
      </p:sp>
    </p:spTree>
    <p:extLst>
      <p:ext uri="{BB962C8B-B14F-4D97-AF65-F5344CB8AC3E}">
        <p14:creationId xmlns:p14="http://schemas.microsoft.com/office/powerpoint/2010/main" val="420104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2260-FDB7-0764-A4DD-CA29C3FE02ED}"/>
              </a:ext>
            </a:extLst>
          </p:cNvPr>
          <p:cNvSpPr>
            <a:spLocks noGrp="1"/>
          </p:cNvSpPr>
          <p:nvPr>
            <p:ph type="title"/>
          </p:nvPr>
        </p:nvSpPr>
        <p:spPr/>
        <p:txBody>
          <a:bodyPr/>
          <a:lstStyle/>
          <a:p>
            <a:r>
              <a:rPr lang="en-GB" dirty="0"/>
              <a:t>… Convolution layer</a:t>
            </a:r>
          </a:p>
        </p:txBody>
      </p:sp>
      <p:pic>
        <p:nvPicPr>
          <p:cNvPr id="5" name="Content Placeholder 4">
            <a:extLst>
              <a:ext uri="{FF2B5EF4-FFF2-40B4-BE49-F238E27FC236}">
                <a16:creationId xmlns:a16="http://schemas.microsoft.com/office/drawing/2014/main" id="{388EFAEC-0B70-47D0-EE45-B0A3755E1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2123"/>
            <a:ext cx="10515600" cy="4158342"/>
          </a:xfrm>
        </p:spPr>
      </p:pic>
    </p:spTree>
    <p:extLst>
      <p:ext uri="{BB962C8B-B14F-4D97-AF65-F5344CB8AC3E}">
        <p14:creationId xmlns:p14="http://schemas.microsoft.com/office/powerpoint/2010/main" val="324303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583A-473C-BB32-BEFE-8DD799D53A6A}"/>
              </a:ext>
            </a:extLst>
          </p:cNvPr>
          <p:cNvSpPr>
            <a:spLocks noGrp="1"/>
          </p:cNvSpPr>
          <p:nvPr>
            <p:ph type="title"/>
          </p:nvPr>
        </p:nvSpPr>
        <p:spPr>
          <a:xfrm>
            <a:off x="838200" y="365126"/>
            <a:ext cx="10515600" cy="767324"/>
          </a:xfrm>
        </p:spPr>
        <p:txBody>
          <a:bodyPr/>
          <a:lstStyle/>
          <a:p>
            <a:r>
              <a:rPr lang="en-GB" dirty="0"/>
              <a:t>Non Linearity</a:t>
            </a:r>
          </a:p>
        </p:txBody>
      </p:sp>
      <p:sp>
        <p:nvSpPr>
          <p:cNvPr id="3" name="Content Placeholder 2">
            <a:extLst>
              <a:ext uri="{FF2B5EF4-FFF2-40B4-BE49-F238E27FC236}">
                <a16:creationId xmlns:a16="http://schemas.microsoft.com/office/drawing/2014/main" id="{6C64FC4F-71DB-7F4F-9A63-BA4DDEEBB893}"/>
              </a:ext>
            </a:extLst>
          </p:cNvPr>
          <p:cNvSpPr>
            <a:spLocks noGrp="1"/>
          </p:cNvSpPr>
          <p:nvPr>
            <p:ph idx="1"/>
          </p:nvPr>
        </p:nvSpPr>
        <p:spPr>
          <a:xfrm>
            <a:off x="838200" y="1308295"/>
            <a:ext cx="10515600" cy="4868668"/>
          </a:xfrm>
        </p:spPr>
        <p:txBody>
          <a:bodyPr/>
          <a:lstStyle/>
          <a:p>
            <a:r>
              <a:rPr lang="en-GB" dirty="0"/>
              <a:t>After every convolution operation, we apply a </a:t>
            </a:r>
            <a:r>
              <a:rPr lang="en-GB" b="1" dirty="0"/>
              <a:t>non-linear operation</a:t>
            </a:r>
            <a:r>
              <a:rPr lang="en-GB" dirty="0"/>
              <a:t>.</a:t>
            </a:r>
          </a:p>
          <a:p>
            <a:r>
              <a:rPr lang="en-GB" dirty="0"/>
              <a:t>We are going to use a fast and efficient activation function called </a:t>
            </a:r>
            <a:r>
              <a:rPr lang="en-GB" b="1" dirty="0"/>
              <a:t>Rectified Linear Unit </a:t>
            </a:r>
            <a:r>
              <a:rPr lang="en-GB" dirty="0"/>
              <a:t>for this.</a:t>
            </a:r>
          </a:p>
          <a:p>
            <a:r>
              <a:rPr lang="en-GB" sz="2800" dirty="0"/>
              <a:t>ReLU works by replacing all negative values in each pixel with zero.</a:t>
            </a:r>
          </a:p>
          <a:p>
            <a:endParaRPr lang="en-GB" dirty="0"/>
          </a:p>
        </p:txBody>
      </p:sp>
      <p:pic>
        <p:nvPicPr>
          <p:cNvPr id="5" name="Picture 4">
            <a:extLst>
              <a:ext uri="{FF2B5EF4-FFF2-40B4-BE49-F238E27FC236}">
                <a16:creationId xmlns:a16="http://schemas.microsoft.com/office/drawing/2014/main" id="{C121898A-42A3-49F7-4576-2087FC37F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072" y="3429000"/>
            <a:ext cx="7693855" cy="2747963"/>
          </a:xfrm>
          <a:prstGeom prst="rect">
            <a:avLst/>
          </a:prstGeom>
        </p:spPr>
      </p:pic>
    </p:spTree>
    <p:extLst>
      <p:ext uri="{BB962C8B-B14F-4D97-AF65-F5344CB8AC3E}">
        <p14:creationId xmlns:p14="http://schemas.microsoft.com/office/powerpoint/2010/main" val="12430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F46B-3753-0287-DBDF-0C44AB1D684E}"/>
              </a:ext>
            </a:extLst>
          </p:cNvPr>
          <p:cNvSpPr>
            <a:spLocks noGrp="1"/>
          </p:cNvSpPr>
          <p:nvPr>
            <p:ph type="title"/>
          </p:nvPr>
        </p:nvSpPr>
        <p:spPr>
          <a:xfrm>
            <a:off x="838200" y="365126"/>
            <a:ext cx="10515600" cy="682918"/>
          </a:xfrm>
        </p:spPr>
        <p:txBody>
          <a:bodyPr>
            <a:normAutofit fontScale="90000"/>
          </a:bodyPr>
          <a:lstStyle/>
          <a:p>
            <a:r>
              <a:rPr lang="en-GB" dirty="0"/>
              <a:t>Pooling</a:t>
            </a:r>
          </a:p>
        </p:txBody>
      </p:sp>
      <p:sp>
        <p:nvSpPr>
          <p:cNvPr id="3" name="Content Placeholder 2">
            <a:extLst>
              <a:ext uri="{FF2B5EF4-FFF2-40B4-BE49-F238E27FC236}">
                <a16:creationId xmlns:a16="http://schemas.microsoft.com/office/drawing/2014/main" id="{FF0C8A74-BD6D-6D59-8337-E91528FC2D65}"/>
              </a:ext>
            </a:extLst>
          </p:cNvPr>
          <p:cNvSpPr>
            <a:spLocks noGrp="1"/>
          </p:cNvSpPr>
          <p:nvPr>
            <p:ph idx="1"/>
          </p:nvPr>
        </p:nvSpPr>
        <p:spPr>
          <a:xfrm>
            <a:off x="838200" y="1048044"/>
            <a:ext cx="10515600" cy="5128919"/>
          </a:xfrm>
        </p:spPr>
        <p:txBody>
          <a:bodyPr/>
          <a:lstStyle/>
          <a:p>
            <a:r>
              <a:rPr lang="en-GB" sz="2800" dirty="0"/>
              <a:t>Pooling reduces the size of the convolved feature hence reducing the computational power required to process the data through </a:t>
            </a:r>
            <a:r>
              <a:rPr lang="en-GB" sz="2800" b="1" dirty="0"/>
              <a:t>dimensionality reduction</a:t>
            </a:r>
            <a:r>
              <a:rPr lang="en-GB" sz="2800" dirty="0"/>
              <a:t>.</a:t>
            </a:r>
          </a:p>
          <a:p>
            <a:r>
              <a:rPr lang="en-GB" sz="2800" dirty="0"/>
              <a:t>Its also useful in extracting only the dominant features in the images hence reducing overfitting which may occur if the CNN is given a lot of information which is not relevant in classifying the image.</a:t>
            </a:r>
          </a:p>
          <a:p>
            <a:r>
              <a:rPr lang="en-GB" sz="2800" dirty="0"/>
              <a:t>In pooling we also make use of a kernel and a specified stride value.</a:t>
            </a:r>
          </a:p>
          <a:p>
            <a:endParaRPr lang="en-GB" dirty="0"/>
          </a:p>
        </p:txBody>
      </p:sp>
      <p:pic>
        <p:nvPicPr>
          <p:cNvPr id="4" name="Picture 3">
            <a:extLst>
              <a:ext uri="{FF2B5EF4-FFF2-40B4-BE49-F238E27FC236}">
                <a16:creationId xmlns:a16="http://schemas.microsoft.com/office/drawing/2014/main" id="{5768BE34-F5D1-18AE-3FEB-8DE1EBA84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105" y="4221480"/>
            <a:ext cx="4026584" cy="2073812"/>
          </a:xfrm>
          <a:prstGeom prst="rect">
            <a:avLst/>
          </a:prstGeom>
        </p:spPr>
      </p:pic>
    </p:spTree>
    <p:extLst>
      <p:ext uri="{BB962C8B-B14F-4D97-AF65-F5344CB8AC3E}">
        <p14:creationId xmlns:p14="http://schemas.microsoft.com/office/powerpoint/2010/main" val="14224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729-427F-24B6-6B6A-6D5601870060}"/>
              </a:ext>
            </a:extLst>
          </p:cNvPr>
          <p:cNvSpPr>
            <a:spLocks noGrp="1"/>
          </p:cNvSpPr>
          <p:nvPr>
            <p:ph type="title"/>
          </p:nvPr>
        </p:nvSpPr>
        <p:spPr>
          <a:xfrm>
            <a:off x="838200" y="365125"/>
            <a:ext cx="10515600" cy="732155"/>
          </a:xfrm>
        </p:spPr>
        <p:txBody>
          <a:bodyPr/>
          <a:lstStyle/>
          <a:p>
            <a:r>
              <a:rPr lang="en-GB" dirty="0"/>
              <a:t>…Pooling</a:t>
            </a:r>
          </a:p>
        </p:txBody>
      </p:sp>
      <p:sp>
        <p:nvSpPr>
          <p:cNvPr id="6" name="Content Placeholder 5">
            <a:extLst>
              <a:ext uri="{FF2B5EF4-FFF2-40B4-BE49-F238E27FC236}">
                <a16:creationId xmlns:a16="http://schemas.microsoft.com/office/drawing/2014/main" id="{F378B30C-3FF7-84FE-525B-2201FE1E808E}"/>
              </a:ext>
            </a:extLst>
          </p:cNvPr>
          <p:cNvSpPr>
            <a:spLocks noGrp="1"/>
          </p:cNvSpPr>
          <p:nvPr>
            <p:ph idx="1"/>
          </p:nvPr>
        </p:nvSpPr>
        <p:spPr>
          <a:xfrm>
            <a:off x="838200" y="1209822"/>
            <a:ext cx="10515600" cy="4967141"/>
          </a:xfrm>
        </p:spPr>
        <p:txBody>
          <a:bodyPr>
            <a:normAutofit fontScale="92500" lnSpcReduction="10000"/>
          </a:bodyPr>
          <a:lstStyle/>
          <a:p>
            <a:r>
              <a:rPr lang="en-GB" sz="2800" dirty="0"/>
              <a:t>There are two type in pooling in CNN: </a:t>
            </a:r>
            <a:r>
              <a:rPr lang="en-GB" sz="2800" b="1" dirty="0"/>
              <a:t>Max Pooling </a:t>
            </a:r>
            <a:r>
              <a:rPr lang="en-GB" sz="2800" dirty="0"/>
              <a:t>and </a:t>
            </a:r>
            <a:r>
              <a:rPr lang="en-GB" sz="2800" b="1" dirty="0"/>
              <a:t>Average Pooling</a:t>
            </a:r>
            <a:r>
              <a:rPr lang="en-GB" sz="2800" dirty="0"/>
              <a:t>.</a:t>
            </a:r>
          </a:p>
          <a:p>
            <a:r>
              <a:rPr lang="en-GB" sz="2800" dirty="0"/>
              <a:t>Max pooling returns the maximum value from the portion of the image covered by the </a:t>
            </a:r>
            <a:r>
              <a:rPr lang="en-GB" sz="2800" b="1" dirty="0"/>
              <a:t>Kernel.</a:t>
            </a:r>
          </a:p>
          <a:p>
            <a:r>
              <a:rPr lang="en-GB" sz="2800" dirty="0"/>
              <a:t>Average pooling on the other hand returns the average of the portion of the image covered by the </a:t>
            </a:r>
            <a:r>
              <a:rPr lang="en-GB" sz="2800" b="1" dirty="0"/>
              <a:t>Kernel</a:t>
            </a:r>
            <a:r>
              <a:rPr lang="en-GB" sz="2800" dirty="0"/>
              <a:t>.</a:t>
            </a:r>
          </a:p>
          <a:p>
            <a:r>
              <a:rPr lang="en-GB" sz="2800" dirty="0"/>
              <a:t>Max pooling also serves as a Noise Suppressant. It discards the noisy parts of the image as well as dimensionality reduction.</a:t>
            </a:r>
          </a:p>
          <a:p>
            <a:r>
              <a:rPr lang="en-GB" sz="2800" dirty="0"/>
              <a:t>Average pooling only performs dimensionality reduction as a noise suppressing mechanism.</a:t>
            </a:r>
          </a:p>
          <a:p>
            <a:r>
              <a:rPr lang="en-GB" sz="2800" dirty="0"/>
              <a:t>Therefore we can say that Max pooling performs better than average pooling.</a:t>
            </a:r>
          </a:p>
          <a:p>
            <a:r>
              <a:rPr lang="en-GB" sz="2800" dirty="0"/>
              <a:t>The output of pooling is now called a </a:t>
            </a:r>
            <a:r>
              <a:rPr lang="en-GB" sz="2800" b="1" dirty="0"/>
              <a:t>pooled feature map.</a:t>
            </a:r>
          </a:p>
        </p:txBody>
      </p:sp>
    </p:spTree>
    <p:extLst>
      <p:ext uri="{BB962C8B-B14F-4D97-AF65-F5344CB8AC3E}">
        <p14:creationId xmlns:p14="http://schemas.microsoft.com/office/powerpoint/2010/main" val="9673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DB0C-4AFE-BB70-993A-18217E76FA6B}"/>
              </a:ext>
            </a:extLst>
          </p:cNvPr>
          <p:cNvSpPr>
            <a:spLocks noGrp="1"/>
          </p:cNvSpPr>
          <p:nvPr>
            <p:ph type="title"/>
          </p:nvPr>
        </p:nvSpPr>
        <p:spPr>
          <a:xfrm>
            <a:off x="838200" y="365126"/>
            <a:ext cx="10515600" cy="682918"/>
          </a:xfrm>
        </p:spPr>
        <p:txBody>
          <a:bodyPr>
            <a:normAutofit fontScale="90000"/>
          </a:bodyPr>
          <a:lstStyle/>
          <a:p>
            <a:r>
              <a:rPr lang="en-GB" dirty="0"/>
              <a:t>…pooling</a:t>
            </a:r>
          </a:p>
        </p:txBody>
      </p:sp>
      <p:pic>
        <p:nvPicPr>
          <p:cNvPr id="4" name="Content Placeholder 3">
            <a:extLst>
              <a:ext uri="{FF2B5EF4-FFF2-40B4-BE49-F238E27FC236}">
                <a16:creationId xmlns:a16="http://schemas.microsoft.com/office/drawing/2014/main" id="{A1A4FEE5-E12C-4CC2-2475-911DE1FEF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230923"/>
            <a:ext cx="5676900" cy="3798277"/>
          </a:xfrm>
          <a:prstGeom prst="rect">
            <a:avLst/>
          </a:prstGeom>
        </p:spPr>
      </p:pic>
      <p:sp>
        <p:nvSpPr>
          <p:cNvPr id="5" name="TextBox 4">
            <a:extLst>
              <a:ext uri="{FF2B5EF4-FFF2-40B4-BE49-F238E27FC236}">
                <a16:creationId xmlns:a16="http://schemas.microsoft.com/office/drawing/2014/main" id="{8A78211C-6DDE-AFAF-D3DA-0CCF5DB8474A}"/>
              </a:ext>
            </a:extLst>
          </p:cNvPr>
          <p:cNvSpPr txBox="1"/>
          <p:nvPr/>
        </p:nvSpPr>
        <p:spPr>
          <a:xfrm>
            <a:off x="1280159" y="5556738"/>
            <a:ext cx="8081889" cy="923330"/>
          </a:xfrm>
          <a:prstGeom prst="rect">
            <a:avLst/>
          </a:prstGeom>
          <a:noFill/>
        </p:spPr>
        <p:txBody>
          <a:bodyPr wrap="square" rtlCol="0">
            <a:spAutoFit/>
          </a:bodyPr>
          <a:lstStyle/>
          <a:p>
            <a:r>
              <a:rPr lang="en-GB" sz="1800" b="1" dirty="0"/>
              <a:t>If you want a CNN with more than one Convolutional Layer, repeat the steps above.</a:t>
            </a:r>
          </a:p>
          <a:p>
            <a:r>
              <a:rPr lang="en-GB" b="1" dirty="0"/>
              <a:t>Increases the number of filters.</a:t>
            </a:r>
            <a:endParaRPr lang="en-GB" sz="1800" b="1" dirty="0"/>
          </a:p>
          <a:p>
            <a:endParaRPr lang="en-GB" dirty="0"/>
          </a:p>
        </p:txBody>
      </p:sp>
    </p:spTree>
    <p:extLst>
      <p:ext uri="{BB962C8B-B14F-4D97-AF65-F5344CB8AC3E}">
        <p14:creationId xmlns:p14="http://schemas.microsoft.com/office/powerpoint/2010/main" val="165226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1D4020-9948-50D2-7236-CD4AC287DE03}"/>
              </a:ext>
            </a:extLst>
          </p:cNvPr>
          <p:cNvSpPr>
            <a:spLocks noGrp="1"/>
          </p:cNvSpPr>
          <p:nvPr>
            <p:ph type="title"/>
          </p:nvPr>
        </p:nvSpPr>
        <p:spPr>
          <a:xfrm>
            <a:off x="839788" y="987426"/>
            <a:ext cx="3932237" cy="574088"/>
          </a:xfrm>
        </p:spPr>
        <p:txBody>
          <a:bodyPr>
            <a:noAutofit/>
          </a:bodyPr>
          <a:lstStyle/>
          <a:p>
            <a:r>
              <a:rPr lang="en-GB" sz="3600" b="1" dirty="0"/>
              <a:t>Introduction</a:t>
            </a:r>
          </a:p>
        </p:txBody>
      </p:sp>
      <p:sp>
        <p:nvSpPr>
          <p:cNvPr id="12" name="Text Placeholder 11">
            <a:extLst>
              <a:ext uri="{FF2B5EF4-FFF2-40B4-BE49-F238E27FC236}">
                <a16:creationId xmlns:a16="http://schemas.microsoft.com/office/drawing/2014/main" id="{1C04B304-E461-2F46-2AD6-9B7E0CB41B88}"/>
              </a:ext>
            </a:extLst>
          </p:cNvPr>
          <p:cNvSpPr>
            <a:spLocks noGrp="1"/>
          </p:cNvSpPr>
          <p:nvPr>
            <p:ph type="body" sz="half" idx="2"/>
          </p:nvPr>
        </p:nvSpPr>
        <p:spPr>
          <a:xfrm>
            <a:off x="839788" y="1716258"/>
            <a:ext cx="3932237" cy="4152730"/>
          </a:xfrm>
        </p:spPr>
        <p:txBody>
          <a:bodyPr>
            <a:normAutofit/>
          </a:bodyPr>
          <a:lstStyle/>
          <a:p>
            <a:r>
              <a:rPr lang="en-GB" sz="2000" b="1" dirty="0"/>
              <a:t>Who is Regan?</a:t>
            </a:r>
          </a:p>
          <a:p>
            <a:pPr marL="285750" indent="-285750">
              <a:lnSpc>
                <a:spcPct val="100000"/>
              </a:lnSpc>
              <a:buFont typeface="Arial" panose="020B0604020202020204" pitchFamily="34" charset="0"/>
              <a:buChar char="•"/>
            </a:pPr>
            <a:r>
              <a:rPr lang="en-GB" sz="1800" dirty="0"/>
              <a:t>A self taught developer, school taught Economist.</a:t>
            </a:r>
          </a:p>
          <a:p>
            <a:pPr marL="285750" indent="-285750">
              <a:lnSpc>
                <a:spcPct val="100000"/>
              </a:lnSpc>
              <a:buFont typeface="Arial" panose="020B0604020202020204" pitchFamily="34" charset="0"/>
              <a:buChar char="•"/>
            </a:pPr>
            <a:r>
              <a:rPr lang="en-GB" sz="1800" dirty="0"/>
              <a:t>Data Science instructor at Africa Data School.</a:t>
            </a:r>
          </a:p>
          <a:p>
            <a:pPr marL="285750" indent="-285750">
              <a:lnSpc>
                <a:spcPct val="100000"/>
              </a:lnSpc>
              <a:buFont typeface="Arial" panose="020B0604020202020204" pitchFamily="34" charset="0"/>
              <a:buChar char="•"/>
            </a:pPr>
            <a:r>
              <a:rPr lang="en-GB" sz="1800" dirty="0"/>
              <a:t>Freelance Developer</a:t>
            </a:r>
          </a:p>
          <a:p>
            <a:pPr marL="285750" indent="-285750">
              <a:lnSpc>
                <a:spcPct val="100000"/>
              </a:lnSpc>
              <a:buFont typeface="Arial" panose="020B0604020202020204" pitchFamily="34" charset="0"/>
              <a:buChar char="•"/>
            </a:pPr>
            <a:endParaRPr lang="en-GB" dirty="0"/>
          </a:p>
          <a:p>
            <a:pPr>
              <a:lnSpc>
                <a:spcPct val="100000"/>
              </a:lnSpc>
            </a:pPr>
            <a:r>
              <a:rPr lang="en-GB" sz="2000" b="1" dirty="0"/>
              <a:t>What he loves </a:t>
            </a:r>
            <a:r>
              <a:rPr lang="en-GB" sz="1400" dirty="0"/>
              <a:t>(Besides coding)</a:t>
            </a:r>
          </a:p>
          <a:p>
            <a:pPr marL="342900" indent="-342900">
              <a:lnSpc>
                <a:spcPct val="100000"/>
              </a:lnSpc>
              <a:buFont typeface="Arial" panose="020B0604020202020204" pitchFamily="34" charset="0"/>
              <a:buChar char="•"/>
            </a:pPr>
            <a:r>
              <a:rPr lang="en-GB" sz="1800" dirty="0"/>
              <a:t>Playing football.</a:t>
            </a:r>
          </a:p>
          <a:p>
            <a:pPr marL="342900" indent="-342900">
              <a:lnSpc>
                <a:spcPct val="100000"/>
              </a:lnSpc>
              <a:buFont typeface="Arial" panose="020B0604020202020204" pitchFamily="34" charset="0"/>
              <a:buChar char="•"/>
            </a:pPr>
            <a:r>
              <a:rPr lang="en-GB" sz="1800" dirty="0"/>
              <a:t>Watching MMA, Football, Rugby.</a:t>
            </a:r>
          </a:p>
        </p:txBody>
      </p:sp>
      <p:pic>
        <p:nvPicPr>
          <p:cNvPr id="16" name="Picture Placeholder 15">
            <a:extLst>
              <a:ext uri="{FF2B5EF4-FFF2-40B4-BE49-F238E27FC236}">
                <a16:creationId xmlns:a16="http://schemas.microsoft.com/office/drawing/2014/main" id="{EF100AF6-8CC8-17FD-6B41-62F7DD4A8F2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2" name="TextBox 1">
            <a:extLst>
              <a:ext uri="{FF2B5EF4-FFF2-40B4-BE49-F238E27FC236}">
                <a16:creationId xmlns:a16="http://schemas.microsoft.com/office/drawing/2014/main" id="{AFC8B7E8-975A-62B3-F0C6-96E7B271DB4E}"/>
              </a:ext>
            </a:extLst>
          </p:cNvPr>
          <p:cNvSpPr txBox="1"/>
          <p:nvPr/>
        </p:nvSpPr>
        <p:spPr>
          <a:xfrm>
            <a:off x="839788" y="5957668"/>
            <a:ext cx="10515600" cy="307777"/>
          </a:xfrm>
          <a:prstGeom prst="rect">
            <a:avLst/>
          </a:prstGeom>
          <a:noFill/>
        </p:spPr>
        <p:txBody>
          <a:bodyPr wrap="square" rtlCol="0">
            <a:spAutoFit/>
          </a:bodyPr>
          <a:lstStyle/>
          <a:p>
            <a:r>
              <a:rPr lang="en-GB" sz="1400" dirty="0"/>
              <a:t>Twitter: </a:t>
            </a:r>
            <a:r>
              <a:rPr lang="en-GB" sz="1400" dirty="0">
                <a:hlinkClick r:id="rId3"/>
              </a:rPr>
              <a:t>@regan_codes</a:t>
            </a:r>
            <a:r>
              <a:rPr lang="en-GB" sz="1400" dirty="0"/>
              <a:t>    |    LinkedIn: </a:t>
            </a:r>
            <a:r>
              <a:rPr lang="en-GB" sz="1400" dirty="0">
                <a:hlinkClick r:id="rId4"/>
              </a:rPr>
              <a:t>Regan Muthomi</a:t>
            </a:r>
            <a:r>
              <a:rPr lang="en-GB" sz="1400" dirty="0"/>
              <a:t>  </a:t>
            </a:r>
          </a:p>
        </p:txBody>
      </p:sp>
    </p:spTree>
    <p:extLst>
      <p:ext uri="{BB962C8B-B14F-4D97-AF65-F5344CB8AC3E}">
        <p14:creationId xmlns:p14="http://schemas.microsoft.com/office/powerpoint/2010/main" val="206227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8825-16A8-5E5B-9226-F2E917FDA40C}"/>
              </a:ext>
            </a:extLst>
          </p:cNvPr>
          <p:cNvSpPr>
            <a:spLocks noGrp="1"/>
          </p:cNvSpPr>
          <p:nvPr>
            <p:ph type="title"/>
          </p:nvPr>
        </p:nvSpPr>
        <p:spPr>
          <a:xfrm>
            <a:off x="838200" y="365125"/>
            <a:ext cx="10515600" cy="633681"/>
          </a:xfrm>
        </p:spPr>
        <p:txBody>
          <a:bodyPr>
            <a:normAutofit fontScale="90000"/>
          </a:bodyPr>
          <a:lstStyle/>
          <a:p>
            <a:r>
              <a:rPr lang="en-GB" dirty="0"/>
              <a:t>Flattening</a:t>
            </a:r>
          </a:p>
        </p:txBody>
      </p:sp>
      <p:sp>
        <p:nvSpPr>
          <p:cNvPr id="3" name="Content Placeholder 2">
            <a:extLst>
              <a:ext uri="{FF2B5EF4-FFF2-40B4-BE49-F238E27FC236}">
                <a16:creationId xmlns:a16="http://schemas.microsoft.com/office/drawing/2014/main" id="{B0A219AC-3F1C-54BD-B09E-BBAA1E189E4D}"/>
              </a:ext>
            </a:extLst>
          </p:cNvPr>
          <p:cNvSpPr>
            <a:spLocks noGrp="1"/>
          </p:cNvSpPr>
          <p:nvPr>
            <p:ph idx="1"/>
          </p:nvPr>
        </p:nvSpPr>
        <p:spPr>
          <a:xfrm>
            <a:off x="838200" y="1104314"/>
            <a:ext cx="10515600" cy="5072649"/>
          </a:xfrm>
        </p:spPr>
        <p:txBody>
          <a:bodyPr/>
          <a:lstStyle/>
          <a:p>
            <a:r>
              <a:rPr lang="en-GB" sz="2800" dirty="0"/>
              <a:t>Flattening involves transforming the pooled feature map into a single vector/array which now fed to the Neural Network for processing.</a:t>
            </a:r>
          </a:p>
          <a:p>
            <a:endParaRPr lang="en-GB" dirty="0"/>
          </a:p>
        </p:txBody>
      </p:sp>
    </p:spTree>
    <p:extLst>
      <p:ext uri="{BB962C8B-B14F-4D97-AF65-F5344CB8AC3E}">
        <p14:creationId xmlns:p14="http://schemas.microsoft.com/office/powerpoint/2010/main" val="64051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1BC-8C15-1649-A034-96CA07C9AAA9}"/>
              </a:ext>
            </a:extLst>
          </p:cNvPr>
          <p:cNvSpPr>
            <a:spLocks noGrp="1"/>
          </p:cNvSpPr>
          <p:nvPr>
            <p:ph type="title"/>
          </p:nvPr>
        </p:nvSpPr>
        <p:spPr/>
        <p:txBody>
          <a:bodyPr/>
          <a:lstStyle/>
          <a:p>
            <a:r>
              <a:rPr lang="en-GB" dirty="0"/>
              <a:t>Fully connected Layer</a:t>
            </a:r>
          </a:p>
        </p:txBody>
      </p:sp>
      <p:sp>
        <p:nvSpPr>
          <p:cNvPr id="3" name="Content Placeholder 2">
            <a:extLst>
              <a:ext uri="{FF2B5EF4-FFF2-40B4-BE49-F238E27FC236}">
                <a16:creationId xmlns:a16="http://schemas.microsoft.com/office/drawing/2014/main" id="{50C1BE4B-9DC8-E206-AA1F-15AEC944F24F}"/>
              </a:ext>
            </a:extLst>
          </p:cNvPr>
          <p:cNvSpPr>
            <a:spLocks noGrp="1"/>
          </p:cNvSpPr>
          <p:nvPr>
            <p:ph idx="1"/>
          </p:nvPr>
        </p:nvSpPr>
        <p:spPr/>
        <p:txBody>
          <a:bodyPr>
            <a:normAutofit/>
          </a:bodyPr>
          <a:lstStyle/>
          <a:p>
            <a:r>
              <a:rPr lang="en-GB" sz="2800" dirty="0"/>
              <a:t>The flattened output is fed to the feed forward neural network. Information is passed through the network and the error of prediction is calculated. </a:t>
            </a:r>
          </a:p>
          <a:p>
            <a:r>
              <a:rPr lang="en-GB" sz="2800" dirty="0"/>
              <a:t>The error is the back propagated through the network to minimize the error and improve the prediction.</a:t>
            </a:r>
          </a:p>
          <a:p>
            <a:r>
              <a:rPr lang="en-GB" sz="2800" dirty="0"/>
              <a:t>The fully connected layer after computations, outputs a vector of logits that is passed through an activation function that transforms the logits to probabilities for each class.</a:t>
            </a:r>
          </a:p>
          <a:p>
            <a:r>
              <a:rPr lang="en-GB" sz="2800" dirty="0"/>
              <a:t>The class with the highest probability value becomes the predicted class.</a:t>
            </a:r>
            <a:endParaRPr lang="en-GB" dirty="0"/>
          </a:p>
        </p:txBody>
      </p:sp>
    </p:spTree>
    <p:extLst>
      <p:ext uri="{BB962C8B-B14F-4D97-AF65-F5344CB8AC3E}">
        <p14:creationId xmlns:p14="http://schemas.microsoft.com/office/powerpoint/2010/main" val="305641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1D2D-9C8B-F03A-514B-F34DA69F45F0}"/>
              </a:ext>
            </a:extLst>
          </p:cNvPr>
          <p:cNvSpPr>
            <a:spLocks noGrp="1"/>
          </p:cNvSpPr>
          <p:nvPr>
            <p:ph type="title"/>
          </p:nvPr>
        </p:nvSpPr>
        <p:spPr>
          <a:xfrm>
            <a:off x="838200" y="365126"/>
            <a:ext cx="10515600" cy="851730"/>
          </a:xfrm>
        </p:spPr>
        <p:txBody>
          <a:bodyPr/>
          <a:lstStyle/>
          <a:p>
            <a:r>
              <a:rPr lang="en-GB" dirty="0"/>
              <a:t>…</a:t>
            </a:r>
          </a:p>
        </p:txBody>
      </p:sp>
      <p:pic>
        <p:nvPicPr>
          <p:cNvPr id="4" name="Content Placeholder 3">
            <a:extLst>
              <a:ext uri="{FF2B5EF4-FFF2-40B4-BE49-F238E27FC236}">
                <a16:creationId xmlns:a16="http://schemas.microsoft.com/office/drawing/2014/main" id="{D640F7C2-AD7F-BA4C-8BD8-DAB735051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378" y="1955410"/>
            <a:ext cx="9066627" cy="3158196"/>
          </a:xfrm>
          <a:prstGeom prst="rect">
            <a:avLst/>
          </a:prstGeom>
        </p:spPr>
      </p:pic>
    </p:spTree>
    <p:extLst>
      <p:ext uri="{BB962C8B-B14F-4D97-AF65-F5344CB8AC3E}">
        <p14:creationId xmlns:p14="http://schemas.microsoft.com/office/powerpoint/2010/main" val="3484869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2430-592B-4993-B1B6-73FC29146658}"/>
              </a:ext>
            </a:extLst>
          </p:cNvPr>
          <p:cNvSpPr>
            <a:spLocks noGrp="1"/>
          </p:cNvSpPr>
          <p:nvPr>
            <p:ph type="title"/>
          </p:nvPr>
        </p:nvSpPr>
        <p:spPr/>
        <p:txBody>
          <a:bodyPr/>
          <a:lstStyle/>
          <a:p>
            <a:r>
              <a:rPr lang="en-GB" dirty="0"/>
              <a:t>End</a:t>
            </a:r>
          </a:p>
        </p:txBody>
      </p:sp>
      <p:sp>
        <p:nvSpPr>
          <p:cNvPr id="3" name="Content Placeholder 2">
            <a:extLst>
              <a:ext uri="{FF2B5EF4-FFF2-40B4-BE49-F238E27FC236}">
                <a16:creationId xmlns:a16="http://schemas.microsoft.com/office/drawing/2014/main" id="{97CF1F6C-1B62-EF05-7B0D-E50201A06FA6}"/>
              </a:ext>
            </a:extLst>
          </p:cNvPr>
          <p:cNvSpPr>
            <a:spLocks noGrp="1"/>
          </p:cNvSpPr>
          <p:nvPr>
            <p:ph idx="1"/>
          </p:nvPr>
        </p:nvSpPr>
        <p:spPr/>
        <p:txBody>
          <a:bodyPr/>
          <a:lstStyle/>
          <a:p>
            <a:pPr algn="ctr"/>
            <a:endParaRPr lang="en-GB" b="1" dirty="0"/>
          </a:p>
          <a:p>
            <a:pPr algn="ctr"/>
            <a:endParaRPr lang="en-GB" b="1" dirty="0"/>
          </a:p>
          <a:p>
            <a:pPr algn="ctr"/>
            <a:endParaRPr lang="en-GB" b="1" dirty="0"/>
          </a:p>
          <a:p>
            <a:pPr marL="0" indent="0" algn="ctr">
              <a:buNone/>
            </a:pPr>
            <a:r>
              <a:rPr lang="en-GB" sz="5400" b="1" dirty="0"/>
              <a:t>Thank you</a:t>
            </a:r>
          </a:p>
        </p:txBody>
      </p:sp>
    </p:spTree>
    <p:extLst>
      <p:ext uri="{BB962C8B-B14F-4D97-AF65-F5344CB8AC3E}">
        <p14:creationId xmlns:p14="http://schemas.microsoft.com/office/powerpoint/2010/main" val="153216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9929-6C39-ED25-9D97-844ED20D24AE}"/>
              </a:ext>
            </a:extLst>
          </p:cNvPr>
          <p:cNvSpPr>
            <a:spLocks noGrp="1"/>
          </p:cNvSpPr>
          <p:nvPr>
            <p:ph type="title"/>
          </p:nvPr>
        </p:nvSpPr>
        <p:spPr>
          <a:xfrm>
            <a:off x="838200" y="365125"/>
            <a:ext cx="10515600" cy="844697"/>
          </a:xfrm>
        </p:spPr>
        <p:txBody>
          <a:bodyPr/>
          <a:lstStyle/>
          <a:p>
            <a:r>
              <a:rPr lang="en-GB" dirty="0"/>
              <a:t>Computer Vision</a:t>
            </a:r>
          </a:p>
        </p:txBody>
      </p:sp>
      <p:sp>
        <p:nvSpPr>
          <p:cNvPr id="3" name="Content Placeholder 2">
            <a:extLst>
              <a:ext uri="{FF2B5EF4-FFF2-40B4-BE49-F238E27FC236}">
                <a16:creationId xmlns:a16="http://schemas.microsoft.com/office/drawing/2014/main" id="{7B32918C-F452-E46F-B924-FDF4E61460E5}"/>
              </a:ext>
            </a:extLst>
          </p:cNvPr>
          <p:cNvSpPr>
            <a:spLocks noGrp="1"/>
          </p:cNvSpPr>
          <p:nvPr>
            <p:ph idx="1"/>
          </p:nvPr>
        </p:nvSpPr>
        <p:spPr>
          <a:xfrm>
            <a:off x="838200" y="1209822"/>
            <a:ext cx="10515600" cy="4967141"/>
          </a:xfrm>
        </p:spPr>
        <p:txBody>
          <a:bodyPr/>
          <a:lstStyle/>
          <a:p>
            <a:r>
              <a:rPr lang="en-GB" dirty="0"/>
              <a:t>We cannot talk about Convolutional Neural Nets and not talk about </a:t>
            </a:r>
            <a:r>
              <a:rPr lang="en-GB" b="1" dirty="0"/>
              <a:t>computer vision</a:t>
            </a:r>
            <a:r>
              <a:rPr lang="en-GB" dirty="0"/>
              <a:t>.</a:t>
            </a:r>
          </a:p>
          <a:p>
            <a:r>
              <a:rPr lang="en-GB" dirty="0"/>
              <a:t>What is computer Vision? </a:t>
            </a:r>
            <a:r>
              <a:rPr lang="en-GB" b="1" i="0" dirty="0">
                <a:solidFill>
                  <a:srgbClr val="161616"/>
                </a:solidFill>
                <a:effectLst/>
                <a:latin typeface="IBM Plex Sans" panose="020B0503050203000203" pitchFamily="34" charset="0"/>
              </a:rPr>
              <a:t>Computer vision is a field of artificial intelligence (AI) that enables computers and systems to derive meaningful information from digital images, videos and other visual inputs — and take actions or make recommendations based on that information. (IBM)</a:t>
            </a:r>
          </a:p>
          <a:p>
            <a:r>
              <a:rPr lang="en-GB" dirty="0">
                <a:solidFill>
                  <a:srgbClr val="161616"/>
                </a:solidFill>
                <a:latin typeface="IBM Plex Sans" panose="020B0503050203000203" pitchFamily="34" charset="0"/>
              </a:rPr>
              <a:t>It </a:t>
            </a:r>
            <a:r>
              <a:rPr lang="en-GB" b="0" i="0" dirty="0">
                <a:solidFill>
                  <a:srgbClr val="161616"/>
                </a:solidFill>
                <a:effectLst/>
                <a:latin typeface="IBM Plex Sans" panose="020B0503050203000203" pitchFamily="34" charset="0"/>
              </a:rPr>
              <a:t>enables computers to see, observe and understand visual data.</a:t>
            </a:r>
            <a:endParaRPr lang="en-GB" dirty="0"/>
          </a:p>
        </p:txBody>
      </p:sp>
    </p:spTree>
    <p:extLst>
      <p:ext uri="{BB962C8B-B14F-4D97-AF65-F5344CB8AC3E}">
        <p14:creationId xmlns:p14="http://schemas.microsoft.com/office/powerpoint/2010/main" val="362455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3D16-335C-3F3E-19DD-ECBE16FFAD1A}"/>
              </a:ext>
            </a:extLst>
          </p:cNvPr>
          <p:cNvSpPr>
            <a:spLocks noGrp="1"/>
          </p:cNvSpPr>
          <p:nvPr>
            <p:ph type="title"/>
          </p:nvPr>
        </p:nvSpPr>
        <p:spPr>
          <a:xfrm>
            <a:off x="838200" y="365125"/>
            <a:ext cx="10515600" cy="830629"/>
          </a:xfrm>
        </p:spPr>
        <p:txBody>
          <a:bodyPr/>
          <a:lstStyle/>
          <a:p>
            <a:r>
              <a:rPr lang="en-GB" dirty="0"/>
              <a:t>Applications of Computer Vision</a:t>
            </a:r>
          </a:p>
        </p:txBody>
      </p:sp>
      <p:sp>
        <p:nvSpPr>
          <p:cNvPr id="3" name="Content Placeholder 2">
            <a:extLst>
              <a:ext uri="{FF2B5EF4-FFF2-40B4-BE49-F238E27FC236}">
                <a16:creationId xmlns:a16="http://schemas.microsoft.com/office/drawing/2014/main" id="{85A2816D-DEC5-D9D9-0639-36B3797CF59F}"/>
              </a:ext>
            </a:extLst>
          </p:cNvPr>
          <p:cNvSpPr>
            <a:spLocks noGrp="1"/>
          </p:cNvSpPr>
          <p:nvPr>
            <p:ph idx="1"/>
          </p:nvPr>
        </p:nvSpPr>
        <p:spPr>
          <a:xfrm>
            <a:off x="838200" y="1244991"/>
            <a:ext cx="10515600" cy="4931972"/>
          </a:xfrm>
        </p:spPr>
        <p:txBody>
          <a:bodyPr/>
          <a:lstStyle/>
          <a:p>
            <a:endParaRPr lang="en-GB" dirty="0"/>
          </a:p>
          <a:p>
            <a:r>
              <a:rPr lang="en-GB" sz="3200" dirty="0"/>
              <a:t>Self Driving Cars.</a:t>
            </a:r>
          </a:p>
          <a:p>
            <a:endParaRPr lang="en-GB" sz="3200" dirty="0"/>
          </a:p>
          <a:p>
            <a:r>
              <a:rPr lang="en-GB" sz="3200" dirty="0"/>
              <a:t>Facial Detection &amp; Recognition.</a:t>
            </a:r>
          </a:p>
          <a:p>
            <a:endParaRPr lang="en-GB" sz="3200" dirty="0"/>
          </a:p>
          <a:p>
            <a:r>
              <a:rPr lang="en-GB" sz="3200" dirty="0"/>
              <a:t>Medicine and Biology</a:t>
            </a:r>
            <a:r>
              <a:rPr lang="en-GB" dirty="0"/>
              <a:t>.</a:t>
            </a:r>
          </a:p>
        </p:txBody>
      </p:sp>
    </p:spTree>
    <p:extLst>
      <p:ext uri="{BB962C8B-B14F-4D97-AF65-F5344CB8AC3E}">
        <p14:creationId xmlns:p14="http://schemas.microsoft.com/office/powerpoint/2010/main" val="21441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21FC-713F-50CE-5D04-9EA86D8845C5}"/>
              </a:ext>
            </a:extLst>
          </p:cNvPr>
          <p:cNvSpPr>
            <a:spLocks noGrp="1"/>
          </p:cNvSpPr>
          <p:nvPr>
            <p:ph type="title"/>
          </p:nvPr>
        </p:nvSpPr>
        <p:spPr>
          <a:xfrm>
            <a:off x="838200" y="365125"/>
            <a:ext cx="10515600" cy="732155"/>
          </a:xfrm>
        </p:spPr>
        <p:txBody>
          <a:bodyPr/>
          <a:lstStyle/>
          <a:p>
            <a:r>
              <a:rPr lang="en-GB" dirty="0"/>
              <a:t>What a Computer Sees</a:t>
            </a:r>
          </a:p>
        </p:txBody>
      </p:sp>
      <p:sp>
        <p:nvSpPr>
          <p:cNvPr id="3" name="Content Placeholder 2">
            <a:extLst>
              <a:ext uri="{FF2B5EF4-FFF2-40B4-BE49-F238E27FC236}">
                <a16:creationId xmlns:a16="http://schemas.microsoft.com/office/drawing/2014/main" id="{8C6EBDDE-92BA-FA32-67E6-B0B25804B7F0}"/>
              </a:ext>
            </a:extLst>
          </p:cNvPr>
          <p:cNvSpPr>
            <a:spLocks noGrp="1"/>
          </p:cNvSpPr>
          <p:nvPr>
            <p:ph idx="1"/>
          </p:nvPr>
        </p:nvSpPr>
        <p:spPr>
          <a:xfrm>
            <a:off x="838200" y="1097280"/>
            <a:ext cx="10515600" cy="5079683"/>
          </a:xfrm>
        </p:spPr>
        <p:txBody>
          <a:bodyPr/>
          <a:lstStyle/>
          <a:p>
            <a:r>
              <a:rPr lang="en-GB" dirty="0"/>
              <a:t>To a computer, a digital image is just a bunch of numbers (0-255) in a matrix.</a:t>
            </a:r>
          </a:p>
          <a:p>
            <a:endParaRPr lang="en-GB" dirty="0"/>
          </a:p>
          <a:p>
            <a:r>
              <a:rPr lang="en-GB" dirty="0"/>
              <a:t>Each number represents a single pixel in an image.</a:t>
            </a:r>
          </a:p>
          <a:p>
            <a:endParaRPr lang="en-GB" dirty="0"/>
          </a:p>
          <a:p>
            <a:r>
              <a:rPr lang="en-GB" dirty="0"/>
              <a:t>In a grayscale images each pixel contains a single number denoting the intensity of that pixel.</a:t>
            </a:r>
          </a:p>
          <a:p>
            <a:endParaRPr lang="en-GB" dirty="0"/>
          </a:p>
          <a:p>
            <a:r>
              <a:rPr lang="en-GB" dirty="0"/>
              <a:t>In RGB images, a pixel has 3 numbers denoting the Red, Green, Blue color channels.</a:t>
            </a:r>
          </a:p>
        </p:txBody>
      </p:sp>
    </p:spTree>
    <p:extLst>
      <p:ext uri="{BB962C8B-B14F-4D97-AF65-F5344CB8AC3E}">
        <p14:creationId xmlns:p14="http://schemas.microsoft.com/office/powerpoint/2010/main" val="378223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2BF7-CCDB-B933-F1C9-E8850683EE97}"/>
              </a:ext>
            </a:extLst>
          </p:cNvPr>
          <p:cNvSpPr>
            <a:spLocks noGrp="1"/>
          </p:cNvSpPr>
          <p:nvPr>
            <p:ph type="title"/>
          </p:nvPr>
        </p:nvSpPr>
        <p:spPr>
          <a:xfrm>
            <a:off x="838200" y="365125"/>
            <a:ext cx="10515600" cy="542241"/>
          </a:xfrm>
        </p:spPr>
        <p:txBody>
          <a:bodyPr>
            <a:normAutofit fontScale="90000"/>
          </a:bodyPr>
          <a:lstStyle/>
          <a:p>
            <a:r>
              <a:rPr lang="en-GB" dirty="0"/>
              <a:t>…</a:t>
            </a:r>
          </a:p>
        </p:txBody>
      </p:sp>
      <p:pic>
        <p:nvPicPr>
          <p:cNvPr id="5" name="Content Placeholder 4">
            <a:extLst>
              <a:ext uri="{FF2B5EF4-FFF2-40B4-BE49-F238E27FC236}">
                <a16:creationId xmlns:a16="http://schemas.microsoft.com/office/drawing/2014/main" id="{3C741A98-E363-EA6B-878E-F2D0127FC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794" y="931984"/>
            <a:ext cx="10515600" cy="4121834"/>
          </a:xfrm>
        </p:spPr>
      </p:pic>
    </p:spTree>
    <p:extLst>
      <p:ext uri="{BB962C8B-B14F-4D97-AF65-F5344CB8AC3E}">
        <p14:creationId xmlns:p14="http://schemas.microsoft.com/office/powerpoint/2010/main" val="226985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5EC-2161-0F13-8747-EACCB8D0425D}"/>
              </a:ext>
            </a:extLst>
          </p:cNvPr>
          <p:cNvSpPr>
            <a:spLocks noGrp="1"/>
          </p:cNvSpPr>
          <p:nvPr>
            <p:ph type="title"/>
          </p:nvPr>
        </p:nvSpPr>
        <p:spPr>
          <a:xfrm>
            <a:off x="838200" y="365126"/>
            <a:ext cx="10515600" cy="696986"/>
          </a:xfrm>
        </p:spPr>
        <p:txBody>
          <a:bodyPr/>
          <a:lstStyle/>
          <a:p>
            <a:r>
              <a:rPr lang="en-GB" dirty="0"/>
              <a:t>Convolutional Neural Networks (CNN)</a:t>
            </a:r>
          </a:p>
        </p:txBody>
      </p:sp>
      <p:sp>
        <p:nvSpPr>
          <p:cNvPr id="3" name="Content Placeholder 2">
            <a:extLst>
              <a:ext uri="{FF2B5EF4-FFF2-40B4-BE49-F238E27FC236}">
                <a16:creationId xmlns:a16="http://schemas.microsoft.com/office/drawing/2014/main" id="{98811B13-7896-2DBA-5D0E-286638F3F3A4}"/>
              </a:ext>
            </a:extLst>
          </p:cNvPr>
          <p:cNvSpPr>
            <a:spLocks noGrp="1"/>
          </p:cNvSpPr>
          <p:nvPr>
            <p:ph idx="1"/>
          </p:nvPr>
        </p:nvSpPr>
        <p:spPr>
          <a:xfrm>
            <a:off x="838200" y="1118382"/>
            <a:ext cx="10515600" cy="5058581"/>
          </a:xfrm>
        </p:spPr>
        <p:txBody>
          <a:bodyPr/>
          <a:lstStyle/>
          <a:p>
            <a:r>
              <a:rPr lang="en-GB" dirty="0"/>
              <a:t>At the heart of deep learning success in computer vision, is a kind of network called </a:t>
            </a:r>
            <a:r>
              <a:rPr lang="en-GB" b="1" dirty="0"/>
              <a:t>Convolutional Neural Net/</a:t>
            </a:r>
            <a:r>
              <a:rPr lang="en-GB" b="1" dirty="0" err="1"/>
              <a:t>ConvNet</a:t>
            </a:r>
            <a:r>
              <a:rPr lang="en-GB" b="1" dirty="0"/>
              <a:t>.</a:t>
            </a:r>
          </a:p>
          <a:p>
            <a:r>
              <a:rPr lang="en-GB" dirty="0"/>
              <a:t>The CNN works by extracting features from images and then feeding them through a fully connected neural network.</a:t>
            </a:r>
          </a:p>
        </p:txBody>
      </p:sp>
      <p:pic>
        <p:nvPicPr>
          <p:cNvPr id="5" name="Picture 4">
            <a:extLst>
              <a:ext uri="{FF2B5EF4-FFF2-40B4-BE49-F238E27FC236}">
                <a16:creationId xmlns:a16="http://schemas.microsoft.com/office/drawing/2014/main" id="{28D2AB50-52E3-C4C4-4C31-E05CA9FF2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54215"/>
            <a:ext cx="10515600" cy="3222748"/>
          </a:xfrm>
          <a:prstGeom prst="rect">
            <a:avLst/>
          </a:prstGeom>
        </p:spPr>
      </p:pic>
    </p:spTree>
    <p:extLst>
      <p:ext uri="{BB962C8B-B14F-4D97-AF65-F5344CB8AC3E}">
        <p14:creationId xmlns:p14="http://schemas.microsoft.com/office/powerpoint/2010/main" val="294800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0035-7E1A-4B31-D877-D941A5EFA2AF}"/>
              </a:ext>
            </a:extLst>
          </p:cNvPr>
          <p:cNvSpPr>
            <a:spLocks noGrp="1"/>
          </p:cNvSpPr>
          <p:nvPr>
            <p:ph type="title"/>
          </p:nvPr>
        </p:nvSpPr>
        <p:spPr>
          <a:xfrm>
            <a:off x="838200" y="365125"/>
            <a:ext cx="10515600" cy="626647"/>
          </a:xfrm>
        </p:spPr>
        <p:txBody>
          <a:bodyPr>
            <a:normAutofit fontScale="90000"/>
          </a:bodyPr>
          <a:lstStyle/>
          <a:p>
            <a:r>
              <a:rPr lang="en-GB" b="1" dirty="0"/>
              <a:t>Layers of CNN</a:t>
            </a:r>
          </a:p>
        </p:txBody>
      </p:sp>
      <p:sp>
        <p:nvSpPr>
          <p:cNvPr id="3" name="Content Placeholder 2">
            <a:extLst>
              <a:ext uri="{FF2B5EF4-FFF2-40B4-BE49-F238E27FC236}">
                <a16:creationId xmlns:a16="http://schemas.microsoft.com/office/drawing/2014/main" id="{EDC6E822-D8F9-4525-52C4-219B1AD168B8}"/>
              </a:ext>
            </a:extLst>
          </p:cNvPr>
          <p:cNvSpPr>
            <a:spLocks noGrp="1"/>
          </p:cNvSpPr>
          <p:nvPr>
            <p:ph idx="1"/>
          </p:nvPr>
        </p:nvSpPr>
        <p:spPr>
          <a:xfrm>
            <a:off x="838200" y="1336431"/>
            <a:ext cx="10515600" cy="4840532"/>
          </a:xfrm>
        </p:spPr>
        <p:txBody>
          <a:bodyPr/>
          <a:lstStyle/>
          <a:p>
            <a:pPr marL="514350" indent="-514350">
              <a:buFont typeface="+mj-lt"/>
              <a:buAutoNum type="arabicPeriod"/>
            </a:pPr>
            <a:r>
              <a:rPr lang="en-GB" sz="3600" dirty="0"/>
              <a:t>Convolution Layer.</a:t>
            </a:r>
          </a:p>
          <a:p>
            <a:pPr marL="514350" indent="-514350">
              <a:buFont typeface="+mj-lt"/>
              <a:buAutoNum type="arabicPeriod"/>
            </a:pPr>
            <a:r>
              <a:rPr lang="en-GB" sz="3600" dirty="0"/>
              <a:t>Non linearity.</a:t>
            </a:r>
          </a:p>
          <a:p>
            <a:pPr marL="514350" indent="-514350">
              <a:buFont typeface="+mj-lt"/>
              <a:buAutoNum type="arabicPeriod"/>
            </a:pPr>
            <a:r>
              <a:rPr lang="en-GB" sz="3600" dirty="0"/>
              <a:t>Pooling Layer.</a:t>
            </a:r>
          </a:p>
          <a:p>
            <a:pPr marL="514350" indent="-514350">
              <a:buFont typeface="+mj-lt"/>
              <a:buAutoNum type="arabicPeriod"/>
            </a:pPr>
            <a:r>
              <a:rPr lang="en-GB" sz="3600" dirty="0"/>
              <a:t>Flattening Layer.</a:t>
            </a:r>
          </a:p>
          <a:p>
            <a:pPr marL="514350" indent="-514350">
              <a:buFont typeface="+mj-lt"/>
              <a:buAutoNum type="arabicPeriod"/>
            </a:pPr>
            <a:r>
              <a:rPr lang="en-GB" sz="3600" dirty="0"/>
              <a:t>Fully Connected Layer.</a:t>
            </a:r>
          </a:p>
          <a:p>
            <a:pPr marL="0" indent="0">
              <a:buNone/>
            </a:pPr>
            <a:endParaRPr lang="en-GB" dirty="0"/>
          </a:p>
        </p:txBody>
      </p:sp>
    </p:spTree>
    <p:extLst>
      <p:ext uri="{BB962C8B-B14F-4D97-AF65-F5344CB8AC3E}">
        <p14:creationId xmlns:p14="http://schemas.microsoft.com/office/powerpoint/2010/main" val="344872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E12D-F404-22C6-85D9-59657536F1D1}"/>
              </a:ext>
            </a:extLst>
          </p:cNvPr>
          <p:cNvSpPr>
            <a:spLocks noGrp="1"/>
          </p:cNvSpPr>
          <p:nvPr>
            <p:ph type="title"/>
          </p:nvPr>
        </p:nvSpPr>
        <p:spPr>
          <a:xfrm>
            <a:off x="838200" y="365126"/>
            <a:ext cx="10515600" cy="1154186"/>
          </a:xfrm>
        </p:spPr>
        <p:txBody>
          <a:bodyPr/>
          <a:lstStyle/>
          <a:p>
            <a:r>
              <a:rPr lang="en-GB" dirty="0"/>
              <a:t>Convolution Layer.</a:t>
            </a:r>
          </a:p>
        </p:txBody>
      </p:sp>
      <p:sp>
        <p:nvSpPr>
          <p:cNvPr id="3" name="Content Placeholder 2">
            <a:extLst>
              <a:ext uri="{FF2B5EF4-FFF2-40B4-BE49-F238E27FC236}">
                <a16:creationId xmlns:a16="http://schemas.microsoft.com/office/drawing/2014/main" id="{C68FB54E-4CCB-0645-DDBB-799787F46A00}"/>
              </a:ext>
            </a:extLst>
          </p:cNvPr>
          <p:cNvSpPr>
            <a:spLocks noGrp="1"/>
          </p:cNvSpPr>
          <p:nvPr>
            <p:ph idx="1"/>
          </p:nvPr>
        </p:nvSpPr>
        <p:spPr/>
        <p:txBody>
          <a:bodyPr>
            <a:normAutofit fontScale="92500" lnSpcReduction="20000"/>
          </a:bodyPr>
          <a:lstStyle/>
          <a:p>
            <a:r>
              <a:rPr lang="en-GB" dirty="0"/>
              <a:t>The convolution Layer is where feature detection and  extraction happens.</a:t>
            </a:r>
          </a:p>
          <a:p>
            <a:r>
              <a:rPr lang="en-GB" dirty="0">
                <a:solidFill>
                  <a:srgbClr val="292929"/>
                </a:solidFill>
                <a:latin typeface="source-serif-pro"/>
              </a:rPr>
              <a:t>This is</a:t>
            </a:r>
            <a:r>
              <a:rPr lang="en-GB" b="0" i="0" dirty="0">
                <a:solidFill>
                  <a:srgbClr val="292929"/>
                </a:solidFill>
                <a:effectLst/>
                <a:latin typeface="source-serif-pro"/>
              </a:rPr>
              <a:t> a dot product between two matrices, where one matrix is the set of learnable parameters otherwise known as a </a:t>
            </a:r>
            <a:r>
              <a:rPr lang="en-GB" b="1" i="0" dirty="0">
                <a:solidFill>
                  <a:srgbClr val="292929"/>
                </a:solidFill>
                <a:effectLst/>
                <a:latin typeface="source-serif-pro"/>
              </a:rPr>
              <a:t>filter</a:t>
            </a:r>
            <a:r>
              <a:rPr lang="en-GB" b="0" i="0" dirty="0">
                <a:solidFill>
                  <a:srgbClr val="292929"/>
                </a:solidFill>
                <a:effectLst/>
                <a:latin typeface="source-serif-pro"/>
              </a:rPr>
              <a:t>, and the other matrix is the restricted portion of the receptive field on the input image.</a:t>
            </a:r>
          </a:p>
          <a:p>
            <a:r>
              <a:rPr lang="en-GB" sz="2800" dirty="0"/>
              <a:t>The kernel shifts every time performing a matrix multiplication between itself and the portion of the input image over which its hovering. These shifts are called </a:t>
            </a:r>
            <a:r>
              <a:rPr lang="en-GB" sz="2800" b="1" dirty="0"/>
              <a:t>Strides.</a:t>
            </a:r>
          </a:p>
          <a:p>
            <a:r>
              <a:rPr lang="en-GB" sz="2800" dirty="0"/>
              <a:t>The kernel moves to the right with the specified stride value till it parses the entire width. Moving on it hops down to the beginning (left) of the image with the same stride value and repeats the process until the entire image is traversed.</a:t>
            </a:r>
          </a:p>
          <a:p>
            <a:r>
              <a:rPr lang="en-GB" sz="2800" dirty="0"/>
              <a:t>The output of this matrix multiplication is what I called a </a:t>
            </a:r>
            <a:r>
              <a:rPr lang="en-GB" sz="2800" b="1" dirty="0"/>
              <a:t>convolved feature </a:t>
            </a:r>
            <a:r>
              <a:rPr lang="en-GB" sz="2800" dirty="0"/>
              <a:t>or </a:t>
            </a:r>
            <a:r>
              <a:rPr lang="en-GB" sz="2800" b="1" dirty="0"/>
              <a:t>feature map</a:t>
            </a:r>
          </a:p>
          <a:p>
            <a:endParaRPr lang="en-GB" dirty="0"/>
          </a:p>
        </p:txBody>
      </p:sp>
    </p:spTree>
    <p:extLst>
      <p:ext uri="{BB962C8B-B14F-4D97-AF65-F5344CB8AC3E}">
        <p14:creationId xmlns:p14="http://schemas.microsoft.com/office/powerpoint/2010/main" val="265114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1108</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IBM Plex Sans</vt:lpstr>
      <vt:lpstr>source-serif-pro</vt:lpstr>
      <vt:lpstr>Office Theme</vt:lpstr>
      <vt:lpstr>Image Classification Convolutional Neural Networks</vt:lpstr>
      <vt:lpstr>Introduction</vt:lpstr>
      <vt:lpstr>Computer Vision</vt:lpstr>
      <vt:lpstr>Applications of Computer Vision</vt:lpstr>
      <vt:lpstr>What a Computer Sees</vt:lpstr>
      <vt:lpstr>…</vt:lpstr>
      <vt:lpstr>Convolutional Neural Networks (CNN)</vt:lpstr>
      <vt:lpstr>Layers of CNN</vt:lpstr>
      <vt:lpstr>Convolution Layer.</vt:lpstr>
      <vt:lpstr>…convolution layer</vt:lpstr>
      <vt:lpstr>…convolution layer</vt:lpstr>
      <vt:lpstr>…</vt:lpstr>
      <vt:lpstr>… Convolution layer</vt:lpstr>
      <vt:lpstr>…Convolution Layer</vt:lpstr>
      <vt:lpstr>… Convolution layer</vt:lpstr>
      <vt:lpstr>Non Linearity</vt:lpstr>
      <vt:lpstr>Pooling</vt:lpstr>
      <vt:lpstr>…Pooling</vt:lpstr>
      <vt:lpstr>…pooling</vt:lpstr>
      <vt:lpstr>Flattening</vt:lpstr>
      <vt:lpstr>Fully connected Layer</vt:lpstr>
      <vt:lpstr>…</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Convolutional Neural Networks</dc:title>
  <dc:creator>user</dc:creator>
  <cp:lastModifiedBy>user</cp:lastModifiedBy>
  <cp:revision>4</cp:revision>
  <dcterms:created xsi:type="dcterms:W3CDTF">2022-11-14T13:22:14Z</dcterms:created>
  <dcterms:modified xsi:type="dcterms:W3CDTF">2022-11-16T12:02:54Z</dcterms:modified>
</cp:coreProperties>
</file>