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1" r:id="rId6"/>
    <p:sldId id="272" r:id="rId7"/>
    <p:sldId id="259" r:id="rId8"/>
    <p:sldId id="266" r:id="rId9"/>
    <p:sldId id="260" r:id="rId10"/>
    <p:sldId id="268" r:id="rId11"/>
    <p:sldId id="267" r:id="rId12"/>
    <p:sldId id="269" r:id="rId13"/>
    <p:sldId id="261" r:id="rId14"/>
    <p:sldId id="264" r:id="rId15"/>
    <p:sldId id="262" r:id="rId16"/>
    <p:sldId id="265"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7" d="100"/>
          <a:sy n="67" d="100"/>
        </p:scale>
        <p:origin x="-147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5C4541-7808-4746-9E85-22091812C104}"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20026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5C4541-7808-4746-9E85-22091812C104}"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260548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5C4541-7808-4746-9E85-22091812C104}"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27829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5C4541-7808-4746-9E85-22091812C104}"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322940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5C4541-7808-4746-9E85-22091812C104}"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111971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5C4541-7808-4746-9E85-22091812C104}"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105154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5C4541-7808-4746-9E85-22091812C104}"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18029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5C4541-7808-4746-9E85-22091812C104}"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191249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C4541-7808-4746-9E85-22091812C104}"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51284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C4541-7808-4746-9E85-22091812C104}"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203225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C4541-7808-4746-9E85-22091812C104}"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8D26F-1098-47F9-9BFE-00C7A9B79088}" type="slidenum">
              <a:rPr lang="en-IN" smtClean="0"/>
              <a:t>‹#›</a:t>
            </a:fld>
            <a:endParaRPr lang="en-IN"/>
          </a:p>
        </p:txBody>
      </p:sp>
    </p:spTree>
    <p:extLst>
      <p:ext uri="{BB962C8B-B14F-4D97-AF65-F5344CB8AC3E}">
        <p14:creationId xmlns:p14="http://schemas.microsoft.com/office/powerpoint/2010/main" val="94769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C4541-7808-4746-9E85-22091812C104}" type="datetimeFigureOut">
              <a:rPr lang="en-IN" smtClean="0"/>
              <a:t>25-04-2022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8D26F-1098-47F9-9BFE-00C7A9B79088}" type="slidenum">
              <a:rPr lang="en-IN" smtClean="0"/>
              <a:t>‹#›</a:t>
            </a:fld>
            <a:endParaRPr lang="en-IN"/>
          </a:p>
        </p:txBody>
      </p:sp>
    </p:spTree>
    <p:extLst>
      <p:ext uri="{BB962C8B-B14F-4D97-AF65-F5344CB8AC3E}">
        <p14:creationId xmlns:p14="http://schemas.microsoft.com/office/powerpoint/2010/main" val="21087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738735"/>
          </a:xfrm>
        </p:spPr>
        <p:txBody>
          <a:bodyPr>
            <a:noAutofit/>
          </a:bodyPr>
          <a:lstStyle/>
          <a:p>
            <a:r>
              <a:rPr lang="en-IN" sz="6600" dirty="0">
                <a:latin typeface="Book Antiqua" panose="02040602050305030304" pitchFamily="18" charset="0"/>
                <a:cs typeface="Arial" panose="020B0604020202020204" pitchFamily="34" charset="0"/>
              </a:rPr>
              <a:t>Introduction </a:t>
            </a:r>
            <a:r>
              <a:rPr lang="en-IN" sz="6600" dirty="0" smtClean="0">
                <a:latin typeface="Book Antiqua" panose="02040602050305030304" pitchFamily="18" charset="0"/>
                <a:cs typeface="Arial" panose="020B0604020202020204" pitchFamily="34" charset="0"/>
              </a:rPr>
              <a:t/>
            </a:r>
            <a:br>
              <a:rPr lang="en-IN" sz="6600" dirty="0" smtClean="0">
                <a:latin typeface="Book Antiqua" panose="02040602050305030304" pitchFamily="18" charset="0"/>
                <a:cs typeface="Arial" panose="020B0604020202020204" pitchFamily="34" charset="0"/>
              </a:rPr>
            </a:br>
            <a:r>
              <a:rPr lang="en-IN" sz="6600" dirty="0" smtClean="0">
                <a:latin typeface="Book Antiqua" panose="02040602050305030304" pitchFamily="18" charset="0"/>
                <a:cs typeface="Arial" panose="020B0604020202020204" pitchFamily="34" charset="0"/>
              </a:rPr>
              <a:t>To </a:t>
            </a:r>
            <a:br>
              <a:rPr lang="en-IN" sz="6600" dirty="0" smtClean="0">
                <a:latin typeface="Book Antiqua" panose="02040602050305030304" pitchFamily="18" charset="0"/>
                <a:cs typeface="Arial" panose="020B0604020202020204" pitchFamily="34" charset="0"/>
              </a:rPr>
            </a:br>
            <a:r>
              <a:rPr lang="en-IN" sz="6600" dirty="0" smtClean="0">
                <a:latin typeface="Book Antiqua" panose="02040602050305030304" pitchFamily="18" charset="0"/>
                <a:cs typeface="Arial" panose="020B0604020202020204" pitchFamily="34" charset="0"/>
              </a:rPr>
              <a:t>Data </a:t>
            </a:r>
            <a:r>
              <a:rPr lang="en-IN" sz="6600" dirty="0">
                <a:latin typeface="Book Antiqua" panose="02040602050305030304" pitchFamily="18" charset="0"/>
                <a:cs typeface="Arial" panose="020B0604020202020204" pitchFamily="34" charset="0"/>
              </a:rPr>
              <a:t>Science</a:t>
            </a:r>
          </a:p>
        </p:txBody>
      </p:sp>
    </p:spTree>
    <p:extLst>
      <p:ext uri="{BB962C8B-B14F-4D97-AF65-F5344CB8AC3E}">
        <p14:creationId xmlns:p14="http://schemas.microsoft.com/office/powerpoint/2010/main" val="420044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Types of Algorithms</a:t>
            </a:r>
            <a:endParaRPr lang="en-IN" dirty="0"/>
          </a:p>
        </p:txBody>
      </p:sp>
      <p:cxnSp>
        <p:nvCxnSpPr>
          <p:cNvPr id="13" name="Straight Arrow Connector 12"/>
          <p:cNvCxnSpPr/>
          <p:nvPr/>
        </p:nvCxnSpPr>
        <p:spPr>
          <a:xfrm flipH="1">
            <a:off x="2267744" y="2351055"/>
            <a:ext cx="2304256" cy="1005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44008" y="2389038"/>
            <a:ext cx="0" cy="967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39552" y="1556792"/>
            <a:ext cx="8349603" cy="4392488"/>
            <a:chOff x="539552" y="1556792"/>
            <a:chExt cx="8349603" cy="4392488"/>
          </a:xfrm>
        </p:grpSpPr>
        <p:sp>
          <p:nvSpPr>
            <p:cNvPr id="8" name="Rectangle 7"/>
            <p:cNvSpPr/>
            <p:nvPr/>
          </p:nvSpPr>
          <p:spPr>
            <a:xfrm>
              <a:off x="3393423" y="1556792"/>
              <a:ext cx="2402713" cy="76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Book Antiqua" panose="02040602050305030304" pitchFamily="18" charset="0"/>
                </a:rPr>
                <a:t>Machine Learning</a:t>
              </a:r>
            </a:p>
          </p:txBody>
        </p:sp>
        <p:sp>
          <p:nvSpPr>
            <p:cNvPr id="9" name="Rectangle 8"/>
            <p:cNvSpPr/>
            <p:nvPr/>
          </p:nvSpPr>
          <p:spPr>
            <a:xfrm>
              <a:off x="539552" y="3499623"/>
              <a:ext cx="2402713" cy="76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Book Antiqua" panose="02040602050305030304" pitchFamily="18" charset="0"/>
                </a:rPr>
                <a:t>Supervised </a:t>
              </a:r>
            </a:p>
            <a:p>
              <a:pPr algn="ctr"/>
              <a:r>
                <a:rPr lang="en-IN" b="1" dirty="0" smtClean="0">
                  <a:latin typeface="Book Antiqua" panose="02040602050305030304" pitchFamily="18" charset="0"/>
                </a:rPr>
                <a:t>Learning</a:t>
              </a:r>
            </a:p>
          </p:txBody>
        </p:sp>
        <p:sp>
          <p:nvSpPr>
            <p:cNvPr id="10" name="Rectangle 9"/>
            <p:cNvSpPr/>
            <p:nvPr/>
          </p:nvSpPr>
          <p:spPr>
            <a:xfrm>
              <a:off x="3294966" y="3499623"/>
              <a:ext cx="2645185" cy="76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Book Antiqua" panose="02040602050305030304" pitchFamily="18" charset="0"/>
                </a:rPr>
                <a:t>Unsupervised Learning</a:t>
              </a:r>
            </a:p>
          </p:txBody>
        </p:sp>
        <p:sp>
          <p:nvSpPr>
            <p:cNvPr id="11" name="Rectangle 10"/>
            <p:cNvSpPr/>
            <p:nvPr/>
          </p:nvSpPr>
          <p:spPr>
            <a:xfrm>
              <a:off x="6228184" y="3499623"/>
              <a:ext cx="2660971" cy="76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Book Antiqua" panose="02040602050305030304" pitchFamily="18" charset="0"/>
                </a:rPr>
                <a:t>Reinforcement</a:t>
              </a:r>
            </a:p>
            <a:p>
              <a:pPr algn="ctr"/>
              <a:r>
                <a:rPr lang="en-IN" b="1" dirty="0" smtClean="0">
                  <a:latin typeface="Book Antiqua" panose="02040602050305030304" pitchFamily="18" charset="0"/>
                </a:rPr>
                <a:t>Learning</a:t>
              </a:r>
            </a:p>
          </p:txBody>
        </p:sp>
        <p:cxnSp>
          <p:nvCxnSpPr>
            <p:cNvPr id="15" name="Straight Arrow Connector 14"/>
            <p:cNvCxnSpPr/>
            <p:nvPr/>
          </p:nvCxnSpPr>
          <p:spPr>
            <a:xfrm>
              <a:off x="4716016" y="2348880"/>
              <a:ext cx="1894988" cy="805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9552" y="4370666"/>
              <a:ext cx="2402713" cy="15786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just">
                <a:buFont typeface="Arial" panose="020B0604020202020204" pitchFamily="34" charset="0"/>
                <a:buChar char="•"/>
              </a:pPr>
              <a:r>
                <a:rPr lang="en-IN" sz="1400" b="1" dirty="0">
                  <a:latin typeface="Book Antiqua" panose="02040602050305030304" pitchFamily="18" charset="0"/>
                </a:rPr>
                <a:t>House Price </a:t>
              </a:r>
              <a:r>
                <a:rPr lang="en-IN" sz="1400" b="1" dirty="0" smtClean="0">
                  <a:latin typeface="Book Antiqua" panose="02040602050305030304" pitchFamily="18" charset="0"/>
                </a:rPr>
                <a:t>Prediction</a:t>
              </a:r>
              <a:endParaRPr lang="en-IN" sz="1400" b="1" dirty="0">
                <a:latin typeface="Book Antiqua" panose="02040602050305030304" pitchFamily="18" charset="0"/>
              </a:endParaRPr>
            </a:p>
            <a:p>
              <a:pPr marL="285750" indent="-285750" algn="just">
                <a:buFont typeface="Arial" panose="020B0604020202020204" pitchFamily="34" charset="0"/>
                <a:buChar char="•"/>
              </a:pPr>
              <a:r>
                <a:rPr lang="en-IN" sz="1400" b="1" dirty="0" smtClean="0">
                  <a:latin typeface="Book Antiqua" panose="02040602050305030304" pitchFamily="18" charset="0"/>
                </a:rPr>
                <a:t>Stock Price Prediction</a:t>
              </a:r>
            </a:p>
            <a:p>
              <a:pPr algn="just"/>
              <a:r>
                <a:rPr lang="en-IN" sz="1400" b="1" dirty="0" smtClean="0">
                  <a:latin typeface="Book Antiqua" panose="02040602050305030304" pitchFamily="18" charset="0"/>
                </a:rPr>
                <a:t> </a:t>
              </a:r>
              <a:endParaRPr lang="en-IN" b="1" dirty="0" smtClean="0">
                <a:latin typeface="Book Antiqua" panose="02040602050305030304" pitchFamily="18" charset="0"/>
              </a:endParaRPr>
            </a:p>
            <a:p>
              <a:pPr algn="just"/>
              <a:r>
                <a:rPr lang="en-IN" b="1" dirty="0" smtClean="0">
                  <a:solidFill>
                    <a:srgbClr val="FFFF00"/>
                  </a:solidFill>
                  <a:latin typeface="Book Antiqua" panose="02040602050305030304" pitchFamily="18" charset="0"/>
                </a:rPr>
                <a:t>Types  of Algorithms</a:t>
              </a:r>
            </a:p>
            <a:p>
              <a:pPr marL="342900" indent="-342900" algn="just">
                <a:buAutoNum type="arabicPeriod"/>
              </a:pPr>
              <a:r>
                <a:rPr lang="en-GB" sz="1400" b="1" dirty="0" smtClean="0">
                  <a:solidFill>
                    <a:srgbClr val="FFFF00"/>
                  </a:solidFill>
                  <a:latin typeface="Book Antiqua" panose="02040602050305030304" pitchFamily="18" charset="0"/>
                </a:rPr>
                <a:t>Classification</a:t>
              </a:r>
            </a:p>
            <a:p>
              <a:pPr algn="just"/>
              <a:r>
                <a:rPr lang="en-GB" sz="1400" b="1" dirty="0" smtClean="0">
                  <a:solidFill>
                    <a:srgbClr val="FFFF00"/>
                  </a:solidFill>
                  <a:latin typeface="Book Antiqua" panose="02040602050305030304" pitchFamily="18" charset="0"/>
                </a:rPr>
                <a:t>2.     Regression</a:t>
              </a:r>
              <a:endParaRPr lang="en-IN" sz="1400" b="1" dirty="0">
                <a:solidFill>
                  <a:srgbClr val="FFFF00"/>
                </a:solidFill>
                <a:latin typeface="Book Antiqua" panose="02040602050305030304" pitchFamily="18" charset="0"/>
              </a:endParaRPr>
            </a:p>
          </p:txBody>
        </p:sp>
        <p:sp>
          <p:nvSpPr>
            <p:cNvPr id="27" name="Rectangle 26"/>
            <p:cNvSpPr/>
            <p:nvPr/>
          </p:nvSpPr>
          <p:spPr>
            <a:xfrm>
              <a:off x="3294966" y="4370666"/>
              <a:ext cx="2645186" cy="15786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just">
                <a:buFont typeface="Arial" panose="020B0604020202020204" pitchFamily="34" charset="0"/>
                <a:buChar char="•"/>
              </a:pPr>
              <a:r>
                <a:rPr lang="en-IN" sz="1600" b="1" dirty="0" smtClean="0">
                  <a:latin typeface="Book Antiqua" panose="02040602050305030304" pitchFamily="18" charset="0"/>
                </a:rPr>
                <a:t>Customer </a:t>
              </a:r>
              <a:r>
                <a:rPr lang="en-IN" sz="1400" b="1" dirty="0" smtClean="0">
                  <a:latin typeface="Book Antiqua" panose="02040602050305030304" pitchFamily="18" charset="0"/>
                </a:rPr>
                <a:t>Segmentation</a:t>
              </a:r>
              <a:endParaRPr lang="en-IN" sz="1400" b="1" dirty="0">
                <a:latin typeface="Book Antiqua" panose="02040602050305030304" pitchFamily="18" charset="0"/>
              </a:endParaRPr>
            </a:p>
            <a:p>
              <a:pPr marL="285750" indent="-285750" algn="just">
                <a:buFont typeface="Arial" panose="020B0604020202020204" pitchFamily="34" charset="0"/>
                <a:buChar char="•"/>
              </a:pPr>
              <a:r>
                <a:rPr lang="en-IN" sz="1400" b="1" dirty="0" smtClean="0">
                  <a:latin typeface="Book Antiqua" panose="02040602050305030304" pitchFamily="18" charset="0"/>
                </a:rPr>
                <a:t>Market Basket Analysis</a:t>
              </a:r>
            </a:p>
            <a:p>
              <a:pPr algn="just"/>
              <a:endParaRPr lang="en-IN" sz="400" b="1" dirty="0">
                <a:solidFill>
                  <a:srgbClr val="FFFF00"/>
                </a:solidFill>
                <a:latin typeface="Book Antiqua" panose="02040602050305030304" pitchFamily="18" charset="0"/>
              </a:endParaRPr>
            </a:p>
            <a:p>
              <a:pPr algn="just"/>
              <a:endParaRPr lang="en-IN" sz="1600" b="1" dirty="0" smtClean="0">
                <a:solidFill>
                  <a:srgbClr val="FFFF00"/>
                </a:solidFill>
                <a:latin typeface="Book Antiqua" panose="02040602050305030304" pitchFamily="18" charset="0"/>
              </a:endParaRPr>
            </a:p>
            <a:p>
              <a:pPr algn="just"/>
              <a:r>
                <a:rPr lang="en-IN" sz="1600" b="1" dirty="0" smtClean="0">
                  <a:solidFill>
                    <a:srgbClr val="FFFF00"/>
                  </a:solidFill>
                  <a:latin typeface="Book Antiqua" panose="02040602050305030304" pitchFamily="18" charset="0"/>
                </a:rPr>
                <a:t>Types  of Algorithms</a:t>
              </a:r>
            </a:p>
            <a:p>
              <a:pPr marL="342900" indent="-342900" algn="just">
                <a:buAutoNum type="arabicPeriod"/>
              </a:pPr>
              <a:r>
                <a:rPr lang="en-GB" sz="1600" b="1" dirty="0" smtClean="0">
                  <a:solidFill>
                    <a:srgbClr val="FFFF00"/>
                  </a:solidFill>
                  <a:latin typeface="Book Antiqua" panose="02040602050305030304" pitchFamily="18" charset="0"/>
                </a:rPr>
                <a:t>Clustering</a:t>
              </a:r>
            </a:p>
            <a:p>
              <a:pPr marL="342900" indent="-342900" algn="just">
                <a:buAutoNum type="arabicPeriod"/>
              </a:pPr>
              <a:r>
                <a:rPr lang="en-GB" sz="1600" b="1" dirty="0" smtClean="0">
                  <a:solidFill>
                    <a:srgbClr val="FFFF00"/>
                  </a:solidFill>
                  <a:latin typeface="Book Antiqua" panose="02040602050305030304" pitchFamily="18" charset="0"/>
                </a:rPr>
                <a:t>Association</a:t>
              </a:r>
              <a:endParaRPr lang="en-IN" sz="1600" b="1" dirty="0">
                <a:latin typeface="Book Antiqua" panose="02040602050305030304" pitchFamily="18" charset="0"/>
              </a:endParaRPr>
            </a:p>
          </p:txBody>
        </p:sp>
        <p:sp>
          <p:nvSpPr>
            <p:cNvPr id="28" name="Rectangle 27"/>
            <p:cNvSpPr/>
            <p:nvPr/>
          </p:nvSpPr>
          <p:spPr>
            <a:xfrm>
              <a:off x="6243969" y="4365104"/>
              <a:ext cx="2645186" cy="1584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just">
                <a:buFont typeface="Arial" panose="020B0604020202020204" pitchFamily="34" charset="0"/>
                <a:buChar char="•"/>
              </a:pPr>
              <a:r>
                <a:rPr lang="en-IN" sz="1600" b="1" dirty="0" smtClean="0">
                  <a:latin typeface="Book Antiqua" panose="02040602050305030304" pitchFamily="18" charset="0"/>
                </a:rPr>
                <a:t>Driverless Car</a:t>
              </a:r>
            </a:p>
            <a:p>
              <a:pPr marL="285750" indent="-285750" algn="just">
                <a:buFont typeface="Arial" panose="020B0604020202020204" pitchFamily="34" charset="0"/>
                <a:buChar char="•"/>
              </a:pPr>
              <a:r>
                <a:rPr lang="en-IN" sz="1600" b="1" dirty="0" smtClean="0">
                  <a:latin typeface="Book Antiqua" panose="02040602050305030304" pitchFamily="18" charset="0"/>
                </a:rPr>
                <a:t>Optimized Marketing</a:t>
              </a:r>
            </a:p>
            <a:p>
              <a:pPr algn="just"/>
              <a:endParaRPr lang="en-IN" sz="1600" b="1" dirty="0" smtClean="0">
                <a:latin typeface="Book Antiqua" panose="02040602050305030304" pitchFamily="18" charset="0"/>
              </a:endParaRPr>
            </a:p>
            <a:p>
              <a:pPr algn="just"/>
              <a:r>
                <a:rPr lang="en-IN" sz="1600" b="1" dirty="0">
                  <a:latin typeface="Book Antiqua" panose="02040602050305030304" pitchFamily="18" charset="0"/>
                </a:rPr>
                <a:t>--------- </a:t>
              </a:r>
              <a:r>
                <a:rPr lang="en-IN" sz="1600" b="1" dirty="0">
                  <a:solidFill>
                    <a:srgbClr val="FFFF00"/>
                  </a:solidFill>
                  <a:latin typeface="Book Antiqua" panose="02040602050305030304" pitchFamily="18" charset="0"/>
                </a:rPr>
                <a:t>Algorithms </a:t>
              </a:r>
              <a:r>
                <a:rPr lang="en-IN" sz="1600" b="1" dirty="0">
                  <a:latin typeface="Book Antiqua" panose="02040602050305030304" pitchFamily="18" charset="0"/>
                </a:rPr>
                <a:t>---------</a:t>
              </a:r>
            </a:p>
            <a:p>
              <a:pPr marL="285750" indent="-285750" algn="just">
                <a:buFont typeface="Arial" panose="020B0604020202020204" pitchFamily="34" charset="0"/>
                <a:buChar char="•"/>
              </a:pPr>
              <a:endParaRPr lang="en-IN" sz="1400" b="1" dirty="0" smtClean="0">
                <a:latin typeface="Book Antiqua" panose="02040602050305030304" pitchFamily="18" charset="0"/>
              </a:endParaRPr>
            </a:p>
            <a:p>
              <a:pPr algn="just"/>
              <a:r>
                <a:rPr lang="en-IN" sz="1400" b="1" dirty="0">
                  <a:latin typeface="Book Antiqua" panose="02040602050305030304" pitchFamily="18" charset="0"/>
                </a:rPr>
                <a:t>Q-Learning, SARSA, </a:t>
              </a:r>
              <a:r>
                <a:rPr lang="en-IN" sz="1400" b="1" dirty="0" smtClean="0">
                  <a:latin typeface="Book Antiqua" panose="02040602050305030304" pitchFamily="18" charset="0"/>
                </a:rPr>
                <a:t>DQN, …</a:t>
              </a:r>
            </a:p>
          </p:txBody>
        </p:sp>
      </p:grpSp>
    </p:spTree>
    <p:extLst>
      <p:ext uri="{BB962C8B-B14F-4D97-AF65-F5344CB8AC3E}">
        <p14:creationId xmlns:p14="http://schemas.microsoft.com/office/powerpoint/2010/main" val="3463256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Regression vs Classification</a:t>
            </a:r>
            <a:endParaRPr lang="en-IN" dirty="0"/>
          </a:p>
        </p:txBody>
      </p:sp>
      <p:pic>
        <p:nvPicPr>
          <p:cNvPr id="4098" name="Picture 2" descr="C:\Users\HP\Desktop\1_Qn4eJPhkvrEQ62CtmydL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3" y="1647382"/>
            <a:ext cx="5976664" cy="481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2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ook Antiqua" panose="02040602050305030304" pitchFamily="18" charset="0"/>
                <a:cs typeface="Arial" panose="020B0604020202020204" pitchFamily="34" charset="0"/>
              </a:rPr>
              <a:t>Application of Regression &amp; Classification</a:t>
            </a:r>
            <a:endParaRPr lang="en-IN" b="1" dirty="0"/>
          </a:p>
        </p:txBody>
      </p:sp>
      <p:sp>
        <p:nvSpPr>
          <p:cNvPr id="4" name="Rectangle 3"/>
          <p:cNvSpPr/>
          <p:nvPr/>
        </p:nvSpPr>
        <p:spPr>
          <a:xfrm>
            <a:off x="1187624" y="1772816"/>
            <a:ext cx="324036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Book Antiqua" panose="02040602050305030304" pitchFamily="18" charset="0"/>
              </a:rPr>
              <a:t>Linear Regression</a:t>
            </a:r>
            <a:endParaRPr lang="en-IN" dirty="0">
              <a:latin typeface="Book Antiqua" panose="02040602050305030304" pitchFamily="18" charset="0"/>
            </a:endParaRPr>
          </a:p>
        </p:txBody>
      </p:sp>
      <p:sp>
        <p:nvSpPr>
          <p:cNvPr id="6" name="Rectangle 5"/>
          <p:cNvSpPr/>
          <p:nvPr/>
        </p:nvSpPr>
        <p:spPr>
          <a:xfrm>
            <a:off x="5076056" y="1772816"/>
            <a:ext cx="352839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Book Antiqua" panose="02040602050305030304" pitchFamily="18" charset="0"/>
              </a:rPr>
              <a:t>Classification</a:t>
            </a:r>
            <a:endParaRPr lang="en-IN" dirty="0">
              <a:latin typeface="Book Antiqua" panose="02040602050305030304" pitchFamily="18" charset="0"/>
            </a:endParaRPr>
          </a:p>
        </p:txBody>
      </p:sp>
      <p:sp>
        <p:nvSpPr>
          <p:cNvPr id="7" name="Rectangle 6"/>
          <p:cNvSpPr/>
          <p:nvPr/>
        </p:nvSpPr>
        <p:spPr>
          <a:xfrm>
            <a:off x="1187624" y="2996952"/>
            <a:ext cx="3240360" cy="33843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indent="-342900" algn="just">
              <a:buFont typeface="+mj-lt"/>
              <a:buAutoNum type="arabicPeriod"/>
            </a:pPr>
            <a:r>
              <a:rPr lang="en-GB" dirty="0">
                <a:latin typeface="Book Antiqua" panose="02040602050305030304" pitchFamily="18" charset="0"/>
              </a:rPr>
              <a:t>House </a:t>
            </a:r>
            <a:r>
              <a:rPr lang="en-GB" dirty="0" smtClean="0">
                <a:latin typeface="Book Antiqua" panose="02040602050305030304" pitchFamily="18" charset="0"/>
              </a:rPr>
              <a:t>Prices</a:t>
            </a:r>
          </a:p>
          <a:p>
            <a:pPr algn="just"/>
            <a:endParaRPr lang="en-GB" dirty="0">
              <a:latin typeface="Book Antiqua" panose="02040602050305030304" pitchFamily="18" charset="0"/>
            </a:endParaRPr>
          </a:p>
          <a:p>
            <a:pPr algn="just"/>
            <a:r>
              <a:rPr lang="en-GB" dirty="0" smtClean="0">
                <a:latin typeface="Book Antiqua" panose="02040602050305030304" pitchFamily="18" charset="0"/>
              </a:rPr>
              <a:t>2.   Weather </a:t>
            </a:r>
          </a:p>
          <a:p>
            <a:pPr algn="just"/>
            <a:endParaRPr lang="en-GB" dirty="0">
              <a:latin typeface="Book Antiqua" panose="02040602050305030304" pitchFamily="18" charset="0"/>
            </a:endParaRPr>
          </a:p>
          <a:p>
            <a:pPr algn="just"/>
            <a:r>
              <a:rPr lang="en-GB" dirty="0" smtClean="0">
                <a:latin typeface="Book Antiqua" panose="02040602050305030304" pitchFamily="18" charset="0"/>
              </a:rPr>
              <a:t>3.   Stock </a:t>
            </a:r>
            <a:r>
              <a:rPr lang="en-GB" dirty="0">
                <a:latin typeface="Book Antiqua" panose="02040602050305030304" pitchFamily="18" charset="0"/>
              </a:rPr>
              <a:t>Price</a:t>
            </a:r>
          </a:p>
          <a:p>
            <a:pPr algn="just"/>
            <a:endParaRPr lang="en-GB" dirty="0">
              <a:latin typeface="Book Antiqua" panose="02040602050305030304" pitchFamily="18" charset="0"/>
            </a:endParaRPr>
          </a:p>
          <a:p>
            <a:pPr algn="just"/>
            <a:endParaRPr lang="en-GB" dirty="0">
              <a:latin typeface="Book Antiqua" panose="02040602050305030304" pitchFamily="18" charset="0"/>
            </a:endParaRPr>
          </a:p>
          <a:p>
            <a:pPr algn="just"/>
            <a:r>
              <a:rPr lang="en-GB" b="1" dirty="0">
                <a:latin typeface="Book Antiqua" panose="02040602050305030304" pitchFamily="18" charset="0"/>
              </a:rPr>
              <a:t>Predicted value is </a:t>
            </a:r>
            <a:r>
              <a:rPr lang="en-GB" b="1" dirty="0">
                <a:solidFill>
                  <a:srgbClr val="FFFF00"/>
                </a:solidFill>
                <a:latin typeface="Book Antiqua" panose="02040602050305030304" pitchFamily="18" charset="0"/>
              </a:rPr>
              <a:t>continuous</a:t>
            </a:r>
          </a:p>
        </p:txBody>
      </p:sp>
      <p:sp>
        <p:nvSpPr>
          <p:cNvPr id="8" name="Rectangle 7"/>
          <p:cNvSpPr/>
          <p:nvPr/>
        </p:nvSpPr>
        <p:spPr>
          <a:xfrm>
            <a:off x="5076056" y="2996952"/>
            <a:ext cx="3528392" cy="33843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indent="-342900" algn="just">
              <a:buFont typeface="+mj-lt"/>
              <a:buAutoNum type="arabicPeriod"/>
            </a:pPr>
            <a:r>
              <a:rPr lang="en-GB" dirty="0">
                <a:latin typeface="Book Antiqua" panose="02040602050305030304" pitchFamily="18" charset="0"/>
              </a:rPr>
              <a:t>Email is spam or </a:t>
            </a:r>
            <a:r>
              <a:rPr lang="en-GB" dirty="0" smtClean="0">
                <a:latin typeface="Book Antiqua" panose="02040602050305030304" pitchFamily="18" charset="0"/>
              </a:rPr>
              <a:t>not</a:t>
            </a:r>
          </a:p>
          <a:p>
            <a:pPr algn="just"/>
            <a:endParaRPr lang="en-GB" sz="1200" dirty="0">
              <a:latin typeface="Book Antiqua" panose="02040602050305030304" pitchFamily="18" charset="0"/>
            </a:endParaRPr>
          </a:p>
          <a:p>
            <a:pPr indent="-342900" algn="just">
              <a:buFont typeface="+mj-lt"/>
              <a:buAutoNum type="arabicPeriod"/>
            </a:pPr>
            <a:r>
              <a:rPr lang="en-GB" dirty="0">
                <a:latin typeface="Book Antiqua" panose="02040602050305030304" pitchFamily="18" charset="0"/>
              </a:rPr>
              <a:t>Will customer buy life insurance</a:t>
            </a:r>
            <a:r>
              <a:rPr lang="en-GB" dirty="0" smtClean="0">
                <a:latin typeface="Book Antiqua" panose="02040602050305030304" pitchFamily="18" charset="0"/>
              </a:rPr>
              <a:t>?</a:t>
            </a:r>
          </a:p>
          <a:p>
            <a:pPr algn="just"/>
            <a:endParaRPr lang="en-GB" dirty="0">
              <a:latin typeface="Book Antiqua" panose="02040602050305030304" pitchFamily="18" charset="0"/>
            </a:endParaRPr>
          </a:p>
          <a:p>
            <a:pPr indent="-342900" algn="just">
              <a:buFont typeface="+mj-lt"/>
              <a:buAutoNum type="arabicPeriod"/>
            </a:pPr>
            <a:r>
              <a:rPr lang="en-GB" dirty="0">
                <a:latin typeface="Book Antiqua" panose="02040602050305030304" pitchFamily="18" charset="0"/>
              </a:rPr>
              <a:t>Which party a person is  </a:t>
            </a:r>
            <a:r>
              <a:rPr lang="en-GB" dirty="0" smtClean="0">
                <a:latin typeface="Book Antiqua" panose="02040602050305030304" pitchFamily="18" charset="0"/>
              </a:rPr>
              <a:t>     going </a:t>
            </a:r>
            <a:r>
              <a:rPr lang="en-GB" dirty="0">
                <a:latin typeface="Book Antiqua" panose="02040602050305030304" pitchFamily="18" charset="0"/>
              </a:rPr>
              <a:t>to vote for</a:t>
            </a:r>
            <a:r>
              <a:rPr lang="en-GB" dirty="0" smtClean="0">
                <a:latin typeface="Book Antiqua" panose="02040602050305030304" pitchFamily="18" charset="0"/>
              </a:rPr>
              <a:t>?</a:t>
            </a:r>
          </a:p>
          <a:p>
            <a:pPr marL="914400" lvl="3" indent="-342900" algn="just">
              <a:buFont typeface="+mj-lt"/>
              <a:buAutoNum type="arabicPeriod"/>
            </a:pPr>
            <a:r>
              <a:rPr lang="en-GB" dirty="0" smtClean="0">
                <a:latin typeface="Book Antiqua" panose="02040602050305030304" pitchFamily="18" charset="0"/>
              </a:rPr>
              <a:t>Democratic</a:t>
            </a:r>
            <a:endParaRPr lang="en-GB" dirty="0">
              <a:latin typeface="Book Antiqua" panose="02040602050305030304" pitchFamily="18" charset="0"/>
            </a:endParaRPr>
          </a:p>
          <a:p>
            <a:pPr marL="914400" lvl="3" indent="-342900" algn="just">
              <a:buFont typeface="+mj-lt"/>
              <a:buAutoNum type="arabicPeriod"/>
            </a:pPr>
            <a:r>
              <a:rPr lang="en-GB" dirty="0">
                <a:latin typeface="Book Antiqua" panose="02040602050305030304" pitchFamily="18" charset="0"/>
              </a:rPr>
              <a:t>Republican</a:t>
            </a:r>
          </a:p>
          <a:p>
            <a:pPr marL="914400" lvl="3" indent="-342900" algn="just">
              <a:buFont typeface="+mj-lt"/>
              <a:buAutoNum type="arabicPeriod"/>
            </a:pPr>
            <a:r>
              <a:rPr lang="en-GB" dirty="0">
                <a:latin typeface="Book Antiqua" panose="02040602050305030304" pitchFamily="18" charset="0"/>
              </a:rPr>
              <a:t>Independent</a:t>
            </a:r>
          </a:p>
          <a:p>
            <a:pPr algn="just"/>
            <a:endParaRPr lang="en-GB" dirty="0">
              <a:latin typeface="Book Antiqua" panose="02040602050305030304" pitchFamily="18" charset="0"/>
            </a:endParaRPr>
          </a:p>
          <a:p>
            <a:pPr algn="just"/>
            <a:r>
              <a:rPr lang="en-GB" b="1" dirty="0">
                <a:latin typeface="Book Antiqua" panose="02040602050305030304" pitchFamily="18" charset="0"/>
              </a:rPr>
              <a:t>Predicted value is </a:t>
            </a:r>
            <a:r>
              <a:rPr lang="en-GB" b="1" dirty="0">
                <a:solidFill>
                  <a:srgbClr val="FFFF00"/>
                </a:solidFill>
                <a:latin typeface="Book Antiqua" panose="02040602050305030304" pitchFamily="18" charset="0"/>
              </a:rPr>
              <a:t>categorical</a:t>
            </a:r>
          </a:p>
        </p:txBody>
      </p:sp>
    </p:spTree>
    <p:extLst>
      <p:ext uri="{BB962C8B-B14F-4D97-AF65-F5344CB8AC3E}">
        <p14:creationId xmlns:p14="http://schemas.microsoft.com/office/powerpoint/2010/main" val="309415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Linear Regression</a:t>
            </a:r>
            <a:endParaRPr lang="en-IN" dirty="0"/>
          </a:p>
        </p:txBody>
      </p:sp>
      <p:pic>
        <p:nvPicPr>
          <p:cNvPr id="5122" name="Picture 2" descr="C:\Users\HP\Desktop\linear-regression-in-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80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Logistic Regression</a:t>
            </a:r>
            <a:endParaRPr lang="en-IN" dirty="0"/>
          </a:p>
        </p:txBody>
      </p:sp>
      <p:pic>
        <p:nvPicPr>
          <p:cNvPr id="6146" name="Picture 2" descr="C:\Users\HP\Desktop\logistic-regression-in-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000250"/>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43608" y="1353919"/>
            <a:ext cx="7416824" cy="646331"/>
          </a:xfrm>
          <a:prstGeom prst="rect">
            <a:avLst/>
          </a:prstGeom>
          <a:noFill/>
        </p:spPr>
        <p:txBody>
          <a:bodyPr wrap="square" rtlCol="0">
            <a:spAutoFit/>
          </a:bodyPr>
          <a:lstStyle/>
          <a:p>
            <a:r>
              <a:rPr lang="en-GB" b="1" dirty="0">
                <a:solidFill>
                  <a:srgbClr val="002060"/>
                </a:solidFill>
                <a:latin typeface="Book Antiqua" panose="02040602050305030304" pitchFamily="18" charset="0"/>
              </a:rPr>
              <a:t> Logistic regression is one of </a:t>
            </a:r>
            <a:r>
              <a:rPr lang="en-GB" b="1" dirty="0" smtClean="0">
                <a:solidFill>
                  <a:srgbClr val="002060"/>
                </a:solidFill>
                <a:latin typeface="Book Antiqua" panose="02040602050305030304" pitchFamily="18" charset="0"/>
              </a:rPr>
              <a:t>the techniques </a:t>
            </a:r>
            <a:r>
              <a:rPr lang="en-GB" b="1" dirty="0">
                <a:solidFill>
                  <a:srgbClr val="002060"/>
                </a:solidFill>
                <a:latin typeface="Book Antiqua" panose="02040602050305030304" pitchFamily="18" charset="0"/>
              </a:rPr>
              <a:t>used for </a:t>
            </a:r>
            <a:r>
              <a:rPr lang="en-GB" b="1" dirty="0">
                <a:solidFill>
                  <a:srgbClr val="FF0000"/>
                </a:solidFill>
                <a:latin typeface="Book Antiqua" panose="02040602050305030304" pitchFamily="18" charset="0"/>
              </a:rPr>
              <a:t>classification</a:t>
            </a:r>
          </a:p>
          <a:p>
            <a:endParaRPr lang="en-IN" b="1" dirty="0"/>
          </a:p>
        </p:txBody>
      </p:sp>
    </p:spTree>
    <p:extLst>
      <p:ext uri="{BB962C8B-B14F-4D97-AF65-F5344CB8AC3E}">
        <p14:creationId xmlns:p14="http://schemas.microsoft.com/office/powerpoint/2010/main" val="237854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Decision Tree</a:t>
            </a:r>
            <a:endParaRPr lang="en-IN" dirty="0"/>
          </a:p>
        </p:txBody>
      </p:sp>
      <p:pic>
        <p:nvPicPr>
          <p:cNvPr id="7170" name="Picture 2" descr="C:\Users\HP\Desktop\decision-tree-classification-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676" y="1700808"/>
            <a:ext cx="5832648"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1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Support Vector Machine</a:t>
            </a:r>
            <a:endParaRPr lang="en-IN" dirty="0"/>
          </a:p>
        </p:txBody>
      </p:sp>
      <p:pic>
        <p:nvPicPr>
          <p:cNvPr id="8194" name="Picture 2" descr="C:\Users\HP\Desktop\support-vector-machine-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99526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859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Unsupervised Learning</a:t>
            </a:r>
            <a:endParaRPr lang="en-IN" dirty="0"/>
          </a:p>
        </p:txBody>
      </p:sp>
      <p:sp>
        <p:nvSpPr>
          <p:cNvPr id="4" name="Title 1"/>
          <p:cNvSpPr txBox="1">
            <a:spLocks/>
          </p:cNvSpPr>
          <p:nvPr/>
        </p:nvSpPr>
        <p:spPr>
          <a:xfrm>
            <a:off x="467544" y="1052736"/>
            <a:ext cx="8229600" cy="35283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GB" sz="2100" dirty="0" smtClean="0">
              <a:latin typeface="Book Antiqua" panose="02040602050305030304" pitchFamily="18" charset="0"/>
            </a:endParaRPr>
          </a:p>
          <a:p>
            <a:pPr algn="just"/>
            <a:r>
              <a:rPr lang="en-GB" sz="2100" dirty="0" smtClean="0">
                <a:latin typeface="Book Antiqua" panose="02040602050305030304" pitchFamily="18" charset="0"/>
              </a:rPr>
              <a:t>Unsupervised </a:t>
            </a:r>
            <a:r>
              <a:rPr lang="en-GB" sz="2100" dirty="0">
                <a:latin typeface="Book Antiqua" panose="02040602050305030304" pitchFamily="18" charset="0"/>
              </a:rPr>
              <a:t>learning is a type of machine learning in which models are trained using </a:t>
            </a:r>
            <a:r>
              <a:rPr lang="en-GB" sz="2100" dirty="0" err="1" smtClean="0">
                <a:latin typeface="Book Antiqua" panose="02040602050305030304" pitchFamily="18" charset="0"/>
              </a:rPr>
              <a:t>unlabeled</a:t>
            </a:r>
            <a:r>
              <a:rPr lang="en-GB" sz="2100" dirty="0" smtClean="0">
                <a:latin typeface="Book Antiqua" panose="02040602050305030304" pitchFamily="18" charset="0"/>
              </a:rPr>
              <a:t> </a:t>
            </a:r>
            <a:r>
              <a:rPr lang="en-GB" sz="2100" dirty="0">
                <a:latin typeface="Book Antiqua" panose="02040602050305030304" pitchFamily="18" charset="0"/>
              </a:rPr>
              <a:t>dataset and are allowed to act on that data without any supervision</a:t>
            </a:r>
            <a:r>
              <a:rPr lang="en-GB" sz="2100" dirty="0" smtClean="0">
                <a:latin typeface="Book Antiqua" panose="02040602050305030304" pitchFamily="18" charset="0"/>
              </a:rPr>
              <a:t>.</a:t>
            </a:r>
          </a:p>
          <a:p>
            <a:pPr algn="just"/>
            <a:endParaRPr lang="en-GB" sz="2100" dirty="0">
              <a:latin typeface="Book Antiqua" panose="02040602050305030304" pitchFamily="18" charset="0"/>
            </a:endParaRPr>
          </a:p>
          <a:p>
            <a:pPr algn="just"/>
            <a:r>
              <a:rPr lang="en-GB" sz="2100" dirty="0">
                <a:latin typeface="Book Antiqua" panose="02040602050305030304" pitchFamily="18" charset="0"/>
              </a:rPr>
              <a:t>The goal of unsupervised learning is to find the underlying structure of dataset, group that data according to similarities, and represent that dataset in a compressed format.</a:t>
            </a:r>
            <a:endParaRPr lang="en-GB" sz="2100" dirty="0">
              <a:latin typeface="Book Antiqua" panose="02040602050305030304" pitchFamily="18" charset="0"/>
            </a:endParaRPr>
          </a:p>
          <a:p>
            <a:pPr algn="just"/>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endParaRPr lang="en-IN" sz="2100" dirty="0">
              <a:latin typeface="Book Antiqua" panose="02040602050305030304" pitchFamily="18" charset="0"/>
            </a:endParaRPr>
          </a:p>
        </p:txBody>
      </p:sp>
      <p:pic>
        <p:nvPicPr>
          <p:cNvPr id="1026" name="Picture 2" descr="C:\Users\HP\Desktop\unsupervised-machine-learn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170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86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Reinforcement Learning</a:t>
            </a:r>
            <a:endParaRPr lang="en-IN" dirty="0"/>
          </a:p>
        </p:txBody>
      </p:sp>
      <p:sp>
        <p:nvSpPr>
          <p:cNvPr id="3" name="Rectangle 2"/>
          <p:cNvSpPr/>
          <p:nvPr/>
        </p:nvSpPr>
        <p:spPr>
          <a:xfrm>
            <a:off x="395536" y="1474886"/>
            <a:ext cx="8352928" cy="1985159"/>
          </a:xfrm>
          <a:prstGeom prst="rect">
            <a:avLst/>
          </a:prstGeom>
        </p:spPr>
        <p:txBody>
          <a:bodyPr wrap="square">
            <a:spAutoFit/>
          </a:bodyPr>
          <a:lstStyle/>
          <a:p>
            <a:pPr algn="just"/>
            <a:r>
              <a:rPr lang="en-GB" sz="2100" dirty="0">
                <a:latin typeface="Book Antiqua" panose="02040602050305030304" pitchFamily="18" charset="0"/>
                <a:ea typeface="+mj-ea"/>
                <a:cs typeface="+mj-cs"/>
              </a:rPr>
              <a:t>Reinforcement learning is a type of machine learning method where an intelligent agent (computer program) interacts with the environment and learns to act within that</a:t>
            </a:r>
            <a:r>
              <a:rPr lang="en-GB" b="1" i="1" dirty="0" smtClean="0"/>
              <a:t>.</a:t>
            </a:r>
          </a:p>
          <a:p>
            <a:pPr algn="just"/>
            <a:endParaRPr lang="en-GB" b="1" i="1" dirty="0"/>
          </a:p>
          <a:p>
            <a:pPr algn="just"/>
            <a:r>
              <a:rPr lang="en-GB" sz="2100" dirty="0">
                <a:latin typeface="Book Antiqua" panose="02040602050305030304" pitchFamily="18" charset="0"/>
                <a:ea typeface="+mj-ea"/>
                <a:cs typeface="+mj-cs"/>
              </a:rPr>
              <a:t>Reward </a:t>
            </a:r>
            <a:r>
              <a:rPr lang="en-IN" sz="2100" dirty="0">
                <a:latin typeface="Book Antiqua" panose="02040602050305030304" pitchFamily="18" charset="0"/>
                <a:ea typeface="+mj-ea"/>
                <a:cs typeface="+mj-cs"/>
              </a:rPr>
              <a:t>/</a:t>
            </a:r>
            <a:r>
              <a:rPr lang="en-IN" sz="2100" dirty="0" smtClean="0">
                <a:latin typeface="Book Antiqua" panose="02040602050305030304" pitchFamily="18" charset="0"/>
                <a:ea typeface="+mj-ea"/>
                <a:cs typeface="+mj-cs"/>
              </a:rPr>
              <a:t>Penalty</a:t>
            </a:r>
          </a:p>
          <a:p>
            <a:pPr algn="just"/>
            <a:r>
              <a:rPr lang="en-GB" sz="2100" dirty="0" smtClean="0">
                <a:latin typeface="Book Antiqua" panose="02040602050305030304" pitchFamily="18" charset="0"/>
                <a:ea typeface="+mj-ea"/>
                <a:cs typeface="+mj-cs"/>
              </a:rPr>
              <a:t>Q-learning</a:t>
            </a:r>
            <a:endParaRPr lang="en-GB" sz="2100" dirty="0">
              <a:latin typeface="Book Antiqua" panose="02040602050305030304" pitchFamily="18" charset="0"/>
              <a:ea typeface="+mj-ea"/>
              <a:cs typeface="+mj-cs"/>
            </a:endParaRPr>
          </a:p>
        </p:txBody>
      </p:sp>
      <p:grpSp>
        <p:nvGrpSpPr>
          <p:cNvPr id="15" name="Group 14"/>
          <p:cNvGrpSpPr/>
          <p:nvPr/>
        </p:nvGrpSpPr>
        <p:grpSpPr>
          <a:xfrm>
            <a:off x="1835696" y="2564904"/>
            <a:ext cx="5276448" cy="4248472"/>
            <a:chOff x="1835696" y="2564904"/>
            <a:chExt cx="5276448" cy="4248472"/>
          </a:xfrm>
        </p:grpSpPr>
        <p:sp>
          <p:nvSpPr>
            <p:cNvPr id="5" name="Oval 4"/>
            <p:cNvSpPr/>
            <p:nvPr/>
          </p:nvSpPr>
          <p:spPr>
            <a:xfrm>
              <a:off x="2051720" y="3717033"/>
              <a:ext cx="1460024" cy="9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Agent</a:t>
              </a:r>
              <a:endParaRPr lang="en-IN" dirty="0"/>
            </a:p>
          </p:txBody>
        </p:sp>
        <p:sp>
          <p:nvSpPr>
            <p:cNvPr id="6" name="Rectangle 5"/>
            <p:cNvSpPr/>
            <p:nvPr/>
          </p:nvSpPr>
          <p:spPr>
            <a:xfrm>
              <a:off x="5652120" y="3789040"/>
              <a:ext cx="1460024" cy="60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Environment</a:t>
              </a:r>
              <a:endParaRPr lang="en-IN" dirty="0"/>
            </a:p>
          </p:txBody>
        </p:sp>
        <p:sp>
          <p:nvSpPr>
            <p:cNvPr id="10" name="Circular Arrow 9"/>
            <p:cNvSpPr/>
            <p:nvPr/>
          </p:nvSpPr>
          <p:spPr>
            <a:xfrm>
              <a:off x="2555776" y="2564904"/>
              <a:ext cx="3528392" cy="2340260"/>
            </a:xfrm>
            <a:prstGeom prst="circularArrow">
              <a:avLst>
                <a:gd name="adj1" fmla="val 12500"/>
                <a:gd name="adj2" fmla="val 1142319"/>
                <a:gd name="adj3" fmla="val 20457681"/>
                <a:gd name="adj4" fmla="val 1121021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ular Arrow 15"/>
            <p:cNvSpPr/>
            <p:nvPr/>
          </p:nvSpPr>
          <p:spPr>
            <a:xfrm flipH="1" flipV="1">
              <a:off x="1835696" y="2924944"/>
              <a:ext cx="5276448" cy="3888432"/>
            </a:xfrm>
            <a:prstGeom prst="circularArrow">
              <a:avLst>
                <a:gd name="adj1" fmla="val 7425"/>
                <a:gd name="adj2" fmla="val 1167929"/>
                <a:gd name="adj3" fmla="val 20010170"/>
                <a:gd name="adj4" fmla="val 10701488"/>
                <a:gd name="adj5" fmla="val 16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Circular Arrow 16"/>
            <p:cNvSpPr/>
            <p:nvPr/>
          </p:nvSpPr>
          <p:spPr>
            <a:xfrm flipH="1" flipV="1">
              <a:off x="2555776" y="3429000"/>
              <a:ext cx="3528392" cy="2160240"/>
            </a:xfrm>
            <a:prstGeom prst="circularArrow">
              <a:avLst>
                <a:gd name="adj1" fmla="val 12500"/>
                <a:gd name="adj2" fmla="val 848009"/>
                <a:gd name="adj3" fmla="val 20457681"/>
                <a:gd name="adj4" fmla="val 10491676"/>
                <a:gd name="adj5" fmla="val 9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TextBox 10"/>
            <p:cNvSpPr txBox="1"/>
            <p:nvPr/>
          </p:nvSpPr>
          <p:spPr>
            <a:xfrm>
              <a:off x="4139952" y="5147900"/>
              <a:ext cx="826228" cy="369332"/>
            </a:xfrm>
            <a:prstGeom prst="rect">
              <a:avLst/>
            </a:prstGeom>
            <a:noFill/>
          </p:spPr>
          <p:txBody>
            <a:bodyPr wrap="square" rtlCol="0">
              <a:spAutoFit/>
            </a:bodyPr>
            <a:lstStyle/>
            <a:p>
              <a:r>
                <a:rPr lang="en-GB" b="1" dirty="0" smtClean="0">
                  <a:solidFill>
                    <a:schemeClr val="bg1"/>
                  </a:solidFill>
                </a:rPr>
                <a:t>state</a:t>
              </a:r>
              <a:endParaRPr lang="en-IN" b="1" dirty="0">
                <a:solidFill>
                  <a:schemeClr val="bg1"/>
                </a:solidFill>
              </a:endParaRPr>
            </a:p>
          </p:txBody>
        </p:sp>
        <p:sp>
          <p:nvSpPr>
            <p:cNvPr id="12" name="TextBox 11"/>
            <p:cNvSpPr txBox="1"/>
            <p:nvPr/>
          </p:nvSpPr>
          <p:spPr>
            <a:xfrm>
              <a:off x="4126044" y="5949280"/>
              <a:ext cx="910570" cy="369332"/>
            </a:xfrm>
            <a:prstGeom prst="rect">
              <a:avLst/>
            </a:prstGeom>
            <a:noFill/>
          </p:spPr>
          <p:txBody>
            <a:bodyPr wrap="none" rtlCol="0">
              <a:spAutoFit/>
            </a:bodyPr>
            <a:lstStyle/>
            <a:p>
              <a:r>
                <a:rPr lang="en-GB" b="1" dirty="0" smtClean="0">
                  <a:solidFill>
                    <a:schemeClr val="bg1"/>
                  </a:solidFill>
                </a:rPr>
                <a:t>Reward</a:t>
              </a:r>
              <a:endParaRPr lang="en-IN" b="1" dirty="0">
                <a:solidFill>
                  <a:schemeClr val="bg1"/>
                </a:solidFill>
              </a:endParaRPr>
            </a:p>
          </p:txBody>
        </p:sp>
      </p:grpSp>
    </p:spTree>
    <p:extLst>
      <p:ext uri="{BB962C8B-B14F-4D97-AF65-F5344CB8AC3E}">
        <p14:creationId xmlns:p14="http://schemas.microsoft.com/office/powerpoint/2010/main" val="2435248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Data Science</a:t>
            </a:r>
            <a:endParaRPr lang="en-IN" dirty="0"/>
          </a:p>
        </p:txBody>
      </p:sp>
      <p:sp>
        <p:nvSpPr>
          <p:cNvPr id="23" name="Title 1"/>
          <p:cNvSpPr txBox="1">
            <a:spLocks/>
          </p:cNvSpPr>
          <p:nvPr/>
        </p:nvSpPr>
        <p:spPr>
          <a:xfrm>
            <a:off x="582960" y="1340768"/>
            <a:ext cx="8229600" cy="48965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GB" sz="2400" dirty="0" smtClean="0"/>
              <a:t>Data </a:t>
            </a:r>
            <a:r>
              <a:rPr lang="en-GB" sz="2400" dirty="0"/>
              <a:t>Science is the process of using data to find solutions / to predict outcomes for a problem statement.</a:t>
            </a:r>
            <a:endParaRPr lang="en-IN" sz="2400" dirty="0"/>
          </a:p>
          <a:p>
            <a:pPr algn="just"/>
            <a:endParaRPr lang="en-GB" sz="2100" dirty="0" smtClean="0">
              <a:latin typeface="Book Antiqua" panose="02040602050305030304" pitchFamily="18" charset="0"/>
            </a:endParaRPr>
          </a:p>
          <a:p>
            <a:pPr algn="just"/>
            <a:r>
              <a:rPr lang="en-GB" sz="2100" b="1" dirty="0" smtClean="0">
                <a:latin typeface="Book Antiqua" panose="02040602050305030304" pitchFamily="18" charset="0"/>
              </a:rPr>
              <a:t>Data Science Process Involves:</a:t>
            </a:r>
          </a:p>
          <a:p>
            <a:pPr marL="457200" indent="-457200" algn="just">
              <a:buFont typeface="+mj-lt"/>
              <a:buAutoNum type="arabicPeriod"/>
            </a:pPr>
            <a:r>
              <a:rPr lang="en-GB" sz="2100" dirty="0">
                <a:latin typeface="Book Antiqua" panose="02040602050305030304" pitchFamily="18" charset="0"/>
              </a:rPr>
              <a:t>Business </a:t>
            </a:r>
            <a:r>
              <a:rPr lang="en-GB" sz="2100" dirty="0" smtClean="0">
                <a:latin typeface="Book Antiqua" panose="02040602050305030304" pitchFamily="18" charset="0"/>
              </a:rPr>
              <a:t>Requirements</a:t>
            </a:r>
          </a:p>
          <a:p>
            <a:pPr marL="457200" indent="-457200" algn="just">
              <a:buFont typeface="+mj-lt"/>
              <a:buAutoNum type="arabicPeriod"/>
            </a:pPr>
            <a:r>
              <a:rPr lang="en-GB" sz="2100" dirty="0">
                <a:latin typeface="Book Antiqua" panose="02040602050305030304" pitchFamily="18" charset="0"/>
              </a:rPr>
              <a:t>Data </a:t>
            </a:r>
            <a:r>
              <a:rPr lang="en-GB" sz="2100" dirty="0" smtClean="0">
                <a:latin typeface="Book Antiqua" panose="02040602050305030304" pitchFamily="18" charset="0"/>
              </a:rPr>
              <a:t>Collection</a:t>
            </a:r>
          </a:p>
          <a:p>
            <a:pPr marL="457200" indent="-457200" algn="just">
              <a:buFont typeface="+mj-lt"/>
              <a:buAutoNum type="arabicPeriod"/>
            </a:pPr>
            <a:r>
              <a:rPr lang="en-GB" sz="2100" dirty="0">
                <a:latin typeface="Book Antiqua" panose="02040602050305030304" pitchFamily="18" charset="0"/>
              </a:rPr>
              <a:t>Data </a:t>
            </a:r>
            <a:r>
              <a:rPr lang="en-GB" sz="2100" dirty="0" smtClean="0">
                <a:latin typeface="Book Antiqua" panose="02040602050305030304" pitchFamily="18" charset="0"/>
              </a:rPr>
              <a:t>Cleaning</a:t>
            </a:r>
          </a:p>
          <a:p>
            <a:pPr marL="457200" indent="-457200" algn="just">
              <a:buFont typeface="+mj-lt"/>
              <a:buAutoNum type="arabicPeriod"/>
            </a:pPr>
            <a:r>
              <a:rPr lang="en-GB" sz="2100" dirty="0">
                <a:latin typeface="Book Antiqua" panose="02040602050305030304" pitchFamily="18" charset="0"/>
              </a:rPr>
              <a:t>Data Exploration &amp; </a:t>
            </a:r>
            <a:r>
              <a:rPr lang="en-GB" sz="2100" dirty="0" smtClean="0">
                <a:latin typeface="Book Antiqua" panose="02040602050305030304" pitchFamily="18" charset="0"/>
              </a:rPr>
              <a:t>Analysis</a:t>
            </a:r>
          </a:p>
          <a:p>
            <a:pPr marL="457200" indent="-457200" algn="just">
              <a:buFont typeface="+mj-lt"/>
              <a:buAutoNum type="arabicPeriod"/>
            </a:pPr>
            <a:r>
              <a:rPr lang="en-GB" sz="2100" dirty="0">
                <a:latin typeface="Book Antiqua" panose="02040602050305030304" pitchFamily="18" charset="0"/>
              </a:rPr>
              <a:t>Data </a:t>
            </a:r>
            <a:r>
              <a:rPr lang="en-GB" sz="2100" dirty="0" smtClean="0">
                <a:latin typeface="Book Antiqua" panose="02040602050305030304" pitchFamily="18" charset="0"/>
              </a:rPr>
              <a:t>Modelling</a:t>
            </a:r>
          </a:p>
          <a:p>
            <a:pPr marL="457200" indent="-457200" algn="just">
              <a:buFont typeface="+mj-lt"/>
              <a:buAutoNum type="arabicPeriod"/>
            </a:pPr>
            <a:r>
              <a:rPr lang="en-GB" sz="2100" dirty="0" smtClean="0">
                <a:latin typeface="Book Antiqua" panose="02040602050305030304" pitchFamily="18" charset="0"/>
              </a:rPr>
              <a:t>Data Validation</a:t>
            </a:r>
          </a:p>
          <a:p>
            <a:pPr marL="457200" indent="-457200" algn="just">
              <a:buFont typeface="+mj-lt"/>
              <a:buAutoNum type="arabicPeriod"/>
            </a:pPr>
            <a:r>
              <a:rPr lang="en-GB" sz="2100" dirty="0">
                <a:latin typeface="Book Antiqua" panose="02040602050305030304" pitchFamily="18" charset="0"/>
              </a:rPr>
              <a:t>Deployment &amp; Optimization</a:t>
            </a:r>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endParaRPr lang="en-IN" sz="2100" dirty="0">
              <a:latin typeface="Book Antiqua" panose="02040602050305030304" pitchFamily="18" charset="0"/>
            </a:endParaRPr>
          </a:p>
        </p:txBody>
      </p:sp>
    </p:spTree>
    <p:extLst>
      <p:ext uri="{BB962C8B-B14F-4D97-AF65-F5344CB8AC3E}">
        <p14:creationId xmlns:p14="http://schemas.microsoft.com/office/powerpoint/2010/main" val="2072380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Data Science Application</a:t>
            </a:r>
            <a:endParaRPr lang="en-IN" dirty="0"/>
          </a:p>
        </p:txBody>
      </p:sp>
      <p:sp>
        <p:nvSpPr>
          <p:cNvPr id="5" name="Oval 4"/>
          <p:cNvSpPr/>
          <p:nvPr/>
        </p:nvSpPr>
        <p:spPr>
          <a:xfrm>
            <a:off x="3779912" y="3284984"/>
            <a:ext cx="1512168"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Science</a:t>
            </a:r>
            <a:endParaRPr lang="en-IN" dirty="0"/>
          </a:p>
        </p:txBody>
      </p:sp>
      <p:cxnSp>
        <p:nvCxnSpPr>
          <p:cNvPr id="31" name="Straight Arrow Connector 30"/>
          <p:cNvCxnSpPr/>
          <p:nvPr/>
        </p:nvCxnSpPr>
        <p:spPr>
          <a:xfrm>
            <a:off x="4572000" y="4797152"/>
            <a:ext cx="0" cy="62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44" name="Group 1043"/>
          <p:cNvGrpSpPr/>
          <p:nvPr/>
        </p:nvGrpSpPr>
        <p:grpSpPr>
          <a:xfrm>
            <a:off x="827584" y="1556792"/>
            <a:ext cx="7200800" cy="4874840"/>
            <a:chOff x="827584" y="1556792"/>
            <a:chExt cx="7200800" cy="4874840"/>
          </a:xfrm>
        </p:grpSpPr>
        <p:sp>
          <p:nvSpPr>
            <p:cNvPr id="6" name="Rectangle 5"/>
            <p:cNvSpPr/>
            <p:nvPr/>
          </p:nvSpPr>
          <p:spPr>
            <a:xfrm>
              <a:off x="899592" y="2327176"/>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Ecommerce</a:t>
              </a:r>
              <a:r>
                <a:rPr lang="en-IN" dirty="0"/>
                <a:t> </a:t>
              </a:r>
              <a:endParaRPr lang="en-IN" b="1" dirty="0"/>
            </a:p>
          </p:txBody>
        </p:sp>
        <p:sp>
          <p:nvSpPr>
            <p:cNvPr id="8" name="Rectangle 7"/>
            <p:cNvSpPr/>
            <p:nvPr/>
          </p:nvSpPr>
          <p:spPr>
            <a:xfrm>
              <a:off x="827584" y="3645024"/>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Fraud and Risk </a:t>
              </a:r>
              <a:r>
                <a:rPr lang="en-IN" b="1" dirty="0" smtClean="0"/>
                <a:t>Detection</a:t>
              </a:r>
              <a:endParaRPr lang="en-IN" dirty="0"/>
            </a:p>
          </p:txBody>
        </p:sp>
        <p:sp>
          <p:nvSpPr>
            <p:cNvPr id="9" name="Rectangle 8"/>
            <p:cNvSpPr/>
            <p:nvPr/>
          </p:nvSpPr>
          <p:spPr>
            <a:xfrm>
              <a:off x="6084168" y="2348880"/>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Healthcare</a:t>
              </a:r>
              <a:r>
                <a:rPr lang="en-IN" b="1" dirty="0"/>
                <a:t> </a:t>
              </a:r>
            </a:p>
          </p:txBody>
        </p:sp>
        <p:sp>
          <p:nvSpPr>
            <p:cNvPr id="10" name="Rectangle 9"/>
            <p:cNvSpPr/>
            <p:nvPr/>
          </p:nvSpPr>
          <p:spPr>
            <a:xfrm>
              <a:off x="6300192" y="3645024"/>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b="1" dirty="0" smtClean="0"/>
                <a:t>Finance</a:t>
              </a:r>
              <a:endParaRPr lang="en-IN" b="1" dirty="0"/>
            </a:p>
          </p:txBody>
        </p:sp>
        <p:sp>
          <p:nvSpPr>
            <p:cNvPr id="11" name="Rectangle 10"/>
            <p:cNvSpPr/>
            <p:nvPr/>
          </p:nvSpPr>
          <p:spPr>
            <a:xfrm>
              <a:off x="3671900" y="1556792"/>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Banking</a:t>
              </a:r>
              <a:endParaRPr lang="en-IN" b="1" dirty="0"/>
            </a:p>
          </p:txBody>
        </p:sp>
        <p:sp>
          <p:nvSpPr>
            <p:cNvPr id="12" name="Rectangle 11"/>
            <p:cNvSpPr/>
            <p:nvPr/>
          </p:nvSpPr>
          <p:spPr>
            <a:xfrm>
              <a:off x="3707904" y="5517232"/>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Speech Recognition</a:t>
              </a:r>
              <a:endParaRPr lang="en-IN" b="1" dirty="0"/>
            </a:p>
          </p:txBody>
        </p:sp>
        <p:cxnSp>
          <p:nvCxnSpPr>
            <p:cNvPr id="13" name="Straight Arrow Connector 12"/>
            <p:cNvCxnSpPr/>
            <p:nvPr/>
          </p:nvCxnSpPr>
          <p:spPr>
            <a:xfrm flipH="1">
              <a:off x="2654540" y="4005064"/>
              <a:ext cx="1017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915816" y="2903240"/>
              <a:ext cx="936104" cy="57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64088" y="4077072"/>
              <a:ext cx="720080" cy="2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238074" y="2903240"/>
              <a:ext cx="702078" cy="550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72000" y="2514600"/>
              <a:ext cx="0" cy="664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p:nvPr/>
          </p:nvCxnSpPr>
          <p:spPr>
            <a:xfrm>
              <a:off x="5148064" y="4509120"/>
              <a:ext cx="100811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00192" y="5322912"/>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6000" dirty="0" smtClean="0"/>
                <a:t> </a:t>
              </a:r>
              <a:r>
                <a:rPr lang="en-IN" sz="6000" b="1" dirty="0" smtClean="0"/>
                <a:t>…</a:t>
              </a:r>
              <a:endParaRPr lang="en-IN" sz="6000" b="1" dirty="0"/>
            </a:p>
          </p:txBody>
        </p:sp>
        <p:sp>
          <p:nvSpPr>
            <p:cNvPr id="46" name="Rectangle 45"/>
            <p:cNvSpPr/>
            <p:nvPr/>
          </p:nvSpPr>
          <p:spPr>
            <a:xfrm>
              <a:off x="971600" y="5229200"/>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b="1" dirty="0" smtClean="0"/>
                <a:t>Customer Service</a:t>
              </a:r>
              <a:endParaRPr lang="en-IN" b="1" dirty="0"/>
            </a:p>
          </p:txBody>
        </p:sp>
        <p:cxnSp>
          <p:nvCxnSpPr>
            <p:cNvPr id="50" name="Straight Arrow Connector 49"/>
            <p:cNvCxnSpPr/>
            <p:nvPr/>
          </p:nvCxnSpPr>
          <p:spPr>
            <a:xfrm flipH="1">
              <a:off x="2798556" y="4509120"/>
              <a:ext cx="1053364" cy="957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3599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Data Science Process</a:t>
            </a:r>
            <a:endParaRPr lang="en-IN" dirty="0"/>
          </a:p>
        </p:txBody>
      </p:sp>
      <p:pic>
        <p:nvPicPr>
          <p:cNvPr id="1026" name="Picture 2" descr="C:\Users\HP\Desktop\The-Data-Science-Process-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1913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62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Data Science Process</a:t>
            </a:r>
            <a:endParaRPr lang="en-IN" dirty="0"/>
          </a:p>
        </p:txBody>
      </p:sp>
      <p:grpSp>
        <p:nvGrpSpPr>
          <p:cNvPr id="9" name="Group 8"/>
          <p:cNvGrpSpPr/>
          <p:nvPr/>
        </p:nvGrpSpPr>
        <p:grpSpPr>
          <a:xfrm>
            <a:off x="746868" y="1628800"/>
            <a:ext cx="7641556" cy="4509892"/>
            <a:chOff x="251520" y="1628800"/>
            <a:chExt cx="7857580" cy="4968552"/>
          </a:xfrm>
        </p:grpSpPr>
        <p:sp>
          <p:nvSpPr>
            <p:cNvPr id="3" name="Right Arrow 2"/>
            <p:cNvSpPr/>
            <p:nvPr/>
          </p:nvSpPr>
          <p:spPr>
            <a:xfrm>
              <a:off x="260698" y="2060848"/>
              <a:ext cx="1863029" cy="1008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t>Collection</a:t>
              </a:r>
              <a:endParaRPr lang="en-IN" dirty="0"/>
            </a:p>
          </p:txBody>
        </p:sp>
        <p:sp>
          <p:nvSpPr>
            <p:cNvPr id="5" name="Right Arrow 4"/>
            <p:cNvSpPr/>
            <p:nvPr/>
          </p:nvSpPr>
          <p:spPr>
            <a:xfrm>
              <a:off x="1619483" y="2060848"/>
              <a:ext cx="1656373" cy="10081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IN" dirty="0" smtClean="0"/>
                <a:t>Cleaning</a:t>
              </a:r>
              <a:endParaRPr lang="en-IN" dirty="0"/>
            </a:p>
          </p:txBody>
        </p:sp>
        <p:sp>
          <p:nvSpPr>
            <p:cNvPr id="6" name="Right Arrow 5"/>
            <p:cNvSpPr/>
            <p:nvPr/>
          </p:nvSpPr>
          <p:spPr>
            <a:xfrm>
              <a:off x="2771800" y="1916832"/>
              <a:ext cx="1841360" cy="129614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IN" dirty="0" smtClean="0"/>
                <a:t>Exploratory Data Analysis</a:t>
              </a:r>
              <a:endParaRPr lang="en-IN" dirty="0"/>
            </a:p>
          </p:txBody>
        </p:sp>
        <p:sp>
          <p:nvSpPr>
            <p:cNvPr id="7" name="Right Arrow 6"/>
            <p:cNvSpPr/>
            <p:nvPr/>
          </p:nvSpPr>
          <p:spPr>
            <a:xfrm>
              <a:off x="4170800" y="1772816"/>
              <a:ext cx="1841360" cy="144016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IN" dirty="0" smtClean="0"/>
                <a:t> Model </a:t>
              </a:r>
            </a:p>
            <a:p>
              <a:pPr algn="just"/>
              <a:r>
                <a:rPr lang="en-IN" dirty="0" smtClean="0"/>
                <a:t>Building</a:t>
              </a:r>
            </a:p>
          </p:txBody>
        </p:sp>
        <p:sp>
          <p:nvSpPr>
            <p:cNvPr id="8" name="Right Arrow 7"/>
            <p:cNvSpPr/>
            <p:nvPr/>
          </p:nvSpPr>
          <p:spPr>
            <a:xfrm>
              <a:off x="5292080" y="1628800"/>
              <a:ext cx="2817020" cy="15841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Model </a:t>
              </a:r>
            </a:p>
            <a:p>
              <a:pPr algn="ctr"/>
              <a:r>
                <a:rPr lang="en-IN" dirty="0" smtClean="0"/>
                <a:t>Deployment</a:t>
              </a:r>
              <a:endParaRPr lang="en-IN" dirty="0"/>
            </a:p>
          </p:txBody>
        </p:sp>
        <p:sp>
          <p:nvSpPr>
            <p:cNvPr id="4" name="Rectangle 3"/>
            <p:cNvSpPr/>
            <p:nvPr/>
          </p:nvSpPr>
          <p:spPr>
            <a:xfrm>
              <a:off x="251520" y="3501008"/>
              <a:ext cx="24482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Engineer</a:t>
              </a:r>
              <a:endParaRPr lang="en-IN" dirty="0"/>
            </a:p>
          </p:txBody>
        </p:sp>
        <p:sp>
          <p:nvSpPr>
            <p:cNvPr id="10" name="Rectangle 9"/>
            <p:cNvSpPr/>
            <p:nvPr/>
          </p:nvSpPr>
          <p:spPr>
            <a:xfrm>
              <a:off x="1804848" y="4365104"/>
              <a:ext cx="2407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Analysts</a:t>
              </a:r>
              <a:endParaRPr lang="en-IN" dirty="0"/>
            </a:p>
          </p:txBody>
        </p:sp>
        <p:sp>
          <p:nvSpPr>
            <p:cNvPr id="11" name="Rectangle 10"/>
            <p:cNvSpPr/>
            <p:nvPr/>
          </p:nvSpPr>
          <p:spPr>
            <a:xfrm>
              <a:off x="4176051" y="5085184"/>
              <a:ext cx="393304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Machine Learning Engineer</a:t>
              </a:r>
              <a:endParaRPr lang="en-IN" dirty="0"/>
            </a:p>
          </p:txBody>
        </p:sp>
        <p:sp>
          <p:nvSpPr>
            <p:cNvPr id="12" name="Rectangle 11"/>
            <p:cNvSpPr/>
            <p:nvPr/>
          </p:nvSpPr>
          <p:spPr>
            <a:xfrm>
              <a:off x="251520" y="5949280"/>
              <a:ext cx="78575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Engineer</a:t>
              </a:r>
              <a:endParaRPr lang="en-IN" dirty="0"/>
            </a:p>
          </p:txBody>
        </p:sp>
      </p:grpSp>
    </p:spTree>
    <p:extLst>
      <p:ext uri="{BB962C8B-B14F-4D97-AF65-F5344CB8AC3E}">
        <p14:creationId xmlns:p14="http://schemas.microsoft.com/office/powerpoint/2010/main" val="1201062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Job Roles in Data Science</a:t>
            </a:r>
            <a:endParaRPr lang="en-IN" dirty="0"/>
          </a:p>
        </p:txBody>
      </p:sp>
      <p:grpSp>
        <p:nvGrpSpPr>
          <p:cNvPr id="9" name="Group 8"/>
          <p:cNvGrpSpPr/>
          <p:nvPr/>
        </p:nvGrpSpPr>
        <p:grpSpPr>
          <a:xfrm>
            <a:off x="539552" y="1484784"/>
            <a:ext cx="7920880" cy="5112568"/>
            <a:chOff x="539552" y="1484784"/>
            <a:chExt cx="7920880" cy="5112568"/>
          </a:xfrm>
        </p:grpSpPr>
        <p:sp>
          <p:nvSpPr>
            <p:cNvPr id="3" name="Rectangle 2"/>
            <p:cNvSpPr/>
            <p:nvPr/>
          </p:nvSpPr>
          <p:spPr>
            <a:xfrm>
              <a:off x="539552" y="1484784"/>
              <a:ext cx="26642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Engineer</a:t>
              </a:r>
              <a:endParaRPr lang="en-IN" dirty="0"/>
            </a:p>
          </p:txBody>
        </p:sp>
        <p:sp>
          <p:nvSpPr>
            <p:cNvPr id="6" name="Rectangle 5"/>
            <p:cNvSpPr/>
            <p:nvPr/>
          </p:nvSpPr>
          <p:spPr>
            <a:xfrm>
              <a:off x="3131840" y="1484784"/>
              <a:ext cx="2664296"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Data Analyst</a:t>
              </a:r>
              <a:endParaRPr lang="en-IN" dirty="0"/>
            </a:p>
          </p:txBody>
        </p:sp>
        <p:sp>
          <p:nvSpPr>
            <p:cNvPr id="7" name="Rectangle 6"/>
            <p:cNvSpPr/>
            <p:nvPr/>
          </p:nvSpPr>
          <p:spPr>
            <a:xfrm>
              <a:off x="5796136" y="1484784"/>
              <a:ext cx="2664296"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Data Scientist</a:t>
              </a:r>
              <a:endParaRPr lang="en-IN" dirty="0"/>
            </a:p>
          </p:txBody>
        </p:sp>
        <p:sp>
          <p:nvSpPr>
            <p:cNvPr id="8" name="Rectangle 7"/>
            <p:cNvSpPr/>
            <p:nvPr/>
          </p:nvSpPr>
          <p:spPr>
            <a:xfrm>
              <a:off x="539552" y="2132856"/>
              <a:ext cx="266429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t>Data </a:t>
              </a:r>
              <a:r>
                <a:rPr lang="en-IN" dirty="0" smtClean="0"/>
                <a:t>modelling </a:t>
              </a:r>
            </a:p>
            <a:p>
              <a:pPr algn="just"/>
              <a:r>
                <a:rPr lang="en-IN" dirty="0" smtClean="0"/>
                <a:t>&amp; </a:t>
              </a:r>
              <a:r>
                <a:rPr lang="en-IN" dirty="0" smtClean="0"/>
                <a:t>warehousing</a:t>
              </a:r>
            </a:p>
            <a:p>
              <a:pPr algn="just"/>
              <a:endParaRPr lang="en-IN" sz="1050" dirty="0"/>
            </a:p>
            <a:p>
              <a:pPr algn="just"/>
              <a:endParaRPr lang="en-IN" sz="400" dirty="0"/>
            </a:p>
            <a:p>
              <a:pPr algn="just"/>
              <a:r>
                <a:rPr lang="en-IN" dirty="0"/>
                <a:t>BIG data, Hadoop, Kafka, Spark</a:t>
              </a:r>
            </a:p>
            <a:p>
              <a:pPr algn="just"/>
              <a:endParaRPr lang="en-IN" sz="800" dirty="0"/>
            </a:p>
            <a:p>
              <a:pPr algn="just"/>
              <a:r>
                <a:rPr lang="en-IN" dirty="0"/>
                <a:t>SQL (MYSQL) &amp; NoSQL </a:t>
              </a:r>
              <a:r>
                <a:rPr lang="en-IN" dirty="0" err="1"/>
                <a:t>db</a:t>
              </a:r>
              <a:r>
                <a:rPr lang="en-IN" dirty="0"/>
                <a:t> (</a:t>
              </a:r>
              <a:r>
                <a:rPr lang="en-IN" dirty="0" err="1"/>
                <a:t>mongodb</a:t>
              </a:r>
              <a:r>
                <a:rPr lang="en-IN" dirty="0"/>
                <a:t>)</a:t>
              </a:r>
            </a:p>
            <a:p>
              <a:pPr algn="just"/>
              <a:endParaRPr lang="en-IN" sz="1050" dirty="0"/>
            </a:p>
            <a:p>
              <a:pPr algn="just"/>
              <a:r>
                <a:rPr lang="en-IN" dirty="0"/>
                <a:t>Python, JAVA, Scala</a:t>
              </a:r>
            </a:p>
            <a:p>
              <a:pPr algn="just"/>
              <a:endParaRPr lang="en-IN" sz="1000" dirty="0"/>
            </a:p>
            <a:p>
              <a:pPr algn="just"/>
              <a:r>
                <a:rPr lang="en-IN" dirty="0"/>
                <a:t>ETL tools: </a:t>
              </a:r>
              <a:r>
                <a:rPr lang="en-IN" dirty="0" err="1"/>
                <a:t>Talend</a:t>
              </a:r>
              <a:r>
                <a:rPr lang="en-IN" dirty="0"/>
                <a:t>,</a:t>
              </a:r>
            </a:p>
            <a:p>
              <a:pPr algn="just"/>
              <a:r>
                <a:rPr lang="en-IN" dirty="0" smtClean="0"/>
                <a:t>Apache </a:t>
              </a:r>
              <a:r>
                <a:rPr lang="en-IN" dirty="0"/>
                <a:t>NIFI, Apache</a:t>
              </a:r>
            </a:p>
            <a:p>
              <a:pPr algn="just"/>
              <a:r>
                <a:rPr lang="en-IN" dirty="0" smtClean="0"/>
                <a:t>Airflow</a:t>
              </a:r>
              <a:r>
                <a:rPr lang="en-IN" dirty="0"/>
                <a:t>, </a:t>
              </a:r>
              <a:r>
                <a:rPr lang="en-IN" dirty="0" smtClean="0"/>
                <a:t>SAS	</a:t>
              </a:r>
              <a:endParaRPr lang="en-IN" dirty="0"/>
            </a:p>
            <a:p>
              <a:pPr algn="ctr"/>
              <a:endParaRPr lang="en-IN" dirty="0"/>
            </a:p>
          </p:txBody>
        </p:sp>
        <p:sp>
          <p:nvSpPr>
            <p:cNvPr id="10" name="Rectangle 9"/>
            <p:cNvSpPr/>
            <p:nvPr/>
          </p:nvSpPr>
          <p:spPr>
            <a:xfrm>
              <a:off x="3131840" y="2132856"/>
              <a:ext cx="2664296" cy="4464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IN" dirty="0" smtClean="0"/>
            </a:p>
            <a:p>
              <a:pPr algn="just"/>
              <a:r>
                <a:rPr lang="en-IN" dirty="0" smtClean="0"/>
                <a:t>Expert </a:t>
              </a:r>
              <a:r>
                <a:rPr lang="en-IN" dirty="0"/>
                <a:t>in Excel</a:t>
              </a:r>
            </a:p>
            <a:p>
              <a:pPr algn="just"/>
              <a:r>
                <a:rPr lang="en-IN" dirty="0" smtClean="0"/>
                <a:t>( VLOOKUP</a:t>
              </a:r>
              <a:r>
                <a:rPr lang="en-IN" dirty="0"/>
                <a:t>, </a:t>
              </a:r>
              <a:r>
                <a:rPr lang="en-IN" dirty="0" smtClean="0"/>
                <a:t>Pivot table)</a:t>
              </a:r>
              <a:endParaRPr lang="en-IN" dirty="0"/>
            </a:p>
            <a:p>
              <a:pPr algn="just"/>
              <a:endParaRPr lang="en-IN" sz="1050" dirty="0" smtClean="0"/>
            </a:p>
            <a:p>
              <a:pPr algn="just"/>
              <a:r>
                <a:rPr lang="en-IN" dirty="0" smtClean="0">
                  <a:solidFill>
                    <a:srgbClr val="FFFF00"/>
                  </a:solidFill>
                </a:rPr>
                <a:t>SQL</a:t>
              </a:r>
            </a:p>
            <a:p>
              <a:pPr algn="just"/>
              <a:endParaRPr lang="en-IN" sz="700" dirty="0">
                <a:solidFill>
                  <a:srgbClr val="FFFF00"/>
                </a:solidFill>
              </a:endParaRPr>
            </a:p>
            <a:p>
              <a:pPr algn="just"/>
              <a:r>
                <a:rPr lang="en-IN" dirty="0" smtClean="0">
                  <a:solidFill>
                    <a:srgbClr val="FFFF00"/>
                  </a:solidFill>
                </a:rPr>
                <a:t>Statistics*</a:t>
              </a:r>
            </a:p>
            <a:p>
              <a:pPr algn="just"/>
              <a:endParaRPr lang="en-IN" sz="1050" dirty="0" smtClean="0">
                <a:solidFill>
                  <a:srgbClr val="FFFF00"/>
                </a:solidFill>
              </a:endParaRPr>
            </a:p>
            <a:p>
              <a:pPr algn="just"/>
              <a:r>
                <a:rPr lang="en-IN" dirty="0" smtClean="0">
                  <a:solidFill>
                    <a:srgbClr val="FFFF00"/>
                  </a:solidFill>
                </a:rPr>
                <a:t>Python</a:t>
              </a:r>
              <a:r>
                <a:rPr lang="en-IN" dirty="0">
                  <a:solidFill>
                    <a:srgbClr val="FFFF00"/>
                  </a:solidFill>
                </a:rPr>
                <a:t>*</a:t>
              </a:r>
            </a:p>
            <a:p>
              <a:pPr algn="just"/>
              <a:endParaRPr lang="en-IN" sz="1100" dirty="0" smtClean="0">
                <a:solidFill>
                  <a:srgbClr val="FFFF00"/>
                </a:solidFill>
              </a:endParaRPr>
            </a:p>
            <a:p>
              <a:pPr algn="just"/>
              <a:r>
                <a:rPr lang="en-IN" dirty="0" smtClean="0">
                  <a:solidFill>
                    <a:srgbClr val="FFFF00"/>
                  </a:solidFill>
                </a:rPr>
                <a:t>ETL </a:t>
              </a:r>
              <a:r>
                <a:rPr lang="en-IN" dirty="0">
                  <a:solidFill>
                    <a:srgbClr val="FFFF00"/>
                  </a:solidFill>
                </a:rPr>
                <a:t>tools: </a:t>
              </a:r>
              <a:r>
                <a:rPr lang="en-IN" dirty="0" err="1">
                  <a:solidFill>
                    <a:srgbClr val="FFFF00"/>
                  </a:solidFill>
                </a:rPr>
                <a:t>Talend</a:t>
              </a:r>
              <a:r>
                <a:rPr lang="en-IN" dirty="0" smtClean="0">
                  <a:solidFill>
                    <a:srgbClr val="FFFF00"/>
                  </a:solidFill>
                </a:rPr>
                <a:t>,</a:t>
              </a:r>
            </a:p>
            <a:p>
              <a:pPr algn="just"/>
              <a:r>
                <a:rPr lang="en-IN" dirty="0" smtClean="0">
                  <a:solidFill>
                    <a:srgbClr val="FFFF00"/>
                  </a:solidFill>
                </a:rPr>
                <a:t>Apache </a:t>
              </a:r>
              <a:r>
                <a:rPr lang="en-IN" dirty="0">
                  <a:solidFill>
                    <a:srgbClr val="FFFF00"/>
                  </a:solidFill>
                </a:rPr>
                <a:t>NIFI, Apache</a:t>
              </a:r>
            </a:p>
            <a:p>
              <a:pPr algn="just"/>
              <a:r>
                <a:rPr lang="en-IN" dirty="0">
                  <a:solidFill>
                    <a:srgbClr val="FFFF00"/>
                  </a:solidFill>
                </a:rPr>
                <a:t>Airflow, SAS*</a:t>
              </a:r>
            </a:p>
            <a:p>
              <a:pPr algn="just"/>
              <a:endParaRPr lang="en-IN" sz="1100" dirty="0" smtClean="0"/>
            </a:p>
            <a:p>
              <a:pPr algn="just"/>
              <a:r>
                <a:rPr lang="en-IN" dirty="0" smtClean="0"/>
                <a:t>Enterprise </a:t>
              </a:r>
              <a:r>
                <a:rPr lang="en-IN" dirty="0" err="1"/>
                <a:t>Bl</a:t>
              </a:r>
              <a:r>
                <a:rPr lang="en-IN" dirty="0"/>
                <a:t> </a:t>
              </a:r>
              <a:r>
                <a:rPr lang="en-IN" dirty="0" smtClean="0"/>
                <a:t>tools</a:t>
              </a:r>
              <a:r>
                <a:rPr lang="en-IN" dirty="0"/>
                <a:t>:</a:t>
              </a:r>
            </a:p>
            <a:p>
              <a:pPr algn="just"/>
              <a:r>
                <a:rPr lang="en-IN" dirty="0"/>
                <a:t>Tableau, </a:t>
              </a:r>
              <a:r>
                <a:rPr lang="en-IN" dirty="0" err="1"/>
                <a:t>PowerBI</a:t>
              </a:r>
              <a:endParaRPr lang="en-IN" dirty="0"/>
            </a:p>
            <a:p>
              <a:pPr algn="just"/>
              <a:endParaRPr lang="en-IN" dirty="0" smtClean="0"/>
            </a:p>
            <a:p>
              <a:pPr algn="just"/>
              <a:r>
                <a:rPr lang="en-IN" dirty="0" smtClean="0"/>
                <a:t>Domain </a:t>
              </a:r>
              <a:r>
                <a:rPr lang="en-IN" dirty="0"/>
                <a:t>knowledge</a:t>
              </a:r>
            </a:p>
            <a:p>
              <a:pPr algn="ctr"/>
              <a:r>
                <a:rPr lang="en-IN" dirty="0" smtClean="0"/>
                <a:t> </a:t>
              </a:r>
              <a:endParaRPr lang="en-IN" dirty="0"/>
            </a:p>
          </p:txBody>
        </p:sp>
        <p:sp>
          <p:nvSpPr>
            <p:cNvPr id="11" name="Rectangle 10"/>
            <p:cNvSpPr/>
            <p:nvPr/>
          </p:nvSpPr>
          <p:spPr>
            <a:xfrm>
              <a:off x="5796136" y="2132856"/>
              <a:ext cx="2664296" cy="44644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IN" dirty="0" smtClean="0"/>
                <a:t>Statistics</a:t>
              </a:r>
            </a:p>
            <a:p>
              <a:pPr algn="just"/>
              <a:endParaRPr lang="en-IN" sz="1050" dirty="0"/>
            </a:p>
            <a:p>
              <a:pPr algn="just"/>
              <a:r>
                <a:rPr lang="en-IN" dirty="0"/>
                <a:t>Python or R</a:t>
              </a:r>
            </a:p>
            <a:p>
              <a:pPr algn="just"/>
              <a:endParaRPr lang="en-IN" sz="1050" dirty="0" smtClean="0"/>
            </a:p>
            <a:p>
              <a:pPr algn="just"/>
              <a:r>
                <a:rPr lang="en-IN" dirty="0" smtClean="0"/>
                <a:t>SQL</a:t>
              </a:r>
              <a:endParaRPr lang="en-IN" dirty="0"/>
            </a:p>
            <a:p>
              <a:pPr algn="just"/>
              <a:endParaRPr lang="en-IN" sz="1000" dirty="0" smtClean="0"/>
            </a:p>
            <a:p>
              <a:pPr algn="just"/>
              <a:r>
                <a:rPr lang="en-IN" dirty="0" err="1" smtClean="0"/>
                <a:t>Jupyter</a:t>
              </a:r>
              <a:r>
                <a:rPr lang="en-IN" dirty="0" smtClean="0"/>
                <a:t> </a:t>
              </a:r>
              <a:r>
                <a:rPr lang="en-IN" dirty="0"/>
                <a:t>notebook,</a:t>
              </a:r>
            </a:p>
            <a:p>
              <a:pPr algn="just"/>
              <a:r>
                <a:rPr lang="en-IN" dirty="0"/>
                <a:t>spark, </a:t>
              </a:r>
              <a:r>
                <a:rPr lang="en-IN" dirty="0" smtClean="0"/>
                <a:t>tableau</a:t>
              </a:r>
              <a:endParaRPr lang="en-IN" dirty="0"/>
            </a:p>
            <a:p>
              <a:pPr algn="just"/>
              <a:endParaRPr lang="en-IN" sz="1050" dirty="0" smtClean="0"/>
            </a:p>
            <a:p>
              <a:pPr algn="just"/>
              <a:r>
                <a:rPr lang="en-IN" dirty="0" smtClean="0"/>
                <a:t>Data </a:t>
              </a:r>
              <a:r>
                <a:rPr lang="en-IN" dirty="0"/>
                <a:t>cleaning and</a:t>
              </a:r>
            </a:p>
            <a:p>
              <a:pPr algn="just"/>
              <a:r>
                <a:rPr lang="en-IN" dirty="0"/>
                <a:t>exploration (pandas,</a:t>
              </a:r>
            </a:p>
            <a:p>
              <a:pPr algn="just"/>
              <a:r>
                <a:rPr lang="en-IN" dirty="0" err="1"/>
                <a:t>matplotlib</a:t>
              </a:r>
              <a:r>
                <a:rPr lang="en-IN" dirty="0"/>
                <a:t>)</a:t>
              </a:r>
            </a:p>
            <a:p>
              <a:pPr algn="just"/>
              <a:endParaRPr lang="en-IN" sz="1200" dirty="0" smtClean="0"/>
            </a:p>
            <a:p>
              <a:pPr algn="just"/>
              <a:r>
                <a:rPr lang="en-IN" dirty="0" smtClean="0"/>
                <a:t>Machine </a:t>
              </a:r>
              <a:r>
                <a:rPr lang="en-IN" dirty="0"/>
                <a:t>learning,</a:t>
              </a:r>
            </a:p>
            <a:p>
              <a:pPr algn="just"/>
              <a:r>
                <a:rPr lang="en-IN" dirty="0"/>
                <a:t>deep learning, NLP</a:t>
              </a:r>
            </a:p>
            <a:p>
              <a:pPr algn="just"/>
              <a:r>
                <a:rPr lang="en-IN" dirty="0"/>
                <a:t>(</a:t>
              </a:r>
              <a:r>
                <a:rPr lang="en-IN" dirty="0" err="1"/>
                <a:t>sklearn</a:t>
              </a:r>
              <a:r>
                <a:rPr lang="en-IN" dirty="0"/>
                <a:t>, </a:t>
              </a:r>
              <a:r>
                <a:rPr lang="en-IN" dirty="0" err="1"/>
                <a:t>TensorFlow</a:t>
              </a:r>
              <a:r>
                <a:rPr lang="en-IN" dirty="0"/>
                <a:t>)</a:t>
              </a:r>
            </a:p>
            <a:p>
              <a:pPr algn="just"/>
              <a:endParaRPr lang="en-IN" dirty="0"/>
            </a:p>
          </p:txBody>
        </p:sp>
      </p:grpSp>
    </p:spTree>
    <p:extLst>
      <p:ext uri="{BB962C8B-B14F-4D97-AF65-F5344CB8AC3E}">
        <p14:creationId xmlns:p14="http://schemas.microsoft.com/office/powerpoint/2010/main" val="284204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 Antiqua" panose="02040602050305030304" pitchFamily="18" charset="0"/>
                <a:cs typeface="Arial" panose="020B0604020202020204" pitchFamily="34" charset="0"/>
              </a:rPr>
              <a:t>What is Machine Learning?</a:t>
            </a:r>
            <a:endParaRPr lang="en-IN" dirty="0"/>
          </a:p>
        </p:txBody>
      </p:sp>
      <p:sp>
        <p:nvSpPr>
          <p:cNvPr id="4" name="Title 1"/>
          <p:cNvSpPr txBox="1">
            <a:spLocks/>
          </p:cNvSpPr>
          <p:nvPr/>
        </p:nvSpPr>
        <p:spPr>
          <a:xfrm>
            <a:off x="467544" y="1412776"/>
            <a:ext cx="8229600" cy="25922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GB" sz="2100" b="1" dirty="0">
                <a:latin typeface="Book Antiqua" panose="02040602050305030304" pitchFamily="18" charset="0"/>
              </a:rPr>
              <a:t>Machine</a:t>
            </a:r>
            <a:r>
              <a:rPr lang="en-GB" sz="2100" dirty="0">
                <a:latin typeface="Book Antiqua" panose="02040602050305030304" pitchFamily="18" charset="0"/>
              </a:rPr>
              <a:t> learning is a branch of artificial intelligence (AI) and computer science which focuses on the use of data and algorithms to imitate the way that humans learn, gradually improving its accuracy</a:t>
            </a:r>
            <a:r>
              <a:rPr lang="en-GB" sz="2100" dirty="0" smtClean="0">
                <a:latin typeface="Book Antiqua" panose="02040602050305030304" pitchFamily="18" charset="0"/>
              </a:rPr>
              <a:t>.</a:t>
            </a:r>
          </a:p>
          <a:p>
            <a:pPr algn="just"/>
            <a:r>
              <a:rPr lang="en-GB" sz="2100" b="1" dirty="0" smtClean="0">
                <a:latin typeface="Book Antiqua" panose="02040602050305030304" pitchFamily="18" charset="0"/>
                <a:ea typeface="+mj-ea"/>
                <a:cs typeface="+mj-cs"/>
              </a:rPr>
              <a:t>Machine</a:t>
            </a:r>
            <a:r>
              <a:rPr lang="en-GB" sz="2100" dirty="0" smtClean="0">
                <a:latin typeface="Book Antiqua" panose="02040602050305030304" pitchFamily="18" charset="0"/>
                <a:ea typeface="+mj-ea"/>
                <a:cs typeface="+mj-cs"/>
              </a:rPr>
              <a:t> learning is also often referred to as predictive analytics, or predictive modelling.</a:t>
            </a:r>
            <a:endParaRPr lang="en-IN" sz="2100" dirty="0" smtClean="0">
              <a:latin typeface="Book Antiqua" panose="02040602050305030304" pitchFamily="18" charset="0"/>
              <a:ea typeface="+mj-ea"/>
              <a:cs typeface="+mj-cs"/>
            </a:endParaRPr>
          </a:p>
          <a:p>
            <a:pPr algn="just"/>
            <a:endParaRPr lang="en-IN" sz="2100" dirty="0">
              <a:latin typeface="Book Antiqua" panose="02040602050305030304" pitchFamily="18" charset="0"/>
            </a:endParaRPr>
          </a:p>
        </p:txBody>
      </p:sp>
      <p:pic>
        <p:nvPicPr>
          <p:cNvPr id="2050" name="Picture 2" descr="C:\Users\HP\Desktop\introduction-to-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778" y="3573016"/>
            <a:ext cx="4611638" cy="283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55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Autofit/>
          </a:bodyPr>
          <a:lstStyle/>
          <a:p>
            <a:r>
              <a:rPr lang="en-IN" sz="3600" b="1" dirty="0">
                <a:latin typeface="Book Antiqua" panose="02040602050305030304" pitchFamily="18" charset="0"/>
                <a:cs typeface="Arial" panose="020B0604020202020204" pitchFamily="34" charset="0"/>
              </a:rPr>
              <a:t>How does Machine Learning Work?</a:t>
            </a:r>
          </a:p>
        </p:txBody>
      </p:sp>
      <p:sp>
        <p:nvSpPr>
          <p:cNvPr id="4" name="Title 1"/>
          <p:cNvSpPr txBox="1">
            <a:spLocks/>
          </p:cNvSpPr>
          <p:nvPr/>
        </p:nvSpPr>
        <p:spPr>
          <a:xfrm>
            <a:off x="467544"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GB" sz="2100" dirty="0">
                <a:latin typeface="Book Antiqua" panose="02040602050305030304" pitchFamily="18" charset="0"/>
              </a:rPr>
              <a:t>A Machine Learning system learns from historical data, builds the prediction models, and whenever it receives new data, predicts the output for it.</a:t>
            </a:r>
            <a:endParaRPr lang="en-IN" sz="2100" dirty="0">
              <a:latin typeface="Book Antiqua" panose="02040602050305030304" pitchFamily="18" charset="0"/>
            </a:endParaRPr>
          </a:p>
        </p:txBody>
      </p:sp>
      <p:pic>
        <p:nvPicPr>
          <p:cNvPr id="3074" name="Picture 2" descr="C:\Users\HP\Desktop\introduction-to-m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1"/>
            <a:ext cx="7128792" cy="175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52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Book Antiqua" panose="02040602050305030304" pitchFamily="18" charset="0"/>
                <a:cs typeface="Arial" panose="020B0604020202020204" pitchFamily="34" charset="0"/>
              </a:rPr>
              <a:t>Machine Learning Algorithms</a:t>
            </a:r>
            <a:endParaRPr lang="en-IN" dirty="0"/>
          </a:p>
        </p:txBody>
      </p:sp>
      <p:sp>
        <p:nvSpPr>
          <p:cNvPr id="3" name="Title 1"/>
          <p:cNvSpPr txBox="1">
            <a:spLocks/>
          </p:cNvSpPr>
          <p:nvPr/>
        </p:nvSpPr>
        <p:spPr>
          <a:xfrm>
            <a:off x="467544" y="1052736"/>
            <a:ext cx="8229600" cy="24482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r>
              <a:rPr lang="en-GB" sz="2100" dirty="0" smtClean="0">
                <a:latin typeface="Book Antiqua" panose="02040602050305030304" pitchFamily="18" charset="0"/>
              </a:rPr>
              <a:t>Machine learning </a:t>
            </a:r>
            <a:r>
              <a:rPr lang="en-GB" sz="2100" dirty="0">
                <a:latin typeface="Book Antiqua" panose="02040602050305030304" pitchFamily="18" charset="0"/>
              </a:rPr>
              <a:t>uses programmed algorithms that receive and analyse input data to predict output values within an acceptable range. As new data is fed to these algorithms, they learn and optimise their operations to improve performance, developing ‘intelligence’ over time</a:t>
            </a:r>
            <a:r>
              <a:rPr lang="en-GB" sz="2100" dirty="0" smtClean="0">
                <a:latin typeface="Book Antiqua" panose="02040602050305030304" pitchFamily="18" charset="0"/>
              </a:rPr>
              <a:t>.</a:t>
            </a:r>
          </a:p>
          <a:p>
            <a:pPr algn="just"/>
            <a:endParaRPr lang="en-GB" sz="2100" dirty="0">
              <a:latin typeface="Book Antiqua" panose="02040602050305030304" pitchFamily="18" charset="0"/>
            </a:endParaRPr>
          </a:p>
          <a:p>
            <a:pPr algn="just"/>
            <a:endParaRPr lang="en-GB" sz="2100" dirty="0" smtClean="0">
              <a:latin typeface="Book Antiqua" panose="02040602050305030304" pitchFamily="18" charset="0"/>
            </a:endParaRPr>
          </a:p>
          <a:p>
            <a:pPr algn="just"/>
            <a:endParaRPr lang="en-GB" sz="2100" dirty="0">
              <a:latin typeface="Book Antiqua" panose="02040602050305030304" pitchFamily="18" charset="0"/>
            </a:endParaRPr>
          </a:p>
          <a:p>
            <a:pPr algn="just"/>
            <a:endParaRPr lang="en-IN" sz="2100" dirty="0">
              <a:latin typeface="Book Antiqua" panose="02040602050305030304" pitchFamily="18" charset="0"/>
            </a:endParaRPr>
          </a:p>
        </p:txBody>
      </p:sp>
      <p:pic>
        <p:nvPicPr>
          <p:cNvPr id="5" name="Picture 2" descr="C:\Users\HP\Desktop\introduction-to-m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1"/>
            <a:ext cx="7128792" cy="175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1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451</Words>
  <Application>Microsoft Office PowerPoint</Application>
  <PresentationFormat>On-screen Show (4:3)</PresentationFormat>
  <Paragraphs>170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Data Science</vt:lpstr>
      <vt:lpstr>Data Science</vt:lpstr>
      <vt:lpstr>Data Science Application</vt:lpstr>
      <vt:lpstr>Data Science Process</vt:lpstr>
      <vt:lpstr>Data Science Process</vt:lpstr>
      <vt:lpstr>Job Roles in Data Science</vt:lpstr>
      <vt:lpstr>What is Machine Learning?</vt:lpstr>
      <vt:lpstr>How does Machine Learning Work?</vt:lpstr>
      <vt:lpstr>Machine Learning Algorithms</vt:lpstr>
      <vt:lpstr>Types of Algorithms</vt:lpstr>
      <vt:lpstr>Regression vs Classification</vt:lpstr>
      <vt:lpstr>Application of Regression &amp; Classification</vt:lpstr>
      <vt:lpstr>Linear Regression</vt:lpstr>
      <vt:lpstr>Logistic Regression</vt:lpstr>
      <vt:lpstr>Decision Tree</vt:lpstr>
      <vt:lpstr>Support Vector Machine</vt:lpstr>
      <vt:lpstr>Unsupervised Learning</vt:lpstr>
      <vt:lpstr>Reinforcement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HP</dc:creator>
  <cp:lastModifiedBy>HP</cp:lastModifiedBy>
  <cp:revision>40</cp:revision>
  <dcterms:created xsi:type="dcterms:W3CDTF">2022-04-22T08:57:31Z</dcterms:created>
  <dcterms:modified xsi:type="dcterms:W3CDTF">2022-04-25T12:56:31Z</dcterms:modified>
</cp:coreProperties>
</file>