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4.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77.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43.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notesSlides/notesSlide27.xml" ContentType="application/vnd.openxmlformats-officedocument.presentationml.notesSlide+xml"/>
  <Override PartName="/ppt/notesSlides/notesSlide22.xml" ContentType="application/vnd.openxmlformats-officedocument.presentationml.notesSlide+xml"/>
  <Override PartName="/ppt/notesSlides/notesSlide34.xml" ContentType="application/vnd.openxmlformats-officedocument.presentationml.notesSlide+xml"/>
  <Override PartName="/ppt/notesSlides/notesSlide45.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41.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6.xml" ContentType="application/vnd.openxmlformats-officedocument.presentationml.notesSlide+xml"/>
  <Override PartName="/ppt/notesSlides/notesSlide33.xml" ContentType="application/vnd.openxmlformats-officedocument.presentationml.notesSlide+xml"/>
  <Override PartName="/ppt/notesSlides/notesSlide44.xml" ContentType="application/vnd.openxmlformats-officedocument.presentationml.notesSlide+xml"/>
  <Override PartName="/ppt/notesSlides/notesSlide46.xml" ContentType="application/vnd.openxmlformats-officedocument.presentationml.notesSlide+xml"/>
  <Override PartName="/ppt/notesSlides/notesSlide30.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42.xml" ContentType="application/vnd.openxmlformats-officedocument.presentationml.notesSlide+xml"/>
  <Override PartName="/ppt/notesSlides/notesSlide35.xml" ContentType="application/vnd.openxmlformats-officedocument.presentationml.notesSlide+xml"/>
  <Override PartName="/ppt/notesSlides/notesSlide43.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ppt/tags/tag1.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99" r:id="rId1"/>
  </p:sldMasterIdLst>
  <p:notesMasterIdLst>
    <p:notesMasterId r:id="rId79"/>
  </p:notesMasterIdLst>
  <p:handoutMasterIdLst>
    <p:handoutMasterId r:id="rId80"/>
  </p:handoutMasterIdLst>
  <p:sldIdLst>
    <p:sldId id="335" r:id="rId2"/>
    <p:sldId id="416" r:id="rId3"/>
    <p:sldId id="415" r:id="rId4"/>
    <p:sldId id="417" r:id="rId5"/>
    <p:sldId id="418" r:id="rId6"/>
    <p:sldId id="419" r:id="rId7"/>
    <p:sldId id="257" r:id="rId8"/>
    <p:sldId id="315" r:id="rId9"/>
    <p:sldId id="258" r:id="rId10"/>
    <p:sldId id="261" r:id="rId11"/>
    <p:sldId id="410" r:id="rId12"/>
    <p:sldId id="262" r:id="rId13"/>
    <p:sldId id="316" r:id="rId14"/>
    <p:sldId id="266" r:id="rId15"/>
    <p:sldId id="270" r:id="rId16"/>
    <p:sldId id="379" r:id="rId17"/>
    <p:sldId id="271" r:id="rId18"/>
    <p:sldId id="378" r:id="rId19"/>
    <p:sldId id="377" r:id="rId20"/>
    <p:sldId id="441" r:id="rId21"/>
    <p:sldId id="272" r:id="rId22"/>
    <p:sldId id="396" r:id="rId23"/>
    <p:sldId id="273" r:id="rId24"/>
    <p:sldId id="274" r:id="rId25"/>
    <p:sldId id="275" r:id="rId26"/>
    <p:sldId id="276" r:id="rId27"/>
    <p:sldId id="385" r:id="rId28"/>
    <p:sldId id="401" r:id="rId29"/>
    <p:sldId id="400" r:id="rId30"/>
    <p:sldId id="381" r:id="rId31"/>
    <p:sldId id="382" r:id="rId32"/>
    <p:sldId id="403" r:id="rId33"/>
    <p:sldId id="285" r:id="rId34"/>
    <p:sldId id="318" r:id="rId35"/>
    <p:sldId id="286" r:id="rId36"/>
    <p:sldId id="383" r:id="rId37"/>
    <p:sldId id="287" r:id="rId38"/>
    <p:sldId id="288" r:id="rId39"/>
    <p:sldId id="421" r:id="rId40"/>
    <p:sldId id="388" r:id="rId41"/>
    <p:sldId id="411" r:id="rId42"/>
    <p:sldId id="289" r:id="rId43"/>
    <p:sldId id="443" r:id="rId44"/>
    <p:sldId id="442" r:id="rId45"/>
    <p:sldId id="423" r:id="rId46"/>
    <p:sldId id="424" r:id="rId47"/>
    <p:sldId id="425" r:id="rId48"/>
    <p:sldId id="341" r:id="rId49"/>
    <p:sldId id="406" r:id="rId50"/>
    <p:sldId id="310" r:id="rId51"/>
    <p:sldId id="434" r:id="rId52"/>
    <p:sldId id="429" r:id="rId53"/>
    <p:sldId id="435" r:id="rId54"/>
    <p:sldId id="433" r:id="rId55"/>
    <p:sldId id="407" r:id="rId56"/>
    <p:sldId id="436" r:id="rId57"/>
    <p:sldId id="437" r:id="rId58"/>
    <p:sldId id="438" r:id="rId59"/>
    <p:sldId id="349" r:id="rId60"/>
    <p:sldId id="290" r:id="rId61"/>
    <p:sldId id="342" r:id="rId62"/>
    <p:sldId id="291" r:id="rId63"/>
    <p:sldId id="343" r:id="rId64"/>
    <p:sldId id="292" r:id="rId65"/>
    <p:sldId id="293" r:id="rId66"/>
    <p:sldId id="404" r:id="rId67"/>
    <p:sldId id="387" r:id="rId68"/>
    <p:sldId id="294" r:id="rId69"/>
    <p:sldId id="295" r:id="rId70"/>
    <p:sldId id="408" r:id="rId71"/>
    <p:sldId id="319" r:id="rId72"/>
    <p:sldId id="412" r:id="rId73"/>
    <p:sldId id="325" r:id="rId74"/>
    <p:sldId id="390" r:id="rId75"/>
    <p:sldId id="439" r:id="rId76"/>
    <p:sldId id="440" r:id="rId77"/>
    <p:sldId id="409" r:id="rId78"/>
  </p:sldIdLst>
  <p:sldSz cx="9144000" cy="6858000" type="screen4x3"/>
  <p:notesSz cx="6997700" cy="9283700"/>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697">
          <p15:clr>
            <a:srgbClr val="A4A3A4"/>
          </p15:clr>
        </p15:guide>
        <p15:guide id="2" pos="5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9BE1FF"/>
    <a:srgbClr val="000099"/>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086" y="96"/>
      </p:cViewPr>
      <p:guideLst>
        <p:guide orient="horz" pos="697"/>
        <p:guide pos="53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58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85"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86"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ustomXml" Target="../customXml/item3.xml"/><Relationship Id="rId61" Type="http://schemas.openxmlformats.org/officeDocument/2006/relationships/slide" Target="slides/slide60.xml"/><Relationship Id="rId8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Times New Roman" charset="0"/>
                <a:ea typeface="+mn-ea"/>
                <a:cs typeface="+mn-cs"/>
              </a:defRPr>
            </a:lvl1pPr>
          </a:lstStyle>
          <a:p>
            <a:pPr>
              <a:defRPr/>
            </a:pPr>
            <a:endParaRPr lang="en-US"/>
          </a:p>
        </p:txBody>
      </p:sp>
      <p:sp>
        <p:nvSpPr>
          <p:cNvPr id="136195"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Times New Roman" charset="0"/>
                <a:ea typeface="+mn-ea"/>
                <a:cs typeface="+mn-cs"/>
              </a:defRPr>
            </a:lvl1pPr>
          </a:lstStyle>
          <a:p>
            <a:pPr>
              <a:defRPr/>
            </a:pPr>
            <a:endParaRPr lang="en-US"/>
          </a:p>
        </p:txBody>
      </p:sp>
      <p:sp>
        <p:nvSpPr>
          <p:cNvPr id="136196" name="Rectangle 4"/>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Times New Roman" charset="0"/>
                <a:ea typeface="+mn-ea"/>
                <a:cs typeface="+mn-cs"/>
              </a:defRPr>
            </a:lvl1pPr>
          </a:lstStyle>
          <a:p>
            <a:pPr>
              <a:defRPr/>
            </a:pPr>
            <a:endParaRPr lang="en-US"/>
          </a:p>
        </p:txBody>
      </p:sp>
      <p:sp>
        <p:nvSpPr>
          <p:cNvPr id="136197" name="Rectangle 5"/>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atin typeface="Times New Roman" panose="02020603050405020304" pitchFamily="18" charset="0"/>
              </a:defRPr>
            </a:lvl1pPr>
          </a:lstStyle>
          <a:p>
            <a:fld id="{0A99E714-F92D-4350-AE85-BDE4CF7BFB4A}" type="slidenum">
              <a:rPr lang="en-US" altLang="en-US"/>
              <a:pPr/>
              <a:t>‹#›</a:t>
            </a:fld>
            <a:endParaRPr lang="en-US" altLang="en-US"/>
          </a:p>
        </p:txBody>
      </p:sp>
    </p:spTree>
    <p:extLst>
      <p:ext uri="{BB962C8B-B14F-4D97-AF65-F5344CB8AC3E}">
        <p14:creationId xmlns:p14="http://schemas.microsoft.com/office/powerpoint/2010/main" val="2359584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88002" tIns="44001" rIns="88002" bIns="44001" numCol="1" anchor="t" anchorCtr="0" compatLnSpc="1">
            <a:prstTxWarp prst="textNoShape">
              <a:avLst/>
            </a:prstTxWarp>
          </a:bodyPr>
          <a:lstStyle>
            <a:lvl1pPr defTabSz="879475">
              <a:defRPr sz="1200">
                <a:latin typeface="Times New Roman" charset="0"/>
                <a:ea typeface="+mn-ea"/>
                <a:cs typeface="+mn-cs"/>
              </a:defRPr>
            </a:lvl1pPr>
          </a:lstStyle>
          <a:p>
            <a:pPr>
              <a:defRPr/>
            </a:pPr>
            <a:endParaRPr lang="en-US"/>
          </a:p>
        </p:txBody>
      </p:sp>
      <p:sp>
        <p:nvSpPr>
          <p:cNvPr id="143363"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88002" tIns="44001" rIns="88002" bIns="44001" numCol="1" anchor="t" anchorCtr="0" compatLnSpc="1">
            <a:prstTxWarp prst="textNoShape">
              <a:avLst/>
            </a:prstTxWarp>
          </a:bodyPr>
          <a:lstStyle>
            <a:lvl1pPr algn="r" defTabSz="879475">
              <a:defRPr sz="1200">
                <a:latin typeface="Times New Roman" charset="0"/>
                <a:ea typeface="+mn-ea"/>
                <a:cs typeface="+mn-cs"/>
              </a:defRPr>
            </a:lvl1pPr>
          </a:lstStyle>
          <a:p>
            <a:pPr>
              <a:defRPr/>
            </a:pPr>
            <a:endParaRPr lang="en-US"/>
          </a:p>
        </p:txBody>
      </p:sp>
      <p:sp>
        <p:nvSpPr>
          <p:cNvPr id="106500"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5"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88002" tIns="44001" rIns="88002" bIns="4400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3366"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88002" tIns="44001" rIns="88002" bIns="44001" numCol="1" anchor="b" anchorCtr="0" compatLnSpc="1">
            <a:prstTxWarp prst="textNoShape">
              <a:avLst/>
            </a:prstTxWarp>
          </a:bodyPr>
          <a:lstStyle>
            <a:lvl1pPr defTabSz="879475">
              <a:defRPr sz="1200">
                <a:latin typeface="Times New Roman" charset="0"/>
                <a:ea typeface="+mn-ea"/>
                <a:cs typeface="+mn-cs"/>
              </a:defRPr>
            </a:lvl1pPr>
          </a:lstStyle>
          <a:p>
            <a:pPr>
              <a:defRPr/>
            </a:pPr>
            <a:endParaRPr lang="en-US"/>
          </a:p>
        </p:txBody>
      </p:sp>
      <p:sp>
        <p:nvSpPr>
          <p:cNvPr id="143367"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88002" tIns="44001" rIns="88002" bIns="44001" numCol="1" anchor="b" anchorCtr="0" compatLnSpc="1">
            <a:prstTxWarp prst="textNoShape">
              <a:avLst/>
            </a:prstTxWarp>
          </a:bodyPr>
          <a:lstStyle>
            <a:lvl1pPr algn="r" defTabSz="879475">
              <a:defRPr sz="1200">
                <a:latin typeface="Times New Roman" panose="02020603050405020304" pitchFamily="18" charset="0"/>
              </a:defRPr>
            </a:lvl1pPr>
          </a:lstStyle>
          <a:p>
            <a:fld id="{6BE1ADF2-F8FC-4B17-8990-962B0742022B}" type="slidenum">
              <a:rPr lang="en-US" altLang="en-US"/>
              <a:pPr/>
              <a:t>‹#›</a:t>
            </a:fld>
            <a:endParaRPr lang="en-US" altLang="en-US"/>
          </a:p>
        </p:txBody>
      </p:sp>
    </p:spTree>
    <p:extLst>
      <p:ext uri="{BB962C8B-B14F-4D97-AF65-F5344CB8AC3E}">
        <p14:creationId xmlns:p14="http://schemas.microsoft.com/office/powerpoint/2010/main" val="31345769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05957E8-AB95-4EAD-8268-8E39798B05F5}"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27899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A860C0F-F052-483A-A0B4-CB5653FF6F9F}" type="slidenum">
              <a:rPr lang="en-US" altLang="en-US" sz="1200">
                <a:latin typeface="Times New Roman" panose="02020603050405020304" pitchFamily="18" charset="0"/>
              </a:rPr>
              <a:pPr/>
              <a:t>14</a:t>
            </a:fld>
            <a:endParaRPr lang="en-US" altLang="en-US" sz="1200">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60010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10A50D1-66C7-4DE4-B552-752994589241}" type="slidenum">
              <a:rPr lang="en-US" altLang="en-US" sz="1200">
                <a:latin typeface="Times New Roman" panose="02020603050405020304" pitchFamily="18" charset="0"/>
              </a:rPr>
              <a:pPr/>
              <a:t>15</a:t>
            </a:fld>
            <a:endParaRPr lang="en-US" altLang="en-US" sz="1200">
              <a:latin typeface="Times New Roman" panose="02020603050405020304" pitchFamily="18"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80198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E2E5FC2-36D7-45D8-ADE8-05F89B118F12}" type="slidenum">
              <a:rPr lang="en-US" altLang="en-US" sz="1200">
                <a:latin typeface="Times New Roman" panose="02020603050405020304" pitchFamily="18" charset="0"/>
              </a:rPr>
              <a:pPr/>
              <a:t>17</a:t>
            </a:fld>
            <a:endParaRPr lang="en-US" altLang="en-US" sz="1200">
              <a:latin typeface="Times New Roman" panose="02020603050405020304" pitchFamily="18"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54719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0558C5D-5B68-4CCB-AC42-9405337C9B38}" type="slidenum">
              <a:rPr lang="en-US" altLang="en-US" sz="1200">
                <a:latin typeface="Times New Roman" panose="02020603050405020304" pitchFamily="18" charset="0"/>
              </a:rPr>
              <a:pPr/>
              <a:t>21</a:t>
            </a:fld>
            <a:endParaRPr lang="en-US" altLang="en-US" sz="1200">
              <a:latin typeface="Times New Roman" panose="02020603050405020304"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60723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295ABB6-55A3-454E-8F46-2F41B0DCE156}" type="slidenum">
              <a:rPr lang="en-US" altLang="en-US" sz="1200">
                <a:latin typeface="Times New Roman" panose="02020603050405020304" pitchFamily="18" charset="0"/>
              </a:rPr>
              <a:pPr/>
              <a:t>22</a:t>
            </a:fld>
            <a:endParaRPr lang="en-US" altLang="en-US" sz="1200">
              <a:latin typeface="Times New Roman" panose="02020603050405020304" pitchFamily="18"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58169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F03508E-9F2F-45A9-80E1-A44105580A71}" type="slidenum">
              <a:rPr lang="en-US" altLang="en-US" sz="1200">
                <a:latin typeface="Times New Roman" panose="02020603050405020304" pitchFamily="18" charset="0"/>
              </a:rPr>
              <a:pPr/>
              <a:t>23</a:t>
            </a:fld>
            <a:endParaRPr lang="en-US" altLang="en-US" sz="1200">
              <a:latin typeface="Times New Roman" panose="02020603050405020304" pitchFamily="18"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26736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1102AC9-F019-4F85-8352-576C9ED62286}" type="slidenum">
              <a:rPr lang="en-US" altLang="en-US" sz="1200">
                <a:latin typeface="Times New Roman" panose="02020603050405020304" pitchFamily="18" charset="0"/>
              </a:rPr>
              <a:pPr/>
              <a:t>24</a:t>
            </a:fld>
            <a:endParaRPr lang="en-US" altLang="en-US" sz="1200">
              <a:latin typeface="Times New Roman" panose="02020603050405020304" pitchFamily="18"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72984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09DA52E-10D8-4F55-B26D-3B46AEF04816}" type="slidenum">
              <a:rPr lang="en-US" altLang="en-US" sz="1200">
                <a:latin typeface="Times New Roman" panose="02020603050405020304" pitchFamily="18" charset="0"/>
              </a:rPr>
              <a:pPr/>
              <a:t>25</a:t>
            </a:fld>
            <a:endParaRPr lang="en-US" altLang="en-US" sz="1200">
              <a:latin typeface="Times New Roman" panose="02020603050405020304" pitchFamily="18"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404008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76CAA1E-2707-4253-8876-B90E054AB32C}" type="slidenum">
              <a:rPr lang="en-US" altLang="en-US" sz="1200">
                <a:latin typeface="Times New Roman" panose="02020603050405020304" pitchFamily="18" charset="0"/>
              </a:rPr>
              <a:pPr/>
              <a:t>26</a:t>
            </a:fld>
            <a:endParaRPr lang="en-US" altLang="en-US" sz="1200">
              <a:latin typeface="Times New Roman" panose="02020603050405020304" pitchFamily="18"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317669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CAC709D-A254-4318-AA92-786FE2B063EE}" type="slidenum">
              <a:rPr lang="en-US" altLang="en-US" sz="1200">
                <a:latin typeface="Times New Roman" panose="02020603050405020304" pitchFamily="18" charset="0"/>
              </a:rPr>
              <a:pPr/>
              <a:t>33</a:t>
            </a:fld>
            <a:endParaRPr lang="en-US" altLang="en-US" sz="1200">
              <a:latin typeface="Times New Roman" panose="02020603050405020304" pitchFamily="18"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58474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7D3762-02FB-447C-B5C9-67F606E57BB7}" type="slidenum">
              <a:rPr lang="en-US" smtClean="0"/>
              <a:t>5</a:t>
            </a:fld>
            <a:endParaRPr lang="en-US"/>
          </a:p>
        </p:txBody>
      </p:sp>
    </p:spTree>
    <p:extLst>
      <p:ext uri="{BB962C8B-B14F-4D97-AF65-F5344CB8AC3E}">
        <p14:creationId xmlns:p14="http://schemas.microsoft.com/office/powerpoint/2010/main" val="8341565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941B29F-6524-45A6-8CC2-51A7C9DCD9F1}"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87920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F0B854B-46FD-4737-A451-717CBB3214B4}" type="slidenum">
              <a:rPr lang="en-US" altLang="en-US" sz="1200">
                <a:latin typeface="Times New Roman" panose="02020603050405020304" pitchFamily="18" charset="0"/>
              </a:rPr>
              <a:pPr/>
              <a:t>35</a:t>
            </a:fld>
            <a:endParaRPr lang="en-US" altLang="en-US" sz="1200">
              <a:latin typeface="Times New Roman" panose="02020603050405020304" pitchFamily="18"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981875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93D2C2C0-FEA5-4114-B24B-769C37879956}" type="slidenum">
              <a:rPr lang="en-US" altLang="en-US" sz="1200">
                <a:latin typeface="Times New Roman" panose="02020603050405020304" pitchFamily="18" charset="0"/>
              </a:rPr>
              <a:pPr algn="r"/>
              <a:t>36</a:t>
            </a:fld>
            <a:endParaRPr lang="en-US" altLang="en-US" sz="1200">
              <a:latin typeface="Times New Roman" panose="02020603050405020304" pitchFamily="18"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499076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CB9EDEB-CBF9-46CA-8FB1-A7E03DCC2881}" type="slidenum">
              <a:rPr lang="en-US" altLang="en-US" sz="1200">
                <a:latin typeface="Times New Roman" panose="02020603050405020304" pitchFamily="18" charset="0"/>
              </a:rPr>
              <a:pPr/>
              <a:t>37</a:t>
            </a:fld>
            <a:endParaRPr lang="en-US" altLang="en-US" sz="1200">
              <a:latin typeface="Times New Roman" panose="02020603050405020304" pitchFamily="18"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447467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6152434-5708-444E-9421-AB52AFDA39AF}" type="slidenum">
              <a:rPr lang="en-US" altLang="en-US" sz="1200">
                <a:latin typeface="Times New Roman" panose="02020603050405020304" pitchFamily="18" charset="0"/>
              </a:rPr>
              <a:pPr/>
              <a:t>38</a:t>
            </a:fld>
            <a:endParaRPr lang="en-US" altLang="en-US" sz="1200">
              <a:latin typeface="Times New Roman" panose="02020603050405020304" pitchFamily="18"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658536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1B1C214F-2919-4C2D-B9B6-4ADD82799947}" type="slidenum">
              <a:rPr lang="en-US" altLang="en-US" sz="1200">
                <a:latin typeface="Times New Roman" panose="02020603050405020304" pitchFamily="18" charset="0"/>
              </a:rPr>
              <a:pPr algn="r"/>
              <a:t>40</a:t>
            </a:fld>
            <a:endParaRPr lang="en-US" altLang="en-US" sz="1200">
              <a:latin typeface="Times New Roman" panose="02020603050405020304" pitchFamily="18"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054057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FD0AD62C-191F-4302-BF12-24DB8788D369}" type="slidenum">
              <a:rPr lang="en-US" altLang="en-US" sz="1200">
                <a:latin typeface="Times New Roman" panose="02020603050405020304" pitchFamily="18" charset="0"/>
              </a:rPr>
              <a:pPr algn="r"/>
              <a:t>41</a:t>
            </a:fld>
            <a:endParaRPr lang="en-US" altLang="en-US" sz="1200">
              <a:latin typeface="Times New Roman" panose="02020603050405020304" pitchFamily="18"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812822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FAD4642-FAC1-4D18-8815-5843D9B8DFD2}"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808253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F6C4B6F-6830-44A3-A878-77571DDC891A}" type="slidenum">
              <a:rPr lang="en-US" altLang="en-US" sz="1200">
                <a:latin typeface="Times New Roman" panose="02020603050405020304" pitchFamily="18" charset="0"/>
              </a:rPr>
              <a:pPr/>
              <a:t>48</a:t>
            </a:fld>
            <a:endParaRPr lang="en-US" altLang="en-US" sz="1200">
              <a:latin typeface="Times New Roman" panose="02020603050405020304" pitchFamily="18"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442479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F6C4B6F-6830-44A3-A878-77571DDC891A}"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68790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48283F4-D500-4571-998F-006AB399577C}" type="slidenum">
              <a:rPr lang="en-US" altLang="en-US" sz="1200">
                <a:latin typeface="Times New Roman" panose="02020603050405020304" pitchFamily="18" charset="0"/>
              </a:rPr>
              <a:pPr/>
              <a:t>7</a:t>
            </a:fld>
            <a:endParaRPr lang="en-US" altLang="en-US" sz="1200">
              <a:latin typeface="Times New Roman" panose="02020603050405020304"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39472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8B1359E-EAD5-4EC7-BD18-28802C2146B9}" type="slidenum">
              <a:rPr lang="en-US" altLang="en-US" sz="1200">
                <a:latin typeface="Times New Roman" panose="02020603050405020304" pitchFamily="18" charset="0"/>
              </a:rPr>
              <a:pPr/>
              <a:t>50</a:t>
            </a:fld>
            <a:endParaRPr lang="en-US" altLang="en-US" sz="1200">
              <a:latin typeface="Times New Roman" panose="02020603050405020304" pitchFamily="18" charset="0"/>
            </a:endParaRPr>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708660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F6C4B6F-6830-44A3-A878-77571DDC891A}" type="slidenum">
              <a:rPr lang="en-US" altLang="en-US" sz="1200">
                <a:latin typeface="Times New Roman" panose="02020603050405020304" pitchFamily="18" charset="0"/>
              </a:rPr>
              <a:pPr/>
              <a:t>55</a:t>
            </a:fld>
            <a:endParaRPr lang="en-US" altLang="en-US" sz="1200">
              <a:latin typeface="Times New Roman" panose="02020603050405020304" pitchFamily="18"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683236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2533641-776E-4728-AA4C-9A0850BAE2CB}" type="slidenum">
              <a:rPr lang="en-US" altLang="en-US" sz="1200">
                <a:latin typeface="Times New Roman" panose="02020603050405020304" pitchFamily="18" charset="0"/>
              </a:rPr>
              <a:pPr/>
              <a:t>59</a:t>
            </a:fld>
            <a:endParaRPr lang="en-US" altLang="en-US" sz="1200">
              <a:latin typeface="Times New Roman" panose="02020603050405020304" pitchFamily="18"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343671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1C51108-87BD-45A7-A94B-32FB78A0E14D}" type="slidenum">
              <a:rPr lang="en-US" altLang="en-US" sz="1200">
                <a:latin typeface="Times New Roman" panose="02020603050405020304" pitchFamily="18" charset="0"/>
              </a:rPr>
              <a:pPr/>
              <a:t>60</a:t>
            </a:fld>
            <a:endParaRPr lang="en-US" altLang="en-US" sz="1200">
              <a:latin typeface="Times New Roman" panose="02020603050405020304" pitchFamily="18"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083115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E77FECE-EFC0-4974-839D-695C68C25088}" type="slidenum">
              <a:rPr lang="en-US" altLang="en-US" sz="1200">
                <a:latin typeface="Times New Roman" panose="02020603050405020304" pitchFamily="18" charset="0"/>
              </a:rPr>
              <a:pPr/>
              <a:t>61</a:t>
            </a:fld>
            <a:endParaRPr lang="en-US" altLang="en-US" sz="1200">
              <a:latin typeface="Times New Roman" panose="02020603050405020304" pitchFamily="18"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Times New Roman" panose="02020603050405020304" pitchFamily="18" charset="0"/>
              </a:rPr>
              <a:t>Log file have data </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7848799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228E630-6002-41E0-BDE8-CFBE9FEFF199}" type="slidenum">
              <a:rPr lang="en-US" altLang="en-US" sz="1200">
                <a:latin typeface="Times New Roman" panose="02020603050405020304" pitchFamily="18" charset="0"/>
              </a:rPr>
              <a:pPr/>
              <a:t>62</a:t>
            </a:fld>
            <a:endParaRPr lang="en-US" altLang="en-US" sz="1200">
              <a:latin typeface="Times New Roman" panose="02020603050405020304" pitchFamily="18"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684510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FFA6451-2AB1-41B3-9F02-D1AC8C5C1F2D}" type="slidenum">
              <a:rPr lang="en-US" altLang="en-US" sz="1200">
                <a:latin typeface="Times New Roman" panose="02020603050405020304" pitchFamily="18" charset="0"/>
              </a:rPr>
              <a:pPr/>
              <a:t>63</a:t>
            </a:fld>
            <a:endParaRPr lang="en-US" altLang="en-US" sz="1200">
              <a:latin typeface="Times New Roman" panose="02020603050405020304" pitchFamily="18"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707151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BF3BA59-9B60-4561-A19C-D829D90E4660}" type="slidenum">
              <a:rPr lang="en-US" altLang="en-US" sz="1200">
                <a:latin typeface="Times New Roman" panose="02020603050405020304" pitchFamily="18" charset="0"/>
              </a:rPr>
              <a:pPr/>
              <a:t>64</a:t>
            </a:fld>
            <a:endParaRPr lang="en-US" altLang="en-US" sz="1200">
              <a:latin typeface="Times New Roman" panose="02020603050405020304" pitchFamily="18"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971049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4D94042-57F5-4E0C-AD77-35B6D74A22FE}" type="slidenum">
              <a:rPr lang="en-US" altLang="en-US" sz="1200">
                <a:latin typeface="Times New Roman" panose="02020603050405020304" pitchFamily="18" charset="0"/>
              </a:rPr>
              <a:pPr/>
              <a:t>65</a:t>
            </a:fld>
            <a:endParaRPr lang="en-US" altLang="en-US" sz="1200">
              <a:latin typeface="Times New Roman" panose="02020603050405020304" pitchFamily="18"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863662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97C34DD-BE6E-4A87-9ACE-14735E8DF375}" type="slidenum">
              <a:rPr lang="en-US" altLang="en-US" sz="1200">
                <a:latin typeface="Times New Roman" panose="02020603050405020304" pitchFamily="18" charset="0"/>
              </a:rPr>
              <a:pPr/>
              <a:t>68</a:t>
            </a:fld>
            <a:endParaRPr lang="en-US" altLang="en-US" sz="1200">
              <a:latin typeface="Times New Roman" panose="02020603050405020304" pitchFamily="18"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69576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3603A47-A9B8-4036-B35F-4E7677BD5663}" type="slidenum">
              <a:rPr lang="en-US" altLang="en-US" sz="1200">
                <a:latin typeface="Times New Roman" panose="02020603050405020304" pitchFamily="18" charset="0"/>
              </a:rPr>
              <a:pPr/>
              <a:t>8</a:t>
            </a:fld>
            <a:endParaRPr lang="en-US" altLang="en-US" sz="1200">
              <a:latin typeface="Times New Roman" panose="02020603050405020304" pitchFamily="18"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282701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AD0418F-5C14-489C-B68B-AC690F766802}" type="slidenum">
              <a:rPr lang="en-US" altLang="en-US" sz="1200">
                <a:latin typeface="Times New Roman" panose="02020603050405020304" pitchFamily="18" charset="0"/>
              </a:rPr>
              <a:pPr/>
              <a:t>69</a:t>
            </a:fld>
            <a:endParaRPr lang="en-US" altLang="en-US" sz="1200">
              <a:latin typeface="Times New Roman" panose="02020603050405020304" pitchFamily="18"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219194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F6C4B6F-6830-44A3-A878-77571DDC891A}" type="slidenum">
              <a:rPr lang="en-US" altLang="en-US" sz="1200">
                <a:latin typeface="Times New Roman" panose="02020603050405020304" pitchFamily="18" charset="0"/>
              </a:rPr>
              <a:pPr/>
              <a:t>70</a:t>
            </a:fld>
            <a:endParaRPr lang="en-US" altLang="en-US" sz="1200">
              <a:latin typeface="Times New Roman" panose="02020603050405020304" pitchFamily="18"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643781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B7CB72D-F1D6-4B43-A9D3-011FC8CA8811}" type="slidenum">
              <a:rPr lang="en-US" altLang="en-US" sz="1200">
                <a:latin typeface="Times New Roman" panose="02020603050405020304" pitchFamily="18" charset="0"/>
              </a:rPr>
              <a:pPr/>
              <a:t>71</a:t>
            </a:fld>
            <a:endParaRPr lang="en-US" altLang="en-US" sz="1200">
              <a:latin typeface="Times New Roman" panose="02020603050405020304" pitchFamily="18" charset="0"/>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156842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05926A-4DEF-4786-8953-D618D40C5108}" type="slidenum">
              <a:rPr lang="en-US" altLang="en-US" sz="1200">
                <a:latin typeface="Times New Roman" panose="02020603050405020304" pitchFamily="18" charset="0"/>
              </a:rPr>
              <a:pPr/>
              <a:t>72</a:t>
            </a:fld>
            <a:endParaRPr lang="en-US" altLang="en-US" sz="1200">
              <a:latin typeface="Times New Roman" panose="02020603050405020304" pitchFamily="18"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467849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D9046B0-183D-4C30-8CC1-413311605CC8}" type="slidenum">
              <a:rPr lang="en-US" altLang="en-US" sz="1200">
                <a:latin typeface="Times New Roman" panose="02020603050405020304" pitchFamily="18" charset="0"/>
              </a:rPr>
              <a:pPr/>
              <a:t>73</a:t>
            </a:fld>
            <a:endParaRPr lang="en-US" altLang="en-US" sz="1200">
              <a:latin typeface="Times New Roman" panose="02020603050405020304" pitchFamily="18" charset="0"/>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258211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ED65298-390E-4B98-8B28-CF144E95D407}" type="slidenum">
              <a:rPr lang="en-US" altLang="en-US" sz="1200">
                <a:latin typeface="Times New Roman" panose="02020603050405020304" pitchFamily="18" charset="0"/>
              </a:rPr>
              <a:pPr/>
              <a:t>75</a:t>
            </a:fld>
            <a:endParaRPr lang="en-US" altLang="en-US" sz="1200">
              <a:latin typeface="Times New Roman" panose="02020603050405020304" pitchFamily="18" charset="0"/>
            </a:endParaRPr>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098581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C8FBB3D-DA11-4A33-A1E7-6FB4869E0164}" type="slidenum">
              <a:rPr lang="en-US" altLang="en-US" sz="1200">
                <a:latin typeface="Times New Roman" panose="02020603050405020304" pitchFamily="18" charset="0"/>
              </a:rPr>
              <a:pPr/>
              <a:t>76</a:t>
            </a:fld>
            <a:endParaRPr lang="en-US" altLang="en-US" sz="1200">
              <a:latin typeface="Times New Roman" panose="02020603050405020304" pitchFamily="18" charset="0"/>
            </a:endParaRPr>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148968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F6C4B6F-6830-44A3-A878-77571DDC891A}" type="slidenum">
              <a:rPr lang="en-US" altLang="en-US" sz="1200">
                <a:latin typeface="Times New Roman" panose="02020603050405020304" pitchFamily="18" charset="0"/>
              </a:rPr>
              <a:pPr/>
              <a:t>77</a:t>
            </a:fld>
            <a:endParaRPr lang="en-US" altLang="en-US" sz="1200">
              <a:latin typeface="Times New Roman" panose="02020603050405020304" pitchFamily="18"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08357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B61A86-E652-4464-9F8A-7090A19B63E8}" type="slidenum">
              <a:rPr lang="en-US" altLang="en-US" sz="1200">
                <a:latin typeface="Times New Roman" panose="02020603050405020304" pitchFamily="18" charset="0"/>
              </a:rPr>
              <a:pPr/>
              <a:t>9</a:t>
            </a:fld>
            <a:endParaRPr lang="en-US" altLang="en-US" sz="1200">
              <a:latin typeface="Times New Roman" panose="02020603050405020304" pitchFamily="18"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84198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87C14AB-33E0-4FD8-A7BE-6778F99ABC4D}" type="slidenum">
              <a:rPr lang="en-US" altLang="en-US" sz="1200">
                <a:latin typeface="Times New Roman" panose="02020603050405020304" pitchFamily="18" charset="0"/>
              </a:rPr>
              <a:pPr/>
              <a:t>10</a:t>
            </a:fld>
            <a:endParaRPr lang="en-US" altLang="en-US" sz="1200">
              <a:latin typeface="Times New Roman" panose="02020603050405020304" pitchFamily="18"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22610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21EB57-D52F-4796-A4FB-DA0F4FDB532A}" type="slidenum">
              <a:rPr lang="en-US" altLang="en-US" sz="1200">
                <a:latin typeface="Times New Roman" panose="02020603050405020304" pitchFamily="18" charset="0"/>
              </a:rPr>
              <a:pPr/>
              <a:t>11</a:t>
            </a:fld>
            <a:endParaRPr lang="en-US" altLang="en-US" sz="1200">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30203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7866594-44D5-4EDC-BB6A-04607D22D8C2}" type="slidenum">
              <a:rPr lang="en-US" altLang="en-US" sz="1200">
                <a:latin typeface="Times New Roman" panose="02020603050405020304" pitchFamily="18" charset="0"/>
              </a:rPr>
              <a:pPr/>
              <a:t>12</a:t>
            </a:fld>
            <a:endParaRPr lang="en-US" altLang="en-US" sz="1200">
              <a:latin typeface="Times New Roman" panose="02020603050405020304" pitchFamily="18"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33217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21EB57-D52F-4796-A4FB-DA0F4FDB532A}" type="slidenum">
              <a:rPr lang="en-US" altLang="en-US" sz="1200">
                <a:latin typeface="Times New Roman" panose="02020603050405020304" pitchFamily="18" charset="0"/>
              </a:rPr>
              <a:pPr/>
              <a:t>13</a:t>
            </a:fld>
            <a:endParaRPr lang="en-US" altLang="en-US" sz="1200">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176763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xmlns="" id="{6AB433D2-BE84-467A-82DB-DBFCF9F936A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4874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7" name="Rectangle 4">
            <a:extLst>
              <a:ext uri="{FF2B5EF4-FFF2-40B4-BE49-F238E27FC236}">
                <a16:creationId xmlns:a16="http://schemas.microsoft.com/office/drawing/2014/main" xmlns="" id="{51BECEEC-3BC9-4D4E-99DA-2E5AA4578487}"/>
              </a:ext>
            </a:extLst>
          </p:cNvPr>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charset="0"/>
                <a:ea typeface="+mn-ea"/>
                <a:cs typeface="+mn-cs"/>
              </a:defRPr>
            </a:lvl1pPr>
          </a:lstStyle>
          <a:p>
            <a:pPr>
              <a:defRPr/>
            </a:pPr>
            <a:r>
              <a:rPr lang="en-US"/>
              <a:t>7</a:t>
            </a:r>
            <a:endParaRPr lang="en-US" dirty="0"/>
          </a:p>
        </p:txBody>
      </p:sp>
      <p:sp>
        <p:nvSpPr>
          <p:cNvPr id="8" name="Rectangle 5">
            <a:extLst>
              <a:ext uri="{FF2B5EF4-FFF2-40B4-BE49-F238E27FC236}">
                <a16:creationId xmlns:a16="http://schemas.microsoft.com/office/drawing/2014/main" xmlns="" id="{E5B7FE48-B4A0-4404-A94E-2D4837BDADF1}"/>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fld id="{C5A1666A-4F16-4D6F-8CC9-19658F8F9F60}" type="slidenum">
              <a:rPr lang="en-US" altLang="en-US" smtClean="0"/>
              <a:pPr/>
              <a:t>‹#›</a:t>
            </a:fld>
            <a:endParaRPr lang="en-US" altLang="en-US"/>
          </a:p>
        </p:txBody>
      </p:sp>
      <p:pic>
        <p:nvPicPr>
          <p:cNvPr id="9" name="Picture 8" descr="Cover-6Ed"/>
          <p:cNvPicPr>
            <a:picLocks noChangeAspect="1" noChangeArrowheads="1"/>
          </p:cNvPicPr>
          <p:nvPr/>
        </p:nvPicPr>
        <p:blipFill>
          <a:blip r:embed="rId3"/>
          <a:stretch>
            <a:fillRect/>
          </a:stretch>
        </p:blipFill>
        <p:spPr bwMode="auto">
          <a:xfrm>
            <a:off x="0" y="12336"/>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a:extLst>
              <a:ext uri="{FF2B5EF4-FFF2-40B4-BE49-F238E27FC236}">
                <a16:creationId xmlns:a16="http://schemas.microsoft.com/office/drawing/2014/main" xmlns="" id="{77026798-0827-482F-848C-054321BDF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 descr="Cover-6Ed">
            <a:extLst>
              <a:ext uri="{FF2B5EF4-FFF2-40B4-BE49-F238E27FC236}">
                <a16:creationId xmlns:a16="http://schemas.microsoft.com/office/drawing/2014/main" xmlns="" id="{12BFBC13-3518-4549-85D9-A32C1D723BA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66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xmlns="" id="{7677CD6D-A5E2-4543-81E0-D97745649CEB}"/>
              </a:ext>
            </a:extLst>
          </p:cNvPr>
          <p:cNvSpPr>
            <a:spLocks noGrp="1" noChangeArrowheads="1"/>
          </p:cNvSpPr>
          <p:nvPr>
            <p:ph type="sldNum" sz="quarter" idx="10"/>
          </p:nvPr>
        </p:nvSpPr>
        <p:spPr>
          <a:ln/>
        </p:spPr>
        <p:txBody>
          <a:bodyPr/>
          <a:lstStyle>
            <a:lvl1pPr>
              <a:defRPr/>
            </a:lvl1pPr>
          </a:lstStyle>
          <a:p>
            <a:fld id="{44B62CAA-081B-42AF-90A2-E1A8BD75245B}" type="slidenum">
              <a:rPr lang="en-US" altLang="en-US" smtClean="0"/>
              <a:pPr/>
              <a:t>‹#›</a:t>
            </a:fld>
            <a:endParaRPr lang="en-US" altLang="en-US"/>
          </a:p>
        </p:txBody>
      </p:sp>
    </p:spTree>
    <p:extLst>
      <p:ext uri="{BB962C8B-B14F-4D97-AF65-F5344CB8AC3E}">
        <p14:creationId xmlns:p14="http://schemas.microsoft.com/office/powerpoint/2010/main" val="657480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xmlns="" id="{66D4BD1A-4145-49C3-8D7D-1F956B760305}"/>
              </a:ext>
            </a:extLst>
          </p:cNvPr>
          <p:cNvSpPr>
            <a:spLocks noGrp="1" noChangeArrowheads="1"/>
          </p:cNvSpPr>
          <p:nvPr>
            <p:ph type="sldNum" sz="quarter" idx="10"/>
          </p:nvPr>
        </p:nvSpPr>
        <p:spPr>
          <a:ln/>
        </p:spPr>
        <p:txBody>
          <a:bodyPr/>
          <a:lstStyle>
            <a:lvl1pPr>
              <a:defRPr/>
            </a:lvl1pPr>
          </a:lstStyle>
          <a:p>
            <a:fld id="{785B9146-0874-4D81-AD0F-79DEE71ECAE8}" type="slidenum">
              <a:rPr lang="en-US" altLang="en-US" smtClean="0"/>
              <a:pPr/>
              <a:t>‹#›</a:t>
            </a:fld>
            <a:endParaRPr lang="en-US" altLang="en-US"/>
          </a:p>
        </p:txBody>
      </p:sp>
    </p:spTree>
    <p:extLst>
      <p:ext uri="{BB962C8B-B14F-4D97-AF65-F5344CB8AC3E}">
        <p14:creationId xmlns:p14="http://schemas.microsoft.com/office/powerpoint/2010/main" val="2391487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r>
              <a:rPr lang="en-US"/>
              <a:t>Click to edit Master title style</a:t>
            </a:r>
          </a:p>
        </p:txBody>
      </p:sp>
      <p:sp>
        <p:nvSpPr>
          <p:cNvPr id="3" name="Text Placeholder 2"/>
          <p:cNvSpPr>
            <a:spLocks noGrp="1"/>
          </p:cNvSpPr>
          <p:nvPr>
            <p:ph type="body" sz="half" idx="1"/>
          </p:nvPr>
        </p:nvSpPr>
        <p:spPr>
          <a:xfrm>
            <a:off x="814388" y="1093788"/>
            <a:ext cx="3754437" cy="4903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xmlns="" id="{D7C2D5D2-FFA8-4B97-9D6C-DF120847B519}"/>
              </a:ext>
            </a:extLst>
          </p:cNvPr>
          <p:cNvSpPr>
            <a:spLocks noGrp="1" noChangeArrowheads="1"/>
          </p:cNvSpPr>
          <p:nvPr>
            <p:ph type="sldNum" sz="quarter" idx="10"/>
          </p:nvPr>
        </p:nvSpPr>
        <p:spPr>
          <a:ln/>
        </p:spPr>
        <p:txBody>
          <a:bodyPr/>
          <a:lstStyle>
            <a:lvl1pPr>
              <a:defRPr/>
            </a:lvl1pPr>
          </a:lstStyle>
          <a:p>
            <a:fld id="{C6A00A4D-DB2F-4805-9D30-1601D390370A}" type="slidenum">
              <a:rPr lang="en-US" altLang="en-US" smtClean="0"/>
              <a:pPr/>
              <a:t>‹#›</a:t>
            </a:fld>
            <a:endParaRPr lang="en-US" altLang="en-US"/>
          </a:p>
        </p:txBody>
      </p:sp>
    </p:spTree>
    <p:extLst>
      <p:ext uri="{BB962C8B-B14F-4D97-AF65-F5344CB8AC3E}">
        <p14:creationId xmlns:p14="http://schemas.microsoft.com/office/powerpoint/2010/main" val="1781401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xmlns="" id="{6E2D77BB-A1E3-4E40-9A08-249BCF8B852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613378"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7" name="Rectangle 4">
            <a:extLst>
              <a:ext uri="{FF2B5EF4-FFF2-40B4-BE49-F238E27FC236}">
                <a16:creationId xmlns:a16="http://schemas.microsoft.com/office/drawing/2014/main" xmlns="" id="{4053C40E-D8FC-4564-9F45-CF1A70873460}"/>
              </a:ext>
            </a:extLst>
          </p:cNvPr>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charset="0"/>
                <a:ea typeface="+mn-ea"/>
                <a:cs typeface="+mn-cs"/>
              </a:defRPr>
            </a:lvl1pPr>
          </a:lstStyle>
          <a:p>
            <a:pPr>
              <a:defRPr/>
            </a:pPr>
            <a:r>
              <a:rPr lang="en-US" dirty="0"/>
              <a:t>7</a:t>
            </a:r>
          </a:p>
        </p:txBody>
      </p:sp>
      <p:sp>
        <p:nvSpPr>
          <p:cNvPr id="8" name="Rectangle 5">
            <a:extLst>
              <a:ext uri="{FF2B5EF4-FFF2-40B4-BE49-F238E27FC236}">
                <a16:creationId xmlns:a16="http://schemas.microsoft.com/office/drawing/2014/main" xmlns="" id="{D2D242F4-2B18-4F93-AF83-C0B3D393143B}"/>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fld id="{C6A00A4D-DB2F-4805-9D30-1601D390370A}" type="slidenum">
              <a:rPr lang="en-US" altLang="en-US" smtClean="0"/>
              <a:pPr/>
              <a:t>‹#›</a:t>
            </a:fld>
            <a:endParaRPr lang="en-US" altLang="en-US"/>
          </a:p>
        </p:txBody>
      </p:sp>
      <p:pic>
        <p:nvPicPr>
          <p:cNvPr id="9" name="Picture 8" descr="Cover-6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9084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sldNum" sz="quarter" idx="10"/>
          </p:nvPr>
        </p:nvSpPr>
        <p:spPr>
          <a:ln/>
        </p:spPr>
        <p:txBody>
          <a:bodyPr/>
          <a:lstStyle>
            <a:lvl1pPr>
              <a:defRPr/>
            </a:lvl1pPr>
          </a:lstStyle>
          <a:p>
            <a:fld id="{F07297F0-678A-42BC-8D0F-2BF24413825E}" type="slidenum">
              <a:rPr lang="en-US" altLang="en-US"/>
              <a:pPr/>
              <a:t>‹#›</a:t>
            </a:fld>
            <a:endParaRPr lang="en-US" altLang="en-US"/>
          </a:p>
        </p:txBody>
      </p:sp>
    </p:spTree>
    <p:extLst>
      <p:ext uri="{BB962C8B-B14F-4D97-AF65-F5344CB8AC3E}">
        <p14:creationId xmlns:p14="http://schemas.microsoft.com/office/powerpoint/2010/main" val="2415632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p>
            <a:pPr algn="ctr">
              <a:spcBef>
                <a:spcPct val="50000"/>
              </a:spcBef>
              <a:defRPr/>
            </a:pPr>
            <a:r>
              <a:rPr lang="en-US" b="1" dirty="0">
                <a:solidFill>
                  <a:srgbClr val="002060"/>
                </a:solidFill>
                <a:latin typeface="Helvetica" charset="0"/>
              </a:rPr>
              <a:t>Database System Concepts, 7</a:t>
            </a:r>
            <a:r>
              <a:rPr lang="en-US" b="1" baseline="30000" dirty="0">
                <a:solidFill>
                  <a:srgbClr val="002060"/>
                </a:solidFill>
                <a:latin typeface="Helvetica" charset="0"/>
              </a:rPr>
              <a:t>th</a:t>
            </a:r>
            <a:r>
              <a:rPr lang="en-US" b="1" dirty="0">
                <a:solidFill>
                  <a:srgbClr val="002060"/>
                </a:solidFill>
                <a:latin typeface="Helvetica" charset="0"/>
              </a:rPr>
              <a:t> Ed</a:t>
            </a:r>
            <a:r>
              <a:rPr lang="en-US" dirty="0">
                <a:solidFill>
                  <a:srgbClr val="002060"/>
                </a:solidFill>
                <a:latin typeface="Helvetica" charset="0"/>
              </a:rPr>
              <a:t>.</a:t>
            </a:r>
          </a:p>
          <a:p>
            <a:pPr algn="ctr">
              <a:spcBef>
                <a:spcPct val="50000"/>
              </a:spcBef>
              <a:defRPr/>
            </a:pPr>
            <a:r>
              <a:rPr lang="en-US" sz="1200" b="1" dirty="0">
                <a:solidFill>
                  <a:srgbClr val="002060"/>
                </a:solidFill>
                <a:latin typeface="Helvetica" charset="0"/>
              </a:rPr>
              <a:t>©Silberschatz, Korth and Sudarshan</a:t>
            </a:r>
            <a:br>
              <a:rPr lang="en-US" sz="1200" b="1" dirty="0">
                <a:solidFill>
                  <a:srgbClr val="002060"/>
                </a:solidFill>
                <a:latin typeface="Helvetica" charset="0"/>
              </a:rPr>
            </a:br>
            <a:r>
              <a:rPr lang="en-US" sz="1200" b="1" dirty="0">
                <a:solidFill>
                  <a:srgbClr val="002060"/>
                </a:solidFill>
                <a:latin typeface="Helvetica" charset="0"/>
              </a:rPr>
              <a:t>See </a:t>
            </a:r>
            <a:r>
              <a:rPr lang="en-US" sz="1200" b="1" dirty="0">
                <a:solidFill>
                  <a:srgbClr val="002060"/>
                </a:solidFill>
                <a:latin typeface="Helvetica" charset="0"/>
                <a:hlinkClick r:id="rId2"/>
              </a:rPr>
              <a:t>www.db-book.com</a:t>
            </a:r>
            <a:r>
              <a:rPr lang="en-US" sz="1200" b="1" dirty="0">
                <a:solidFill>
                  <a:srgbClr val="002060"/>
                </a:solidFill>
                <a:latin typeface="Helvetica" charset="0"/>
              </a:rPr>
              <a:t> for conditions on re-use </a:t>
            </a:r>
          </a:p>
        </p:txBody>
      </p:sp>
      <p:pic>
        <p:nvPicPr>
          <p:cNvPr id="6" name="Picture 8" descr="Cover-6Ed"/>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3954"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7" name="Rectangle 5"/>
          <p:cNvSpPr>
            <a:spLocks noGrp="1" noChangeArrowheads="1"/>
          </p:cNvSpPr>
          <p:nvPr>
            <p:ph type="sldNum" sz="quarter" idx="10"/>
          </p:nvPr>
        </p:nvSpPr>
        <p:spPr>
          <a:xfrm>
            <a:off x="6596063" y="6218238"/>
            <a:ext cx="1905000" cy="457200"/>
          </a:xfrm>
        </p:spPr>
        <p:txBody>
          <a:bodyPr/>
          <a:lstStyle>
            <a:lvl1pPr>
              <a:defRPr>
                <a:solidFill>
                  <a:srgbClr val="578963"/>
                </a:solidFill>
              </a:defRPr>
            </a:lvl1pPr>
          </a:lstStyle>
          <a:p>
            <a:fld id="{C5A1666A-4F16-4D6F-8CC9-19658F8F9F60}" type="slidenum">
              <a:rPr lang="en-US" altLang="en-US"/>
              <a:pPr/>
              <a:t>‹#›</a:t>
            </a:fld>
            <a:endParaRPr lang="en-US" altLang="en-US"/>
          </a:p>
        </p:txBody>
      </p:sp>
    </p:spTree>
    <p:extLst>
      <p:ext uri="{BB962C8B-B14F-4D97-AF65-F5344CB8AC3E}">
        <p14:creationId xmlns:p14="http://schemas.microsoft.com/office/powerpoint/2010/main" val="101124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37424" y="1102497"/>
            <a:ext cx="8408126" cy="5367972"/>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a:extLst>
              <a:ext uri="{FF2B5EF4-FFF2-40B4-BE49-F238E27FC236}">
                <a16:creationId xmlns:a16="http://schemas.microsoft.com/office/drawing/2014/main" xmlns="" id="{E42D457B-4574-44A7-82F5-364A95AA2566}"/>
              </a:ext>
            </a:extLst>
          </p:cNvPr>
          <p:cNvSpPr>
            <a:spLocks noGrp="1" noChangeArrowheads="1"/>
          </p:cNvSpPr>
          <p:nvPr>
            <p:ph type="sldNum" sz="quarter" idx="10"/>
          </p:nvPr>
        </p:nvSpPr>
        <p:spPr>
          <a:ln/>
        </p:spPr>
        <p:txBody>
          <a:bodyPr/>
          <a:lstStyle>
            <a:lvl1pPr>
              <a:defRPr/>
            </a:lvl1pPr>
          </a:lstStyle>
          <a:p>
            <a:fld id="{7E61BABB-146E-43C2-957A-F74489A8053A}" type="slidenum">
              <a:rPr lang="en-US" altLang="en-US" smtClean="0"/>
              <a:pPr/>
              <a:t>‹#›</a:t>
            </a:fld>
            <a:endParaRPr lang="en-US" altLang="en-US"/>
          </a:p>
        </p:txBody>
      </p:sp>
    </p:spTree>
    <p:extLst>
      <p:ext uri="{BB962C8B-B14F-4D97-AF65-F5344CB8AC3E}">
        <p14:creationId xmlns:p14="http://schemas.microsoft.com/office/powerpoint/2010/main" val="2922929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44747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74863" y="4073662"/>
            <a:ext cx="7772400" cy="1500187"/>
          </a:xfrm>
        </p:spPr>
        <p:txBody>
          <a:bodyPr anchor="b"/>
          <a:lstStyle>
            <a:lvl1pPr marL="342900" indent="-342900">
              <a:buFont typeface="Wingdings" panose="05000000000000000000" pitchFamily="2" charset="2"/>
              <a:buChar char="§"/>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3">
            <a:extLst>
              <a:ext uri="{FF2B5EF4-FFF2-40B4-BE49-F238E27FC236}">
                <a16:creationId xmlns:a16="http://schemas.microsoft.com/office/drawing/2014/main" xmlns="" id="{9833A2CD-6A4B-4240-88F1-B4D7FEB50A79}"/>
              </a:ext>
            </a:extLst>
          </p:cNvPr>
          <p:cNvSpPr>
            <a:spLocks noGrp="1" noChangeArrowheads="1"/>
          </p:cNvSpPr>
          <p:nvPr>
            <p:ph type="sldNum" sz="quarter" idx="10"/>
          </p:nvPr>
        </p:nvSpPr>
        <p:spPr>
          <a:ln/>
        </p:spPr>
        <p:txBody>
          <a:bodyPr/>
          <a:lstStyle>
            <a:lvl1pPr>
              <a:defRPr/>
            </a:lvl1pPr>
          </a:lstStyle>
          <a:p>
            <a:fld id="{B8911A7C-8095-450C-8C6E-9FD10552B060}" type="slidenum">
              <a:rPr lang="en-US" altLang="en-US" smtClean="0"/>
              <a:pPr/>
              <a:t>‹#›</a:t>
            </a:fld>
            <a:endParaRPr lang="en-US" altLang="en-US"/>
          </a:p>
        </p:txBody>
      </p:sp>
    </p:spTree>
    <p:extLst>
      <p:ext uri="{BB962C8B-B14F-4D97-AF65-F5344CB8AC3E}">
        <p14:creationId xmlns:p14="http://schemas.microsoft.com/office/powerpoint/2010/main" val="765752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3">
            <a:extLst>
              <a:ext uri="{FF2B5EF4-FFF2-40B4-BE49-F238E27FC236}">
                <a16:creationId xmlns:a16="http://schemas.microsoft.com/office/drawing/2014/main" xmlns="" id="{BC4FAFEB-DA24-40E3-81A3-2C7117781D6B}"/>
              </a:ext>
            </a:extLst>
          </p:cNvPr>
          <p:cNvSpPr>
            <a:spLocks noGrp="1" noChangeArrowheads="1"/>
          </p:cNvSpPr>
          <p:nvPr>
            <p:ph type="sldNum" sz="quarter" idx="10"/>
          </p:nvPr>
        </p:nvSpPr>
        <p:spPr>
          <a:ln/>
        </p:spPr>
        <p:txBody>
          <a:bodyPr/>
          <a:lstStyle>
            <a:lvl1pPr>
              <a:defRPr/>
            </a:lvl1pPr>
          </a:lstStyle>
          <a:p>
            <a:fld id="{C6A00A4D-DB2F-4805-9D30-1601D390370A}" type="slidenum">
              <a:rPr lang="en-US" altLang="en-US" smtClean="0"/>
              <a:pPr/>
              <a:t>‹#›</a:t>
            </a:fld>
            <a:endParaRPr lang="en-US" altLang="en-US"/>
          </a:p>
        </p:txBody>
      </p:sp>
      <p:sp>
        <p:nvSpPr>
          <p:cNvPr id="6" name="Content Placeholder 2">
            <a:extLst>
              <a:ext uri="{FF2B5EF4-FFF2-40B4-BE49-F238E27FC236}">
                <a16:creationId xmlns:a16="http://schemas.microsoft.com/office/drawing/2014/main" xmlns="" id="{EE86E211-15D2-459B-B331-A82FFB150BE0}"/>
              </a:ext>
            </a:extLst>
          </p:cNvPr>
          <p:cNvSpPr>
            <a:spLocks noGrp="1"/>
          </p:cNvSpPr>
          <p:nvPr>
            <p:ph idx="1"/>
          </p:nvPr>
        </p:nvSpPr>
        <p:spPr>
          <a:xfrm>
            <a:off x="437424" y="1102497"/>
            <a:ext cx="3985352" cy="5367972"/>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11984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xmlns="" id="{42096E68-496F-4499-93E9-D10C62B93D1A}"/>
              </a:ext>
            </a:extLst>
          </p:cNvPr>
          <p:cNvSpPr>
            <a:spLocks noGrp="1" noChangeArrowheads="1"/>
          </p:cNvSpPr>
          <p:nvPr>
            <p:ph type="sldNum" sz="quarter" idx="10"/>
          </p:nvPr>
        </p:nvSpPr>
        <p:spPr>
          <a:ln/>
        </p:spPr>
        <p:txBody>
          <a:bodyPr/>
          <a:lstStyle>
            <a:lvl1pPr>
              <a:defRPr/>
            </a:lvl1pPr>
          </a:lstStyle>
          <a:p>
            <a:fld id="{CDAB9B80-DF76-48EB-90ED-332DFA16C8C5}" type="slidenum">
              <a:rPr lang="en-US" altLang="en-US" smtClean="0"/>
              <a:pPr/>
              <a:t>‹#›</a:t>
            </a:fld>
            <a:endParaRPr lang="en-US" altLang="en-US"/>
          </a:p>
        </p:txBody>
      </p:sp>
    </p:spTree>
    <p:extLst>
      <p:ext uri="{BB962C8B-B14F-4D97-AF65-F5344CB8AC3E}">
        <p14:creationId xmlns:p14="http://schemas.microsoft.com/office/powerpoint/2010/main" val="1158359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xmlns="" id="{F8A17BCC-393D-48FB-8CCD-31D1E0C6FA40}"/>
              </a:ext>
            </a:extLst>
          </p:cNvPr>
          <p:cNvSpPr>
            <a:spLocks noGrp="1" noChangeArrowheads="1"/>
          </p:cNvSpPr>
          <p:nvPr>
            <p:ph type="sldNum" sz="quarter" idx="10"/>
          </p:nvPr>
        </p:nvSpPr>
        <p:spPr>
          <a:ln/>
        </p:spPr>
        <p:txBody>
          <a:bodyPr/>
          <a:lstStyle>
            <a:lvl1pPr>
              <a:defRPr/>
            </a:lvl1pPr>
          </a:lstStyle>
          <a:p>
            <a:fld id="{D7F13DB9-4DBA-4FBB-AEC4-DAFE588C3D15}" type="slidenum">
              <a:rPr lang="en-US" altLang="en-US" smtClean="0"/>
              <a:pPr/>
              <a:t>‹#›</a:t>
            </a:fld>
            <a:endParaRPr lang="en-US" altLang="en-US"/>
          </a:p>
        </p:txBody>
      </p:sp>
    </p:spTree>
    <p:extLst>
      <p:ext uri="{BB962C8B-B14F-4D97-AF65-F5344CB8AC3E}">
        <p14:creationId xmlns:p14="http://schemas.microsoft.com/office/powerpoint/2010/main" val="3481582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xmlns="" id="{A54EDB4F-7D4C-4F34-9AD3-169F9858A5EE}"/>
              </a:ext>
            </a:extLst>
          </p:cNvPr>
          <p:cNvSpPr>
            <a:spLocks noGrp="1" noChangeArrowheads="1"/>
          </p:cNvSpPr>
          <p:nvPr>
            <p:ph type="sldNum" sz="quarter" idx="10"/>
          </p:nvPr>
        </p:nvSpPr>
        <p:spPr>
          <a:ln/>
        </p:spPr>
        <p:txBody>
          <a:bodyPr/>
          <a:lstStyle>
            <a:lvl1pPr>
              <a:defRPr/>
            </a:lvl1pPr>
          </a:lstStyle>
          <a:p>
            <a:fld id="{56791594-5C2E-4441-B7B6-82984035929F}" type="slidenum">
              <a:rPr lang="en-US" altLang="en-US" smtClean="0"/>
              <a:pPr/>
              <a:t>‹#›</a:t>
            </a:fld>
            <a:endParaRPr lang="en-US" altLang="en-US"/>
          </a:p>
        </p:txBody>
      </p:sp>
    </p:spTree>
    <p:extLst>
      <p:ext uri="{BB962C8B-B14F-4D97-AF65-F5344CB8AC3E}">
        <p14:creationId xmlns:p14="http://schemas.microsoft.com/office/powerpoint/2010/main" val="2272472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xmlns="" id="{AA8DFBA5-2441-4C97-8340-430BD863557C}"/>
              </a:ext>
            </a:extLst>
          </p:cNvPr>
          <p:cNvSpPr>
            <a:spLocks noGrp="1" noChangeArrowheads="1"/>
          </p:cNvSpPr>
          <p:nvPr>
            <p:ph type="sldNum" sz="quarter" idx="10"/>
          </p:nvPr>
        </p:nvSpPr>
        <p:spPr>
          <a:ln/>
        </p:spPr>
        <p:txBody>
          <a:bodyPr/>
          <a:lstStyle>
            <a:lvl1pPr>
              <a:defRPr/>
            </a:lvl1pPr>
          </a:lstStyle>
          <a:p>
            <a:fld id="{5A1FC2B3-B7EC-454D-9B6D-F703F1879077}" type="slidenum">
              <a:rPr lang="en-US" altLang="en-US" smtClean="0"/>
              <a:pPr/>
              <a:t>‹#›</a:t>
            </a:fld>
            <a:endParaRPr lang="en-US" altLang="en-US"/>
          </a:p>
        </p:txBody>
      </p:sp>
    </p:spTree>
    <p:extLst>
      <p:ext uri="{BB962C8B-B14F-4D97-AF65-F5344CB8AC3E}">
        <p14:creationId xmlns:p14="http://schemas.microsoft.com/office/powerpoint/2010/main" val="627726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xmlns="" id="{D8B4ACE8-FA36-4C9A-B2D0-93D5FB40D304}"/>
              </a:ext>
            </a:extLst>
          </p:cNvPr>
          <p:cNvSpPr>
            <a:spLocks noGrp="1" noChangeArrowheads="1"/>
          </p:cNvSpPr>
          <p:nvPr>
            <p:ph type="sldNum" sz="quarter" idx="10"/>
          </p:nvPr>
        </p:nvSpPr>
        <p:spPr>
          <a:ln/>
        </p:spPr>
        <p:txBody>
          <a:bodyPr/>
          <a:lstStyle>
            <a:lvl1pPr>
              <a:defRPr/>
            </a:lvl1pPr>
          </a:lstStyle>
          <a:p>
            <a:fld id="{13436E7B-A083-4D63-80EB-4BF9F57C2504}" type="slidenum">
              <a:rPr lang="en-US" altLang="en-US" smtClean="0"/>
              <a:pPr/>
              <a:t>‹#›</a:t>
            </a:fld>
            <a:endParaRPr lang="en-US" altLang="en-US"/>
          </a:p>
        </p:txBody>
      </p:sp>
    </p:spTree>
    <p:extLst>
      <p:ext uri="{BB962C8B-B14F-4D97-AF65-F5344CB8AC3E}">
        <p14:creationId xmlns:p14="http://schemas.microsoft.com/office/powerpoint/2010/main" val="3178682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40B05D94-0FBF-40E0-A0E2-9EC3FEAB3CBA}"/>
              </a:ext>
            </a:extLst>
          </p:cNvPr>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86403" name="Rectangle 3">
            <a:extLst>
              <a:ext uri="{FF2B5EF4-FFF2-40B4-BE49-F238E27FC236}">
                <a16:creationId xmlns:a16="http://schemas.microsoft.com/office/drawing/2014/main" xmlns="" id="{A6119F77-21C9-4FBD-95D1-4884EA2BEF6F}"/>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chemeClr val="bg2"/>
                </a:solidFill>
                <a:latin typeface="Times New Roman" panose="02020603050405020304" pitchFamily="18" charset="0"/>
              </a:defRPr>
            </a:lvl1pPr>
          </a:lstStyle>
          <a:p>
            <a:fld id="{C6A00A4D-DB2F-4805-9D30-1601D390370A}" type="slidenum">
              <a:rPr lang="en-US" altLang="en-US" smtClean="0"/>
              <a:pPr/>
              <a:t>‹#›</a:t>
            </a:fld>
            <a:endParaRPr lang="en-US" altLang="en-US"/>
          </a:p>
        </p:txBody>
      </p:sp>
      <p:sp>
        <p:nvSpPr>
          <p:cNvPr id="1028" name="Text Box 4">
            <a:extLst>
              <a:ext uri="{FF2B5EF4-FFF2-40B4-BE49-F238E27FC236}">
                <a16:creationId xmlns:a16="http://schemas.microsoft.com/office/drawing/2014/main" xmlns="" id="{DB0C920A-6775-4600-AD1D-310553D67F86}"/>
              </a:ext>
            </a:extLst>
          </p:cNvPr>
          <p:cNvSpPr txBox="1">
            <a:spLocks noChangeArrowheads="1"/>
          </p:cNvSpPr>
          <p:nvPr/>
        </p:nvSpPr>
        <p:spPr bwMode="auto">
          <a:xfrm>
            <a:off x="6762750" y="6613525"/>
            <a:ext cx="23812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p>
        </p:txBody>
      </p:sp>
      <p:sp>
        <p:nvSpPr>
          <p:cNvPr id="486405" name="Text Box 5">
            <a:extLst>
              <a:ext uri="{FF2B5EF4-FFF2-40B4-BE49-F238E27FC236}">
                <a16:creationId xmlns:a16="http://schemas.microsoft.com/office/drawing/2014/main" xmlns="" id="{7FED4366-B3D8-4635-90AF-59F6E59B903B}"/>
              </a:ext>
            </a:extLst>
          </p:cNvPr>
          <p:cNvSpPr txBox="1">
            <a:spLocks noChangeArrowheads="1"/>
          </p:cNvSpPr>
          <p:nvPr/>
        </p:nvSpPr>
        <p:spPr bwMode="auto">
          <a:xfrm>
            <a:off x="4444717" y="6613525"/>
            <a:ext cx="518092"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19.</a:t>
            </a:r>
            <a:fld id="{370CC2A8-7410-4F9E-B2CB-FCF9B3031B7B}"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486406" name="Rectangle 6">
            <a:extLst>
              <a:ext uri="{FF2B5EF4-FFF2-40B4-BE49-F238E27FC236}">
                <a16:creationId xmlns:a16="http://schemas.microsoft.com/office/drawing/2014/main" xmlns="" id="{0CE0643F-4358-4AEC-B259-E86C95F0ED4B}"/>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31" name="Text Box 7">
            <a:extLst>
              <a:ext uri="{FF2B5EF4-FFF2-40B4-BE49-F238E27FC236}">
                <a16:creationId xmlns:a16="http://schemas.microsoft.com/office/drawing/2014/main" xmlns="" id="{00361987-037F-4498-968A-B3CB9D3A9E08}"/>
              </a:ext>
            </a:extLst>
          </p:cNvPr>
          <p:cNvSpPr txBox="1">
            <a:spLocks noChangeArrowheads="1"/>
          </p:cNvSpPr>
          <p:nvPr/>
        </p:nvSpPr>
        <p:spPr bwMode="auto">
          <a:xfrm>
            <a:off x="0" y="6613525"/>
            <a:ext cx="25717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MS PGothic" charset="0"/>
                <a:cs typeface="MS PGothic" charset="0"/>
              </a:defRPr>
            </a:lvl1pPr>
            <a:lvl2pPr marL="742950" indent="-285750">
              <a:defRPr sz="1600">
                <a:solidFill>
                  <a:schemeClr val="tx1"/>
                </a:solidFill>
                <a:latin typeface="Helvetica" charset="0"/>
                <a:ea typeface="MS PGothic" charset="0"/>
                <a:cs typeface="MS PGothic" charset="0"/>
              </a:defRPr>
            </a:lvl2pPr>
            <a:lvl3pPr marL="1143000" indent="-228600">
              <a:defRPr sz="1600">
                <a:solidFill>
                  <a:schemeClr val="tx1"/>
                </a:solidFill>
                <a:latin typeface="Helvetica" charset="0"/>
                <a:ea typeface="MS PGothic" charset="0"/>
                <a:cs typeface="MS PGothic" charset="0"/>
              </a:defRPr>
            </a:lvl3pPr>
            <a:lvl4pPr marL="1600200" indent="-228600">
              <a:defRPr sz="1600">
                <a:solidFill>
                  <a:schemeClr val="tx1"/>
                </a:solidFill>
                <a:latin typeface="Helvetica" charset="0"/>
                <a:ea typeface="MS PGothic" charset="0"/>
                <a:cs typeface="MS PGothic" charset="0"/>
              </a:defRPr>
            </a:lvl4pPr>
            <a:lvl5pPr marL="2057400" indent="-228600">
              <a:defRPr sz="1600">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Helvetica" charset="0"/>
                <a:ea typeface="MS PGothic" charset="0"/>
                <a:cs typeface="MS PGothic"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xmlns="" id="{0669EEB5-E1E1-4615-B40A-87AE23727066}"/>
              </a:ext>
            </a:extLst>
          </p:cNvPr>
          <p:cNvSpPr>
            <a:spLocks/>
          </p:cNvSpPr>
          <p:nvPr/>
        </p:nvSpPr>
        <p:spPr bwMode="auto">
          <a:xfrm>
            <a:off x="8916988" y="5445125"/>
            <a:ext cx="227012" cy="47625"/>
          </a:xfrm>
          <a:custGeom>
            <a:avLst/>
            <a:gdLst>
              <a:gd name="T0" fmla="*/ 0 w 285"/>
              <a:gd name="T1" fmla="*/ 35963902 h 61"/>
              <a:gd name="T2" fmla="*/ 1268878 w 285"/>
              <a:gd name="T3" fmla="*/ 29258145 h 61"/>
              <a:gd name="T4" fmla="*/ 5710347 w 285"/>
              <a:gd name="T5" fmla="*/ 20724682 h 61"/>
              <a:gd name="T6" fmla="*/ 10785858 w 285"/>
              <a:gd name="T7" fmla="*/ 15238439 h 61"/>
              <a:gd name="T8" fmla="*/ 19033961 w 285"/>
              <a:gd name="T9" fmla="*/ 10362732 h 61"/>
              <a:gd name="T10" fmla="*/ 28550941 w 285"/>
              <a:gd name="T11" fmla="*/ 6095219 h 61"/>
              <a:gd name="T12" fmla="*/ 36164206 w 285"/>
              <a:gd name="T13" fmla="*/ 3656975 h 61"/>
              <a:gd name="T14" fmla="*/ 44412309 w 285"/>
              <a:gd name="T15" fmla="*/ 1218732 h 61"/>
              <a:gd name="T16" fmla="*/ 53929289 w 285"/>
              <a:gd name="T17" fmla="*/ 0 h 61"/>
              <a:gd name="T18" fmla="*/ 63446270 w 285"/>
              <a:gd name="T19" fmla="*/ 0 h 61"/>
              <a:gd name="T20" fmla="*/ 74866965 w 285"/>
              <a:gd name="T21" fmla="*/ 0 h 61"/>
              <a:gd name="T22" fmla="*/ 86921700 w 285"/>
              <a:gd name="T23" fmla="*/ 0 h 61"/>
              <a:gd name="T24" fmla="*/ 97707558 w 285"/>
              <a:gd name="T25" fmla="*/ 1218732 h 61"/>
              <a:gd name="T26" fmla="*/ 109762293 w 285"/>
              <a:gd name="T27" fmla="*/ 3656975 h 61"/>
              <a:gd name="T28" fmla="*/ 121817029 w 285"/>
              <a:gd name="T29" fmla="*/ 4876488 h 61"/>
              <a:gd name="T30" fmla="*/ 132602887 w 285"/>
              <a:gd name="T31" fmla="*/ 7314732 h 61"/>
              <a:gd name="T32" fmla="*/ 142119867 w 285"/>
              <a:gd name="T33" fmla="*/ 9143219 h 61"/>
              <a:gd name="T34" fmla="*/ 151636847 w 285"/>
              <a:gd name="T35" fmla="*/ 11581463 h 61"/>
              <a:gd name="T36" fmla="*/ 161153827 w 285"/>
              <a:gd name="T37" fmla="*/ 14019707 h 61"/>
              <a:gd name="T38" fmla="*/ 168767890 w 285"/>
              <a:gd name="T39" fmla="*/ 15238439 h 61"/>
              <a:gd name="T40" fmla="*/ 173209359 w 285"/>
              <a:gd name="T41" fmla="*/ 16457951 h 61"/>
              <a:gd name="T42" fmla="*/ 179553747 w 285"/>
              <a:gd name="T43" fmla="*/ 18896195 h 61"/>
              <a:gd name="T44" fmla="*/ 177015992 w 285"/>
              <a:gd name="T45" fmla="*/ 26819902 h 61"/>
              <a:gd name="T46" fmla="*/ 173209359 w 285"/>
              <a:gd name="T47" fmla="*/ 25601170 h 61"/>
              <a:gd name="T48" fmla="*/ 164961257 w 285"/>
              <a:gd name="T49" fmla="*/ 24382439 h 61"/>
              <a:gd name="T50" fmla="*/ 152906521 w 285"/>
              <a:gd name="T51" fmla="*/ 21944195 h 61"/>
              <a:gd name="T52" fmla="*/ 145927296 w 285"/>
              <a:gd name="T53" fmla="*/ 20724682 h 61"/>
              <a:gd name="T54" fmla="*/ 138313234 w 285"/>
              <a:gd name="T55" fmla="*/ 19505951 h 61"/>
              <a:gd name="T56" fmla="*/ 131334009 w 285"/>
              <a:gd name="T57" fmla="*/ 18896195 h 61"/>
              <a:gd name="T58" fmla="*/ 124355581 w 285"/>
              <a:gd name="T59" fmla="*/ 17676682 h 61"/>
              <a:gd name="T60" fmla="*/ 115472641 w 285"/>
              <a:gd name="T61" fmla="*/ 16457951 h 61"/>
              <a:gd name="T62" fmla="*/ 109762293 w 285"/>
              <a:gd name="T63" fmla="*/ 15238439 h 61"/>
              <a:gd name="T64" fmla="*/ 103417905 w 285"/>
              <a:gd name="T65" fmla="*/ 14019707 h 61"/>
              <a:gd name="T66" fmla="*/ 97707558 w 285"/>
              <a:gd name="T67" fmla="*/ 12800195 h 61"/>
              <a:gd name="T68" fmla="*/ 90094292 w 285"/>
              <a:gd name="T69" fmla="*/ 11581463 h 61"/>
              <a:gd name="T70" fmla="*/ 69791454 w 285"/>
              <a:gd name="T71" fmla="*/ 9143219 h 61"/>
              <a:gd name="T72" fmla="*/ 52660412 w 285"/>
              <a:gd name="T73" fmla="*/ 12800195 h 61"/>
              <a:gd name="T74" fmla="*/ 37433084 w 285"/>
              <a:gd name="T75" fmla="*/ 17676682 h 61"/>
              <a:gd name="T76" fmla="*/ 33626451 w 285"/>
              <a:gd name="T77" fmla="*/ 18896195 h 61"/>
              <a:gd name="T78" fmla="*/ 27282063 w 285"/>
              <a:gd name="T79" fmla="*/ 20724682 h 61"/>
              <a:gd name="T80" fmla="*/ 20302838 w 285"/>
              <a:gd name="T81" fmla="*/ 23162926 h 61"/>
              <a:gd name="T82" fmla="*/ 14592491 w 285"/>
              <a:gd name="T83" fmla="*/ 26819902 h 61"/>
              <a:gd name="T84" fmla="*/ 4441470 w 285"/>
              <a:gd name="T85" fmla="*/ 33525658 h 61"/>
              <a:gd name="T86" fmla="*/ 1268878 w 285"/>
              <a:gd name="T87" fmla="*/ 37182633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1" name="Picture 10" descr="Cover-6Ed">
            <a:extLst>
              <a:ext uri="{FF2B5EF4-FFF2-40B4-BE49-F238E27FC236}">
                <a16:creationId xmlns:a16="http://schemas.microsoft.com/office/drawing/2014/main" xmlns="" id="{8415B884-A6BF-4E61-8F45-53870045B34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a:extLst>
              <a:ext uri="{FF2B5EF4-FFF2-40B4-BE49-F238E27FC236}">
                <a16:creationId xmlns:a16="http://schemas.microsoft.com/office/drawing/2014/main" xmlns="" id="{9C0BCCEA-1B42-4AE9-A38C-03480ED81B9E}"/>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9414639"/>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798" r:id="rId15"/>
  </p:sldLayoutIdLst>
  <p:txStyles>
    <p:titleStyle>
      <a:lvl1pPr algn="ctr" rtl="0" eaLnBrk="1" fontAlgn="base" hangingPunct="1">
        <a:spcBef>
          <a:spcPct val="0"/>
        </a:spcBef>
        <a:spcAft>
          <a:spcPct val="0"/>
        </a:spcAft>
        <a:defRPr kumimoji="1" sz="2800" b="1">
          <a:solidFill>
            <a:srgbClr val="002060"/>
          </a:solidFill>
          <a:effectLst>
            <a:outerShdw blurRad="38100" dist="38100" dir="2700000" algn="tl">
              <a:srgbClr val="DDDDDD"/>
            </a:outerShdw>
          </a:effectLst>
          <a:latin typeface="+mj-lt"/>
          <a:ea typeface="MS PGothic" charset="0"/>
          <a:cs typeface="MS PGothic" charset="0"/>
        </a:defRPr>
      </a:lvl1pPr>
      <a:lvl2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2pPr>
      <a:lvl3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3pPr>
      <a:lvl4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4pPr>
      <a:lvl5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5pPr>
      <a:lvl6pPr marL="4572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1" fontAlgn="base" hangingPunct="1">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90000"/>
        <a:buFont typeface="Monotype Sorts" pitchFamily="-65" charset="2"/>
        <a:buChar char="l"/>
        <a:defRPr kumimoji="1" sz="1700">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75000"/>
        <a:buChar char="»"/>
        <a:defRPr kumimoji="1" sz="1700">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ctrTitle"/>
          </p:nvPr>
        </p:nvSpPr>
        <p:spPr/>
        <p:txBody>
          <a:bodyPr/>
          <a:lstStyle/>
          <a:p>
            <a:pPr>
              <a:defRPr/>
            </a:pPr>
            <a:r>
              <a:rPr lang="en-US" dirty="0">
                <a:effectLst>
                  <a:outerShdw blurRad="38100" dist="38100" dir="2700000" algn="tl">
                    <a:srgbClr val="C0C0C0"/>
                  </a:outerShdw>
                </a:effectLst>
              </a:rPr>
              <a:t>Chapter 19: Recovery System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Data Access</a:t>
            </a:r>
          </a:p>
        </p:txBody>
      </p:sp>
      <p:sp>
        <p:nvSpPr>
          <p:cNvPr id="11267" name="Rectangle 3"/>
          <p:cNvSpPr>
            <a:spLocks noGrp="1" noChangeArrowheads="1"/>
          </p:cNvSpPr>
          <p:nvPr>
            <p:ph idx="1"/>
          </p:nvPr>
        </p:nvSpPr>
        <p:spPr>
          <a:xfrm>
            <a:off x="701336" y="1102497"/>
            <a:ext cx="7705817" cy="5367972"/>
          </a:xfrm>
          <a:prstGeom prst="rect">
            <a:avLst/>
          </a:prstGeom>
        </p:spPr>
        <p:txBody>
          <a:bodyPr/>
          <a:lstStyle/>
          <a:p>
            <a:r>
              <a:rPr lang="en-US" altLang="en-US" sz="1800" b="1" dirty="0">
                <a:solidFill>
                  <a:srgbClr val="002060"/>
                </a:solidFill>
              </a:rPr>
              <a:t>Physical blocks</a:t>
            </a:r>
            <a:r>
              <a:rPr lang="en-US" altLang="en-US" sz="1800" dirty="0">
                <a:solidFill>
                  <a:srgbClr val="002060"/>
                </a:solidFill>
              </a:rPr>
              <a:t> </a:t>
            </a:r>
            <a:r>
              <a:rPr lang="en-US" altLang="en-US" sz="1800" dirty="0"/>
              <a:t>are those blocks residing on the disk. </a:t>
            </a:r>
          </a:p>
          <a:p>
            <a:r>
              <a:rPr lang="en-US" altLang="en-US" sz="1800" b="1" dirty="0">
                <a:solidFill>
                  <a:srgbClr val="002060"/>
                </a:solidFill>
              </a:rPr>
              <a:t>Buffer blocks</a:t>
            </a:r>
            <a:r>
              <a:rPr lang="en-US" altLang="en-US" sz="1800" dirty="0">
                <a:solidFill>
                  <a:srgbClr val="002060"/>
                </a:solidFill>
              </a:rPr>
              <a:t> </a:t>
            </a:r>
            <a:r>
              <a:rPr lang="en-US" altLang="en-US" sz="1800" dirty="0"/>
              <a:t>are the blocks residing temporarily in main memory.</a:t>
            </a:r>
          </a:p>
          <a:p>
            <a:r>
              <a:rPr lang="en-US" altLang="en-US" sz="1800" dirty="0"/>
              <a:t>Block movements between  disk and main memory are initiated through the following two operations:</a:t>
            </a:r>
          </a:p>
          <a:p>
            <a:pPr lvl="1"/>
            <a:r>
              <a:rPr lang="en-US" altLang="en-US" sz="1800" b="1" dirty="0">
                <a:solidFill>
                  <a:srgbClr val="002060"/>
                </a:solidFill>
              </a:rPr>
              <a:t>input</a:t>
            </a:r>
            <a:r>
              <a:rPr lang="en-US" altLang="en-US" sz="1800" b="1" dirty="0">
                <a:solidFill>
                  <a:srgbClr val="000099"/>
                </a:solidFill>
              </a:rPr>
              <a:t> </a:t>
            </a:r>
            <a:r>
              <a:rPr lang="en-US" altLang="en-US" sz="1800" dirty="0"/>
              <a:t>(</a:t>
            </a:r>
            <a:r>
              <a:rPr lang="en-US" altLang="en-US" sz="1800" i="1" dirty="0"/>
              <a:t>B</a:t>
            </a:r>
            <a:r>
              <a:rPr lang="en-US" altLang="en-US" sz="1800" dirty="0"/>
              <a:t>) transfers the physical block </a:t>
            </a:r>
            <a:r>
              <a:rPr lang="en-US" altLang="en-US" sz="1800" i="1" dirty="0"/>
              <a:t>B  </a:t>
            </a:r>
            <a:r>
              <a:rPr lang="en-US" altLang="en-US" sz="1800" dirty="0"/>
              <a:t>to main memory.</a:t>
            </a:r>
          </a:p>
          <a:p>
            <a:pPr lvl="1"/>
            <a:r>
              <a:rPr lang="en-US" altLang="en-US" sz="1800" b="1" dirty="0">
                <a:solidFill>
                  <a:srgbClr val="002060"/>
                </a:solidFill>
              </a:rPr>
              <a:t>output </a:t>
            </a:r>
            <a:r>
              <a:rPr lang="en-US" altLang="en-US" sz="1800" dirty="0"/>
              <a:t>(</a:t>
            </a:r>
            <a:r>
              <a:rPr lang="en-US" altLang="en-US" sz="1800" i="1" dirty="0"/>
              <a:t>B</a:t>
            </a:r>
            <a:r>
              <a:rPr lang="en-US" altLang="en-US" sz="1800" dirty="0"/>
              <a:t>) transfers the buffer block </a:t>
            </a:r>
            <a:r>
              <a:rPr lang="en-US" altLang="en-US" sz="1800" i="1" dirty="0"/>
              <a:t>B </a:t>
            </a:r>
            <a:r>
              <a:rPr lang="en-US" altLang="en-US" sz="1800" dirty="0"/>
              <a:t>to the disk, and replaces the appropriate physical block there.</a:t>
            </a:r>
          </a:p>
          <a:p>
            <a:r>
              <a:rPr lang="en-US" altLang="en-US" sz="1800" dirty="0"/>
              <a:t>We assume, for simplicity, that each data item fits in, and is stored inside, a single block.</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defRPr/>
            </a:pPr>
            <a:r>
              <a:rPr lang="en-US" dirty="0" smtClean="0">
                <a:effectLst>
                  <a:outerShdw blurRad="38100" dist="38100" dir="2700000" algn="tl">
                    <a:srgbClr val="C0C0C0"/>
                  </a:outerShdw>
                </a:effectLst>
              </a:rPr>
              <a:t>Example </a:t>
            </a:r>
            <a:r>
              <a:rPr lang="en-US" dirty="0">
                <a:effectLst>
                  <a:outerShdw blurRad="38100" dist="38100" dir="2700000" algn="tl">
                    <a:srgbClr val="C0C0C0"/>
                  </a:outerShdw>
                </a:effectLst>
              </a:rPr>
              <a:t>of Data Access</a:t>
            </a:r>
          </a:p>
        </p:txBody>
      </p:sp>
      <p:pic>
        <p:nvPicPr>
          <p:cNvPr id="3" name="Picture 2"/>
          <p:cNvPicPr>
            <a:picLocks noChangeAspect="1"/>
          </p:cNvPicPr>
          <p:nvPr/>
        </p:nvPicPr>
        <p:blipFill>
          <a:blip r:embed="rId3"/>
          <a:stretch>
            <a:fillRect/>
          </a:stretch>
        </p:blipFill>
        <p:spPr>
          <a:xfrm>
            <a:off x="2255520" y="1256042"/>
            <a:ext cx="5131879" cy="4992737"/>
          </a:xfrm>
          <a:prstGeom prst="rect">
            <a:avLst/>
          </a:prstGeom>
        </p:spPr>
      </p:pic>
    </p:spTree>
    <p:extLst>
      <p:ext uri="{BB962C8B-B14F-4D97-AF65-F5344CB8AC3E}">
        <p14:creationId xmlns:p14="http://schemas.microsoft.com/office/powerpoint/2010/main" val="37216714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Data Access (Cont.)</a:t>
            </a:r>
          </a:p>
        </p:txBody>
      </p:sp>
      <p:sp>
        <p:nvSpPr>
          <p:cNvPr id="12291" name="Rectangle 3"/>
          <p:cNvSpPr>
            <a:spLocks noGrp="1" noChangeArrowheads="1"/>
          </p:cNvSpPr>
          <p:nvPr>
            <p:ph idx="1"/>
          </p:nvPr>
        </p:nvSpPr>
        <p:spPr>
          <a:xfrm>
            <a:off x="692458" y="1102497"/>
            <a:ext cx="7741328" cy="4810031"/>
          </a:xfrm>
          <a:prstGeom prst="rect">
            <a:avLst/>
          </a:prstGeom>
        </p:spPr>
        <p:txBody>
          <a:bodyPr/>
          <a:lstStyle/>
          <a:p>
            <a:r>
              <a:rPr lang="en-US" altLang="en-US" sz="1800" dirty="0"/>
              <a:t>Each transaction </a:t>
            </a:r>
            <a:r>
              <a:rPr lang="en-US" altLang="en-US" sz="1800" i="1" dirty="0" err="1"/>
              <a:t>T</a:t>
            </a:r>
            <a:r>
              <a:rPr lang="en-US" altLang="en-US" sz="1800" i="1" baseline="-25000" dirty="0" err="1"/>
              <a:t>i</a:t>
            </a:r>
            <a:r>
              <a:rPr lang="en-US" altLang="en-US" sz="1800" i="1" dirty="0"/>
              <a:t> </a:t>
            </a:r>
            <a:r>
              <a:rPr lang="en-US" altLang="en-US" sz="1800" dirty="0"/>
              <a:t>has its private work-area in which local copies of all data items accessed and updated by it are kept.</a:t>
            </a:r>
          </a:p>
          <a:p>
            <a:pPr lvl="1"/>
            <a:r>
              <a:rPr lang="en-US" altLang="en-US" sz="1800" dirty="0"/>
              <a:t> </a:t>
            </a:r>
            <a:r>
              <a:rPr lang="en-US" altLang="en-US" sz="1800" i="1" dirty="0" err="1"/>
              <a:t>T</a:t>
            </a:r>
            <a:r>
              <a:rPr lang="en-US" altLang="en-US" sz="1800" i="1" baseline="-25000" dirty="0" err="1"/>
              <a:t>i</a:t>
            </a:r>
            <a:r>
              <a:rPr lang="en-US" altLang="en-US" sz="1800" i="1" baseline="-25000" dirty="0"/>
              <a:t> </a:t>
            </a:r>
            <a:r>
              <a:rPr lang="en-US" altLang="en-US" sz="1800" dirty="0"/>
              <a:t>'s local copy of a data item </a:t>
            </a:r>
            <a:r>
              <a:rPr lang="en-US" altLang="en-US" sz="1800" i="1" dirty="0"/>
              <a:t>X</a:t>
            </a:r>
            <a:r>
              <a:rPr lang="en-US" altLang="en-US" sz="1800" dirty="0"/>
              <a:t> is called </a:t>
            </a:r>
            <a:r>
              <a:rPr lang="en-US" altLang="en-US" sz="1800" i="1" dirty="0"/>
              <a:t>x</a:t>
            </a:r>
            <a:r>
              <a:rPr lang="en-US" altLang="en-US" sz="1800" i="1" baseline="-25000" dirty="0"/>
              <a:t>i</a:t>
            </a:r>
            <a:r>
              <a:rPr lang="en-US" altLang="en-US" sz="1800" i="1" dirty="0"/>
              <a:t>.</a:t>
            </a:r>
            <a:endParaRPr lang="en-US" altLang="en-US" sz="1800" dirty="0"/>
          </a:p>
          <a:p>
            <a:r>
              <a:rPr lang="en-US" altLang="en-US" sz="1800" dirty="0"/>
              <a:t>Transferring data items </a:t>
            </a:r>
            <a:r>
              <a:rPr lang="en-US" altLang="en-US" sz="1800" dirty="0">
                <a:solidFill>
                  <a:srgbClr val="C00000"/>
                </a:solidFill>
              </a:rPr>
              <a:t>between</a:t>
            </a:r>
            <a:r>
              <a:rPr lang="en-US" altLang="en-US" sz="1800" dirty="0"/>
              <a:t> system buffer blocks and its private work-area done by:</a:t>
            </a:r>
          </a:p>
          <a:p>
            <a:pPr lvl="1"/>
            <a:r>
              <a:rPr lang="en-US" altLang="en-US" sz="1800" b="1" dirty="0">
                <a:solidFill>
                  <a:srgbClr val="002060"/>
                </a:solidFill>
              </a:rPr>
              <a:t>read</a:t>
            </a:r>
            <a:r>
              <a:rPr lang="en-US" altLang="en-US" sz="1800" dirty="0"/>
              <a:t>(</a:t>
            </a:r>
            <a:r>
              <a:rPr lang="en-US" altLang="en-US" sz="1800" i="1" dirty="0"/>
              <a:t>X</a:t>
            </a:r>
            <a:r>
              <a:rPr lang="en-US" altLang="en-US" sz="1800" dirty="0"/>
              <a:t>) assigns the value of data item </a:t>
            </a:r>
            <a:r>
              <a:rPr lang="en-US" altLang="en-US" sz="1800" i="1" dirty="0"/>
              <a:t>X</a:t>
            </a:r>
            <a:r>
              <a:rPr lang="en-US" altLang="en-US" sz="1800" dirty="0"/>
              <a:t> to the local variable </a:t>
            </a:r>
            <a:r>
              <a:rPr lang="en-US" altLang="en-US" sz="1800" i="1" dirty="0"/>
              <a:t>x</a:t>
            </a:r>
            <a:r>
              <a:rPr lang="en-US" altLang="en-US" sz="1800" i="1" baseline="-25000" dirty="0"/>
              <a:t>i</a:t>
            </a:r>
            <a:r>
              <a:rPr lang="en-US" altLang="en-US" sz="1800" dirty="0"/>
              <a:t>.</a:t>
            </a:r>
          </a:p>
          <a:p>
            <a:pPr lvl="1"/>
            <a:r>
              <a:rPr lang="en-US" altLang="en-US" sz="1800" b="1" dirty="0">
                <a:solidFill>
                  <a:srgbClr val="002060"/>
                </a:solidFill>
              </a:rPr>
              <a:t>write</a:t>
            </a:r>
            <a:r>
              <a:rPr lang="en-US" altLang="en-US" sz="1800" dirty="0"/>
              <a:t>(</a:t>
            </a:r>
            <a:r>
              <a:rPr lang="en-US" altLang="en-US" sz="1800" i="1" dirty="0"/>
              <a:t>X</a:t>
            </a:r>
            <a:r>
              <a:rPr lang="en-US" altLang="en-US" sz="1800" dirty="0"/>
              <a:t>) assigns the value of local variable </a:t>
            </a:r>
            <a:r>
              <a:rPr lang="en-US" altLang="en-US" sz="1800" i="1" dirty="0"/>
              <a:t>x</a:t>
            </a:r>
            <a:r>
              <a:rPr lang="en-US" altLang="en-US" sz="1800" i="1" baseline="-25000" dirty="0"/>
              <a:t>i</a:t>
            </a:r>
            <a:r>
              <a:rPr lang="en-US" altLang="en-US" sz="1800" i="1" dirty="0"/>
              <a:t> </a:t>
            </a:r>
            <a:r>
              <a:rPr lang="en-US" altLang="en-US" sz="1800" dirty="0"/>
              <a:t>to data item {</a:t>
            </a:r>
            <a:r>
              <a:rPr lang="en-US" altLang="en-US" sz="1800" i="1" dirty="0"/>
              <a:t>X</a:t>
            </a:r>
            <a:r>
              <a:rPr lang="en-US" altLang="en-US" sz="1800" dirty="0"/>
              <a:t>} in the buffer block.</a:t>
            </a:r>
          </a:p>
          <a:p>
            <a:pPr lvl="1"/>
            <a:r>
              <a:rPr lang="en-US" altLang="en-US" sz="1800" dirty="0"/>
              <a:t>Note:</a:t>
            </a:r>
            <a:r>
              <a:rPr lang="en-US" altLang="en-US" sz="1800" b="1" dirty="0"/>
              <a:t> output</a:t>
            </a:r>
            <a:r>
              <a:rPr lang="en-US" altLang="en-US" sz="1800" dirty="0"/>
              <a:t>(</a:t>
            </a:r>
            <a:r>
              <a:rPr lang="en-US" altLang="en-US" sz="1800" i="1" dirty="0"/>
              <a:t>B</a:t>
            </a:r>
            <a:r>
              <a:rPr lang="en-US" altLang="en-US" sz="1800" i="1" baseline="-25000" dirty="0"/>
              <a:t>X</a:t>
            </a:r>
            <a:r>
              <a:rPr lang="en-US" altLang="en-US" sz="1800" dirty="0"/>
              <a:t>) need not immediately follow </a:t>
            </a:r>
            <a:r>
              <a:rPr lang="en-US" altLang="en-US" sz="1800" b="1" dirty="0"/>
              <a:t>write</a:t>
            </a:r>
            <a:r>
              <a:rPr lang="en-US" altLang="en-US" sz="1800" dirty="0"/>
              <a:t>(</a:t>
            </a:r>
            <a:r>
              <a:rPr lang="en-US" altLang="en-US" sz="1800" i="1" dirty="0"/>
              <a:t>X</a:t>
            </a:r>
            <a:r>
              <a:rPr lang="en-US" altLang="en-US" sz="1800" dirty="0"/>
              <a:t>). System can perform the </a:t>
            </a:r>
            <a:r>
              <a:rPr lang="en-US" altLang="en-US" sz="1800" b="1" dirty="0"/>
              <a:t>output</a:t>
            </a:r>
            <a:r>
              <a:rPr lang="en-US" altLang="en-US" sz="1800" dirty="0"/>
              <a:t> operation when it deems fit.</a:t>
            </a:r>
          </a:p>
          <a:p>
            <a:r>
              <a:rPr lang="en-US" altLang="en-US" sz="1800" dirty="0"/>
              <a:t>Transactions </a:t>
            </a:r>
          </a:p>
          <a:p>
            <a:pPr lvl="1"/>
            <a:r>
              <a:rPr lang="en-US" altLang="en-US" sz="1800" dirty="0"/>
              <a:t>Must perform </a:t>
            </a:r>
            <a:r>
              <a:rPr lang="en-US" altLang="en-US" sz="1800" b="1" dirty="0"/>
              <a:t>read</a:t>
            </a:r>
            <a:r>
              <a:rPr lang="en-US" altLang="en-US" sz="1800" dirty="0"/>
              <a:t>(</a:t>
            </a:r>
            <a:r>
              <a:rPr lang="en-US" altLang="en-US" sz="1800" i="1" dirty="0"/>
              <a:t>X</a:t>
            </a:r>
            <a:r>
              <a:rPr lang="en-US" altLang="en-US" sz="1800" dirty="0"/>
              <a:t>) before accessing </a:t>
            </a:r>
            <a:r>
              <a:rPr lang="en-US" altLang="en-US" sz="1800" i="1" dirty="0"/>
              <a:t>X</a:t>
            </a:r>
            <a:r>
              <a:rPr lang="en-US" altLang="en-US" sz="1800" dirty="0"/>
              <a:t> for the first time (subsequent reads can be from local copy) </a:t>
            </a:r>
          </a:p>
          <a:p>
            <a:pPr lvl="1"/>
            <a:r>
              <a:rPr lang="en-US" altLang="en-US" sz="1800" b="1" dirty="0"/>
              <a:t>write</a:t>
            </a:r>
            <a:r>
              <a:rPr lang="en-US" altLang="en-US" sz="1800" dirty="0"/>
              <a:t>(</a:t>
            </a:r>
            <a:r>
              <a:rPr lang="en-US" altLang="en-US" sz="1800" i="1" dirty="0"/>
              <a:t>X</a:t>
            </a:r>
            <a:r>
              <a:rPr lang="en-US" altLang="en-US" sz="1800" dirty="0"/>
              <a:t>) can be executed at any time before the transaction </a:t>
            </a:r>
            <a:r>
              <a:rPr lang="en-US" altLang="en-US" sz="1800" dirty="0">
                <a:solidFill>
                  <a:srgbClr val="C00000"/>
                </a:solidFill>
              </a:rPr>
              <a:t>commits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defRPr/>
            </a:pPr>
            <a:r>
              <a:rPr lang="en-US" dirty="0" smtClean="0">
                <a:effectLst>
                  <a:outerShdw blurRad="38100" dist="38100" dir="2700000" algn="tl">
                    <a:srgbClr val="C0C0C0"/>
                  </a:outerShdw>
                </a:effectLst>
              </a:rPr>
              <a:t>19.3 Recovery </a:t>
            </a:r>
            <a:r>
              <a:rPr lang="en-US" dirty="0">
                <a:effectLst>
                  <a:outerShdw blurRad="38100" dist="38100" dir="2700000" algn="tl">
                    <a:srgbClr val="C0C0C0"/>
                  </a:outerShdw>
                </a:effectLst>
              </a:rPr>
              <a:t>and Atomicity</a:t>
            </a:r>
          </a:p>
        </p:txBody>
      </p:sp>
      <p:sp>
        <p:nvSpPr>
          <p:cNvPr id="14339" name="Rectangle 3"/>
          <p:cNvSpPr>
            <a:spLocks noGrp="1" noChangeArrowheads="1"/>
          </p:cNvSpPr>
          <p:nvPr>
            <p:ph idx="1"/>
          </p:nvPr>
        </p:nvSpPr>
        <p:spPr>
          <a:xfrm>
            <a:off x="701336" y="1102497"/>
            <a:ext cx="7741328" cy="5367972"/>
          </a:xfrm>
        </p:spPr>
        <p:txBody>
          <a:bodyPr/>
          <a:lstStyle/>
          <a:p>
            <a:r>
              <a:rPr lang="en-US" altLang="en-US" dirty="0"/>
              <a:t>To ensure atomicity despite failures, we first output information describing the modifications to stable storage without modifying the database itself.</a:t>
            </a:r>
          </a:p>
          <a:p>
            <a:r>
              <a:rPr lang="en-US" altLang="en-US" dirty="0"/>
              <a:t>We study </a:t>
            </a:r>
            <a:r>
              <a:rPr lang="en-US" altLang="en-US" b="1" dirty="0">
                <a:solidFill>
                  <a:srgbClr val="002060"/>
                </a:solidFill>
              </a:rPr>
              <a:t>log-based recovery</a:t>
            </a:r>
            <a:r>
              <a:rPr lang="en-US" altLang="en-US" dirty="0">
                <a:solidFill>
                  <a:srgbClr val="002060"/>
                </a:solidFill>
              </a:rPr>
              <a:t> </a:t>
            </a:r>
            <a:r>
              <a:rPr lang="en-US" altLang="en-US" b="1" dirty="0">
                <a:solidFill>
                  <a:srgbClr val="002060"/>
                </a:solidFill>
              </a:rPr>
              <a:t>mechanisms</a:t>
            </a:r>
            <a:r>
              <a:rPr lang="en-US" altLang="en-US" dirty="0">
                <a:solidFill>
                  <a:srgbClr val="002060"/>
                </a:solidFill>
              </a:rPr>
              <a:t> </a:t>
            </a:r>
            <a:r>
              <a:rPr lang="en-US" altLang="en-US" dirty="0"/>
              <a:t>in detail</a:t>
            </a:r>
          </a:p>
          <a:p>
            <a:pPr lvl="1"/>
            <a:r>
              <a:rPr lang="en-US" altLang="en-US" dirty="0">
                <a:solidFill>
                  <a:srgbClr val="C00000"/>
                </a:solidFill>
              </a:rPr>
              <a:t>We first present key concepts</a:t>
            </a:r>
          </a:p>
          <a:p>
            <a:pPr lvl="1"/>
            <a:r>
              <a:rPr lang="en-US" altLang="en-US" dirty="0">
                <a:solidFill>
                  <a:srgbClr val="C00000"/>
                </a:solidFill>
              </a:rPr>
              <a:t>And then present the actual recovery algorithm</a:t>
            </a:r>
          </a:p>
          <a:p>
            <a:r>
              <a:rPr lang="en-US" altLang="en-US" dirty="0"/>
              <a:t>Less used alternative: </a:t>
            </a:r>
            <a:r>
              <a:rPr lang="en-US" altLang="en-US" b="1" dirty="0">
                <a:solidFill>
                  <a:srgbClr val="002060"/>
                </a:solidFill>
              </a:rPr>
              <a:t>shadow-copy</a:t>
            </a:r>
            <a:r>
              <a:rPr lang="en-US" altLang="en-US" b="1" dirty="0">
                <a:solidFill>
                  <a:srgbClr val="000099"/>
                </a:solidFill>
              </a:rPr>
              <a:t> </a:t>
            </a:r>
            <a:r>
              <a:rPr lang="en-US" altLang="en-US" dirty="0"/>
              <a:t>and</a:t>
            </a:r>
            <a:r>
              <a:rPr lang="en-US" altLang="en-US" dirty="0">
                <a:solidFill>
                  <a:srgbClr val="000099"/>
                </a:solidFill>
              </a:rPr>
              <a:t> </a:t>
            </a:r>
            <a:r>
              <a:rPr lang="en-US" altLang="en-US" b="1" dirty="0">
                <a:solidFill>
                  <a:srgbClr val="002060"/>
                </a:solidFill>
              </a:rPr>
              <a:t>shadow-paging</a:t>
            </a:r>
            <a:r>
              <a:rPr lang="en-US" altLang="en-US" b="1" dirty="0">
                <a:solidFill>
                  <a:srgbClr val="000099"/>
                </a:solidFill>
              </a:rPr>
              <a:t> </a:t>
            </a:r>
            <a:r>
              <a:rPr lang="en-US" altLang="en-US" dirty="0"/>
              <a:t>(brief details in book)</a:t>
            </a:r>
          </a:p>
          <a:p>
            <a:pPr>
              <a:buFont typeface="Monotype Sorts" charset="2"/>
              <a:buNone/>
            </a:pPr>
            <a:endParaRPr lang="en-US" altLang="en-US" dirty="0"/>
          </a:p>
        </p:txBody>
      </p:sp>
      <p:pic>
        <p:nvPicPr>
          <p:cNvPr id="14340" name="Picture 1" descr="15-02.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79775" y="3633849"/>
            <a:ext cx="3638550" cy="2517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TextBox 2"/>
          <p:cNvSpPr txBox="1">
            <a:spLocks noChangeArrowheads="1"/>
          </p:cNvSpPr>
          <p:nvPr/>
        </p:nvSpPr>
        <p:spPr bwMode="auto">
          <a:xfrm>
            <a:off x="1301750" y="5093122"/>
            <a:ext cx="1636987"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1700" b="1" dirty="0">
                <a:solidFill>
                  <a:srgbClr val="002060"/>
                </a:solidFill>
              </a:rPr>
              <a:t>shadow-copy</a:t>
            </a:r>
            <a:r>
              <a:rPr lang="en-US" altLang="en-US" sz="1700" b="1" dirty="0">
                <a:solidFill>
                  <a:srgbClr val="000099"/>
                </a:solidFill>
              </a:rPr>
              <a:t> </a:t>
            </a:r>
            <a:endParaRPr lang="en-US" altLang="en-US" sz="17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Log-Based Recovery</a:t>
            </a:r>
          </a:p>
        </p:txBody>
      </p:sp>
      <p:sp>
        <p:nvSpPr>
          <p:cNvPr id="15363" name="Rectangle 3"/>
          <p:cNvSpPr>
            <a:spLocks noGrp="1" noChangeArrowheads="1"/>
          </p:cNvSpPr>
          <p:nvPr>
            <p:ph idx="1"/>
          </p:nvPr>
        </p:nvSpPr>
        <p:spPr>
          <a:xfrm>
            <a:off x="674702" y="1102497"/>
            <a:ext cx="7838983" cy="5367972"/>
          </a:xfrm>
          <a:prstGeom prst="rect">
            <a:avLst/>
          </a:prstGeom>
        </p:spPr>
        <p:txBody>
          <a:bodyPr/>
          <a:lstStyle/>
          <a:p>
            <a:pPr>
              <a:lnSpc>
                <a:spcPct val="90000"/>
              </a:lnSpc>
            </a:pPr>
            <a:r>
              <a:rPr lang="en-US" altLang="en-US" dirty="0"/>
              <a:t>A  </a:t>
            </a:r>
            <a:r>
              <a:rPr lang="en-US" altLang="en-US" b="1" dirty="0">
                <a:solidFill>
                  <a:srgbClr val="002060"/>
                </a:solidFill>
              </a:rPr>
              <a:t>log</a:t>
            </a:r>
            <a:r>
              <a:rPr lang="en-US" altLang="en-US" dirty="0">
                <a:solidFill>
                  <a:srgbClr val="002060"/>
                </a:solidFill>
              </a:rPr>
              <a:t>  </a:t>
            </a:r>
            <a:r>
              <a:rPr lang="en-US" altLang="en-US" dirty="0"/>
              <a:t>is a sequence of  </a:t>
            </a:r>
            <a:r>
              <a:rPr lang="en-US" altLang="en-US" b="1" dirty="0"/>
              <a:t>log records</a:t>
            </a:r>
            <a:r>
              <a:rPr lang="en-US" altLang="en-US" dirty="0"/>
              <a:t>. The records  keep information about update activities on the database.</a:t>
            </a:r>
          </a:p>
          <a:p>
            <a:pPr lvl="1">
              <a:lnSpc>
                <a:spcPct val="90000"/>
              </a:lnSpc>
            </a:pPr>
            <a:r>
              <a:rPr lang="en-US" altLang="en-US" dirty="0"/>
              <a:t>The </a:t>
            </a:r>
            <a:r>
              <a:rPr lang="en-US" altLang="en-US" b="1" dirty="0"/>
              <a:t>log</a:t>
            </a:r>
            <a:r>
              <a:rPr lang="en-US" altLang="en-US" dirty="0"/>
              <a:t> is kept on stable storage </a:t>
            </a:r>
          </a:p>
          <a:p>
            <a:pPr>
              <a:lnSpc>
                <a:spcPct val="90000"/>
              </a:lnSpc>
            </a:pPr>
            <a:r>
              <a:rPr lang="en-US" altLang="en-US" dirty="0"/>
              <a:t>When transaction </a:t>
            </a:r>
            <a:r>
              <a:rPr lang="en-US" altLang="en-US" i="1" dirty="0" err="1"/>
              <a:t>T</a:t>
            </a:r>
            <a:r>
              <a:rPr lang="en-US" altLang="en-US" i="1" baseline="-25000" dirty="0" err="1"/>
              <a:t>i</a:t>
            </a:r>
            <a:r>
              <a:rPr lang="en-US" altLang="en-US" i="1" dirty="0"/>
              <a:t> </a:t>
            </a:r>
            <a:r>
              <a:rPr lang="en-US" altLang="en-US" dirty="0"/>
              <a:t>starts, it registers itself by writing a </a:t>
            </a:r>
          </a:p>
          <a:p>
            <a:pPr marL="0" indent="0">
              <a:lnSpc>
                <a:spcPct val="90000"/>
              </a:lnSpc>
              <a:buNone/>
            </a:pPr>
            <a:r>
              <a:rPr lang="en-US" altLang="en-US" sz="800" dirty="0"/>
              <a:t> </a:t>
            </a:r>
            <a:r>
              <a:rPr lang="en-US" altLang="en-US" dirty="0"/>
              <a:t/>
            </a:r>
            <a:br>
              <a:rPr lang="en-US" altLang="en-US" dirty="0"/>
            </a:br>
            <a:r>
              <a:rPr lang="en-US" altLang="en-US" dirty="0"/>
              <a:t>       </a:t>
            </a:r>
            <a:r>
              <a:rPr lang="en-US" altLang="en-US" i="1" dirty="0"/>
              <a:t>&lt;</a:t>
            </a:r>
            <a:r>
              <a:rPr lang="en-US" altLang="en-US" i="1" dirty="0" err="1"/>
              <a:t>T</a:t>
            </a:r>
            <a:r>
              <a:rPr lang="en-US" altLang="en-US" i="1" baseline="-25000" dirty="0" err="1"/>
              <a:t>i</a:t>
            </a:r>
            <a:r>
              <a:rPr lang="en-US" altLang="en-US" i="1" baseline="-25000" dirty="0"/>
              <a:t>  </a:t>
            </a:r>
            <a:r>
              <a:rPr lang="en-US" altLang="en-US" b="1" dirty="0"/>
              <a:t>start</a:t>
            </a:r>
            <a:r>
              <a:rPr lang="en-US" altLang="en-US" dirty="0"/>
              <a:t>&gt; log record</a:t>
            </a:r>
          </a:p>
          <a:p>
            <a:pPr marL="0" indent="0">
              <a:lnSpc>
                <a:spcPct val="90000"/>
              </a:lnSpc>
              <a:buNone/>
            </a:pPr>
            <a:endParaRPr lang="en-US" altLang="en-US" sz="800" dirty="0"/>
          </a:p>
          <a:p>
            <a:pPr>
              <a:lnSpc>
                <a:spcPct val="90000"/>
              </a:lnSpc>
            </a:pPr>
            <a:r>
              <a:rPr lang="en-US" altLang="en-US" i="1" dirty="0">
                <a:solidFill>
                  <a:srgbClr val="FF0000"/>
                </a:solidFill>
              </a:rPr>
              <a:t>Before </a:t>
            </a:r>
            <a:r>
              <a:rPr lang="en-US" altLang="en-US" i="1" dirty="0" err="1">
                <a:solidFill>
                  <a:srgbClr val="FF0000"/>
                </a:solidFill>
              </a:rPr>
              <a:t>T</a:t>
            </a:r>
            <a:r>
              <a:rPr lang="en-US" altLang="en-US" i="1" baseline="-25000" dirty="0" err="1">
                <a:solidFill>
                  <a:srgbClr val="FF0000"/>
                </a:solidFill>
              </a:rPr>
              <a:t>i</a:t>
            </a:r>
            <a:r>
              <a:rPr lang="en-US" altLang="en-US" i="1" dirty="0">
                <a:solidFill>
                  <a:srgbClr val="FF0000"/>
                </a:solidFill>
              </a:rPr>
              <a:t> </a:t>
            </a:r>
            <a:r>
              <a:rPr lang="en-US" altLang="en-US" dirty="0">
                <a:solidFill>
                  <a:srgbClr val="FF0000"/>
                </a:solidFill>
              </a:rPr>
              <a:t>executes </a:t>
            </a:r>
            <a:r>
              <a:rPr lang="en-US" altLang="en-US" b="1" dirty="0">
                <a:solidFill>
                  <a:srgbClr val="FF0000"/>
                </a:solidFill>
              </a:rPr>
              <a:t>write</a:t>
            </a:r>
            <a:r>
              <a:rPr lang="en-US" altLang="en-US" dirty="0">
                <a:solidFill>
                  <a:srgbClr val="FF0000"/>
                </a:solidFill>
              </a:rPr>
              <a:t>(</a:t>
            </a:r>
            <a:r>
              <a:rPr lang="en-US" altLang="en-US" i="1" dirty="0">
                <a:solidFill>
                  <a:srgbClr val="FF0000"/>
                </a:solidFill>
              </a:rPr>
              <a:t>X</a:t>
            </a:r>
            <a:r>
              <a:rPr lang="en-US" altLang="en-US" dirty="0">
                <a:solidFill>
                  <a:srgbClr val="FF0000"/>
                </a:solidFill>
              </a:rPr>
              <a:t>), a log record </a:t>
            </a:r>
          </a:p>
          <a:p>
            <a:pPr marL="0" indent="0">
              <a:lnSpc>
                <a:spcPct val="90000"/>
              </a:lnSpc>
              <a:buNone/>
            </a:pPr>
            <a:r>
              <a:rPr lang="en-US" altLang="en-US" sz="800" dirty="0">
                <a:solidFill>
                  <a:srgbClr val="FF0000"/>
                </a:solidFill>
              </a:rPr>
              <a:t> </a:t>
            </a:r>
            <a:r>
              <a:rPr lang="en-US" altLang="en-US" dirty="0">
                <a:solidFill>
                  <a:srgbClr val="FF0000"/>
                </a:solidFill>
              </a:rPr>
              <a:t/>
            </a:r>
            <a:br>
              <a:rPr lang="en-US" altLang="en-US" dirty="0">
                <a:solidFill>
                  <a:srgbClr val="FF0000"/>
                </a:solidFill>
              </a:rPr>
            </a:br>
            <a:r>
              <a:rPr lang="en-US" altLang="en-US" dirty="0">
                <a:solidFill>
                  <a:srgbClr val="FF0000"/>
                </a:solidFill>
              </a:rPr>
              <a:t>       </a:t>
            </a:r>
            <a:r>
              <a:rPr lang="en-US" altLang="en-US" i="1" dirty="0">
                <a:solidFill>
                  <a:srgbClr val="FF0000"/>
                </a:solidFill>
              </a:rPr>
              <a:t>&lt;</a:t>
            </a:r>
            <a:r>
              <a:rPr lang="en-US" altLang="en-US" i="1" dirty="0" err="1">
                <a:solidFill>
                  <a:srgbClr val="FF0000"/>
                </a:solidFill>
              </a:rPr>
              <a:t>T</a:t>
            </a:r>
            <a:r>
              <a:rPr lang="en-US" altLang="en-US" i="1" baseline="-25000" dirty="0" err="1">
                <a:solidFill>
                  <a:srgbClr val="FF0000"/>
                </a:solidFill>
              </a:rPr>
              <a:t>i</a:t>
            </a:r>
            <a:r>
              <a:rPr lang="en-US" altLang="en-US" i="1" dirty="0">
                <a:solidFill>
                  <a:srgbClr val="FF0000"/>
                </a:solidFill>
              </a:rPr>
              <a:t>, X,  V</a:t>
            </a:r>
            <a:r>
              <a:rPr lang="en-US" altLang="en-US" i="1" baseline="-25000" dirty="0">
                <a:solidFill>
                  <a:srgbClr val="FF0000"/>
                </a:solidFill>
              </a:rPr>
              <a:t>1</a:t>
            </a:r>
            <a:r>
              <a:rPr lang="en-US" altLang="en-US" i="1" dirty="0">
                <a:solidFill>
                  <a:srgbClr val="FF0000"/>
                </a:solidFill>
              </a:rPr>
              <a:t>,  V</a:t>
            </a:r>
            <a:r>
              <a:rPr lang="en-US" altLang="en-US" i="1" baseline="-25000" dirty="0">
                <a:solidFill>
                  <a:srgbClr val="FF0000"/>
                </a:solidFill>
              </a:rPr>
              <a:t>2</a:t>
            </a:r>
            <a:r>
              <a:rPr lang="en-US" altLang="en-US" i="1" dirty="0">
                <a:solidFill>
                  <a:srgbClr val="FF0000"/>
                </a:solidFill>
              </a:rPr>
              <a:t>&gt;  </a:t>
            </a:r>
            <a:br>
              <a:rPr lang="en-US" altLang="en-US" i="1" dirty="0">
                <a:solidFill>
                  <a:srgbClr val="FF0000"/>
                </a:solidFill>
              </a:rPr>
            </a:br>
            <a:r>
              <a:rPr lang="en-US" altLang="en-US" sz="800" i="1" dirty="0">
                <a:solidFill>
                  <a:srgbClr val="FF0000"/>
                </a:solidFill>
              </a:rPr>
              <a:t> </a:t>
            </a:r>
          </a:p>
          <a:p>
            <a:pPr marL="0" indent="0">
              <a:lnSpc>
                <a:spcPct val="90000"/>
              </a:lnSpc>
              <a:buNone/>
            </a:pPr>
            <a:r>
              <a:rPr lang="en-US" altLang="en-US" i="1" dirty="0">
                <a:solidFill>
                  <a:srgbClr val="FF0000"/>
                </a:solidFill>
              </a:rPr>
              <a:t>        </a:t>
            </a:r>
            <a:r>
              <a:rPr lang="en-US" altLang="en-US" dirty="0">
                <a:solidFill>
                  <a:srgbClr val="FF0000"/>
                </a:solidFill>
              </a:rPr>
              <a:t>is written, where</a:t>
            </a:r>
            <a:r>
              <a:rPr lang="en-US" altLang="en-US" i="1" dirty="0">
                <a:solidFill>
                  <a:srgbClr val="FF0000"/>
                </a:solidFill>
              </a:rPr>
              <a:t> V</a:t>
            </a:r>
            <a:r>
              <a:rPr lang="en-US" altLang="en-US" i="1" baseline="-25000" dirty="0">
                <a:solidFill>
                  <a:srgbClr val="FF0000"/>
                </a:solidFill>
              </a:rPr>
              <a:t>1</a:t>
            </a:r>
            <a:r>
              <a:rPr lang="en-US" altLang="en-US" dirty="0">
                <a:solidFill>
                  <a:srgbClr val="FF0000"/>
                </a:solidFill>
              </a:rPr>
              <a:t> is the value of </a:t>
            </a:r>
            <a:r>
              <a:rPr lang="en-US" altLang="en-US" i="1" dirty="0">
                <a:solidFill>
                  <a:srgbClr val="FF0000"/>
                </a:solidFill>
              </a:rPr>
              <a:t>X</a:t>
            </a:r>
            <a:r>
              <a:rPr lang="en-US" altLang="en-US" dirty="0">
                <a:solidFill>
                  <a:srgbClr val="FF0000"/>
                </a:solidFill>
              </a:rPr>
              <a:t>  before the write (the </a:t>
            </a:r>
            <a:r>
              <a:rPr lang="en-US" altLang="en-US" b="1" dirty="0">
                <a:solidFill>
                  <a:srgbClr val="FF0000"/>
                </a:solidFill>
              </a:rPr>
              <a:t>old </a:t>
            </a:r>
          </a:p>
          <a:p>
            <a:pPr marL="0" indent="0">
              <a:lnSpc>
                <a:spcPct val="90000"/>
              </a:lnSpc>
              <a:buNone/>
            </a:pPr>
            <a:r>
              <a:rPr lang="en-US" altLang="en-US" b="1" dirty="0">
                <a:solidFill>
                  <a:srgbClr val="FF0000"/>
                </a:solidFill>
              </a:rPr>
              <a:t>       value</a:t>
            </a:r>
            <a:r>
              <a:rPr lang="en-US" altLang="en-US" dirty="0">
                <a:solidFill>
                  <a:srgbClr val="FF0000"/>
                </a:solidFill>
              </a:rPr>
              <a:t>)</a:t>
            </a:r>
            <a:r>
              <a:rPr lang="en-US" altLang="en-US" b="1" dirty="0">
                <a:solidFill>
                  <a:srgbClr val="FF0000"/>
                </a:solidFill>
              </a:rPr>
              <a:t>,</a:t>
            </a:r>
            <a:r>
              <a:rPr lang="en-US" altLang="en-US" dirty="0">
                <a:solidFill>
                  <a:srgbClr val="FF0000"/>
                </a:solidFill>
              </a:rPr>
              <a:t> and </a:t>
            </a:r>
            <a:r>
              <a:rPr lang="en-US" altLang="en-US" i="1" dirty="0">
                <a:solidFill>
                  <a:srgbClr val="FF0000"/>
                </a:solidFill>
              </a:rPr>
              <a:t>V</a:t>
            </a:r>
            <a:r>
              <a:rPr lang="en-US" altLang="en-US" i="1" baseline="-25000" dirty="0">
                <a:solidFill>
                  <a:srgbClr val="FF0000"/>
                </a:solidFill>
              </a:rPr>
              <a:t>2</a:t>
            </a:r>
            <a:r>
              <a:rPr lang="en-US" altLang="en-US" i="1" dirty="0">
                <a:solidFill>
                  <a:srgbClr val="FF0000"/>
                </a:solidFill>
              </a:rPr>
              <a:t> </a:t>
            </a:r>
            <a:r>
              <a:rPr lang="en-US" altLang="en-US" dirty="0">
                <a:solidFill>
                  <a:srgbClr val="FF0000"/>
                </a:solidFill>
              </a:rPr>
              <a:t>is the value to be written to </a:t>
            </a:r>
            <a:r>
              <a:rPr lang="en-US" altLang="en-US" i="1" dirty="0">
                <a:solidFill>
                  <a:srgbClr val="FF0000"/>
                </a:solidFill>
              </a:rPr>
              <a:t>X </a:t>
            </a:r>
            <a:r>
              <a:rPr lang="en-US" altLang="en-US" dirty="0">
                <a:solidFill>
                  <a:srgbClr val="FF0000"/>
                </a:solidFill>
              </a:rPr>
              <a:t>(the </a:t>
            </a:r>
            <a:r>
              <a:rPr lang="en-US" altLang="en-US" b="1" dirty="0">
                <a:solidFill>
                  <a:srgbClr val="FF0000"/>
                </a:solidFill>
              </a:rPr>
              <a:t>new value</a:t>
            </a:r>
            <a:r>
              <a:rPr lang="en-US" altLang="en-US" dirty="0">
                <a:solidFill>
                  <a:srgbClr val="FF0000"/>
                </a:solidFill>
              </a:rPr>
              <a:t>)</a:t>
            </a:r>
            <a:r>
              <a:rPr lang="en-US" altLang="en-US" dirty="0"/>
              <a:t>. </a:t>
            </a:r>
          </a:p>
          <a:p>
            <a:pPr>
              <a:lnSpc>
                <a:spcPct val="90000"/>
              </a:lnSpc>
            </a:pPr>
            <a:r>
              <a:rPr lang="en-US" altLang="en-US" dirty="0"/>
              <a:t>When </a:t>
            </a:r>
            <a:r>
              <a:rPr lang="en-US" altLang="en-US" i="1" dirty="0" err="1"/>
              <a:t>T</a:t>
            </a:r>
            <a:r>
              <a:rPr lang="en-US" altLang="en-US" i="1" baseline="-25000" dirty="0" err="1"/>
              <a:t>i</a:t>
            </a:r>
            <a:r>
              <a:rPr lang="en-US" altLang="en-US" dirty="0"/>
              <a:t> finishes it last statement, the log record &lt;</a:t>
            </a:r>
            <a:r>
              <a:rPr lang="en-US" altLang="en-US" i="1" dirty="0" err="1"/>
              <a:t>T</a:t>
            </a:r>
            <a:r>
              <a:rPr lang="en-US" altLang="en-US" i="1" baseline="-25000" dirty="0" err="1"/>
              <a:t>i</a:t>
            </a:r>
            <a:r>
              <a:rPr lang="en-US" altLang="en-US" i="1" dirty="0"/>
              <a:t> </a:t>
            </a:r>
            <a:r>
              <a:rPr lang="en-US" altLang="en-US" b="1" i="1" dirty="0"/>
              <a:t> </a:t>
            </a:r>
            <a:r>
              <a:rPr lang="en-US" altLang="en-US" b="1" dirty="0"/>
              <a:t>commi</a:t>
            </a:r>
            <a:r>
              <a:rPr lang="en-US" altLang="en-US" dirty="0"/>
              <a:t>t&gt; is written. </a:t>
            </a:r>
          </a:p>
          <a:p>
            <a:pPr>
              <a:lnSpc>
                <a:spcPct val="90000"/>
              </a:lnSpc>
            </a:pPr>
            <a:r>
              <a:rPr lang="en-US" altLang="en-US" dirty="0"/>
              <a:t>Two approaches using logs</a:t>
            </a:r>
          </a:p>
          <a:p>
            <a:pPr lvl="1">
              <a:lnSpc>
                <a:spcPct val="90000"/>
              </a:lnSpc>
            </a:pPr>
            <a:r>
              <a:rPr lang="en-US" altLang="en-US" dirty="0"/>
              <a:t>Immediate database modification</a:t>
            </a:r>
          </a:p>
          <a:p>
            <a:pPr lvl="1">
              <a:lnSpc>
                <a:spcPct val="90000"/>
              </a:lnSpc>
            </a:pPr>
            <a:r>
              <a:rPr lang="en-US" altLang="en-US" dirty="0"/>
              <a:t>Deferred database modification.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Immediate Database Modification</a:t>
            </a:r>
          </a:p>
        </p:txBody>
      </p:sp>
      <p:sp>
        <p:nvSpPr>
          <p:cNvPr id="16387" name="Rectangle 3"/>
          <p:cNvSpPr>
            <a:spLocks noGrp="1" noChangeArrowheads="1"/>
          </p:cNvSpPr>
          <p:nvPr>
            <p:ph idx="1"/>
          </p:nvPr>
        </p:nvSpPr>
        <p:spPr>
          <a:xfrm>
            <a:off x="692458" y="1102497"/>
            <a:ext cx="7528264" cy="5367972"/>
          </a:xfrm>
          <a:prstGeom prst="rect">
            <a:avLst/>
          </a:prstGeom>
        </p:spPr>
        <p:txBody>
          <a:bodyPr/>
          <a:lstStyle/>
          <a:p>
            <a:pPr>
              <a:lnSpc>
                <a:spcPct val="90000"/>
              </a:lnSpc>
            </a:pPr>
            <a:r>
              <a:rPr lang="en-US" altLang="en-US" dirty="0"/>
              <a:t>The </a:t>
            </a:r>
            <a:r>
              <a:rPr lang="en-US" altLang="en-US" b="1" dirty="0">
                <a:solidFill>
                  <a:srgbClr val="002060"/>
                </a:solidFill>
              </a:rPr>
              <a:t>immediate-modification</a:t>
            </a:r>
            <a:r>
              <a:rPr lang="en-US" altLang="en-US" dirty="0"/>
              <a:t> scheme allows updates of an uncommitted transaction to be made to the buffer, or the disk itself, before the transaction commits</a:t>
            </a:r>
          </a:p>
          <a:p>
            <a:pPr>
              <a:lnSpc>
                <a:spcPct val="90000"/>
              </a:lnSpc>
            </a:pPr>
            <a:r>
              <a:rPr lang="en-US" altLang="en-US" dirty="0"/>
              <a:t>Update log record must be written </a:t>
            </a:r>
            <a:r>
              <a:rPr lang="en-US" altLang="en-US" i="1" dirty="0"/>
              <a:t>before</a:t>
            </a:r>
            <a:r>
              <a:rPr lang="en-US" altLang="en-US" dirty="0"/>
              <a:t> database item is written</a:t>
            </a:r>
          </a:p>
          <a:p>
            <a:pPr lvl="1">
              <a:lnSpc>
                <a:spcPct val="90000"/>
              </a:lnSpc>
            </a:pPr>
            <a:r>
              <a:rPr lang="en-US" altLang="en-US" dirty="0"/>
              <a:t>We assume that the log record is output directly to stable storage</a:t>
            </a:r>
          </a:p>
          <a:p>
            <a:pPr lvl="1">
              <a:lnSpc>
                <a:spcPct val="90000"/>
              </a:lnSpc>
            </a:pPr>
            <a:r>
              <a:rPr lang="en-US" altLang="en-US" dirty="0"/>
              <a:t>(Will see later that how to postpone log record output to some extent)</a:t>
            </a:r>
          </a:p>
          <a:p>
            <a:pPr>
              <a:lnSpc>
                <a:spcPct val="90000"/>
              </a:lnSpc>
            </a:pPr>
            <a:r>
              <a:rPr lang="en-US" altLang="en-US" dirty="0"/>
              <a:t>Output of updated blocks to disk can take place at any time before or after transaction commit</a:t>
            </a:r>
          </a:p>
          <a:p>
            <a:pPr>
              <a:lnSpc>
                <a:spcPct val="90000"/>
              </a:lnSpc>
            </a:pPr>
            <a:r>
              <a:rPr lang="en-US" altLang="en-US" dirty="0"/>
              <a:t>Order in which blocks are output can be different from the order in which they are written.</a:t>
            </a:r>
          </a:p>
          <a:p>
            <a:pPr>
              <a:lnSpc>
                <a:spcPct val="90000"/>
              </a:lnSpc>
            </a:pPr>
            <a:r>
              <a:rPr lang="en-US" altLang="en-US" dirty="0"/>
              <a:t>The </a:t>
            </a:r>
            <a:r>
              <a:rPr lang="en-US" altLang="en-US" b="1" dirty="0">
                <a:solidFill>
                  <a:srgbClr val="002060"/>
                </a:solidFill>
              </a:rPr>
              <a:t>deferred-modification</a:t>
            </a:r>
            <a:r>
              <a:rPr lang="en-US" altLang="en-US" dirty="0"/>
              <a:t> scheme performs updates to buffer/disk only at the time of transaction commit</a:t>
            </a:r>
          </a:p>
          <a:p>
            <a:pPr lvl="1">
              <a:lnSpc>
                <a:spcPct val="90000"/>
              </a:lnSpc>
            </a:pPr>
            <a:r>
              <a:rPr lang="en-US" altLang="en-US" dirty="0"/>
              <a:t>Simplifies some aspects of recovery</a:t>
            </a:r>
          </a:p>
          <a:p>
            <a:pPr lvl="1">
              <a:lnSpc>
                <a:spcPct val="90000"/>
              </a:lnSpc>
            </a:pPr>
            <a:r>
              <a:rPr lang="en-US" altLang="en-US" dirty="0"/>
              <a:t>But has overhead of storing local copy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Transaction Commit</a:t>
            </a:r>
          </a:p>
        </p:txBody>
      </p:sp>
      <p:sp>
        <p:nvSpPr>
          <p:cNvPr id="17411" name="Rectangle 3"/>
          <p:cNvSpPr>
            <a:spLocks noGrp="1" noChangeArrowheads="1"/>
          </p:cNvSpPr>
          <p:nvPr>
            <p:ph idx="1"/>
          </p:nvPr>
        </p:nvSpPr>
        <p:spPr>
          <a:xfrm>
            <a:off x="692458" y="1102497"/>
            <a:ext cx="7705818" cy="3780221"/>
          </a:xfrm>
        </p:spPr>
        <p:txBody>
          <a:bodyPr/>
          <a:lstStyle/>
          <a:p>
            <a:r>
              <a:rPr lang="en-US" altLang="en-US" dirty="0"/>
              <a:t>A transaction is said to have committed when its commit log record is output to stable storage </a:t>
            </a:r>
          </a:p>
          <a:p>
            <a:pPr lvl="1"/>
            <a:r>
              <a:rPr lang="en-US" altLang="en-US" dirty="0"/>
              <a:t>All previous log records of the transaction must have been output already </a:t>
            </a:r>
          </a:p>
          <a:p>
            <a:r>
              <a:rPr lang="en-US" altLang="en-US" dirty="0"/>
              <a:t>Writes performed by a transaction may still be in the buffer when the transaction commits, and may be output later</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defRPr/>
            </a:pPr>
            <a:r>
              <a:rPr lang="en-US" sz="3000">
                <a:effectLst>
                  <a:outerShdw blurRad="38100" dist="38100" dir="2700000" algn="tl">
                    <a:srgbClr val="C0C0C0"/>
                  </a:outerShdw>
                </a:effectLst>
              </a:rPr>
              <a:t>Immediate Database Modification Example</a:t>
            </a:r>
          </a:p>
        </p:txBody>
      </p:sp>
      <p:sp>
        <p:nvSpPr>
          <p:cNvPr id="18435" name="Rectangle 3"/>
          <p:cNvSpPr>
            <a:spLocks noGrp="1" noChangeArrowheads="1"/>
          </p:cNvSpPr>
          <p:nvPr>
            <p:ph idx="1"/>
          </p:nvPr>
        </p:nvSpPr>
        <p:spPr>
          <a:xfrm>
            <a:off x="674703" y="1102497"/>
            <a:ext cx="8170847" cy="5367972"/>
          </a:xfrm>
          <a:prstGeom prst="rect">
            <a:avLst/>
          </a:prstGeom>
        </p:spPr>
        <p:txBody>
          <a:bodyPr/>
          <a:lstStyle/>
          <a:p>
            <a:pPr>
              <a:buFont typeface="Monotype Sorts" charset="2"/>
              <a:buNone/>
            </a:pPr>
            <a:r>
              <a:rPr lang="en-US" altLang="en-US" b="1" dirty="0"/>
              <a:t>Log                                Write                     Output</a:t>
            </a:r>
            <a:endParaRPr lang="en-US" altLang="en-US" dirty="0"/>
          </a:p>
          <a:p>
            <a:pPr>
              <a:lnSpc>
                <a:spcPct val="80000"/>
              </a:lnSpc>
              <a:buFont typeface="Monotype Sorts" charset="2"/>
              <a:buNone/>
            </a:pPr>
            <a:endParaRPr lang="en-US" altLang="en-US" dirty="0"/>
          </a:p>
          <a:p>
            <a:pPr>
              <a:lnSpc>
                <a:spcPct val="60000"/>
              </a:lnSpc>
              <a:buFont typeface="Monotype Sorts" charset="2"/>
              <a:buNone/>
            </a:pPr>
            <a:r>
              <a:rPr lang="en-US" altLang="en-US" dirty="0"/>
              <a:t>&lt;</a:t>
            </a:r>
            <a:r>
              <a:rPr lang="en-US" altLang="en-US" i="1" dirty="0"/>
              <a:t>T</a:t>
            </a:r>
            <a:r>
              <a:rPr lang="en-US" altLang="en-US" baseline="-25000" dirty="0"/>
              <a:t>0</a:t>
            </a:r>
            <a:r>
              <a:rPr lang="en-US" altLang="en-US" i="1" dirty="0"/>
              <a:t> </a:t>
            </a:r>
            <a:r>
              <a:rPr lang="en-US" altLang="en-US" b="1" dirty="0"/>
              <a:t>start</a:t>
            </a:r>
            <a:r>
              <a:rPr lang="en-US" altLang="en-US" dirty="0"/>
              <a:t>&gt;</a:t>
            </a:r>
          </a:p>
          <a:p>
            <a:pPr>
              <a:buFont typeface="Monotype Sorts" charset="2"/>
              <a:buNone/>
            </a:pPr>
            <a:r>
              <a:rPr lang="en-US" altLang="en-US" dirty="0"/>
              <a:t>&lt;</a:t>
            </a:r>
            <a:r>
              <a:rPr lang="en-US" altLang="en-US" i="1" dirty="0"/>
              <a:t>T</a:t>
            </a:r>
            <a:r>
              <a:rPr lang="en-US" altLang="en-US" baseline="-25000" dirty="0"/>
              <a:t>0</a:t>
            </a:r>
            <a:r>
              <a:rPr lang="en-US" altLang="en-US" i="1" dirty="0"/>
              <a:t>,</a:t>
            </a:r>
            <a:r>
              <a:rPr lang="en-US" altLang="en-US" dirty="0"/>
              <a:t> A, 1000, 950&gt;</a:t>
            </a:r>
          </a:p>
          <a:p>
            <a:pPr>
              <a:lnSpc>
                <a:spcPct val="70000"/>
              </a:lnSpc>
              <a:buFont typeface="Monotype Sorts" charset="2"/>
              <a:buNone/>
            </a:pPr>
            <a:r>
              <a:rPr lang="en-US" altLang="en-US" i="1" dirty="0"/>
              <a:t>&lt;T</a:t>
            </a:r>
            <a:r>
              <a:rPr lang="en-US" altLang="en-US" baseline="-25000" dirty="0"/>
              <a:t>0</a:t>
            </a:r>
            <a:r>
              <a:rPr lang="en-US" altLang="en-US" i="1" dirty="0"/>
              <a:t>,</a:t>
            </a:r>
            <a:r>
              <a:rPr lang="en-US" altLang="en-US" dirty="0"/>
              <a:t> B, 2000, 2050&gt;</a:t>
            </a:r>
          </a:p>
          <a:p>
            <a:pPr>
              <a:lnSpc>
                <a:spcPct val="80000"/>
              </a:lnSpc>
              <a:buFont typeface="Monotype Sorts" charset="2"/>
              <a:buNone/>
            </a:pPr>
            <a:r>
              <a:rPr lang="en-US" altLang="en-US" dirty="0"/>
              <a:t>                                    </a:t>
            </a:r>
            <a:r>
              <a:rPr lang="en-US" altLang="en-US" i="1" dirty="0"/>
              <a:t>A</a:t>
            </a:r>
            <a:r>
              <a:rPr lang="en-US" altLang="en-US" dirty="0"/>
              <a:t> = 950</a:t>
            </a:r>
          </a:p>
          <a:p>
            <a:pPr>
              <a:lnSpc>
                <a:spcPct val="60000"/>
              </a:lnSpc>
              <a:buFont typeface="Monotype Sorts" charset="2"/>
              <a:buNone/>
            </a:pPr>
            <a:r>
              <a:rPr lang="en-US" altLang="en-US" dirty="0"/>
              <a:t>                                    </a:t>
            </a:r>
            <a:r>
              <a:rPr lang="en-US" altLang="en-US" i="1" dirty="0"/>
              <a:t>B</a:t>
            </a:r>
            <a:r>
              <a:rPr lang="en-US" altLang="en-US" dirty="0"/>
              <a:t> = 2050</a:t>
            </a:r>
          </a:p>
          <a:p>
            <a:pPr>
              <a:buFont typeface="Monotype Sorts" charset="2"/>
              <a:buNone/>
            </a:pPr>
            <a:r>
              <a:rPr lang="en-US" altLang="en-US" dirty="0"/>
              <a:t>&lt;</a:t>
            </a:r>
            <a:r>
              <a:rPr lang="en-US" altLang="en-US" i="1" dirty="0"/>
              <a:t>T</a:t>
            </a:r>
            <a:r>
              <a:rPr lang="en-US" altLang="en-US" baseline="-25000" dirty="0"/>
              <a:t>0</a:t>
            </a:r>
            <a:r>
              <a:rPr lang="en-US" altLang="en-US" dirty="0"/>
              <a:t> </a:t>
            </a:r>
            <a:r>
              <a:rPr lang="en-US" altLang="en-US" b="1" dirty="0"/>
              <a:t>commit</a:t>
            </a:r>
            <a:r>
              <a:rPr lang="en-US" altLang="en-US" dirty="0"/>
              <a:t>&gt;</a:t>
            </a:r>
          </a:p>
          <a:p>
            <a:pPr>
              <a:lnSpc>
                <a:spcPct val="80000"/>
              </a:lnSpc>
              <a:buFont typeface="Monotype Sorts" charset="2"/>
              <a:buNone/>
            </a:pPr>
            <a:r>
              <a:rPr lang="en-US" altLang="en-US" dirty="0"/>
              <a:t>&lt;</a:t>
            </a:r>
            <a:r>
              <a:rPr lang="en-US" altLang="en-US" i="1" dirty="0"/>
              <a:t>T</a:t>
            </a:r>
            <a:r>
              <a:rPr lang="en-US" altLang="en-US" baseline="-25000" dirty="0"/>
              <a:t>1</a:t>
            </a:r>
            <a:r>
              <a:rPr lang="en-US" altLang="en-US" dirty="0"/>
              <a:t> </a:t>
            </a:r>
            <a:r>
              <a:rPr lang="en-US" altLang="en-US" b="1" dirty="0"/>
              <a:t>start</a:t>
            </a:r>
            <a:r>
              <a:rPr lang="en-US" altLang="en-US" dirty="0"/>
              <a:t>&gt;</a:t>
            </a:r>
          </a:p>
          <a:p>
            <a:pPr>
              <a:lnSpc>
                <a:spcPct val="60000"/>
              </a:lnSpc>
              <a:buFont typeface="Monotype Sorts" charset="2"/>
              <a:buNone/>
            </a:pPr>
            <a:r>
              <a:rPr lang="en-US" altLang="en-US" dirty="0"/>
              <a:t>&lt;</a:t>
            </a:r>
            <a:r>
              <a:rPr lang="en-US" altLang="en-US" i="1" dirty="0"/>
              <a:t>T</a:t>
            </a:r>
            <a:r>
              <a:rPr lang="en-US" altLang="en-US" baseline="-25000" dirty="0"/>
              <a:t>1</a:t>
            </a:r>
            <a:r>
              <a:rPr lang="en-US" altLang="en-US" dirty="0"/>
              <a:t>, C, 700, 600&gt;</a:t>
            </a:r>
          </a:p>
          <a:p>
            <a:pPr>
              <a:lnSpc>
                <a:spcPct val="80000"/>
              </a:lnSpc>
              <a:buFont typeface="Monotype Sorts" charset="2"/>
              <a:buNone/>
            </a:pPr>
            <a:r>
              <a:rPr lang="en-US" altLang="en-US" dirty="0"/>
              <a:t>                                    </a:t>
            </a:r>
            <a:r>
              <a:rPr lang="en-US" altLang="en-US" i="1" dirty="0"/>
              <a:t>C</a:t>
            </a:r>
            <a:r>
              <a:rPr lang="en-US" altLang="en-US" dirty="0"/>
              <a:t> = 600</a:t>
            </a:r>
          </a:p>
          <a:p>
            <a:pPr>
              <a:lnSpc>
                <a:spcPct val="80000"/>
              </a:lnSpc>
              <a:buFont typeface="Monotype Sorts" charset="2"/>
              <a:buNone/>
            </a:pPr>
            <a:r>
              <a:rPr lang="en-US" altLang="en-US" dirty="0"/>
              <a:t>                                                                    </a:t>
            </a:r>
            <a:r>
              <a:rPr lang="en-US" altLang="en-US" i="1" dirty="0"/>
              <a:t>B</a:t>
            </a:r>
            <a:r>
              <a:rPr lang="en-US" altLang="en-US" i="1" baseline="-25000" dirty="0"/>
              <a:t>B </a:t>
            </a:r>
            <a:r>
              <a:rPr lang="en-US" altLang="en-US" dirty="0"/>
              <a:t>, </a:t>
            </a:r>
            <a:r>
              <a:rPr lang="en-US" altLang="en-US" i="1" dirty="0"/>
              <a:t>B</a:t>
            </a:r>
            <a:r>
              <a:rPr lang="en-US" altLang="en-US" i="1" baseline="-25000" dirty="0"/>
              <a:t>C</a:t>
            </a:r>
            <a:endParaRPr lang="en-US" altLang="en-US" dirty="0"/>
          </a:p>
          <a:p>
            <a:pPr>
              <a:lnSpc>
                <a:spcPct val="70000"/>
              </a:lnSpc>
              <a:buFont typeface="Monotype Sorts" charset="2"/>
              <a:buNone/>
            </a:pPr>
            <a:r>
              <a:rPr lang="en-US" altLang="en-US" dirty="0"/>
              <a:t>&lt;</a:t>
            </a:r>
            <a:r>
              <a:rPr lang="en-US" altLang="en-US" i="1" dirty="0"/>
              <a:t>T</a:t>
            </a:r>
            <a:r>
              <a:rPr lang="en-US" altLang="en-US" baseline="-25000" dirty="0"/>
              <a:t>1</a:t>
            </a:r>
            <a:r>
              <a:rPr lang="en-US" altLang="en-US" dirty="0"/>
              <a:t> </a:t>
            </a:r>
            <a:r>
              <a:rPr lang="en-US" altLang="en-US" b="1" dirty="0"/>
              <a:t>commit</a:t>
            </a:r>
            <a:r>
              <a:rPr lang="en-US" altLang="en-US" dirty="0"/>
              <a:t>&gt;</a:t>
            </a:r>
          </a:p>
          <a:p>
            <a:pPr>
              <a:lnSpc>
                <a:spcPct val="70000"/>
              </a:lnSpc>
              <a:buFont typeface="Monotype Sorts" charset="2"/>
              <a:buNone/>
            </a:pPr>
            <a:r>
              <a:rPr lang="en-US" altLang="en-US" dirty="0"/>
              <a:t>                                                                    </a:t>
            </a:r>
            <a:r>
              <a:rPr lang="en-US" altLang="en-US" i="1" dirty="0"/>
              <a:t>B</a:t>
            </a:r>
            <a:r>
              <a:rPr lang="en-US" altLang="en-US" i="1" baseline="-25000" dirty="0"/>
              <a:t>A</a:t>
            </a:r>
            <a:br>
              <a:rPr lang="en-US" altLang="en-US" i="1" baseline="-25000" dirty="0"/>
            </a:br>
            <a:endParaRPr lang="en-US" altLang="en-US" dirty="0"/>
          </a:p>
          <a:p>
            <a:r>
              <a:rPr lang="en-US" altLang="en-US" dirty="0"/>
              <a:t>Note: </a:t>
            </a:r>
            <a:r>
              <a:rPr lang="en-US" altLang="en-US" i="1" dirty="0"/>
              <a:t>B</a:t>
            </a:r>
            <a:r>
              <a:rPr lang="en-US" altLang="en-US" i="1" baseline="-25000" dirty="0"/>
              <a:t>X</a:t>
            </a:r>
            <a:r>
              <a:rPr lang="en-US" altLang="en-US" i="1" dirty="0"/>
              <a:t> </a:t>
            </a:r>
            <a:r>
              <a:rPr lang="en-US" altLang="en-US" dirty="0"/>
              <a:t>denotes block containing </a:t>
            </a:r>
            <a:r>
              <a:rPr lang="en-US" altLang="en-US" i="1" dirty="0"/>
              <a:t>X</a:t>
            </a:r>
            <a:r>
              <a:rPr lang="en-US" altLang="en-US" dirty="0"/>
              <a:t>.</a:t>
            </a:r>
          </a:p>
          <a:p>
            <a:pPr lvl="4">
              <a:buFontTx/>
              <a:buNone/>
            </a:pPr>
            <a:endParaRPr lang="en-US" altLang="en-US" dirty="0"/>
          </a:p>
        </p:txBody>
      </p:sp>
      <p:sp>
        <p:nvSpPr>
          <p:cNvPr id="18436" name="Line 4"/>
          <p:cNvSpPr>
            <a:spLocks noChangeShapeType="1"/>
          </p:cNvSpPr>
          <p:nvPr/>
        </p:nvSpPr>
        <p:spPr bwMode="auto">
          <a:xfrm>
            <a:off x="914400" y="1592263"/>
            <a:ext cx="662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37" name="AutoShape 6"/>
          <p:cNvSpPr>
            <a:spLocks noChangeArrowheads="1"/>
          </p:cNvSpPr>
          <p:nvPr/>
        </p:nvSpPr>
        <p:spPr bwMode="auto">
          <a:xfrm>
            <a:off x="6104200" y="4264434"/>
            <a:ext cx="2179637" cy="563562"/>
          </a:xfrm>
          <a:prstGeom prst="wedgeRoundRectCallout">
            <a:avLst>
              <a:gd name="adj1" fmla="val -56847"/>
              <a:gd name="adj2" fmla="val 67463"/>
              <a:gd name="adj3" fmla="val 16667"/>
            </a:avLst>
          </a:prstGeom>
          <a:solidFill>
            <a:schemeClr val="accent1"/>
          </a:solidFill>
          <a:ln w="9525">
            <a:solidFill>
              <a:schemeClr val="tx1"/>
            </a:solidFill>
            <a:miter lim="800000"/>
            <a:headEnd/>
            <a:tailEnd/>
          </a:ln>
        </p:spPr>
        <p:txBody>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r>
              <a:rPr lang="en-US" altLang="en-US" dirty="0"/>
              <a:t>B</a:t>
            </a:r>
            <a:r>
              <a:rPr lang="en-US" altLang="en-US" baseline="-25000" dirty="0"/>
              <a:t>C</a:t>
            </a:r>
            <a:r>
              <a:rPr lang="en-US" altLang="en-US" dirty="0"/>
              <a:t> output before T</a:t>
            </a:r>
            <a:r>
              <a:rPr lang="en-US" altLang="en-US" baseline="-25000" dirty="0"/>
              <a:t>1 </a:t>
            </a:r>
            <a:r>
              <a:rPr lang="en-US" altLang="en-US" dirty="0"/>
              <a:t>commits</a:t>
            </a:r>
          </a:p>
        </p:txBody>
      </p:sp>
      <p:sp>
        <p:nvSpPr>
          <p:cNvPr id="18438" name="AutoShape 7"/>
          <p:cNvSpPr>
            <a:spLocks noChangeArrowheads="1"/>
          </p:cNvSpPr>
          <p:nvPr/>
        </p:nvSpPr>
        <p:spPr bwMode="auto">
          <a:xfrm>
            <a:off x="6104199" y="5906907"/>
            <a:ext cx="2179637" cy="563562"/>
          </a:xfrm>
          <a:prstGeom prst="wedgeRoundRectCallout">
            <a:avLst>
              <a:gd name="adj1" fmla="val -70102"/>
              <a:gd name="adj2" fmla="val -48875"/>
              <a:gd name="adj3" fmla="val 16667"/>
            </a:avLst>
          </a:prstGeom>
          <a:solidFill>
            <a:schemeClr val="accent1"/>
          </a:solidFill>
          <a:ln w="9525">
            <a:solidFill>
              <a:schemeClr val="tx1"/>
            </a:solidFill>
            <a:miter lim="800000"/>
            <a:headEnd/>
            <a:tailEnd/>
          </a:ln>
        </p:spPr>
        <p:txBody>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r>
              <a:rPr lang="en-US" altLang="en-US"/>
              <a:t>B</a:t>
            </a:r>
            <a:r>
              <a:rPr lang="en-US" altLang="en-US" baseline="-25000"/>
              <a:t>A</a:t>
            </a:r>
            <a:r>
              <a:rPr lang="en-US" altLang="en-US"/>
              <a:t> output after T</a:t>
            </a:r>
            <a:r>
              <a:rPr lang="en-US" altLang="en-US" baseline="-25000"/>
              <a:t>0 </a:t>
            </a:r>
            <a:r>
              <a:rPr lang="en-US" altLang="en-US"/>
              <a:t>commits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Concurrency Control and Recovery</a:t>
            </a:r>
          </a:p>
        </p:txBody>
      </p:sp>
      <p:sp>
        <p:nvSpPr>
          <p:cNvPr id="19459" name="Rectangle 3"/>
          <p:cNvSpPr>
            <a:spLocks noGrp="1" noChangeArrowheads="1"/>
          </p:cNvSpPr>
          <p:nvPr>
            <p:ph idx="1"/>
          </p:nvPr>
        </p:nvSpPr>
        <p:spPr>
          <a:xfrm>
            <a:off x="701336" y="1102497"/>
            <a:ext cx="7812349" cy="5367972"/>
          </a:xfrm>
        </p:spPr>
        <p:txBody>
          <a:bodyPr/>
          <a:lstStyle/>
          <a:p>
            <a:r>
              <a:rPr lang="en-US" altLang="en-US" dirty="0"/>
              <a:t>With concurrent transactions, all transactions share a single disk buffer and a single log</a:t>
            </a:r>
          </a:p>
          <a:p>
            <a:pPr lvl="1"/>
            <a:r>
              <a:rPr lang="en-US" altLang="en-US" dirty="0"/>
              <a:t>A buffer block can have data items updated by one or more transactions</a:t>
            </a:r>
          </a:p>
          <a:p>
            <a:r>
              <a:rPr lang="en-US" altLang="en-US" dirty="0"/>
              <a:t>We assume that </a:t>
            </a:r>
            <a:r>
              <a:rPr lang="en-US" altLang="en-US" i="1" dirty="0">
                <a:solidFill>
                  <a:srgbClr val="002060"/>
                </a:solidFill>
              </a:rPr>
              <a:t>if a transaction </a:t>
            </a:r>
            <a:r>
              <a:rPr lang="en-US" altLang="en-US" i="1" dirty="0" err="1">
                <a:solidFill>
                  <a:srgbClr val="002060"/>
                </a:solidFill>
              </a:rPr>
              <a:t>T</a:t>
            </a:r>
            <a:r>
              <a:rPr lang="en-US" altLang="en-US" i="1" baseline="-25000" dirty="0" err="1">
                <a:solidFill>
                  <a:srgbClr val="002060"/>
                </a:solidFill>
              </a:rPr>
              <a:t>i</a:t>
            </a:r>
            <a:r>
              <a:rPr lang="en-US" altLang="en-US" i="1" dirty="0">
                <a:solidFill>
                  <a:srgbClr val="002060"/>
                </a:solidFill>
              </a:rPr>
              <a:t> has modified an item, no other transaction can modify the same item until </a:t>
            </a:r>
            <a:r>
              <a:rPr lang="en-US" altLang="en-US" i="1" dirty="0" err="1">
                <a:solidFill>
                  <a:srgbClr val="002060"/>
                </a:solidFill>
              </a:rPr>
              <a:t>T</a:t>
            </a:r>
            <a:r>
              <a:rPr lang="en-US" altLang="en-US" i="1" baseline="-25000" dirty="0" err="1">
                <a:solidFill>
                  <a:srgbClr val="002060"/>
                </a:solidFill>
              </a:rPr>
              <a:t>i</a:t>
            </a:r>
            <a:r>
              <a:rPr lang="en-US" altLang="en-US" i="1" baseline="-25000" dirty="0">
                <a:solidFill>
                  <a:srgbClr val="002060"/>
                </a:solidFill>
              </a:rPr>
              <a:t>  </a:t>
            </a:r>
            <a:r>
              <a:rPr lang="en-US" altLang="en-US" i="1" dirty="0">
                <a:solidFill>
                  <a:srgbClr val="002060"/>
                </a:solidFill>
              </a:rPr>
              <a:t>has committed or aborted</a:t>
            </a:r>
          </a:p>
          <a:p>
            <a:pPr lvl="1"/>
            <a:r>
              <a:rPr lang="en-US" altLang="en-US" dirty="0"/>
              <a:t>i.e., the updates of uncommitted transactions should not be visible to other transactions</a:t>
            </a:r>
          </a:p>
          <a:p>
            <a:pPr lvl="2"/>
            <a:r>
              <a:rPr lang="en-US" altLang="en-US" dirty="0"/>
              <a:t>Otherwise, how to perform undo if </a:t>
            </a:r>
            <a:r>
              <a:rPr lang="en-US" altLang="en-US" i="1" dirty="0">
                <a:solidFill>
                  <a:srgbClr val="002060"/>
                </a:solidFill>
              </a:rPr>
              <a:t>T</a:t>
            </a:r>
            <a:r>
              <a:rPr lang="en-US" altLang="en-US" i="1" baseline="-25000" dirty="0">
                <a:solidFill>
                  <a:srgbClr val="002060"/>
                </a:solidFill>
              </a:rPr>
              <a:t>1</a:t>
            </a:r>
            <a:r>
              <a:rPr lang="en-US" altLang="en-US" dirty="0">
                <a:solidFill>
                  <a:srgbClr val="002060"/>
                </a:solidFill>
              </a:rPr>
              <a:t> </a:t>
            </a:r>
            <a:r>
              <a:rPr lang="en-US" altLang="en-US" dirty="0"/>
              <a:t>updates A, then </a:t>
            </a:r>
            <a:r>
              <a:rPr lang="en-US" altLang="en-US" i="1" dirty="0">
                <a:solidFill>
                  <a:srgbClr val="002060"/>
                </a:solidFill>
              </a:rPr>
              <a:t>T</a:t>
            </a:r>
            <a:r>
              <a:rPr lang="en-US" altLang="en-US" i="1" baseline="-25000" dirty="0">
                <a:solidFill>
                  <a:srgbClr val="002060"/>
                </a:solidFill>
              </a:rPr>
              <a:t>2</a:t>
            </a:r>
            <a:r>
              <a:rPr lang="en-US" altLang="en-US" dirty="0">
                <a:solidFill>
                  <a:srgbClr val="002060"/>
                </a:solidFill>
              </a:rPr>
              <a:t> </a:t>
            </a:r>
            <a:r>
              <a:rPr lang="en-US" altLang="en-US" dirty="0"/>
              <a:t>updates A and commits, and finally </a:t>
            </a:r>
            <a:r>
              <a:rPr lang="en-US" altLang="en-US" i="1" dirty="0">
                <a:solidFill>
                  <a:srgbClr val="002060"/>
                </a:solidFill>
              </a:rPr>
              <a:t>T</a:t>
            </a:r>
            <a:r>
              <a:rPr lang="en-US" altLang="en-US" i="1" baseline="-25000" dirty="0">
                <a:solidFill>
                  <a:srgbClr val="002060"/>
                </a:solidFill>
              </a:rPr>
              <a:t>1</a:t>
            </a:r>
            <a:r>
              <a:rPr lang="en-US" altLang="en-US" i="1" baseline="-25000" dirty="0">
                <a:solidFill>
                  <a:srgbClr val="000099"/>
                </a:solidFill>
              </a:rPr>
              <a:t> </a:t>
            </a:r>
            <a:r>
              <a:rPr lang="en-US" altLang="en-US" dirty="0"/>
              <a:t>has to abort?</a:t>
            </a:r>
          </a:p>
          <a:p>
            <a:pPr lvl="1"/>
            <a:r>
              <a:rPr lang="en-US" altLang="en-US" dirty="0"/>
              <a:t>Can be ensured by obtaining exclusive locks on updated items and holding the locks till end of transaction (</a:t>
            </a:r>
            <a:r>
              <a:rPr lang="en-US" altLang="en-US" dirty="0">
                <a:solidFill>
                  <a:srgbClr val="C00000"/>
                </a:solidFill>
              </a:rPr>
              <a:t>strict two-phase locking</a:t>
            </a:r>
            <a:r>
              <a:rPr lang="en-US" altLang="en-US" dirty="0"/>
              <a:t>)</a:t>
            </a:r>
          </a:p>
          <a:p>
            <a:r>
              <a:rPr lang="en-US" altLang="en-US" dirty="0"/>
              <a:t>Log records of different transactions may be interspersed in the log.</a:t>
            </a:r>
          </a:p>
          <a:p>
            <a:endParaRPr lang="en-US"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Undo and Redo Operations</a:t>
            </a:r>
          </a:p>
        </p:txBody>
      </p:sp>
      <p:sp>
        <p:nvSpPr>
          <p:cNvPr id="20483" name="Rectangle 3"/>
          <p:cNvSpPr>
            <a:spLocks noGrp="1" noChangeArrowheads="1"/>
          </p:cNvSpPr>
          <p:nvPr>
            <p:ph idx="1"/>
          </p:nvPr>
        </p:nvSpPr>
        <p:spPr>
          <a:xfrm>
            <a:off x="656948" y="1102497"/>
            <a:ext cx="7776838" cy="5367972"/>
          </a:xfrm>
        </p:spPr>
        <p:txBody>
          <a:bodyPr/>
          <a:lstStyle/>
          <a:p>
            <a:r>
              <a:rPr lang="en-US" altLang="en-US" sz="2000" b="1" dirty="0">
                <a:solidFill>
                  <a:srgbClr val="002060"/>
                </a:solidFill>
              </a:rPr>
              <a:t>Undo and Redo of Transactions</a:t>
            </a:r>
          </a:p>
          <a:p>
            <a:pPr lvl="1"/>
            <a:r>
              <a:rPr lang="en-US" altLang="en-US" sz="2000" b="1" dirty="0"/>
              <a:t>undo</a:t>
            </a:r>
            <a:r>
              <a:rPr lang="en-US" altLang="en-US" sz="2000" dirty="0"/>
              <a:t>(</a:t>
            </a:r>
            <a:r>
              <a:rPr lang="en-US" altLang="en-US" sz="2000" i="1" dirty="0" err="1"/>
              <a:t>T</a:t>
            </a:r>
            <a:r>
              <a:rPr lang="en-US" altLang="en-US" sz="2000" baseline="-25000" dirty="0" err="1"/>
              <a:t>i</a:t>
            </a:r>
            <a:r>
              <a:rPr lang="en-US" altLang="en-US" sz="2000" dirty="0"/>
              <a:t>)  -- restores the value of all data items updated by </a:t>
            </a:r>
            <a:r>
              <a:rPr lang="en-US" altLang="en-US" sz="2000" i="1" dirty="0" err="1"/>
              <a:t>T</a:t>
            </a:r>
            <a:r>
              <a:rPr lang="en-US" altLang="en-US" sz="2000" i="1" baseline="-25000" dirty="0" err="1"/>
              <a:t>i</a:t>
            </a:r>
            <a:r>
              <a:rPr lang="en-US" altLang="en-US" sz="2000" dirty="0"/>
              <a:t> to their old values, going backwards from the last log record for </a:t>
            </a:r>
            <a:r>
              <a:rPr lang="en-US" altLang="en-US" sz="2000" i="1" dirty="0" err="1"/>
              <a:t>T</a:t>
            </a:r>
            <a:r>
              <a:rPr lang="en-US" altLang="en-US" sz="2000" i="1" baseline="-25000" dirty="0" err="1"/>
              <a:t>i</a:t>
            </a:r>
            <a:endParaRPr lang="en-US" altLang="en-US" sz="2000" i="1" dirty="0"/>
          </a:p>
          <a:p>
            <a:pPr lvl="2"/>
            <a:r>
              <a:rPr lang="en-US" altLang="en-US" sz="2000" dirty="0"/>
              <a:t>Each time a data item X is restored to its old value V a special  log record </a:t>
            </a:r>
            <a:r>
              <a:rPr lang="en-US" altLang="en-US" sz="2000" i="1" dirty="0"/>
              <a:t>&lt;</a:t>
            </a:r>
            <a:r>
              <a:rPr lang="en-US" altLang="en-US" sz="2000" i="1" dirty="0" err="1"/>
              <a:t>T</a:t>
            </a:r>
            <a:r>
              <a:rPr lang="en-US" altLang="en-US" sz="2000" i="1" baseline="-25000" dirty="0" err="1"/>
              <a:t>i</a:t>
            </a:r>
            <a:r>
              <a:rPr lang="en-US" altLang="en-US" sz="2000" i="1" dirty="0"/>
              <a:t> , X, V&gt; </a:t>
            </a:r>
            <a:r>
              <a:rPr lang="en-US" altLang="en-US" sz="2000" dirty="0"/>
              <a:t>is written out</a:t>
            </a:r>
          </a:p>
          <a:p>
            <a:pPr lvl="2"/>
            <a:r>
              <a:rPr lang="en-US" altLang="en-US" sz="2000" dirty="0"/>
              <a:t>When undo of a transaction is complete, a log record </a:t>
            </a:r>
            <a:br>
              <a:rPr lang="en-US" altLang="en-US" sz="2000" dirty="0"/>
            </a:br>
            <a:r>
              <a:rPr lang="en-US" altLang="en-US" sz="2000" i="1" dirty="0"/>
              <a:t>&lt;</a:t>
            </a:r>
            <a:r>
              <a:rPr lang="en-US" altLang="en-US" sz="2000" i="1" dirty="0" err="1"/>
              <a:t>T</a:t>
            </a:r>
            <a:r>
              <a:rPr lang="en-US" altLang="en-US" sz="2000" i="1" baseline="-25000" dirty="0" err="1"/>
              <a:t>i</a:t>
            </a:r>
            <a:r>
              <a:rPr lang="en-US" altLang="en-US" sz="2000" i="1" dirty="0"/>
              <a:t> </a:t>
            </a:r>
            <a:r>
              <a:rPr lang="en-US" altLang="en-US" sz="2000" b="1" dirty="0"/>
              <a:t>abort</a:t>
            </a:r>
            <a:r>
              <a:rPr lang="en-US" altLang="en-US" sz="2000" i="1" dirty="0"/>
              <a:t>&gt; </a:t>
            </a:r>
            <a:r>
              <a:rPr lang="en-US" altLang="en-US" sz="2000" dirty="0"/>
              <a:t>is written out.</a:t>
            </a:r>
          </a:p>
          <a:p>
            <a:pPr lvl="1"/>
            <a:r>
              <a:rPr lang="en-US" altLang="en-US" sz="2000" b="1" dirty="0"/>
              <a:t>redo</a:t>
            </a:r>
            <a:r>
              <a:rPr lang="en-US" altLang="en-US" sz="2000" dirty="0"/>
              <a:t>(</a:t>
            </a:r>
            <a:r>
              <a:rPr lang="en-US" altLang="en-US" sz="2000" i="1" dirty="0" err="1"/>
              <a:t>T</a:t>
            </a:r>
            <a:r>
              <a:rPr lang="en-US" altLang="en-US" sz="2000" baseline="-25000" dirty="0" err="1"/>
              <a:t>i</a:t>
            </a:r>
            <a:r>
              <a:rPr lang="en-US" altLang="en-US" sz="2000" dirty="0"/>
              <a:t>)  -- sets the value of all data items updated by </a:t>
            </a:r>
            <a:r>
              <a:rPr lang="en-US" altLang="en-US" sz="2000" i="1" dirty="0" err="1"/>
              <a:t>T</a:t>
            </a:r>
            <a:r>
              <a:rPr lang="en-US" altLang="en-US" sz="2000" i="1" baseline="-25000" dirty="0" err="1"/>
              <a:t>i</a:t>
            </a:r>
            <a:r>
              <a:rPr lang="en-US" altLang="en-US" sz="2000" i="1" baseline="-25000" dirty="0"/>
              <a:t> </a:t>
            </a:r>
            <a:r>
              <a:rPr lang="en-US" altLang="en-US" sz="2000" i="1" dirty="0"/>
              <a:t> </a:t>
            </a:r>
            <a:r>
              <a:rPr lang="en-US" altLang="en-US" sz="2000" dirty="0"/>
              <a:t>to the new values, going forward from the first log record for </a:t>
            </a:r>
            <a:r>
              <a:rPr lang="en-US" altLang="en-US" sz="2000" i="1" dirty="0" err="1"/>
              <a:t>T</a:t>
            </a:r>
            <a:r>
              <a:rPr lang="en-US" altLang="en-US" sz="2000" i="1" baseline="-25000" dirty="0" err="1"/>
              <a:t>i</a:t>
            </a:r>
            <a:endParaRPr lang="en-US" altLang="en-US" sz="2000" b="1" dirty="0">
              <a:solidFill>
                <a:schemeClr val="tx2"/>
              </a:solidFill>
            </a:endParaRPr>
          </a:p>
          <a:p>
            <a:pPr lvl="2"/>
            <a:r>
              <a:rPr lang="en-US" altLang="en-US" sz="2000" dirty="0"/>
              <a:t>No logging is done in this case</a:t>
            </a:r>
          </a:p>
          <a:p>
            <a:endParaRPr lang="en-US" altLang="en-US" sz="2000" i="1" dirty="0"/>
          </a:p>
          <a:p>
            <a:endParaRPr lang="en-US" altLang="en-US" sz="2000" i="1" baseline="-25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 System</a:t>
            </a:r>
          </a:p>
        </p:txBody>
      </p:sp>
      <p:sp>
        <p:nvSpPr>
          <p:cNvPr id="3" name="TextBox 2"/>
          <p:cNvSpPr txBox="1"/>
          <p:nvPr/>
        </p:nvSpPr>
        <p:spPr>
          <a:xfrm>
            <a:off x="486888" y="1448790"/>
            <a:ext cx="5854488" cy="4401205"/>
          </a:xfrm>
          <a:prstGeom prst="rect">
            <a:avLst/>
          </a:prstGeom>
          <a:noFill/>
        </p:spPr>
        <p:txBody>
          <a:bodyPr wrap="none" rtlCol="0">
            <a:spAutoFit/>
          </a:bodyPr>
          <a:lstStyle/>
          <a:p>
            <a:pPr>
              <a:lnSpc>
                <a:spcPct val="150000"/>
              </a:lnSpc>
            </a:pPr>
            <a:r>
              <a:rPr lang="en-US" dirty="0" smtClean="0"/>
              <a:t>19.1 </a:t>
            </a:r>
            <a:r>
              <a:rPr lang="en-US" dirty="0"/>
              <a:t>Failure Classification </a:t>
            </a:r>
            <a:r>
              <a:rPr lang="en-US" dirty="0" smtClean="0"/>
              <a:t> 			page 721</a:t>
            </a:r>
            <a:endParaRPr lang="en-US" dirty="0"/>
          </a:p>
          <a:p>
            <a:pPr>
              <a:lnSpc>
                <a:spcPct val="150000"/>
              </a:lnSpc>
            </a:pPr>
            <a:r>
              <a:rPr lang="en-US" dirty="0"/>
              <a:t>19.2 </a:t>
            </a:r>
            <a:r>
              <a:rPr lang="en-US" dirty="0" smtClean="0"/>
              <a:t>Storage  				page </a:t>
            </a:r>
            <a:r>
              <a:rPr lang="en-US" dirty="0"/>
              <a:t>722</a:t>
            </a:r>
          </a:p>
          <a:p>
            <a:pPr>
              <a:lnSpc>
                <a:spcPct val="150000"/>
              </a:lnSpc>
            </a:pPr>
            <a:r>
              <a:rPr lang="en-US" dirty="0"/>
              <a:t>19.3 Recovery and Atomicity </a:t>
            </a:r>
            <a:r>
              <a:rPr lang="en-US" dirty="0" smtClean="0"/>
              <a:t>			page 726</a:t>
            </a:r>
            <a:endParaRPr lang="en-US" dirty="0"/>
          </a:p>
          <a:p>
            <a:pPr>
              <a:lnSpc>
                <a:spcPct val="150000"/>
              </a:lnSpc>
            </a:pPr>
            <a:r>
              <a:rPr lang="en-US" dirty="0"/>
              <a:t>19.4 Recovery Algorithm </a:t>
            </a:r>
            <a:r>
              <a:rPr lang="en-US" dirty="0" smtClean="0"/>
              <a:t>			page 735</a:t>
            </a:r>
            <a:endParaRPr lang="en-US" dirty="0"/>
          </a:p>
          <a:p>
            <a:pPr>
              <a:lnSpc>
                <a:spcPct val="150000"/>
              </a:lnSpc>
            </a:pPr>
            <a:r>
              <a:rPr lang="en-US" dirty="0"/>
              <a:t>19.5 Buffer Management </a:t>
            </a:r>
            <a:r>
              <a:rPr lang="en-US" dirty="0" smtClean="0"/>
              <a:t>			page 738</a:t>
            </a:r>
            <a:endParaRPr lang="en-US" dirty="0"/>
          </a:p>
          <a:p>
            <a:pPr>
              <a:lnSpc>
                <a:spcPct val="150000"/>
              </a:lnSpc>
            </a:pPr>
            <a:r>
              <a:rPr lang="en-US" dirty="0"/>
              <a:t>19.6 Failure with Loss of Nonvolatile </a:t>
            </a:r>
            <a:r>
              <a:rPr lang="en-US" dirty="0" smtClean="0"/>
              <a:t>Storage           </a:t>
            </a:r>
            <a:endParaRPr lang="en-US" dirty="0"/>
          </a:p>
          <a:p>
            <a:pPr>
              <a:lnSpc>
                <a:spcPct val="150000"/>
              </a:lnSpc>
            </a:pPr>
            <a:r>
              <a:rPr lang="en-US" dirty="0"/>
              <a:t>19.7 High Availability Using Remote Backup</a:t>
            </a:r>
          </a:p>
          <a:p>
            <a:pPr>
              <a:lnSpc>
                <a:spcPct val="150000"/>
              </a:lnSpc>
            </a:pPr>
            <a:r>
              <a:rPr lang="en-US" dirty="0"/>
              <a:t>19.8 Early Lock Release and Logical Undo Operations</a:t>
            </a:r>
          </a:p>
          <a:p>
            <a:pPr>
              <a:lnSpc>
                <a:spcPct val="150000"/>
              </a:lnSpc>
            </a:pPr>
            <a:r>
              <a:rPr lang="en-US" dirty="0"/>
              <a:t>19.9 ARIES</a:t>
            </a:r>
          </a:p>
          <a:p>
            <a:pPr>
              <a:lnSpc>
                <a:spcPct val="150000"/>
              </a:lnSpc>
            </a:pPr>
            <a:r>
              <a:rPr lang="en-US" dirty="0"/>
              <a:t>19.10 Remote Backup Systems </a:t>
            </a:r>
          </a:p>
          <a:p>
            <a:pPr>
              <a:lnSpc>
                <a:spcPct val="150000"/>
              </a:lnSpc>
            </a:pPr>
            <a:r>
              <a:rPr lang="en-US" dirty="0"/>
              <a:t>19.11 Summary </a:t>
            </a:r>
          </a:p>
          <a:p>
            <a:endParaRPr lang="en-US" dirty="0"/>
          </a:p>
        </p:txBody>
      </p:sp>
    </p:spTree>
    <p:extLst>
      <p:ext uri="{BB962C8B-B14F-4D97-AF65-F5344CB8AC3E}">
        <p14:creationId xmlns:p14="http://schemas.microsoft.com/office/powerpoint/2010/main" val="16745241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Undo and Redo Operations</a:t>
            </a:r>
          </a:p>
        </p:txBody>
      </p:sp>
      <p:sp>
        <p:nvSpPr>
          <p:cNvPr id="103427" name="Rectangle 3"/>
          <p:cNvSpPr>
            <a:spLocks noGrp="1" noChangeArrowheads="1"/>
          </p:cNvSpPr>
          <p:nvPr>
            <p:ph idx="1"/>
          </p:nvPr>
        </p:nvSpPr>
        <p:spPr>
          <a:xfrm>
            <a:off x="701336" y="1102497"/>
            <a:ext cx="7776839" cy="5367972"/>
          </a:xfrm>
        </p:spPr>
        <p:txBody>
          <a:bodyPr/>
          <a:lstStyle/>
          <a:p>
            <a:r>
              <a:rPr lang="en-US" altLang="en-US" b="1" dirty="0">
                <a:solidFill>
                  <a:srgbClr val="002060"/>
                </a:solidFill>
              </a:rPr>
              <a:t>Undo</a:t>
            </a:r>
            <a:r>
              <a:rPr lang="en-US" altLang="en-US" dirty="0"/>
              <a:t> of a log record </a:t>
            </a:r>
            <a:r>
              <a:rPr lang="en-US" altLang="en-US" i="1" dirty="0"/>
              <a:t>&lt;</a:t>
            </a:r>
            <a:r>
              <a:rPr lang="en-US" altLang="en-US" i="1" dirty="0" err="1"/>
              <a:t>T</a:t>
            </a:r>
            <a:r>
              <a:rPr lang="en-US" altLang="en-US" i="1" baseline="-25000" dirty="0" err="1"/>
              <a:t>i</a:t>
            </a:r>
            <a:r>
              <a:rPr lang="en-US" altLang="en-US" i="1" dirty="0"/>
              <a:t>, X,  V</a:t>
            </a:r>
            <a:r>
              <a:rPr lang="en-US" altLang="en-US" i="1" baseline="-25000" dirty="0"/>
              <a:t>1</a:t>
            </a:r>
            <a:r>
              <a:rPr lang="en-US" altLang="en-US" i="1" dirty="0"/>
              <a:t>,  V</a:t>
            </a:r>
            <a:r>
              <a:rPr lang="en-US" altLang="en-US" i="1" baseline="-25000" dirty="0"/>
              <a:t>2</a:t>
            </a:r>
            <a:r>
              <a:rPr lang="en-US" altLang="en-US" i="1" dirty="0"/>
              <a:t>&gt; </a:t>
            </a:r>
            <a:r>
              <a:rPr lang="en-US" altLang="en-US" dirty="0"/>
              <a:t>writes the </a:t>
            </a:r>
            <a:r>
              <a:rPr lang="en-US" altLang="en-US" b="1" dirty="0"/>
              <a:t>old</a:t>
            </a:r>
            <a:r>
              <a:rPr lang="en-US" altLang="en-US" dirty="0"/>
              <a:t> value </a:t>
            </a:r>
            <a:r>
              <a:rPr lang="en-US" altLang="en-US" i="1" dirty="0"/>
              <a:t>V</a:t>
            </a:r>
            <a:r>
              <a:rPr lang="en-US" altLang="en-US" i="1" baseline="-25000" dirty="0"/>
              <a:t>1</a:t>
            </a:r>
            <a:r>
              <a:rPr lang="en-US" altLang="en-US" i="1" dirty="0"/>
              <a:t> </a:t>
            </a:r>
            <a:r>
              <a:rPr lang="en-US" altLang="en-US" dirty="0"/>
              <a:t>to</a:t>
            </a:r>
            <a:r>
              <a:rPr lang="en-US" altLang="en-US" i="1" dirty="0"/>
              <a:t> X</a:t>
            </a:r>
          </a:p>
          <a:p>
            <a:r>
              <a:rPr lang="en-US" altLang="en-US" b="1" dirty="0">
                <a:solidFill>
                  <a:srgbClr val="002060"/>
                </a:solidFill>
              </a:rPr>
              <a:t>Redo</a:t>
            </a:r>
            <a:r>
              <a:rPr lang="en-US" altLang="en-US" dirty="0"/>
              <a:t> of a log record </a:t>
            </a:r>
            <a:r>
              <a:rPr lang="en-US" altLang="en-US" i="1" dirty="0"/>
              <a:t>&lt;</a:t>
            </a:r>
            <a:r>
              <a:rPr lang="en-US" altLang="en-US" i="1" dirty="0" err="1"/>
              <a:t>T</a:t>
            </a:r>
            <a:r>
              <a:rPr lang="en-US" altLang="en-US" i="1" baseline="-25000" dirty="0" err="1"/>
              <a:t>i</a:t>
            </a:r>
            <a:r>
              <a:rPr lang="en-US" altLang="en-US" i="1" dirty="0"/>
              <a:t>, X,  V</a:t>
            </a:r>
            <a:r>
              <a:rPr lang="en-US" altLang="en-US" i="1" baseline="-25000" dirty="0"/>
              <a:t>1</a:t>
            </a:r>
            <a:r>
              <a:rPr lang="en-US" altLang="en-US" i="1" dirty="0"/>
              <a:t>,  V</a:t>
            </a:r>
            <a:r>
              <a:rPr lang="en-US" altLang="en-US" i="1" baseline="-25000" dirty="0"/>
              <a:t>2</a:t>
            </a:r>
            <a:r>
              <a:rPr lang="en-US" altLang="en-US" i="1" dirty="0"/>
              <a:t>&gt; </a:t>
            </a:r>
            <a:r>
              <a:rPr lang="en-US" altLang="en-US" dirty="0"/>
              <a:t>writes the </a:t>
            </a:r>
            <a:r>
              <a:rPr lang="en-US" altLang="en-US" b="1" dirty="0"/>
              <a:t>new</a:t>
            </a:r>
            <a:r>
              <a:rPr lang="en-US" altLang="en-US" dirty="0"/>
              <a:t> value </a:t>
            </a:r>
            <a:r>
              <a:rPr lang="en-US" altLang="en-US" i="1" dirty="0"/>
              <a:t>V</a:t>
            </a:r>
            <a:r>
              <a:rPr lang="en-US" altLang="en-US" i="1" baseline="-25000" dirty="0"/>
              <a:t>2</a:t>
            </a:r>
            <a:r>
              <a:rPr lang="en-US" altLang="en-US" i="1" dirty="0"/>
              <a:t> </a:t>
            </a:r>
            <a:r>
              <a:rPr lang="en-US" altLang="en-US" dirty="0"/>
              <a:t>to</a:t>
            </a:r>
            <a:r>
              <a:rPr lang="en-US" altLang="en-US" i="1" dirty="0"/>
              <a:t> X</a:t>
            </a:r>
          </a:p>
          <a:p>
            <a:r>
              <a:rPr lang="en-US" altLang="en-US" b="1" dirty="0">
                <a:solidFill>
                  <a:srgbClr val="002060"/>
                </a:solidFill>
              </a:rPr>
              <a:t>Undo and Redo of Transactions</a:t>
            </a:r>
          </a:p>
          <a:p>
            <a:pPr lvl="1"/>
            <a:r>
              <a:rPr lang="en-US" altLang="en-US" b="1" dirty="0"/>
              <a:t>undo</a:t>
            </a:r>
            <a:r>
              <a:rPr lang="en-US" altLang="en-US" dirty="0"/>
              <a:t>(</a:t>
            </a:r>
            <a:r>
              <a:rPr lang="en-US" altLang="en-US" i="1" dirty="0" err="1"/>
              <a:t>T</a:t>
            </a:r>
            <a:r>
              <a:rPr lang="en-US" altLang="en-US" baseline="-25000" dirty="0" err="1"/>
              <a:t>i</a:t>
            </a:r>
            <a:r>
              <a:rPr lang="en-US" altLang="en-US" dirty="0"/>
              <a:t>) restores the value of all data items updated by </a:t>
            </a:r>
            <a:r>
              <a:rPr lang="en-US" altLang="en-US" i="1" dirty="0" err="1"/>
              <a:t>T</a:t>
            </a:r>
            <a:r>
              <a:rPr lang="en-US" altLang="en-US" i="1" baseline="-25000" dirty="0" err="1"/>
              <a:t>i</a:t>
            </a:r>
            <a:r>
              <a:rPr lang="en-US" altLang="en-US" dirty="0"/>
              <a:t> to their old values, going backwards from the last log record for </a:t>
            </a:r>
            <a:r>
              <a:rPr lang="en-US" altLang="en-US" i="1" dirty="0" err="1"/>
              <a:t>T</a:t>
            </a:r>
            <a:r>
              <a:rPr lang="en-US" altLang="en-US" i="1" baseline="-25000" dirty="0" err="1"/>
              <a:t>i</a:t>
            </a:r>
            <a:endParaRPr lang="en-US" altLang="en-US" i="1" dirty="0"/>
          </a:p>
          <a:p>
            <a:pPr lvl="2"/>
            <a:r>
              <a:rPr lang="en-US" altLang="en-US" dirty="0"/>
              <a:t>Each time a data item X is restored to its old value V a special  log record </a:t>
            </a:r>
            <a:r>
              <a:rPr lang="en-US" altLang="en-US" i="1" dirty="0"/>
              <a:t>&lt;</a:t>
            </a:r>
            <a:r>
              <a:rPr lang="en-US" altLang="en-US" i="1" dirty="0" err="1"/>
              <a:t>T</a:t>
            </a:r>
            <a:r>
              <a:rPr lang="en-US" altLang="en-US" i="1" baseline="-25000" dirty="0" err="1"/>
              <a:t>i</a:t>
            </a:r>
            <a:r>
              <a:rPr lang="en-US" altLang="en-US" i="1" dirty="0"/>
              <a:t> , X, V&gt; </a:t>
            </a:r>
            <a:r>
              <a:rPr lang="en-US" altLang="en-US" dirty="0"/>
              <a:t>is written out</a:t>
            </a:r>
          </a:p>
          <a:p>
            <a:pPr lvl="2"/>
            <a:r>
              <a:rPr lang="en-US" altLang="en-US" dirty="0"/>
              <a:t>When undo of a transaction is complete, a log record </a:t>
            </a:r>
            <a:br>
              <a:rPr lang="en-US" altLang="en-US" dirty="0"/>
            </a:br>
            <a:r>
              <a:rPr lang="en-US" altLang="en-US" i="1" dirty="0"/>
              <a:t>&lt;</a:t>
            </a:r>
            <a:r>
              <a:rPr lang="en-US" altLang="en-US" i="1" dirty="0" err="1"/>
              <a:t>T</a:t>
            </a:r>
            <a:r>
              <a:rPr lang="en-US" altLang="en-US" i="1" baseline="-25000" dirty="0" err="1"/>
              <a:t>i</a:t>
            </a:r>
            <a:r>
              <a:rPr lang="en-US" altLang="en-US" i="1" dirty="0"/>
              <a:t> </a:t>
            </a:r>
            <a:r>
              <a:rPr lang="en-US" altLang="en-US" b="1" dirty="0"/>
              <a:t>abort</a:t>
            </a:r>
            <a:r>
              <a:rPr lang="en-US" altLang="en-US" i="1" dirty="0"/>
              <a:t>&gt; </a:t>
            </a:r>
            <a:r>
              <a:rPr lang="en-US" altLang="en-US" dirty="0"/>
              <a:t>is written out.</a:t>
            </a:r>
          </a:p>
          <a:p>
            <a:pPr lvl="1"/>
            <a:r>
              <a:rPr lang="en-US" altLang="en-US" b="1" dirty="0"/>
              <a:t>redo</a:t>
            </a:r>
            <a:r>
              <a:rPr lang="en-US" altLang="en-US" dirty="0"/>
              <a:t>(</a:t>
            </a:r>
            <a:r>
              <a:rPr lang="en-US" altLang="en-US" i="1" dirty="0" err="1"/>
              <a:t>T</a:t>
            </a:r>
            <a:r>
              <a:rPr lang="en-US" altLang="en-US" baseline="-25000" dirty="0" err="1"/>
              <a:t>i</a:t>
            </a:r>
            <a:r>
              <a:rPr lang="en-US" altLang="en-US" dirty="0"/>
              <a:t>) sets the value of all data items updated by </a:t>
            </a:r>
            <a:r>
              <a:rPr lang="en-US" altLang="en-US" i="1" dirty="0" err="1"/>
              <a:t>T</a:t>
            </a:r>
            <a:r>
              <a:rPr lang="en-US" altLang="en-US" i="1" baseline="-25000" dirty="0" err="1"/>
              <a:t>i</a:t>
            </a:r>
            <a:r>
              <a:rPr lang="en-US" altLang="en-US" i="1" dirty="0"/>
              <a:t> </a:t>
            </a:r>
            <a:r>
              <a:rPr lang="en-US" altLang="en-US" dirty="0"/>
              <a:t>to the new values, going forward from the first log record for </a:t>
            </a:r>
            <a:r>
              <a:rPr lang="en-US" altLang="en-US" i="1" dirty="0" err="1"/>
              <a:t>T</a:t>
            </a:r>
            <a:r>
              <a:rPr lang="en-US" altLang="en-US" i="1" baseline="-25000" dirty="0" err="1"/>
              <a:t>i</a:t>
            </a:r>
            <a:endParaRPr lang="en-US" altLang="en-US" b="1" dirty="0">
              <a:solidFill>
                <a:schemeClr val="tx2"/>
              </a:solidFill>
            </a:endParaRPr>
          </a:p>
          <a:p>
            <a:pPr lvl="2"/>
            <a:r>
              <a:rPr lang="en-US" altLang="en-US" dirty="0"/>
              <a:t>No logging is done in this case</a:t>
            </a:r>
          </a:p>
          <a:p>
            <a:endParaRPr lang="en-US" altLang="en-US" i="1" dirty="0"/>
          </a:p>
          <a:p>
            <a:endParaRPr lang="en-US" altLang="en-US" i="1" baseline="-25000" dirty="0"/>
          </a:p>
        </p:txBody>
      </p:sp>
    </p:spTree>
    <p:extLst>
      <p:ext uri="{BB962C8B-B14F-4D97-AF65-F5344CB8AC3E}">
        <p14:creationId xmlns:p14="http://schemas.microsoft.com/office/powerpoint/2010/main" val="3584735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Recovering from Failure</a:t>
            </a:r>
          </a:p>
        </p:txBody>
      </p:sp>
      <p:sp>
        <p:nvSpPr>
          <p:cNvPr id="21507" name="Rectangle 3"/>
          <p:cNvSpPr>
            <a:spLocks noGrp="1" noChangeArrowheads="1"/>
          </p:cNvSpPr>
          <p:nvPr>
            <p:ph idx="1"/>
          </p:nvPr>
        </p:nvSpPr>
        <p:spPr>
          <a:xfrm>
            <a:off x="683581" y="1102497"/>
            <a:ext cx="7821228" cy="3868998"/>
          </a:xfrm>
          <a:prstGeom prst="rect">
            <a:avLst/>
          </a:prstGeom>
        </p:spPr>
        <p:txBody>
          <a:bodyPr/>
          <a:lstStyle/>
          <a:p>
            <a:r>
              <a:rPr lang="en-US" altLang="en-US" sz="2000" dirty="0"/>
              <a:t>When recovering after failure:</a:t>
            </a:r>
          </a:p>
          <a:p>
            <a:pPr lvl="1"/>
            <a:r>
              <a:rPr lang="en-US" altLang="en-US" sz="2000" dirty="0"/>
              <a:t>Transaction</a:t>
            </a:r>
            <a:r>
              <a:rPr lang="en-US" altLang="en-US" sz="2000" i="1" dirty="0"/>
              <a:t> </a:t>
            </a:r>
            <a:r>
              <a:rPr lang="en-US" altLang="en-US" sz="2000" i="1" dirty="0" err="1"/>
              <a:t>T</a:t>
            </a:r>
            <a:r>
              <a:rPr lang="en-US" altLang="en-US" sz="2000" i="1" baseline="-25000" dirty="0" err="1"/>
              <a:t>i</a:t>
            </a:r>
            <a:r>
              <a:rPr lang="en-US" altLang="en-US" sz="2000" i="1" dirty="0"/>
              <a:t> </a:t>
            </a:r>
            <a:r>
              <a:rPr lang="en-US" altLang="en-US" sz="2000" dirty="0"/>
              <a:t>needs to be </a:t>
            </a:r>
            <a:r>
              <a:rPr lang="en-US" altLang="en-US" sz="2800" dirty="0">
                <a:solidFill>
                  <a:srgbClr val="C00000"/>
                </a:solidFill>
              </a:rPr>
              <a:t>undone if the log </a:t>
            </a:r>
            <a:endParaRPr lang="en-US" altLang="en-US" sz="2000" dirty="0">
              <a:solidFill>
                <a:srgbClr val="C00000"/>
              </a:solidFill>
            </a:endParaRPr>
          </a:p>
          <a:p>
            <a:pPr lvl="2"/>
            <a:r>
              <a:rPr lang="en-US" altLang="en-US" sz="2000" dirty="0"/>
              <a:t>Contains the record </a:t>
            </a:r>
            <a:r>
              <a:rPr lang="en-US" altLang="en-US" sz="2000" i="1" dirty="0"/>
              <a:t>&lt;</a:t>
            </a:r>
            <a:r>
              <a:rPr lang="en-US" altLang="en-US" sz="2000" i="1" dirty="0" err="1"/>
              <a:t>T</a:t>
            </a:r>
            <a:r>
              <a:rPr lang="en-US" altLang="en-US" sz="2000" i="1" baseline="-25000" dirty="0" err="1"/>
              <a:t>i</a:t>
            </a:r>
            <a:r>
              <a:rPr lang="en-US" altLang="en-US" sz="2000" dirty="0"/>
              <a:t> </a:t>
            </a:r>
            <a:r>
              <a:rPr lang="en-US" altLang="en-US" sz="2000" b="1" dirty="0"/>
              <a:t>start</a:t>
            </a:r>
            <a:r>
              <a:rPr lang="en-US" altLang="en-US" sz="2000" i="1" dirty="0"/>
              <a:t>&gt;</a:t>
            </a:r>
            <a:r>
              <a:rPr lang="en-US" altLang="en-US" sz="2000" dirty="0"/>
              <a:t>,</a:t>
            </a:r>
          </a:p>
          <a:p>
            <a:pPr lvl="2"/>
            <a:r>
              <a:rPr lang="en-US" altLang="en-US" sz="2000" dirty="0"/>
              <a:t>But does not contain either the record </a:t>
            </a:r>
            <a:r>
              <a:rPr lang="en-US" altLang="en-US" sz="2000" i="1" dirty="0"/>
              <a:t>&lt;</a:t>
            </a:r>
            <a:r>
              <a:rPr lang="en-US" altLang="en-US" sz="2000" i="1" dirty="0" err="1"/>
              <a:t>T</a:t>
            </a:r>
            <a:r>
              <a:rPr lang="en-US" altLang="en-US" sz="2000" i="1" baseline="-25000" dirty="0" err="1"/>
              <a:t>i</a:t>
            </a:r>
            <a:r>
              <a:rPr lang="en-US" altLang="en-US" sz="2000" i="1" dirty="0"/>
              <a:t> </a:t>
            </a:r>
            <a:r>
              <a:rPr lang="en-US" altLang="en-US" sz="2000" b="1" dirty="0"/>
              <a:t>commit</a:t>
            </a:r>
            <a:r>
              <a:rPr lang="en-US" altLang="en-US" sz="2000" i="1" dirty="0"/>
              <a:t>&gt; or &lt;</a:t>
            </a:r>
            <a:r>
              <a:rPr lang="en-US" altLang="en-US" sz="2000" i="1" dirty="0" err="1"/>
              <a:t>T</a:t>
            </a:r>
            <a:r>
              <a:rPr lang="en-US" altLang="en-US" sz="2000" i="1" baseline="-25000" dirty="0" err="1"/>
              <a:t>i</a:t>
            </a:r>
            <a:r>
              <a:rPr lang="en-US" altLang="en-US" sz="2000" i="1" dirty="0"/>
              <a:t> </a:t>
            </a:r>
            <a:r>
              <a:rPr lang="en-US" altLang="en-US" sz="2000" b="1" dirty="0"/>
              <a:t>abort</a:t>
            </a:r>
            <a:r>
              <a:rPr lang="en-US" altLang="en-US" sz="2000" i="1" dirty="0"/>
              <a:t>&gt;</a:t>
            </a:r>
            <a:r>
              <a:rPr lang="en-US" altLang="en-US" sz="2000" dirty="0"/>
              <a:t>.</a:t>
            </a:r>
          </a:p>
          <a:p>
            <a:pPr lvl="1"/>
            <a:r>
              <a:rPr lang="en-US" altLang="en-US" sz="2000" dirty="0"/>
              <a:t>Transaction </a:t>
            </a:r>
            <a:r>
              <a:rPr lang="en-US" altLang="en-US" sz="2000" i="1" dirty="0" err="1"/>
              <a:t>T</a:t>
            </a:r>
            <a:r>
              <a:rPr lang="en-US" altLang="en-US" sz="2000" i="1" baseline="-25000" dirty="0" err="1"/>
              <a:t>i</a:t>
            </a:r>
            <a:r>
              <a:rPr lang="en-US" altLang="en-US" sz="2000" i="1" dirty="0"/>
              <a:t> </a:t>
            </a:r>
            <a:r>
              <a:rPr lang="en-US" altLang="en-US" sz="2000" dirty="0"/>
              <a:t>needs to be </a:t>
            </a:r>
            <a:r>
              <a:rPr lang="en-US" altLang="en-US" sz="2800" dirty="0">
                <a:solidFill>
                  <a:srgbClr val="C00000"/>
                </a:solidFill>
              </a:rPr>
              <a:t>redone if the log </a:t>
            </a:r>
            <a:endParaRPr lang="en-US" altLang="en-US" sz="2000" dirty="0">
              <a:solidFill>
                <a:srgbClr val="C00000"/>
              </a:solidFill>
            </a:endParaRPr>
          </a:p>
          <a:p>
            <a:pPr lvl="2"/>
            <a:r>
              <a:rPr lang="en-US" altLang="en-US" sz="2000" dirty="0"/>
              <a:t>Contains the records </a:t>
            </a:r>
            <a:r>
              <a:rPr lang="en-US" altLang="en-US" sz="2000" i="1" dirty="0"/>
              <a:t>&lt;</a:t>
            </a:r>
            <a:r>
              <a:rPr lang="en-US" altLang="en-US" sz="2000" i="1" dirty="0" err="1"/>
              <a:t>T</a:t>
            </a:r>
            <a:r>
              <a:rPr lang="en-US" altLang="en-US" sz="2000" i="1" baseline="-25000" dirty="0" err="1"/>
              <a:t>i</a:t>
            </a:r>
            <a:r>
              <a:rPr lang="en-US" altLang="en-US" sz="2000" i="1" dirty="0"/>
              <a:t> </a:t>
            </a:r>
            <a:r>
              <a:rPr lang="en-US" altLang="en-US" sz="2000" b="1" dirty="0"/>
              <a:t>start</a:t>
            </a:r>
            <a:r>
              <a:rPr lang="en-US" altLang="en-US" sz="2000" i="1" dirty="0"/>
              <a:t>&gt;</a:t>
            </a:r>
            <a:r>
              <a:rPr lang="en-US" altLang="en-US" sz="2000" dirty="0"/>
              <a:t> </a:t>
            </a:r>
          </a:p>
          <a:p>
            <a:pPr lvl="2"/>
            <a:r>
              <a:rPr lang="en-US" altLang="en-US" sz="2000" dirty="0"/>
              <a:t>And contains the record </a:t>
            </a:r>
            <a:r>
              <a:rPr lang="en-US" altLang="en-US" sz="2000" i="1" dirty="0"/>
              <a:t>&lt;</a:t>
            </a:r>
            <a:r>
              <a:rPr lang="en-US" altLang="en-US" sz="2000" i="1" dirty="0" err="1"/>
              <a:t>T</a:t>
            </a:r>
            <a:r>
              <a:rPr lang="en-US" altLang="en-US" sz="2000" i="1" baseline="-25000" dirty="0" err="1"/>
              <a:t>i</a:t>
            </a:r>
            <a:r>
              <a:rPr lang="en-US" altLang="en-US" sz="2000" i="1" baseline="-25000" dirty="0"/>
              <a:t> </a:t>
            </a:r>
            <a:r>
              <a:rPr lang="en-US" altLang="en-US" sz="2000" b="1" dirty="0"/>
              <a:t>commit</a:t>
            </a:r>
            <a:r>
              <a:rPr lang="en-US" altLang="en-US" sz="2000" i="1" dirty="0"/>
              <a:t>&gt; or &lt;</a:t>
            </a:r>
            <a:r>
              <a:rPr lang="en-US" altLang="en-US" sz="2000" i="1" dirty="0" err="1"/>
              <a:t>T</a:t>
            </a:r>
            <a:r>
              <a:rPr lang="en-US" altLang="en-US" sz="2000" i="1" baseline="-25000" dirty="0" err="1"/>
              <a:t>i</a:t>
            </a:r>
            <a:r>
              <a:rPr lang="en-US" altLang="en-US" sz="2000" i="1" dirty="0"/>
              <a:t> </a:t>
            </a:r>
            <a:r>
              <a:rPr lang="en-US" altLang="en-US" sz="2000" b="1" dirty="0"/>
              <a:t>abort</a:t>
            </a:r>
            <a:r>
              <a:rPr lang="en-US" altLang="en-US" sz="2000" i="1" dirty="0"/>
              <a:t>&gt;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Recovering from Failure (Cont.)</a:t>
            </a:r>
          </a:p>
        </p:txBody>
      </p:sp>
      <p:sp>
        <p:nvSpPr>
          <p:cNvPr id="22531" name="Rectangle 3"/>
          <p:cNvSpPr>
            <a:spLocks noGrp="1" noChangeArrowheads="1"/>
          </p:cNvSpPr>
          <p:nvPr>
            <p:ph idx="1"/>
          </p:nvPr>
        </p:nvSpPr>
        <p:spPr>
          <a:xfrm>
            <a:off x="683581" y="1102497"/>
            <a:ext cx="7652552" cy="5367972"/>
          </a:xfrm>
          <a:prstGeom prst="rect">
            <a:avLst/>
          </a:prstGeom>
        </p:spPr>
        <p:txBody>
          <a:bodyPr/>
          <a:lstStyle/>
          <a:p>
            <a:r>
              <a:rPr lang="en-US" altLang="en-US" sz="2000" dirty="0"/>
              <a:t>Suppose that  transaction </a:t>
            </a:r>
            <a:r>
              <a:rPr lang="en-US" altLang="en-US" sz="2000" i="1" dirty="0" err="1"/>
              <a:t>T</a:t>
            </a:r>
            <a:r>
              <a:rPr lang="en-US" altLang="en-US" sz="2000" i="1" baseline="-25000" dirty="0" err="1"/>
              <a:t>i</a:t>
            </a:r>
            <a:r>
              <a:rPr lang="en-US" altLang="en-US" sz="2000" dirty="0"/>
              <a:t> was undone earlier and the </a:t>
            </a:r>
            <a:r>
              <a:rPr lang="en-US" altLang="en-US" sz="2000" i="1" dirty="0"/>
              <a:t>&lt;</a:t>
            </a:r>
            <a:r>
              <a:rPr lang="en-US" altLang="en-US" sz="2000" i="1" dirty="0" err="1"/>
              <a:t>T</a:t>
            </a:r>
            <a:r>
              <a:rPr lang="en-US" altLang="en-US" sz="2000" i="1" baseline="-25000" dirty="0" err="1"/>
              <a:t>i</a:t>
            </a:r>
            <a:r>
              <a:rPr lang="en-US" altLang="en-US" sz="2000" i="1" dirty="0"/>
              <a:t> </a:t>
            </a:r>
            <a:r>
              <a:rPr lang="en-US" altLang="en-US" sz="2000" b="1" dirty="0"/>
              <a:t>abort</a:t>
            </a:r>
            <a:r>
              <a:rPr lang="en-US" altLang="en-US" sz="2000" i="1" dirty="0"/>
              <a:t>&gt; </a:t>
            </a:r>
            <a:r>
              <a:rPr lang="en-US" altLang="en-US" sz="2000" dirty="0"/>
              <a:t>record  was written to the log,  and then a failure occurs,</a:t>
            </a:r>
          </a:p>
          <a:p>
            <a:r>
              <a:rPr lang="en-US" altLang="en-US" sz="2000" dirty="0"/>
              <a:t>On recovery from failure  transaction </a:t>
            </a:r>
            <a:r>
              <a:rPr lang="en-US" altLang="en-US" sz="2000" i="1" dirty="0" err="1"/>
              <a:t>T</a:t>
            </a:r>
            <a:r>
              <a:rPr lang="en-US" altLang="en-US" sz="2000" i="1" baseline="-25000" dirty="0" err="1"/>
              <a:t>i</a:t>
            </a:r>
            <a:r>
              <a:rPr lang="en-US" altLang="en-US" sz="2000" i="1" baseline="-25000" dirty="0"/>
              <a:t> </a:t>
            </a:r>
            <a:r>
              <a:rPr lang="en-US" altLang="en-US" sz="2000" dirty="0"/>
              <a:t> is redone</a:t>
            </a:r>
          </a:p>
          <a:p>
            <a:pPr lvl="1"/>
            <a:r>
              <a:rPr lang="en-US" altLang="en-US" sz="2000" dirty="0"/>
              <a:t>Such a </a:t>
            </a:r>
            <a:r>
              <a:rPr lang="en-US" altLang="en-US" sz="2000" b="1" dirty="0"/>
              <a:t>redo</a:t>
            </a:r>
            <a:r>
              <a:rPr lang="en-US" altLang="en-US" sz="2000" dirty="0"/>
              <a:t> redoes all the original actions of transaction </a:t>
            </a:r>
            <a:r>
              <a:rPr lang="en-US" altLang="en-US" sz="2000" i="1" dirty="0" err="1"/>
              <a:t>T</a:t>
            </a:r>
            <a:r>
              <a:rPr lang="en-US" altLang="en-US" sz="2000" i="1" baseline="-25000" dirty="0" err="1"/>
              <a:t>i</a:t>
            </a:r>
            <a:r>
              <a:rPr lang="en-US" altLang="en-US" sz="2000" dirty="0"/>
              <a:t> </a:t>
            </a:r>
            <a:r>
              <a:rPr lang="en-US" altLang="en-US" sz="2000" i="1" dirty="0"/>
              <a:t>including the steps that </a:t>
            </a:r>
            <a:r>
              <a:rPr lang="en-US" altLang="en-US" sz="2000" i="1" dirty="0">
                <a:solidFill>
                  <a:srgbClr val="C00000"/>
                </a:solidFill>
              </a:rPr>
              <a:t>restored old values</a:t>
            </a:r>
          </a:p>
          <a:p>
            <a:pPr lvl="2"/>
            <a:r>
              <a:rPr lang="en-US" altLang="en-US" sz="2000" dirty="0"/>
              <a:t>Known as </a:t>
            </a:r>
            <a:r>
              <a:rPr lang="en-US" altLang="en-US" sz="2000" b="1" dirty="0">
                <a:solidFill>
                  <a:srgbClr val="002060"/>
                </a:solidFill>
              </a:rPr>
              <a:t>repeating history</a:t>
            </a:r>
          </a:p>
          <a:p>
            <a:pPr lvl="2"/>
            <a:r>
              <a:rPr lang="en-US" altLang="en-US" sz="2000" dirty="0"/>
              <a:t>Seems wasteful, but simplifies recovery greatly</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69925" y="96838"/>
            <a:ext cx="8166100" cy="608012"/>
          </a:xfrm>
        </p:spPr>
        <p:txBody>
          <a:bodyPr/>
          <a:lstStyle/>
          <a:p>
            <a:pPr>
              <a:defRPr/>
            </a:pPr>
            <a:r>
              <a:rPr lang="en-US" sz="2800" dirty="0">
                <a:ea typeface="ＭＳ Ｐゴシック" charset="0"/>
              </a:rPr>
              <a:t>Immediate DB Modification Recovery Example</a:t>
            </a:r>
          </a:p>
        </p:txBody>
      </p:sp>
      <p:sp>
        <p:nvSpPr>
          <p:cNvPr id="23555" name="Rectangle 3"/>
          <p:cNvSpPr>
            <a:spLocks noGrp="1" noChangeArrowheads="1"/>
          </p:cNvSpPr>
          <p:nvPr>
            <p:ph type="body" idx="4294967295"/>
          </p:nvPr>
        </p:nvSpPr>
        <p:spPr>
          <a:xfrm>
            <a:off x="669926" y="1085850"/>
            <a:ext cx="7692840" cy="5183188"/>
          </a:xfrm>
          <a:prstGeom prst="rect">
            <a:avLst/>
          </a:prstGeom>
        </p:spPr>
        <p:txBody>
          <a:bodyPr/>
          <a:lstStyle/>
          <a:p>
            <a:pPr>
              <a:lnSpc>
                <a:spcPct val="110000"/>
              </a:lnSpc>
              <a:buFont typeface="Monotype Sorts" charset="2"/>
              <a:buNone/>
            </a:pPr>
            <a:r>
              <a:rPr lang="en-US" altLang="en-US" dirty="0"/>
              <a:t>  Below we show the log as it appears at three instances of time.</a:t>
            </a:r>
          </a:p>
          <a:p>
            <a:pPr>
              <a:lnSpc>
                <a:spcPct val="70000"/>
              </a:lnSpc>
              <a:buFont typeface="Monotype Sorts" charset="2"/>
              <a:buNone/>
            </a:pPr>
            <a:endParaRPr lang="en-US" altLang="en-US" dirty="0"/>
          </a:p>
          <a:p>
            <a:pPr>
              <a:lnSpc>
                <a:spcPct val="70000"/>
              </a:lnSpc>
              <a:buFont typeface="Monotype Sorts" charset="2"/>
              <a:buNone/>
            </a:pPr>
            <a:endParaRPr lang="en-US" altLang="en-US" dirty="0"/>
          </a:p>
          <a:p>
            <a:pPr>
              <a:lnSpc>
                <a:spcPct val="70000"/>
              </a:lnSpc>
              <a:buFont typeface="Monotype Sorts" charset="2"/>
              <a:buNone/>
            </a:pPr>
            <a:endParaRPr lang="en-US" altLang="en-US" dirty="0"/>
          </a:p>
          <a:p>
            <a:pPr>
              <a:lnSpc>
                <a:spcPct val="70000"/>
              </a:lnSpc>
              <a:buFont typeface="Monotype Sorts" charset="2"/>
              <a:buNone/>
            </a:pPr>
            <a:endParaRPr lang="en-US" altLang="en-US" dirty="0"/>
          </a:p>
          <a:p>
            <a:pPr>
              <a:lnSpc>
                <a:spcPct val="70000"/>
              </a:lnSpc>
              <a:buFont typeface="Monotype Sorts" charset="2"/>
              <a:buNone/>
            </a:pPr>
            <a:endParaRPr lang="en-US" altLang="en-US" dirty="0"/>
          </a:p>
          <a:p>
            <a:pPr>
              <a:lnSpc>
                <a:spcPct val="70000"/>
              </a:lnSpc>
              <a:buFont typeface="Monotype Sorts" charset="2"/>
              <a:buNone/>
            </a:pPr>
            <a:endParaRPr lang="en-US" altLang="en-US" dirty="0"/>
          </a:p>
          <a:p>
            <a:pPr>
              <a:lnSpc>
                <a:spcPct val="70000"/>
              </a:lnSpc>
              <a:buFont typeface="Monotype Sorts" charset="2"/>
              <a:buNone/>
            </a:pPr>
            <a:endParaRPr lang="en-US" altLang="en-US" dirty="0"/>
          </a:p>
          <a:p>
            <a:pPr>
              <a:lnSpc>
                <a:spcPct val="30000"/>
              </a:lnSpc>
              <a:buFont typeface="Monotype Sorts" charset="2"/>
              <a:buNone/>
            </a:pPr>
            <a:endParaRPr lang="en-US" altLang="en-US" dirty="0"/>
          </a:p>
          <a:p>
            <a:pPr>
              <a:lnSpc>
                <a:spcPct val="70000"/>
              </a:lnSpc>
              <a:buFont typeface="Monotype Sorts" charset="2"/>
              <a:buNone/>
            </a:pPr>
            <a:endParaRPr lang="en-US" altLang="en-US" dirty="0"/>
          </a:p>
          <a:p>
            <a:pPr>
              <a:lnSpc>
                <a:spcPct val="70000"/>
              </a:lnSpc>
              <a:buFont typeface="Monotype Sorts" charset="2"/>
              <a:buNone/>
            </a:pPr>
            <a:r>
              <a:rPr lang="en-US" altLang="en-US" dirty="0"/>
              <a:t>Recovery actions in each case above are:</a:t>
            </a:r>
          </a:p>
          <a:p>
            <a:pPr>
              <a:lnSpc>
                <a:spcPct val="90000"/>
              </a:lnSpc>
              <a:buFont typeface="Monotype Sorts" charset="2"/>
              <a:buNone/>
            </a:pPr>
            <a:r>
              <a:rPr lang="en-US" altLang="en-US" dirty="0"/>
              <a:t>(a) </a:t>
            </a:r>
            <a:r>
              <a:rPr lang="en-US" altLang="en-US" dirty="0">
                <a:solidFill>
                  <a:schemeClr val="accent3">
                    <a:lumMod val="50000"/>
                  </a:schemeClr>
                </a:solidFill>
              </a:rPr>
              <a:t> undo (</a:t>
            </a:r>
            <a:r>
              <a:rPr lang="en-US" altLang="en-US" i="1" dirty="0">
                <a:solidFill>
                  <a:schemeClr val="accent3">
                    <a:lumMod val="50000"/>
                  </a:schemeClr>
                </a:solidFill>
              </a:rPr>
              <a:t>T</a:t>
            </a:r>
            <a:r>
              <a:rPr lang="en-US" altLang="en-US" baseline="-25000" dirty="0">
                <a:solidFill>
                  <a:schemeClr val="accent3">
                    <a:lumMod val="50000"/>
                  </a:schemeClr>
                </a:solidFill>
              </a:rPr>
              <a:t>0</a:t>
            </a:r>
            <a:r>
              <a:rPr lang="en-US" altLang="en-US" dirty="0">
                <a:solidFill>
                  <a:schemeClr val="accent3">
                    <a:lumMod val="50000"/>
                  </a:schemeClr>
                </a:solidFill>
              </a:rPr>
              <a:t>)</a:t>
            </a:r>
            <a:r>
              <a:rPr lang="en-US" altLang="en-US" dirty="0"/>
              <a:t>: B is restored to 2000 and A to 1000, and log records</a:t>
            </a:r>
            <a:br>
              <a:rPr lang="en-US" altLang="en-US" dirty="0"/>
            </a:br>
            <a:r>
              <a:rPr lang="en-US" altLang="en-US" dirty="0"/>
              <a:t>&lt;</a:t>
            </a:r>
            <a:r>
              <a:rPr lang="en-US" altLang="en-US" i="1" dirty="0"/>
              <a:t>T</a:t>
            </a:r>
            <a:r>
              <a:rPr lang="en-US" altLang="en-US" baseline="-25000" dirty="0"/>
              <a:t>0</a:t>
            </a:r>
            <a:r>
              <a:rPr lang="en-US" altLang="en-US" dirty="0"/>
              <a:t>, B, 2000&gt;, &lt;</a:t>
            </a:r>
            <a:r>
              <a:rPr lang="en-US" altLang="en-US" i="1" dirty="0"/>
              <a:t>T</a:t>
            </a:r>
            <a:r>
              <a:rPr lang="en-US" altLang="en-US" baseline="-25000" dirty="0"/>
              <a:t>0</a:t>
            </a:r>
            <a:r>
              <a:rPr lang="en-US" altLang="en-US" dirty="0"/>
              <a:t>, A, 1000&gt;, &lt;</a:t>
            </a:r>
            <a:r>
              <a:rPr lang="en-US" altLang="en-US" i="1" dirty="0"/>
              <a:t>T</a:t>
            </a:r>
            <a:r>
              <a:rPr lang="en-US" altLang="en-US" baseline="-25000" dirty="0"/>
              <a:t>0</a:t>
            </a:r>
            <a:r>
              <a:rPr lang="en-US" altLang="en-US" dirty="0"/>
              <a:t>, </a:t>
            </a:r>
            <a:r>
              <a:rPr lang="en-US" altLang="en-US" b="1" dirty="0"/>
              <a:t>abort</a:t>
            </a:r>
            <a:r>
              <a:rPr lang="en-US" altLang="en-US" dirty="0"/>
              <a:t>&gt; are written out</a:t>
            </a:r>
          </a:p>
          <a:p>
            <a:pPr>
              <a:lnSpc>
                <a:spcPct val="90000"/>
              </a:lnSpc>
              <a:buFont typeface="Monotype Sorts" charset="2"/>
              <a:buNone/>
            </a:pPr>
            <a:r>
              <a:rPr lang="en-US" altLang="en-US" dirty="0"/>
              <a:t>(b) </a:t>
            </a:r>
            <a:r>
              <a:rPr lang="en-US" altLang="en-US" dirty="0">
                <a:solidFill>
                  <a:schemeClr val="accent3">
                    <a:lumMod val="50000"/>
                  </a:schemeClr>
                </a:solidFill>
              </a:rPr>
              <a:t>redo</a:t>
            </a:r>
            <a:r>
              <a:rPr lang="en-US" altLang="en-US" dirty="0"/>
              <a:t> (</a:t>
            </a:r>
            <a:r>
              <a:rPr lang="en-US" altLang="en-US" i="1" dirty="0"/>
              <a:t>T</a:t>
            </a:r>
            <a:r>
              <a:rPr lang="en-US" altLang="en-US" baseline="-25000" dirty="0"/>
              <a:t>0</a:t>
            </a:r>
            <a:r>
              <a:rPr lang="en-US" altLang="en-US" dirty="0"/>
              <a:t>) and </a:t>
            </a:r>
            <a:r>
              <a:rPr lang="en-US" altLang="en-US" dirty="0">
                <a:solidFill>
                  <a:schemeClr val="accent3">
                    <a:lumMod val="50000"/>
                  </a:schemeClr>
                </a:solidFill>
              </a:rPr>
              <a:t>undo</a:t>
            </a:r>
            <a:r>
              <a:rPr lang="en-US" altLang="en-US" dirty="0"/>
              <a:t> (</a:t>
            </a:r>
            <a:r>
              <a:rPr lang="en-US" altLang="en-US" i="1" dirty="0"/>
              <a:t>T</a:t>
            </a:r>
            <a:r>
              <a:rPr lang="en-US" altLang="en-US" baseline="-25000" dirty="0"/>
              <a:t>1</a:t>
            </a:r>
            <a:r>
              <a:rPr lang="en-US" altLang="en-US" dirty="0"/>
              <a:t>): </a:t>
            </a:r>
            <a:r>
              <a:rPr lang="en-US" altLang="en-US" i="1" dirty="0"/>
              <a:t>A</a:t>
            </a:r>
            <a:r>
              <a:rPr lang="en-US" altLang="en-US" dirty="0"/>
              <a:t> and </a:t>
            </a:r>
            <a:r>
              <a:rPr lang="en-US" altLang="en-US" i="1" dirty="0"/>
              <a:t>B</a:t>
            </a:r>
            <a:r>
              <a:rPr lang="en-US" altLang="en-US" dirty="0"/>
              <a:t> are set to 950 and 2050 and C is restored to 700.  Log records &lt;</a:t>
            </a:r>
            <a:r>
              <a:rPr lang="en-US" altLang="en-US" i="1" dirty="0"/>
              <a:t>T</a:t>
            </a:r>
            <a:r>
              <a:rPr lang="en-US" altLang="en-US" baseline="-25000" dirty="0"/>
              <a:t>1</a:t>
            </a:r>
            <a:r>
              <a:rPr lang="en-US" altLang="en-US" dirty="0"/>
              <a:t>, C, 700&gt;, &lt;</a:t>
            </a:r>
            <a:r>
              <a:rPr lang="en-US" altLang="en-US" i="1" dirty="0"/>
              <a:t>T</a:t>
            </a:r>
            <a:r>
              <a:rPr lang="en-US" altLang="en-US" baseline="-25000" dirty="0"/>
              <a:t>1</a:t>
            </a:r>
            <a:r>
              <a:rPr lang="en-US" altLang="en-US" dirty="0"/>
              <a:t>, </a:t>
            </a:r>
            <a:r>
              <a:rPr lang="en-US" altLang="en-US" b="1" dirty="0"/>
              <a:t>abort</a:t>
            </a:r>
            <a:r>
              <a:rPr lang="en-US" altLang="en-US" dirty="0"/>
              <a:t>&gt; are written out.</a:t>
            </a:r>
          </a:p>
          <a:p>
            <a:pPr>
              <a:lnSpc>
                <a:spcPct val="90000"/>
              </a:lnSpc>
              <a:buFont typeface="Monotype Sorts" charset="2"/>
              <a:buNone/>
            </a:pPr>
            <a:r>
              <a:rPr lang="en-US" altLang="en-US" dirty="0"/>
              <a:t>(c)  </a:t>
            </a:r>
            <a:r>
              <a:rPr lang="en-US" altLang="en-US" dirty="0">
                <a:solidFill>
                  <a:schemeClr val="accent3">
                    <a:lumMod val="50000"/>
                  </a:schemeClr>
                </a:solidFill>
              </a:rPr>
              <a:t>redo (</a:t>
            </a:r>
            <a:r>
              <a:rPr lang="en-US" altLang="en-US" i="1" dirty="0">
                <a:solidFill>
                  <a:schemeClr val="accent3">
                    <a:lumMod val="50000"/>
                  </a:schemeClr>
                </a:solidFill>
              </a:rPr>
              <a:t>T</a:t>
            </a:r>
            <a:r>
              <a:rPr lang="en-US" altLang="en-US" baseline="-25000" dirty="0">
                <a:solidFill>
                  <a:schemeClr val="accent3">
                    <a:lumMod val="50000"/>
                  </a:schemeClr>
                </a:solidFill>
              </a:rPr>
              <a:t>0</a:t>
            </a:r>
            <a:r>
              <a:rPr lang="en-US" altLang="en-US" dirty="0">
                <a:solidFill>
                  <a:schemeClr val="accent3">
                    <a:lumMod val="50000"/>
                  </a:schemeClr>
                </a:solidFill>
              </a:rPr>
              <a:t>) and redo (</a:t>
            </a:r>
            <a:r>
              <a:rPr lang="en-US" altLang="en-US" i="1" dirty="0">
                <a:solidFill>
                  <a:schemeClr val="accent3">
                    <a:lumMod val="50000"/>
                  </a:schemeClr>
                </a:solidFill>
              </a:rPr>
              <a:t>T</a:t>
            </a:r>
            <a:r>
              <a:rPr lang="en-US" altLang="en-US" baseline="-25000" dirty="0">
                <a:solidFill>
                  <a:schemeClr val="accent3">
                    <a:lumMod val="50000"/>
                  </a:schemeClr>
                </a:solidFill>
              </a:rPr>
              <a:t>1</a:t>
            </a:r>
            <a:r>
              <a:rPr lang="en-US" altLang="en-US" dirty="0">
                <a:solidFill>
                  <a:schemeClr val="accent3">
                    <a:lumMod val="50000"/>
                  </a:schemeClr>
                </a:solidFill>
              </a:rPr>
              <a:t>)</a:t>
            </a:r>
            <a:r>
              <a:rPr lang="en-US" altLang="en-US" dirty="0"/>
              <a:t>: A and B are set to 950 and 2050 </a:t>
            </a:r>
          </a:p>
          <a:p>
            <a:pPr>
              <a:lnSpc>
                <a:spcPct val="90000"/>
              </a:lnSpc>
              <a:buFont typeface="Monotype Sorts" charset="2"/>
              <a:buNone/>
            </a:pPr>
            <a:r>
              <a:rPr lang="en-US" altLang="en-US" dirty="0"/>
              <a:t>       respectively. Then </a:t>
            </a:r>
            <a:r>
              <a:rPr lang="en-US" altLang="en-US" i="1" dirty="0"/>
              <a:t>C</a:t>
            </a:r>
            <a:r>
              <a:rPr lang="en-US" altLang="en-US" dirty="0"/>
              <a:t> is set to 600</a:t>
            </a:r>
          </a:p>
        </p:txBody>
      </p:sp>
      <p:pic>
        <p:nvPicPr>
          <p:cNvPr id="2355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700" y="1601788"/>
            <a:ext cx="6554788" cy="216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Checkpoints</a:t>
            </a:r>
          </a:p>
        </p:txBody>
      </p:sp>
      <p:sp>
        <p:nvSpPr>
          <p:cNvPr id="24579" name="Rectangle 3"/>
          <p:cNvSpPr>
            <a:spLocks noGrp="1" noChangeArrowheads="1"/>
          </p:cNvSpPr>
          <p:nvPr>
            <p:ph idx="1"/>
          </p:nvPr>
        </p:nvSpPr>
        <p:spPr>
          <a:xfrm>
            <a:off x="692458" y="1102497"/>
            <a:ext cx="7759084" cy="5367972"/>
          </a:xfrm>
          <a:prstGeom prst="rect">
            <a:avLst/>
          </a:prstGeom>
        </p:spPr>
        <p:txBody>
          <a:bodyPr/>
          <a:lstStyle/>
          <a:p>
            <a:pPr marL="381000" indent="-381000"/>
            <a:r>
              <a:rPr lang="en-US" altLang="en-US" sz="1800" dirty="0"/>
              <a:t>Redoing/undoing all transactions recorded in the log can be very slow </a:t>
            </a:r>
          </a:p>
          <a:p>
            <a:pPr marL="800100" lvl="1" indent="-342900"/>
            <a:r>
              <a:rPr lang="en-US" altLang="en-US" sz="1800" dirty="0"/>
              <a:t>Processing the entire log is time-consuming if the system has run for a long time</a:t>
            </a:r>
          </a:p>
          <a:p>
            <a:pPr marL="800100" lvl="1" indent="-342900"/>
            <a:r>
              <a:rPr lang="en-US" altLang="en-US" sz="1800" dirty="0"/>
              <a:t>We might unnecessarily redo transactions which have already output their updates to the database.</a:t>
            </a:r>
          </a:p>
          <a:p>
            <a:pPr marL="381000" indent="-381000"/>
            <a:r>
              <a:rPr lang="en-US" altLang="en-US" sz="1800" dirty="0"/>
              <a:t>Streamline recovery procedure by periodically performing </a:t>
            </a:r>
            <a:r>
              <a:rPr lang="en-US" altLang="en-US" sz="1800" b="1" dirty="0">
                <a:solidFill>
                  <a:srgbClr val="002060"/>
                </a:solidFill>
              </a:rPr>
              <a:t>checkpointing</a:t>
            </a:r>
          </a:p>
          <a:p>
            <a:pPr marL="0" indent="0">
              <a:buNone/>
            </a:pPr>
            <a:r>
              <a:rPr lang="en-US" altLang="en-US" sz="500" b="1" dirty="0">
                <a:solidFill>
                  <a:srgbClr val="002060"/>
                </a:solidFill>
              </a:rPr>
              <a:t> </a:t>
            </a:r>
            <a:r>
              <a:rPr lang="en-US" altLang="en-US" sz="500" dirty="0">
                <a:solidFill>
                  <a:srgbClr val="002060"/>
                </a:solidFill>
              </a:rPr>
              <a:t> </a:t>
            </a:r>
          </a:p>
          <a:p>
            <a:pPr marL="457200" lvl="1" indent="0">
              <a:spcBef>
                <a:spcPts val="0"/>
              </a:spcBef>
              <a:buNone/>
            </a:pPr>
            <a:r>
              <a:rPr lang="en-US" altLang="en-US" sz="1800" dirty="0">
                <a:solidFill>
                  <a:srgbClr val="FF9900"/>
                </a:solidFill>
              </a:rPr>
              <a:t>1.</a:t>
            </a:r>
            <a:r>
              <a:rPr lang="en-US" altLang="en-US" sz="1800" dirty="0"/>
              <a:t>   Output all log records currently residing in main memory onto stable </a:t>
            </a:r>
          </a:p>
          <a:p>
            <a:pPr marL="457200" lvl="1" indent="0">
              <a:spcBef>
                <a:spcPts val="0"/>
              </a:spcBef>
              <a:buNone/>
            </a:pPr>
            <a:r>
              <a:rPr lang="en-US" altLang="en-US" sz="1800" dirty="0"/>
              <a:t>      storage.</a:t>
            </a:r>
          </a:p>
          <a:p>
            <a:pPr marL="457200" lvl="1" indent="0">
              <a:buNone/>
            </a:pPr>
            <a:r>
              <a:rPr lang="en-US" altLang="en-US" sz="1800" dirty="0">
                <a:solidFill>
                  <a:srgbClr val="FF9900"/>
                </a:solidFill>
              </a:rPr>
              <a:t>2.   </a:t>
            </a:r>
            <a:r>
              <a:rPr lang="en-US" altLang="en-US" sz="1800" dirty="0"/>
              <a:t>Output all modified buffer blocks to the disk.</a:t>
            </a:r>
          </a:p>
          <a:p>
            <a:pPr marL="457200" lvl="1" indent="0">
              <a:buNone/>
            </a:pPr>
            <a:endParaRPr lang="en-US" altLang="en-US" sz="500" dirty="0"/>
          </a:p>
          <a:p>
            <a:pPr marL="457200" lvl="1" indent="0">
              <a:spcBef>
                <a:spcPts val="0"/>
              </a:spcBef>
              <a:buNone/>
            </a:pPr>
            <a:r>
              <a:rPr lang="en-US" altLang="en-US" sz="1800" dirty="0">
                <a:solidFill>
                  <a:srgbClr val="FF9900"/>
                </a:solidFill>
              </a:rPr>
              <a:t>3.</a:t>
            </a:r>
            <a:r>
              <a:rPr lang="en-US" altLang="en-US" sz="1800" dirty="0"/>
              <a:t>   Write a log record &lt;</a:t>
            </a:r>
            <a:r>
              <a:rPr lang="en-US" altLang="en-US" sz="1800" b="1" dirty="0"/>
              <a:t> checkpoint </a:t>
            </a:r>
            <a:r>
              <a:rPr lang="en-US" altLang="en-US" sz="1800" i="1" dirty="0"/>
              <a:t>L</a:t>
            </a:r>
            <a:r>
              <a:rPr lang="en-US" altLang="en-US" sz="1800" dirty="0"/>
              <a:t>&gt; onto stable storage where </a:t>
            </a:r>
            <a:r>
              <a:rPr lang="en-US" altLang="en-US" sz="1800" i="1" dirty="0"/>
              <a:t>L</a:t>
            </a:r>
            <a:r>
              <a:rPr lang="en-US" altLang="en-US" sz="1800" dirty="0"/>
              <a:t> </a:t>
            </a:r>
            <a:r>
              <a:rPr lang="en-US" altLang="en-US" sz="1800" dirty="0">
                <a:solidFill>
                  <a:schemeClr val="accent3">
                    <a:lumMod val="25000"/>
                  </a:schemeClr>
                </a:solidFill>
              </a:rPr>
              <a:t>is a </a:t>
            </a:r>
          </a:p>
          <a:p>
            <a:pPr marL="457200" lvl="1" indent="0">
              <a:spcBef>
                <a:spcPts val="0"/>
              </a:spcBef>
              <a:buNone/>
            </a:pPr>
            <a:r>
              <a:rPr lang="en-US" altLang="en-US" sz="1800" dirty="0">
                <a:solidFill>
                  <a:schemeClr val="accent3">
                    <a:lumMod val="25000"/>
                  </a:schemeClr>
                </a:solidFill>
              </a:rPr>
              <a:t>      list of all transactions active at the time of checkpoint</a:t>
            </a:r>
            <a:r>
              <a:rPr lang="en-US" altLang="en-US" sz="1800" dirty="0"/>
              <a:t>.</a:t>
            </a:r>
          </a:p>
          <a:p>
            <a:pPr marL="457200" lvl="1" indent="0">
              <a:buNone/>
            </a:pPr>
            <a:r>
              <a:rPr lang="en-US" altLang="en-US" sz="1800" dirty="0">
                <a:solidFill>
                  <a:srgbClr val="FF9900"/>
                </a:solidFill>
              </a:rPr>
              <a:t>4.</a:t>
            </a:r>
            <a:r>
              <a:rPr lang="en-US" altLang="en-US" sz="1800" dirty="0"/>
              <a:t>   All updates are </a:t>
            </a:r>
            <a:r>
              <a:rPr lang="en-US" altLang="en-US" sz="1800" dirty="0">
                <a:solidFill>
                  <a:srgbClr val="C00000"/>
                </a:solidFill>
              </a:rPr>
              <a:t>stopped </a:t>
            </a:r>
            <a:r>
              <a:rPr lang="en-US" altLang="en-US" sz="1800" dirty="0"/>
              <a:t>while doing checkpointing</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Checkpoints (Cont.)</a:t>
            </a:r>
          </a:p>
        </p:txBody>
      </p:sp>
      <p:sp>
        <p:nvSpPr>
          <p:cNvPr id="25603" name="Rectangle 3"/>
          <p:cNvSpPr>
            <a:spLocks noGrp="1" noChangeArrowheads="1"/>
          </p:cNvSpPr>
          <p:nvPr>
            <p:ph idx="1"/>
          </p:nvPr>
        </p:nvSpPr>
        <p:spPr>
          <a:xfrm>
            <a:off x="680583" y="888741"/>
            <a:ext cx="7625919" cy="5367972"/>
          </a:xfrm>
          <a:prstGeom prst="rect">
            <a:avLst/>
          </a:prstGeom>
        </p:spPr>
        <p:txBody>
          <a:bodyPr/>
          <a:lstStyle/>
          <a:p>
            <a:pPr marL="381000" indent="-381000"/>
            <a:r>
              <a:rPr lang="en-US" altLang="en-US" sz="2000" dirty="0"/>
              <a:t>During recovery we need to consider only the most recent transaction </a:t>
            </a:r>
            <a:r>
              <a:rPr lang="en-US" altLang="en-US" sz="2000" dirty="0" err="1"/>
              <a:t>T</a:t>
            </a:r>
            <a:r>
              <a:rPr lang="en-US" altLang="en-US" sz="2000" baseline="-25000" dirty="0" err="1"/>
              <a:t>i</a:t>
            </a:r>
            <a:r>
              <a:rPr lang="en-US" altLang="en-US" sz="2000" dirty="0"/>
              <a:t> that started before the checkpoint, and transactions that started after </a:t>
            </a:r>
            <a:r>
              <a:rPr lang="en-US" altLang="en-US" sz="2000" i="1" dirty="0" err="1"/>
              <a:t>T</a:t>
            </a:r>
            <a:r>
              <a:rPr lang="en-US" altLang="en-US" sz="2000" i="1" baseline="-25000" dirty="0" err="1"/>
              <a:t>i</a:t>
            </a:r>
            <a:r>
              <a:rPr lang="en-US" altLang="en-US" sz="2000" dirty="0"/>
              <a:t>. </a:t>
            </a:r>
          </a:p>
          <a:p>
            <a:pPr marL="800100" lvl="1" indent="-342900"/>
            <a:r>
              <a:rPr lang="en-US" altLang="en-US" sz="2000" dirty="0"/>
              <a:t>Scan backwards from end of log to find the most recent &lt;</a:t>
            </a:r>
            <a:r>
              <a:rPr lang="en-US" altLang="en-US" sz="2000" b="1" dirty="0"/>
              <a:t>checkpoint </a:t>
            </a:r>
            <a:r>
              <a:rPr lang="en-US" altLang="en-US" sz="2000" i="1" dirty="0"/>
              <a:t>L</a:t>
            </a:r>
            <a:r>
              <a:rPr lang="en-US" altLang="en-US" sz="2000" dirty="0"/>
              <a:t>&gt; record </a:t>
            </a:r>
          </a:p>
          <a:p>
            <a:pPr marL="800100" lvl="1" indent="-342900"/>
            <a:r>
              <a:rPr lang="en-US" altLang="en-US" sz="2000" dirty="0"/>
              <a:t>Only transactions that are in </a:t>
            </a:r>
            <a:r>
              <a:rPr lang="en-US" altLang="en-US" sz="2000" i="1" dirty="0"/>
              <a:t>L</a:t>
            </a:r>
            <a:r>
              <a:rPr lang="en-US" altLang="en-US" sz="2000" dirty="0"/>
              <a:t> or started after the checkpoint need to be redone or undone</a:t>
            </a:r>
          </a:p>
          <a:p>
            <a:pPr marL="800100" lvl="1" indent="-342900"/>
            <a:r>
              <a:rPr lang="en-US" altLang="en-US" sz="2000" dirty="0"/>
              <a:t>Transactions that committed or aborted before the checkpoint already have all their updates output to stable storage.</a:t>
            </a:r>
          </a:p>
          <a:p>
            <a:pPr marL="381000" indent="-381000"/>
            <a:r>
              <a:rPr lang="en-US" altLang="en-US" sz="2000" dirty="0"/>
              <a:t>Some earlier part of the log may be needed for </a:t>
            </a:r>
            <a:r>
              <a:rPr lang="en-US" altLang="en-US" sz="2000" dirty="0">
                <a:solidFill>
                  <a:srgbClr val="C00000"/>
                </a:solidFill>
              </a:rPr>
              <a:t>undo operations</a:t>
            </a:r>
          </a:p>
          <a:p>
            <a:pPr marL="800100" lvl="1" indent="-342900"/>
            <a:r>
              <a:rPr lang="en-US" altLang="en-US" sz="2000" dirty="0"/>
              <a:t>Continue scanning backwards till a record </a:t>
            </a:r>
            <a:r>
              <a:rPr lang="en-US" altLang="en-US" sz="2000" i="1" dirty="0"/>
              <a:t>&lt;</a:t>
            </a:r>
            <a:r>
              <a:rPr lang="en-US" altLang="en-US" sz="2000" i="1" dirty="0" err="1"/>
              <a:t>T</a:t>
            </a:r>
            <a:r>
              <a:rPr lang="en-US" altLang="en-US" sz="2000" i="1" baseline="-25000" dirty="0" err="1"/>
              <a:t>i</a:t>
            </a:r>
            <a:r>
              <a:rPr lang="en-US" altLang="en-US" sz="2000" b="1" dirty="0"/>
              <a:t> start</a:t>
            </a:r>
            <a:r>
              <a:rPr lang="en-US" altLang="en-US" sz="2000" dirty="0"/>
              <a:t>&gt; is found for every transaction </a:t>
            </a:r>
            <a:r>
              <a:rPr lang="en-US" altLang="en-US" sz="2000" i="1" dirty="0" err="1"/>
              <a:t>T</a:t>
            </a:r>
            <a:r>
              <a:rPr lang="en-US" altLang="en-US" sz="2000" i="1" baseline="-25000" dirty="0" err="1"/>
              <a:t>i</a:t>
            </a:r>
            <a:r>
              <a:rPr lang="en-US" altLang="en-US" sz="2000" i="1" baseline="-25000" dirty="0"/>
              <a:t> </a:t>
            </a:r>
            <a:r>
              <a:rPr lang="en-US" altLang="en-US" sz="2000" i="1" dirty="0"/>
              <a:t> </a:t>
            </a:r>
            <a:r>
              <a:rPr lang="en-US" altLang="en-US" sz="2000" dirty="0"/>
              <a:t>in </a:t>
            </a:r>
            <a:r>
              <a:rPr lang="en-US" altLang="en-US" sz="2000" i="1" dirty="0"/>
              <a:t>L</a:t>
            </a:r>
            <a:r>
              <a:rPr lang="en-US" altLang="en-US" sz="2000" dirty="0"/>
              <a:t>.</a:t>
            </a:r>
          </a:p>
          <a:p>
            <a:pPr marL="800100" lvl="1" indent="-342900"/>
            <a:r>
              <a:rPr lang="en-US" altLang="en-US" sz="2000" dirty="0"/>
              <a:t>Parts of log prior to earliest </a:t>
            </a:r>
            <a:r>
              <a:rPr lang="en-US" altLang="en-US" sz="2000" i="1" dirty="0"/>
              <a:t>&lt;</a:t>
            </a:r>
            <a:r>
              <a:rPr lang="en-US" altLang="en-US" sz="2000" i="1" dirty="0" err="1"/>
              <a:t>T</a:t>
            </a:r>
            <a:r>
              <a:rPr lang="en-US" altLang="en-US" sz="2000" i="1" baseline="-25000" dirty="0" err="1"/>
              <a:t>i</a:t>
            </a:r>
            <a:r>
              <a:rPr lang="en-US" altLang="en-US" sz="2000" b="1" dirty="0"/>
              <a:t> start</a:t>
            </a:r>
            <a:r>
              <a:rPr lang="en-US" altLang="en-US" sz="2000" dirty="0"/>
              <a:t>&gt; record above are not needed for recovery, and can be erased whenever desired.</a:t>
            </a:r>
          </a:p>
          <a:p>
            <a:pPr marL="800100" lvl="1" indent="-342900"/>
            <a:endParaRPr lang="en-US" altLang="en-US" sz="2000" dirty="0"/>
          </a:p>
          <a:p>
            <a:pPr marL="800100" lvl="1" indent="-342900">
              <a:buFont typeface="Monotype Sorts" charset="2"/>
              <a:buAutoNum type="arabicPeriod"/>
            </a:pPr>
            <a:endParaRPr lang="en-US" altLang="en-US"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Checkpoints</a:t>
            </a:r>
          </a:p>
        </p:txBody>
      </p:sp>
      <p:sp>
        <p:nvSpPr>
          <p:cNvPr id="26627" name="Rectangle 3"/>
          <p:cNvSpPr>
            <a:spLocks noGrp="1" noChangeArrowheads="1"/>
          </p:cNvSpPr>
          <p:nvPr>
            <p:ph type="body" idx="4294967295"/>
          </p:nvPr>
        </p:nvSpPr>
        <p:spPr>
          <a:xfrm>
            <a:off x="1816609" y="3788664"/>
            <a:ext cx="7046976" cy="2137347"/>
          </a:xfrm>
          <a:prstGeom prst="rect">
            <a:avLst/>
          </a:prstGeom>
        </p:spPr>
        <p:txBody>
          <a:bodyPr/>
          <a:lstStyle/>
          <a:p>
            <a:pPr marL="0" indent="0">
              <a:buNone/>
            </a:pPr>
            <a:endParaRPr lang="en-US" altLang="en-US" dirty="0"/>
          </a:p>
          <a:p>
            <a:pPr>
              <a:buFont typeface="Wingdings" panose="05000000000000000000" pitchFamily="2" charset="2"/>
              <a:buChar char="§"/>
            </a:pPr>
            <a:r>
              <a:rPr lang="en-US" altLang="en-US" i="1" dirty="0"/>
              <a:t>T</a:t>
            </a:r>
            <a:r>
              <a:rPr lang="en-US" altLang="en-US" baseline="-25000" dirty="0"/>
              <a:t>1</a:t>
            </a:r>
            <a:r>
              <a:rPr lang="en-US" altLang="en-US" dirty="0"/>
              <a:t> can be ignored (updates already output to disk due to checkpoint)</a:t>
            </a:r>
          </a:p>
          <a:p>
            <a:pPr>
              <a:buFont typeface="Wingdings" panose="05000000000000000000" pitchFamily="2" charset="2"/>
              <a:buChar char="§"/>
            </a:pPr>
            <a:r>
              <a:rPr lang="en-US" altLang="en-US" i="1" dirty="0"/>
              <a:t>T</a:t>
            </a:r>
            <a:r>
              <a:rPr lang="en-US" altLang="en-US" baseline="-25000" dirty="0"/>
              <a:t>2</a:t>
            </a:r>
            <a:r>
              <a:rPr lang="en-US" altLang="en-US" dirty="0"/>
              <a:t> and </a:t>
            </a:r>
            <a:r>
              <a:rPr lang="en-US" altLang="en-US" i="1" dirty="0"/>
              <a:t>T</a:t>
            </a:r>
            <a:r>
              <a:rPr lang="en-US" altLang="en-US" baseline="-25000" dirty="0"/>
              <a:t>3</a:t>
            </a:r>
            <a:r>
              <a:rPr lang="en-US" altLang="en-US" dirty="0"/>
              <a:t> redone.</a:t>
            </a:r>
          </a:p>
          <a:p>
            <a:pPr>
              <a:buFont typeface="Wingdings" panose="05000000000000000000" pitchFamily="2" charset="2"/>
              <a:buChar char="§"/>
            </a:pPr>
            <a:r>
              <a:rPr lang="en-US" altLang="en-US" i="1" dirty="0"/>
              <a:t>T</a:t>
            </a:r>
            <a:r>
              <a:rPr lang="en-US" altLang="en-US" baseline="-25000" dirty="0"/>
              <a:t>4</a:t>
            </a:r>
            <a:r>
              <a:rPr lang="en-US" altLang="en-US" dirty="0"/>
              <a:t> undone</a:t>
            </a:r>
          </a:p>
          <a:p>
            <a:endParaRPr lang="en-US" altLang="en-US" dirty="0"/>
          </a:p>
          <a:p>
            <a:endParaRPr lang="en-US" altLang="en-US" dirty="0"/>
          </a:p>
          <a:p>
            <a:endParaRPr lang="en-US" altLang="en-US" dirty="0"/>
          </a:p>
          <a:p>
            <a:endParaRPr lang="en-US" altLang="en-US" dirty="0"/>
          </a:p>
          <a:p>
            <a:endParaRPr lang="en-US" altLang="en-US" dirty="0"/>
          </a:p>
          <a:p>
            <a:endParaRPr lang="en-US" altLang="en-US" sz="1000" i="1" dirty="0"/>
          </a:p>
          <a:p>
            <a:pPr>
              <a:buFont typeface="Wingdings" panose="05000000000000000000" pitchFamily="2" charset="2"/>
              <a:buChar char="§"/>
            </a:pPr>
            <a:r>
              <a:rPr lang="en-US" altLang="en-US" i="1" dirty="0"/>
              <a:t>T</a:t>
            </a:r>
            <a:r>
              <a:rPr lang="en-US" altLang="en-US" baseline="-25000" dirty="0"/>
              <a:t>1</a:t>
            </a:r>
            <a:r>
              <a:rPr lang="en-US" altLang="en-US" dirty="0"/>
              <a:t> can be ignored (updates already output to disk due to checkpoint)</a:t>
            </a:r>
          </a:p>
          <a:p>
            <a:pPr>
              <a:buFont typeface="Wingdings" panose="05000000000000000000" pitchFamily="2" charset="2"/>
              <a:buChar char="§"/>
            </a:pPr>
            <a:r>
              <a:rPr lang="en-US" altLang="en-US" i="1" dirty="0"/>
              <a:t>T</a:t>
            </a:r>
            <a:r>
              <a:rPr lang="en-US" altLang="en-US" baseline="-25000" dirty="0"/>
              <a:t>2</a:t>
            </a:r>
            <a:r>
              <a:rPr lang="en-US" altLang="en-US" dirty="0"/>
              <a:t> and </a:t>
            </a:r>
            <a:r>
              <a:rPr lang="en-US" altLang="en-US" i="1" dirty="0"/>
              <a:t>T</a:t>
            </a:r>
            <a:r>
              <a:rPr lang="en-US" altLang="en-US" baseline="-25000" dirty="0"/>
              <a:t>3</a:t>
            </a:r>
            <a:r>
              <a:rPr lang="en-US" altLang="en-US" dirty="0"/>
              <a:t> redone.</a:t>
            </a:r>
          </a:p>
          <a:p>
            <a:pPr>
              <a:buFont typeface="Wingdings" panose="05000000000000000000" pitchFamily="2" charset="2"/>
              <a:buChar char="§"/>
            </a:pPr>
            <a:r>
              <a:rPr lang="en-US" altLang="en-US" i="1" dirty="0"/>
              <a:t>T</a:t>
            </a:r>
            <a:r>
              <a:rPr lang="en-US" altLang="en-US" baseline="-25000" dirty="0"/>
              <a:t>4</a:t>
            </a:r>
            <a:r>
              <a:rPr lang="en-US" altLang="en-US" dirty="0"/>
              <a:t> undone</a:t>
            </a:r>
          </a:p>
        </p:txBody>
      </p:sp>
      <p:pic>
        <p:nvPicPr>
          <p:cNvPr id="3" name="Picture 2"/>
          <p:cNvPicPr>
            <a:picLocks noChangeAspect="1"/>
          </p:cNvPicPr>
          <p:nvPr/>
        </p:nvPicPr>
        <p:blipFill>
          <a:blip r:embed="rId3"/>
          <a:stretch>
            <a:fillRect/>
          </a:stretch>
        </p:blipFill>
        <p:spPr>
          <a:xfrm>
            <a:off x="1914144" y="1214356"/>
            <a:ext cx="5601080" cy="2791477"/>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ctr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dirty="0" smtClean="0">
                <a:effectLst/>
              </a:rPr>
              <a:t>19.4 Recovery </a:t>
            </a:r>
            <a:r>
              <a:rPr lang="en-US" altLang="en-US" dirty="0">
                <a:effectLst/>
              </a:rPr>
              <a:t>Algorithm</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Recovery Algorithm</a:t>
            </a:r>
          </a:p>
        </p:txBody>
      </p:sp>
      <p:sp>
        <p:nvSpPr>
          <p:cNvPr id="28675" name="Rectangle 3"/>
          <p:cNvSpPr>
            <a:spLocks noGrp="1" noChangeArrowheads="1"/>
          </p:cNvSpPr>
          <p:nvPr>
            <p:ph idx="1"/>
          </p:nvPr>
        </p:nvSpPr>
        <p:spPr>
          <a:xfrm>
            <a:off x="768349" y="1322772"/>
            <a:ext cx="7709825" cy="2042727"/>
          </a:xfrm>
        </p:spPr>
        <p:txBody>
          <a:bodyPr/>
          <a:lstStyle/>
          <a:p>
            <a:r>
              <a:rPr lang="en-US" altLang="en-US" sz="2000" b="1" dirty="0"/>
              <a:t> So far: </a:t>
            </a:r>
            <a:r>
              <a:rPr lang="en-US" altLang="en-US" sz="2000" dirty="0"/>
              <a:t>we covered key concepts</a:t>
            </a:r>
          </a:p>
          <a:p>
            <a:r>
              <a:rPr lang="en-US" altLang="en-US" sz="2000" dirty="0"/>
              <a:t> </a:t>
            </a:r>
            <a:r>
              <a:rPr lang="en-US" altLang="en-US" sz="2000" b="1" dirty="0"/>
              <a:t>Now</a:t>
            </a:r>
            <a:r>
              <a:rPr lang="en-US" altLang="en-US" sz="2000" dirty="0"/>
              <a:t>: we present the components of the </a:t>
            </a:r>
            <a:r>
              <a:rPr lang="en-US" altLang="en-US" sz="2000" dirty="0">
                <a:solidFill>
                  <a:srgbClr val="FF0000"/>
                </a:solidFill>
              </a:rPr>
              <a:t>basic recovery </a:t>
            </a:r>
            <a:r>
              <a:rPr lang="en-US" altLang="en-US" sz="2000" dirty="0"/>
              <a:t>algorithm</a:t>
            </a:r>
          </a:p>
          <a:p>
            <a:r>
              <a:rPr lang="en-US" altLang="en-US" sz="2000" dirty="0"/>
              <a:t> </a:t>
            </a:r>
            <a:r>
              <a:rPr lang="en-US" altLang="en-US" sz="2000" b="1" dirty="0"/>
              <a:t>Later</a:t>
            </a:r>
            <a:r>
              <a:rPr lang="en-US" altLang="en-US" sz="2000" dirty="0"/>
              <a:t>: we present </a:t>
            </a:r>
            <a:r>
              <a:rPr lang="en-US" altLang="en-US" sz="2000" dirty="0">
                <a:solidFill>
                  <a:srgbClr val="FF0000"/>
                </a:solidFill>
              </a:rPr>
              <a:t>extensions to allow more concurrency</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745856" y="117691"/>
            <a:ext cx="8099694" cy="609383"/>
          </a:xfrm>
          <a:noFill/>
          <a:extLst>
            <a:ext uri="{909E8E84-426E-40DD-AFC4-6F175D3DCCD1}">
              <a14:hiddenFill xmlns:a14="http://schemas.microsoft.com/office/drawing/2010/main">
                <a:solidFill>
                  <a:srgbClr val="FFFFFF"/>
                </a:solidFill>
              </a14:hiddenFill>
            </a:ext>
          </a:extLst>
        </p:spPr>
        <p:txBody>
          <a:bodyPr/>
          <a:lstStyle/>
          <a:p>
            <a:r>
              <a:rPr lang="en-US" altLang="en-US">
                <a:effectLst/>
              </a:rPr>
              <a:t>Recovery Algorithm</a:t>
            </a:r>
          </a:p>
        </p:txBody>
      </p:sp>
      <p:sp>
        <p:nvSpPr>
          <p:cNvPr id="29699" name="Rectangle 3"/>
          <p:cNvSpPr>
            <a:spLocks noGrp="1" noChangeArrowheads="1"/>
          </p:cNvSpPr>
          <p:nvPr>
            <p:ph idx="1"/>
          </p:nvPr>
        </p:nvSpPr>
        <p:spPr>
          <a:xfrm>
            <a:off x="653144" y="1104405"/>
            <a:ext cx="7762888" cy="5366064"/>
          </a:xfrm>
        </p:spPr>
        <p:txBody>
          <a:bodyPr/>
          <a:lstStyle/>
          <a:p>
            <a:r>
              <a:rPr lang="en-US" altLang="en-US" sz="2000" b="1" dirty="0"/>
              <a:t>Logging</a:t>
            </a:r>
            <a:r>
              <a:rPr lang="en-US" altLang="en-US" sz="2000" dirty="0"/>
              <a:t> (during normal operation):</a:t>
            </a:r>
          </a:p>
          <a:p>
            <a:pPr lvl="1"/>
            <a:r>
              <a:rPr lang="en-US" altLang="en-US" sz="2000" dirty="0"/>
              <a:t> </a:t>
            </a:r>
            <a:r>
              <a:rPr lang="en-US" altLang="en-US" sz="2000" i="1" dirty="0"/>
              <a:t>&lt;</a:t>
            </a:r>
            <a:r>
              <a:rPr lang="en-US" altLang="en-US" sz="2000" i="1" dirty="0" err="1"/>
              <a:t>T</a:t>
            </a:r>
            <a:r>
              <a:rPr lang="en-US" altLang="en-US" sz="2000" i="1" baseline="-25000" dirty="0" err="1"/>
              <a:t>i</a:t>
            </a:r>
            <a:r>
              <a:rPr lang="en-US" altLang="en-US" sz="2000" i="1" dirty="0"/>
              <a:t> </a:t>
            </a:r>
            <a:r>
              <a:rPr lang="en-US" altLang="en-US" sz="2000" b="1" dirty="0"/>
              <a:t>start</a:t>
            </a:r>
            <a:r>
              <a:rPr lang="en-US" altLang="en-US" sz="2000" i="1" dirty="0"/>
              <a:t>&gt; </a:t>
            </a:r>
            <a:r>
              <a:rPr lang="en-US" altLang="en-US" sz="2000" dirty="0"/>
              <a:t>at transaction start</a:t>
            </a:r>
          </a:p>
          <a:p>
            <a:pPr lvl="1"/>
            <a:r>
              <a:rPr lang="en-US" altLang="en-US" sz="2000" i="1" dirty="0"/>
              <a:t> &lt;</a:t>
            </a:r>
            <a:r>
              <a:rPr lang="en-US" altLang="en-US" sz="2000" i="1" dirty="0" err="1"/>
              <a:t>T</a:t>
            </a:r>
            <a:r>
              <a:rPr lang="en-US" altLang="en-US" sz="2000" i="1" baseline="-25000" dirty="0" err="1"/>
              <a:t>i</a:t>
            </a:r>
            <a:r>
              <a:rPr lang="en-US" altLang="en-US" sz="2000" i="1" dirty="0"/>
              <a:t>, </a:t>
            </a:r>
            <a:r>
              <a:rPr lang="en-US" altLang="en-US" sz="2000" i="1" dirty="0" err="1"/>
              <a:t>X</a:t>
            </a:r>
            <a:r>
              <a:rPr lang="en-US" altLang="en-US" sz="2000" i="1" baseline="-25000" dirty="0" err="1"/>
              <a:t>j</a:t>
            </a:r>
            <a:r>
              <a:rPr lang="en-US" altLang="en-US" sz="2000" i="1" dirty="0"/>
              <a:t>,  V</a:t>
            </a:r>
            <a:r>
              <a:rPr lang="en-US" altLang="en-US" sz="2000" i="1" baseline="-25000" dirty="0"/>
              <a:t>1</a:t>
            </a:r>
            <a:r>
              <a:rPr lang="en-US" altLang="en-US" sz="2000" i="1" dirty="0"/>
              <a:t>,  V</a:t>
            </a:r>
            <a:r>
              <a:rPr lang="en-US" altLang="en-US" sz="2000" i="1" baseline="-25000" dirty="0"/>
              <a:t>2</a:t>
            </a:r>
            <a:r>
              <a:rPr lang="en-US" altLang="en-US" sz="2000" i="1" dirty="0"/>
              <a:t>&gt; </a:t>
            </a:r>
            <a:r>
              <a:rPr lang="en-US" altLang="en-US" sz="2000" dirty="0"/>
              <a:t>for each update, and </a:t>
            </a:r>
          </a:p>
          <a:p>
            <a:pPr lvl="1"/>
            <a:r>
              <a:rPr lang="en-US" altLang="en-US" sz="2000" i="1" dirty="0"/>
              <a:t>&lt;</a:t>
            </a:r>
            <a:r>
              <a:rPr lang="en-US" altLang="en-US" sz="2000" i="1" dirty="0" err="1"/>
              <a:t>T</a:t>
            </a:r>
            <a:r>
              <a:rPr lang="en-US" altLang="en-US" sz="2000" i="1" baseline="-25000" dirty="0" err="1"/>
              <a:t>i</a:t>
            </a:r>
            <a:r>
              <a:rPr lang="en-US" altLang="en-US" sz="2000" i="1" dirty="0"/>
              <a:t> </a:t>
            </a:r>
            <a:r>
              <a:rPr lang="en-US" altLang="en-US" sz="2000" b="1" dirty="0"/>
              <a:t>commit</a:t>
            </a:r>
            <a:r>
              <a:rPr lang="en-US" altLang="en-US" sz="2000" i="1" dirty="0"/>
              <a:t>&gt; </a:t>
            </a:r>
            <a:r>
              <a:rPr lang="en-US" altLang="en-US" sz="2000" dirty="0"/>
              <a:t>at transaction end</a:t>
            </a:r>
            <a:endParaRPr lang="en-US" altLang="en-US" sz="2000" b="1" dirty="0"/>
          </a:p>
          <a:p>
            <a:r>
              <a:rPr lang="en-US" altLang="en-US" sz="2000" b="1" dirty="0"/>
              <a:t>Transaction rollback (during normal operation)</a:t>
            </a:r>
          </a:p>
          <a:p>
            <a:pPr lvl="1"/>
            <a:r>
              <a:rPr lang="en-US" altLang="en-US" sz="2000" dirty="0"/>
              <a:t>Let </a:t>
            </a:r>
            <a:r>
              <a:rPr lang="en-US" altLang="en-US" sz="2000" i="1" dirty="0" err="1"/>
              <a:t>T</a:t>
            </a:r>
            <a:r>
              <a:rPr lang="en-US" altLang="en-US" sz="2000" i="1" baseline="-25000" dirty="0" err="1"/>
              <a:t>i</a:t>
            </a:r>
            <a:r>
              <a:rPr lang="en-US" altLang="en-US" sz="2000" dirty="0"/>
              <a:t> be the transaction to be rolled back</a:t>
            </a:r>
          </a:p>
          <a:p>
            <a:pPr lvl="1"/>
            <a:r>
              <a:rPr lang="en-US" altLang="en-US" sz="2000" dirty="0"/>
              <a:t>Scan log backwards from the end, and for each log record of </a:t>
            </a:r>
            <a:r>
              <a:rPr lang="en-US" altLang="en-US" sz="2000" i="1" dirty="0" err="1"/>
              <a:t>T</a:t>
            </a:r>
            <a:r>
              <a:rPr lang="en-US" altLang="en-US" sz="2000" i="1" baseline="-25000" dirty="0" err="1"/>
              <a:t>i</a:t>
            </a:r>
            <a:r>
              <a:rPr lang="en-US" altLang="en-US" sz="2000" i="1" baseline="-25000" dirty="0"/>
              <a:t>  </a:t>
            </a:r>
            <a:r>
              <a:rPr lang="en-US" altLang="en-US" sz="2000" dirty="0"/>
              <a:t>of the form </a:t>
            </a:r>
            <a:r>
              <a:rPr lang="en-US" altLang="en-US" sz="2000" i="1" dirty="0"/>
              <a:t>&lt;</a:t>
            </a:r>
            <a:r>
              <a:rPr lang="en-US" altLang="en-US" sz="2000" i="1" dirty="0" err="1"/>
              <a:t>T</a:t>
            </a:r>
            <a:r>
              <a:rPr lang="en-US" altLang="en-US" sz="2000" i="1" baseline="-25000" dirty="0" err="1"/>
              <a:t>i</a:t>
            </a:r>
            <a:r>
              <a:rPr lang="en-US" altLang="en-US" sz="2000" i="1" dirty="0"/>
              <a:t>, </a:t>
            </a:r>
            <a:r>
              <a:rPr lang="en-US" altLang="en-US" sz="2000" i="1" dirty="0" err="1"/>
              <a:t>X</a:t>
            </a:r>
            <a:r>
              <a:rPr lang="en-US" altLang="en-US" sz="2000" i="1" baseline="-25000" dirty="0" err="1"/>
              <a:t>j</a:t>
            </a:r>
            <a:r>
              <a:rPr lang="en-US" altLang="en-US" sz="2000" i="1" dirty="0"/>
              <a:t>,  V</a:t>
            </a:r>
            <a:r>
              <a:rPr lang="en-US" altLang="en-US" sz="2000" i="1" baseline="-25000" dirty="0"/>
              <a:t>1</a:t>
            </a:r>
            <a:r>
              <a:rPr lang="en-US" altLang="en-US" sz="2000" i="1" dirty="0"/>
              <a:t>,  V</a:t>
            </a:r>
            <a:r>
              <a:rPr lang="en-US" altLang="en-US" sz="2000" i="1" baseline="-25000" dirty="0"/>
              <a:t>2</a:t>
            </a:r>
            <a:r>
              <a:rPr lang="en-US" altLang="en-US" sz="2000" i="1" dirty="0"/>
              <a:t>&gt; </a:t>
            </a:r>
          </a:p>
          <a:p>
            <a:pPr lvl="2"/>
            <a:r>
              <a:rPr lang="en-US" altLang="en-US" sz="2000" dirty="0"/>
              <a:t>Perform the undo by writing </a:t>
            </a:r>
            <a:r>
              <a:rPr lang="en-US" altLang="en-US" sz="2000" i="1" dirty="0"/>
              <a:t>V</a:t>
            </a:r>
            <a:r>
              <a:rPr lang="en-US" altLang="en-US" sz="2000" i="1" baseline="-25000" dirty="0"/>
              <a:t>1 </a:t>
            </a:r>
            <a:r>
              <a:rPr lang="en-US" altLang="en-US" sz="2000" dirty="0"/>
              <a:t>to </a:t>
            </a:r>
            <a:r>
              <a:rPr lang="en-US" altLang="en-US" sz="2000" i="1" dirty="0" err="1"/>
              <a:t>X</a:t>
            </a:r>
            <a:r>
              <a:rPr lang="en-US" altLang="en-US" sz="2000" i="1" baseline="-25000" dirty="0" err="1"/>
              <a:t>j</a:t>
            </a:r>
            <a:r>
              <a:rPr lang="en-US" altLang="en-US" sz="2000" i="1" dirty="0"/>
              <a:t>,</a:t>
            </a:r>
          </a:p>
          <a:p>
            <a:pPr lvl="2"/>
            <a:r>
              <a:rPr lang="en-US" altLang="en-US" sz="2000" dirty="0"/>
              <a:t>Write a log record </a:t>
            </a:r>
            <a:r>
              <a:rPr lang="en-US" altLang="en-US" sz="2000" i="1" dirty="0"/>
              <a:t>&lt;</a:t>
            </a:r>
            <a:r>
              <a:rPr lang="en-US" altLang="en-US" sz="2000" i="1" dirty="0" err="1"/>
              <a:t>T</a:t>
            </a:r>
            <a:r>
              <a:rPr lang="en-US" altLang="en-US" sz="2000" i="1" baseline="-25000" dirty="0" err="1"/>
              <a:t>i</a:t>
            </a:r>
            <a:r>
              <a:rPr lang="en-US" altLang="en-US" sz="2000" i="1" dirty="0"/>
              <a:t> , </a:t>
            </a:r>
            <a:r>
              <a:rPr lang="en-US" altLang="en-US" sz="2000" i="1" dirty="0" err="1"/>
              <a:t>X</a:t>
            </a:r>
            <a:r>
              <a:rPr lang="en-US" altLang="en-US" sz="2000" i="1" baseline="-25000" dirty="0" err="1"/>
              <a:t>j</a:t>
            </a:r>
            <a:r>
              <a:rPr lang="en-US" altLang="en-US" sz="2000" i="1" dirty="0"/>
              <a:t>,  V</a:t>
            </a:r>
            <a:r>
              <a:rPr lang="en-US" altLang="en-US" sz="2000" i="1" baseline="-25000" dirty="0"/>
              <a:t>1</a:t>
            </a:r>
            <a:r>
              <a:rPr lang="en-US" altLang="en-US" sz="2000" i="1" dirty="0"/>
              <a:t>&gt; </a:t>
            </a:r>
          </a:p>
          <a:p>
            <a:pPr lvl="3"/>
            <a:r>
              <a:rPr lang="en-US" altLang="en-US" sz="2000" dirty="0"/>
              <a:t>such log records are called </a:t>
            </a:r>
            <a:r>
              <a:rPr lang="en-US" altLang="en-US" sz="2000" b="1" dirty="0">
                <a:solidFill>
                  <a:srgbClr val="002060"/>
                </a:solidFill>
              </a:rPr>
              <a:t>compensation log records</a:t>
            </a:r>
          </a:p>
          <a:p>
            <a:pPr lvl="1"/>
            <a:r>
              <a:rPr lang="en-US" altLang="en-US" sz="2000" dirty="0"/>
              <a:t>Once the record </a:t>
            </a:r>
            <a:r>
              <a:rPr lang="en-US" altLang="en-US" sz="2000" i="1" dirty="0"/>
              <a:t>&lt;</a:t>
            </a:r>
            <a:r>
              <a:rPr lang="en-US" altLang="en-US" sz="2000" i="1" dirty="0" err="1"/>
              <a:t>T</a:t>
            </a:r>
            <a:r>
              <a:rPr lang="en-US" altLang="en-US" sz="2000" i="1" baseline="-25000" dirty="0" err="1"/>
              <a:t>i</a:t>
            </a:r>
            <a:r>
              <a:rPr lang="en-US" altLang="en-US" sz="2000" i="1" dirty="0"/>
              <a:t> </a:t>
            </a:r>
            <a:r>
              <a:rPr lang="en-US" altLang="en-US" sz="2000" b="1" dirty="0"/>
              <a:t>start</a:t>
            </a:r>
            <a:r>
              <a:rPr lang="en-US" altLang="en-US" sz="2000" i="1" dirty="0"/>
              <a:t>&gt; </a:t>
            </a:r>
            <a:r>
              <a:rPr lang="en-US" altLang="en-US" sz="2000" dirty="0"/>
              <a:t>is found stop the scan and write the log record </a:t>
            </a:r>
            <a:r>
              <a:rPr lang="en-US" altLang="en-US" sz="2000" i="1" dirty="0"/>
              <a:t>&lt;</a:t>
            </a:r>
            <a:r>
              <a:rPr lang="en-US" altLang="en-US" sz="2000" i="1" dirty="0" err="1"/>
              <a:t>T</a:t>
            </a:r>
            <a:r>
              <a:rPr lang="en-US" altLang="en-US" sz="2000" i="1" baseline="-25000" dirty="0" err="1"/>
              <a:t>i</a:t>
            </a:r>
            <a:r>
              <a:rPr lang="en-US" altLang="en-US" sz="2000" i="1" dirty="0"/>
              <a:t> </a:t>
            </a:r>
            <a:r>
              <a:rPr lang="en-US" altLang="en-US" sz="2000" b="1" dirty="0"/>
              <a:t>abort</a:t>
            </a:r>
            <a:r>
              <a:rPr lang="en-US" altLang="en-US" sz="2000" i="1" dirty="0"/>
              <a:t>&gt;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a:t>
            </a:r>
          </a:p>
        </p:txBody>
      </p:sp>
      <p:sp>
        <p:nvSpPr>
          <p:cNvPr id="3" name="Content Placeholder 2"/>
          <p:cNvSpPr>
            <a:spLocks noGrp="1"/>
          </p:cNvSpPr>
          <p:nvPr>
            <p:ph idx="1"/>
          </p:nvPr>
        </p:nvSpPr>
        <p:spPr>
          <a:xfrm>
            <a:off x="807592" y="2182582"/>
            <a:ext cx="7543800" cy="1300061"/>
          </a:xfrm>
        </p:spPr>
        <p:txBody>
          <a:bodyPr>
            <a:normAutofit/>
          </a:bodyPr>
          <a:lstStyle/>
          <a:p>
            <a:pPr>
              <a:lnSpc>
                <a:spcPct val="150000"/>
              </a:lnSpc>
              <a:buClr>
                <a:schemeClr val="accent2"/>
              </a:buClr>
              <a:buFont typeface="Arial" pitchFamily="34" charset="0"/>
              <a:buChar char="•"/>
            </a:pPr>
            <a:r>
              <a:rPr lang="en-US" sz="1950" dirty="0" smtClean="0"/>
              <a:t>Example </a:t>
            </a:r>
            <a:r>
              <a:rPr lang="en-US" sz="1950" dirty="0"/>
              <a:t>of Transaction  </a:t>
            </a:r>
          </a:p>
          <a:p>
            <a:pPr>
              <a:lnSpc>
                <a:spcPct val="150000"/>
              </a:lnSpc>
              <a:buClr>
                <a:schemeClr val="accent2"/>
              </a:buClr>
              <a:buFont typeface="Arial" pitchFamily="34" charset="0"/>
              <a:buChar char="•"/>
            </a:pPr>
            <a:endParaRPr lang="en-US" dirty="0"/>
          </a:p>
        </p:txBody>
      </p:sp>
      <p:sp>
        <p:nvSpPr>
          <p:cNvPr id="5" name="TextBox 4"/>
          <p:cNvSpPr txBox="1"/>
          <p:nvPr/>
        </p:nvSpPr>
        <p:spPr>
          <a:xfrm>
            <a:off x="3354849" y="3640282"/>
            <a:ext cx="1431631" cy="1754326"/>
          </a:xfrm>
          <a:prstGeom prst="rect">
            <a:avLst/>
          </a:prstGeom>
          <a:noFill/>
          <a:ln>
            <a:solidFill>
              <a:schemeClr val="tx1"/>
            </a:solidFill>
          </a:ln>
        </p:spPr>
        <p:txBody>
          <a:bodyPr wrap="square" rtlCol="0">
            <a:spAutoFit/>
          </a:bodyPr>
          <a:lstStyle/>
          <a:p>
            <a:pPr algn="ctr"/>
            <a:r>
              <a:rPr lang="en-US" sz="1800" dirty="0">
                <a:latin typeface="Times New Roman" pitchFamily="18" charset="0"/>
                <a:cs typeface="Times New Roman" pitchFamily="18" charset="0"/>
              </a:rPr>
              <a:t>read (A)</a:t>
            </a:r>
          </a:p>
          <a:p>
            <a:pPr algn="ctr"/>
            <a:r>
              <a:rPr lang="en-US" sz="1800" dirty="0">
                <a:latin typeface="Times New Roman" pitchFamily="18" charset="0"/>
                <a:cs typeface="Times New Roman" pitchFamily="18" charset="0"/>
              </a:rPr>
              <a:t>A = A – 50 </a:t>
            </a:r>
          </a:p>
          <a:p>
            <a:pPr algn="ctr"/>
            <a:r>
              <a:rPr lang="en-US" sz="1800" dirty="0">
                <a:latin typeface="Times New Roman" pitchFamily="18" charset="0"/>
                <a:cs typeface="Times New Roman" pitchFamily="18" charset="0"/>
              </a:rPr>
              <a:t>write (A)</a:t>
            </a:r>
          </a:p>
          <a:p>
            <a:pPr algn="ctr"/>
            <a:r>
              <a:rPr lang="en-US" sz="1800" dirty="0">
                <a:latin typeface="Times New Roman" pitchFamily="18" charset="0"/>
                <a:cs typeface="Times New Roman" pitchFamily="18" charset="0"/>
              </a:rPr>
              <a:t>Read (B)</a:t>
            </a:r>
          </a:p>
          <a:p>
            <a:pPr algn="ctr"/>
            <a:r>
              <a:rPr lang="en-US" sz="1800" dirty="0">
                <a:latin typeface="Times New Roman" pitchFamily="18" charset="0"/>
                <a:cs typeface="Times New Roman" pitchFamily="18" charset="0"/>
              </a:rPr>
              <a:t>B = B + 50 </a:t>
            </a:r>
          </a:p>
          <a:p>
            <a:pPr algn="ctr"/>
            <a:r>
              <a:rPr lang="en-US" sz="1800" dirty="0">
                <a:latin typeface="Times New Roman" pitchFamily="18" charset="0"/>
                <a:cs typeface="Times New Roman" pitchFamily="18" charset="0"/>
              </a:rPr>
              <a:t>write (B) </a:t>
            </a:r>
          </a:p>
        </p:txBody>
      </p:sp>
      <p:sp>
        <p:nvSpPr>
          <p:cNvPr id="6" name="Right Brace 5"/>
          <p:cNvSpPr/>
          <p:nvPr/>
        </p:nvSpPr>
        <p:spPr>
          <a:xfrm>
            <a:off x="4595820" y="3775267"/>
            <a:ext cx="163286" cy="59055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7" name="Right Brace 6"/>
          <p:cNvSpPr/>
          <p:nvPr/>
        </p:nvSpPr>
        <p:spPr>
          <a:xfrm>
            <a:off x="4579492" y="4686410"/>
            <a:ext cx="130628" cy="658047"/>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8" name="Straight Arrow Connector 7"/>
          <p:cNvCxnSpPr>
            <a:stCxn id="6" idx="1"/>
          </p:cNvCxnSpPr>
          <p:nvPr/>
        </p:nvCxnSpPr>
        <p:spPr>
          <a:xfrm>
            <a:off x="4759105" y="4070545"/>
            <a:ext cx="538844" cy="4640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7" idx="1"/>
          </p:cNvCxnSpPr>
          <p:nvPr/>
        </p:nvCxnSpPr>
        <p:spPr>
          <a:xfrm flipV="1">
            <a:off x="4710120" y="4635791"/>
            <a:ext cx="571500" cy="3796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5297949" y="4450188"/>
            <a:ext cx="1240971" cy="4555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50" dirty="0">
                <a:solidFill>
                  <a:schemeClr val="tx1"/>
                </a:solidFill>
                <a:latin typeface="Times New Roman" pitchFamily="18" charset="0"/>
                <a:cs typeface="Times New Roman" pitchFamily="18" charset="0"/>
              </a:rPr>
              <a:t>Operations</a:t>
            </a:r>
          </a:p>
        </p:txBody>
      </p:sp>
      <p:sp>
        <p:nvSpPr>
          <p:cNvPr id="11" name="Rounded Rectangular Callout 10"/>
          <p:cNvSpPr/>
          <p:nvPr/>
        </p:nvSpPr>
        <p:spPr>
          <a:xfrm>
            <a:off x="5020362" y="3073052"/>
            <a:ext cx="2741280" cy="516612"/>
          </a:xfrm>
          <a:prstGeom prst="wedgeRoundRectCallout">
            <a:avLst>
              <a:gd name="adj1" fmla="val -61420"/>
              <a:gd name="adj2" fmla="val 655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50" dirty="0">
                <a:solidFill>
                  <a:schemeClr val="tx1"/>
                </a:solidFill>
                <a:latin typeface="Times New Roman" pitchFamily="18" charset="0"/>
                <a:cs typeface="Times New Roman" pitchFamily="18" charset="0"/>
              </a:rPr>
              <a:t>Works as a single logical unit</a:t>
            </a:r>
          </a:p>
        </p:txBody>
      </p:sp>
      <p:sp>
        <p:nvSpPr>
          <p:cNvPr id="12" name="Rounded Rectangular Callout 11"/>
          <p:cNvSpPr/>
          <p:nvPr/>
        </p:nvSpPr>
        <p:spPr>
          <a:xfrm>
            <a:off x="1428078" y="4180220"/>
            <a:ext cx="1420586" cy="438698"/>
          </a:xfrm>
          <a:prstGeom prst="wedgeRoundRectCallout">
            <a:avLst>
              <a:gd name="adj1" fmla="val 91325"/>
              <a:gd name="adj2" fmla="val 281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50" dirty="0">
                <a:solidFill>
                  <a:schemeClr val="tx1"/>
                </a:solidFill>
                <a:latin typeface="Times New Roman" pitchFamily="18" charset="0"/>
                <a:cs typeface="Times New Roman" pitchFamily="18" charset="0"/>
              </a:rPr>
              <a:t>Transaction</a:t>
            </a:r>
          </a:p>
        </p:txBody>
      </p:sp>
      <p:sp>
        <p:nvSpPr>
          <p:cNvPr id="13" name="Left Brace 12"/>
          <p:cNvSpPr/>
          <p:nvPr/>
        </p:nvSpPr>
        <p:spPr>
          <a:xfrm>
            <a:off x="3373578" y="3775267"/>
            <a:ext cx="195943" cy="1467953"/>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Tree>
    <p:custDataLst>
      <p:tags r:id="rId1"/>
    </p:custDataLst>
    <p:extLst>
      <p:ext uri="{BB962C8B-B14F-4D97-AF65-F5344CB8AC3E}">
        <p14:creationId xmlns:p14="http://schemas.microsoft.com/office/powerpoint/2010/main" val="3059425798"/>
      </p:ext>
    </p:extLst>
  </p:cSld>
  <p:clrMapOvr>
    <a:masterClrMapping/>
  </p:clrMapOvr>
  <mc:AlternateContent xmlns:mc="http://schemas.openxmlformats.org/markup-compatibility/2006" xmlns:p14="http://schemas.microsoft.com/office/powerpoint/2010/main">
    <mc:Choice Requires="p14">
      <p:transition spd="slow" p14:dur="2000" advTm="53511"/>
    </mc:Choice>
    <mc:Fallback xmlns="">
      <p:transition spd="slow" advTm="5351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chemeClr val="accent2"/>
                                      </p:to>
                                    </p:animClr>
                                    <p:animClr clrSpc="rgb" dir="cw">
                                      <p:cBhvr>
                                        <p:cTn id="7" dur="500" fill="hold"/>
                                        <p:tgtEl>
                                          <p:spTgt spid="3">
                                            <p:txEl>
                                              <p:pRg st="0" end="0"/>
                                            </p:txEl>
                                          </p:spTgt>
                                        </p:tgtEl>
                                        <p:attrNameLst>
                                          <p:attrName>fillcolor</p:attrName>
                                        </p:attrNameLst>
                                      </p:cBhvr>
                                      <p:to>
                                        <a:schemeClr val="accent2"/>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3" presetClass="emph" presetSubtype="2" fill="hold" nodeType="clickEffect">
                                  <p:stCondLst>
                                    <p:cond delay="0"/>
                                  </p:stCondLst>
                                  <p:childTnLst>
                                    <p:animClr clrSpc="rgb" dir="cw">
                                      <p:cBhvr override="childStyle">
                                        <p:cTn id="13" dur="2000" fill="hold"/>
                                        <p:tgtEl>
                                          <p:spTgt spid="5">
                                            <p:txEl>
                                              <p:pRg st="0" end="0"/>
                                            </p:txEl>
                                          </p:spTgt>
                                        </p:tgtEl>
                                        <p:attrNameLst>
                                          <p:attrName>style.color</p:attrName>
                                        </p:attrNameLst>
                                      </p:cBhvr>
                                      <p:to>
                                        <a:schemeClr val="accent2"/>
                                      </p:to>
                                    </p:animClr>
                                  </p:childTnLst>
                                </p:cTn>
                              </p:par>
                              <p:par>
                                <p:cTn id="14" presetID="3" presetClass="emph" presetSubtype="2" fill="hold" nodeType="withEffect">
                                  <p:stCondLst>
                                    <p:cond delay="0"/>
                                  </p:stCondLst>
                                  <p:childTnLst>
                                    <p:animClr clrSpc="rgb" dir="cw">
                                      <p:cBhvr override="childStyle">
                                        <p:cTn id="15" dur="2000" fill="hold"/>
                                        <p:tgtEl>
                                          <p:spTgt spid="5">
                                            <p:txEl>
                                              <p:pRg st="1" end="1"/>
                                            </p:txEl>
                                          </p:spTgt>
                                        </p:tgtEl>
                                        <p:attrNameLst>
                                          <p:attrName>style.color</p:attrName>
                                        </p:attrNameLst>
                                      </p:cBhvr>
                                      <p:to>
                                        <a:schemeClr val="accent2"/>
                                      </p:to>
                                    </p:animClr>
                                  </p:childTnLst>
                                </p:cTn>
                              </p:par>
                            </p:childTnLst>
                          </p:cTn>
                        </p:par>
                      </p:childTnLst>
                    </p:cTn>
                  </p:par>
                  <p:par>
                    <p:cTn id="16" fill="hold">
                      <p:stCondLst>
                        <p:cond delay="indefinite"/>
                      </p:stCondLst>
                      <p:childTnLst>
                        <p:par>
                          <p:cTn id="17" fill="hold">
                            <p:stCondLst>
                              <p:cond delay="0"/>
                            </p:stCondLst>
                            <p:childTnLst>
                              <p:par>
                                <p:cTn id="18" presetID="3" presetClass="emph" presetSubtype="2" fill="hold" nodeType="clickEffect">
                                  <p:stCondLst>
                                    <p:cond delay="0"/>
                                  </p:stCondLst>
                                  <p:childTnLst>
                                    <p:animClr clrSpc="rgb" dir="cw">
                                      <p:cBhvr override="childStyle">
                                        <p:cTn id="19" dur="2000" fill="hold"/>
                                        <p:tgtEl>
                                          <p:spTgt spid="5">
                                            <p:txEl>
                                              <p:pRg st="2" end="2"/>
                                            </p:txEl>
                                          </p:spTgt>
                                        </p:tgtEl>
                                        <p:attrNameLst>
                                          <p:attrName>style.color</p:attrName>
                                        </p:attrNameLst>
                                      </p:cBhvr>
                                      <p:to>
                                        <a:schemeClr val="accent2"/>
                                      </p:to>
                                    </p:animClr>
                                  </p:childTnLst>
                                </p:cTn>
                              </p:par>
                            </p:childTnLst>
                          </p:cTn>
                        </p:par>
                      </p:childTnLst>
                    </p:cTn>
                  </p:par>
                  <p:par>
                    <p:cTn id="20" fill="hold">
                      <p:stCondLst>
                        <p:cond delay="indefinite"/>
                      </p:stCondLst>
                      <p:childTnLst>
                        <p:par>
                          <p:cTn id="21" fill="hold">
                            <p:stCondLst>
                              <p:cond delay="0"/>
                            </p:stCondLst>
                            <p:childTnLst>
                              <p:par>
                                <p:cTn id="22" presetID="3" presetClass="emph" presetSubtype="2" fill="hold" nodeType="clickEffect">
                                  <p:stCondLst>
                                    <p:cond delay="0"/>
                                  </p:stCondLst>
                                  <p:childTnLst>
                                    <p:animClr clrSpc="rgb" dir="cw">
                                      <p:cBhvr override="childStyle">
                                        <p:cTn id="23" dur="2000" fill="hold"/>
                                        <p:tgtEl>
                                          <p:spTgt spid="5">
                                            <p:txEl>
                                              <p:pRg st="3" end="3"/>
                                            </p:txEl>
                                          </p:spTgt>
                                        </p:tgtEl>
                                        <p:attrNameLst>
                                          <p:attrName>style.color</p:attrName>
                                        </p:attrNameLst>
                                      </p:cBhvr>
                                      <p:to>
                                        <a:schemeClr val="accent2"/>
                                      </p:to>
                                    </p:animClr>
                                  </p:childTnLst>
                                </p:cTn>
                              </p:par>
                              <p:par>
                                <p:cTn id="24" presetID="3" presetClass="emph" presetSubtype="2" fill="hold" nodeType="withEffect">
                                  <p:stCondLst>
                                    <p:cond delay="0"/>
                                  </p:stCondLst>
                                  <p:childTnLst>
                                    <p:animClr clrSpc="rgb" dir="cw">
                                      <p:cBhvr override="childStyle">
                                        <p:cTn id="25" dur="2000" fill="hold"/>
                                        <p:tgtEl>
                                          <p:spTgt spid="5">
                                            <p:txEl>
                                              <p:pRg st="4" end="4"/>
                                            </p:txEl>
                                          </p:spTgt>
                                        </p:tgtEl>
                                        <p:attrNameLst>
                                          <p:attrName>style.color</p:attrName>
                                        </p:attrNameLst>
                                      </p:cBhvr>
                                      <p:to>
                                        <a:schemeClr val="accent2"/>
                                      </p:to>
                                    </p:animClr>
                                  </p:childTnLst>
                                </p:cTn>
                              </p:par>
                              <p:par>
                                <p:cTn id="26" presetID="3" presetClass="emph" presetSubtype="2" fill="hold" nodeType="withEffect">
                                  <p:stCondLst>
                                    <p:cond delay="0"/>
                                  </p:stCondLst>
                                  <p:childTnLst>
                                    <p:animClr clrSpc="rgb" dir="cw">
                                      <p:cBhvr override="childStyle">
                                        <p:cTn id="27" dur="2000" fill="hold"/>
                                        <p:tgtEl>
                                          <p:spTgt spid="5">
                                            <p:txEl>
                                              <p:pRg st="5" end="5"/>
                                            </p:txEl>
                                          </p:spTgt>
                                        </p:tgtEl>
                                        <p:attrNameLst>
                                          <p:attrName>style.color</p:attrName>
                                        </p:attrNameLst>
                                      </p:cBhvr>
                                      <p:to>
                                        <a:schemeClr val="accent2"/>
                                      </p:to>
                                    </p:animClr>
                                  </p:childTnLst>
                                </p:cTn>
                              </p:par>
                            </p:childTnLst>
                          </p:cTn>
                        </p:par>
                      </p:childTnLst>
                    </p:cTn>
                  </p:par>
                  <p:par>
                    <p:cTn id="28" fill="hold">
                      <p:stCondLst>
                        <p:cond delay="indefinite"/>
                      </p:stCondLst>
                      <p:childTnLst>
                        <p:par>
                          <p:cTn id="29" fill="hold">
                            <p:stCondLst>
                              <p:cond delay="0"/>
                            </p:stCondLst>
                            <p:childTnLst>
                              <p:par>
                                <p:cTn id="30" presetID="3" presetClass="emph" presetSubtype="2" fill="hold" grpId="0" nodeType="clickEffect">
                                  <p:stCondLst>
                                    <p:cond delay="0"/>
                                  </p:stCondLst>
                                  <p:childTnLst>
                                    <p:animClr clrSpc="rgb" dir="cw">
                                      <p:cBhvr override="childStyle">
                                        <p:cTn id="31" dur="2000" fill="hold"/>
                                        <p:tgtEl>
                                          <p:spTgt spid="10"/>
                                        </p:tgtEl>
                                        <p:attrNameLst>
                                          <p:attrName>style.color</p:attrName>
                                        </p:attrNameLst>
                                      </p:cBhvr>
                                      <p:to>
                                        <a:srgbClr val="0070C0"/>
                                      </p:to>
                                    </p:animClr>
                                  </p:childTnLst>
                                </p:cTn>
                              </p:par>
                            </p:childTnLst>
                          </p:cTn>
                        </p:par>
                      </p:childTnLst>
                    </p:cTn>
                  </p:par>
                  <p:par>
                    <p:cTn id="32" fill="hold">
                      <p:stCondLst>
                        <p:cond delay="indefinite"/>
                      </p:stCondLst>
                      <p:childTnLst>
                        <p:par>
                          <p:cTn id="33" fill="hold">
                            <p:stCondLst>
                              <p:cond delay="0"/>
                            </p:stCondLst>
                            <p:childTnLst>
                              <p:par>
                                <p:cTn id="34" presetID="3" presetClass="emph" presetSubtype="2" fill="hold" grpId="0" nodeType="clickEffect">
                                  <p:stCondLst>
                                    <p:cond delay="0"/>
                                  </p:stCondLst>
                                  <p:childTnLst>
                                    <p:animClr clrSpc="rgb" dir="cw">
                                      <p:cBhvr override="childStyle">
                                        <p:cTn id="35" dur="2000" fill="hold"/>
                                        <p:tgtEl>
                                          <p:spTgt spid="12"/>
                                        </p:tgtEl>
                                        <p:attrNameLst>
                                          <p:attrName>style.color</p:attrName>
                                        </p:attrNameLst>
                                      </p:cBhvr>
                                      <p:to>
                                        <a:srgbClr val="0070C0"/>
                                      </p:to>
                                    </p:animClr>
                                  </p:childTnLst>
                                </p:cTn>
                              </p:par>
                            </p:childTnLst>
                          </p:cTn>
                        </p:par>
                      </p:childTnLst>
                    </p:cTn>
                  </p:par>
                  <p:par>
                    <p:cTn id="36" fill="hold">
                      <p:stCondLst>
                        <p:cond delay="indefinite"/>
                      </p:stCondLst>
                      <p:childTnLst>
                        <p:par>
                          <p:cTn id="37" fill="hold">
                            <p:stCondLst>
                              <p:cond delay="0"/>
                            </p:stCondLst>
                            <p:childTnLst>
                              <p:par>
                                <p:cTn id="38" presetID="3" presetClass="emph" presetSubtype="2" fill="hold" nodeType="clickEffect">
                                  <p:stCondLst>
                                    <p:cond delay="0"/>
                                  </p:stCondLst>
                                  <p:childTnLst>
                                    <p:animClr clrSpc="rgb" dir="cw">
                                      <p:cBhvr override="childStyle">
                                        <p:cTn id="39" dur="2000" fill="hold"/>
                                        <p:tgtEl>
                                          <p:spTgt spid="11">
                                            <p:txEl>
                                              <p:pRg st="0" end="0"/>
                                            </p:txEl>
                                          </p:spTgt>
                                        </p:tgtEl>
                                        <p:attrNameLst>
                                          <p:attrName>style.color</p:attrName>
                                        </p:attrNameLst>
                                      </p:cBhvr>
                                      <p:to>
                                        <a:srgbClr val="C0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extLst>
            <a:ext uri="{909E8E84-426E-40dd-AFC4-6F175D3DCCD1}"/>
            <a:ext uri="{91240B29-F687-4f45-9708-019B960494DF}"/>
          </a:extLst>
        </p:spPr>
        <p:txBody>
          <a:bodyPr/>
          <a:lstStyle/>
          <a:p>
            <a:pPr>
              <a:defRPr/>
            </a:pPr>
            <a:r>
              <a:rPr lang="en-US">
                <a:effectLst>
                  <a:outerShdw blurRad="38100" dist="38100" dir="2700000" algn="tl">
                    <a:srgbClr val="C0C0C0"/>
                  </a:outerShdw>
                </a:effectLst>
              </a:rPr>
              <a:t>Recovery Algorithm (Cont.)</a:t>
            </a:r>
          </a:p>
        </p:txBody>
      </p:sp>
      <p:sp>
        <p:nvSpPr>
          <p:cNvPr id="30722" name="Rectangle 3"/>
          <p:cNvSpPr>
            <a:spLocks noGrp="1" noChangeArrowheads="1"/>
          </p:cNvSpPr>
          <p:nvPr>
            <p:ph idx="1"/>
          </p:nvPr>
        </p:nvSpPr>
        <p:spPr>
          <a:xfrm>
            <a:off x="701336" y="1102497"/>
            <a:ext cx="7705817" cy="5367972"/>
          </a:xfrm>
        </p:spPr>
        <p:txBody>
          <a:bodyPr/>
          <a:lstStyle/>
          <a:p>
            <a:r>
              <a:rPr lang="en-US" altLang="en-US" b="1" dirty="0"/>
              <a:t>Recovery from failure</a:t>
            </a:r>
            <a:r>
              <a:rPr lang="en-US" altLang="en-US" dirty="0"/>
              <a:t>: Two phases</a:t>
            </a:r>
          </a:p>
          <a:p>
            <a:pPr marL="800100" lvl="1" indent="-342900"/>
            <a:r>
              <a:rPr lang="en-US" altLang="en-US" sz="1800" b="1" dirty="0">
                <a:solidFill>
                  <a:srgbClr val="FF0000"/>
                </a:solidFill>
              </a:rPr>
              <a:t>Redo phase</a:t>
            </a:r>
            <a:r>
              <a:rPr lang="en-US" altLang="en-US" sz="1800" dirty="0">
                <a:solidFill>
                  <a:srgbClr val="FF0000"/>
                </a:solidFill>
              </a:rPr>
              <a:t>:  replay updates of </a:t>
            </a:r>
            <a:r>
              <a:rPr lang="en-US" altLang="en-US" sz="1800" b="1" dirty="0">
                <a:solidFill>
                  <a:srgbClr val="FF0000"/>
                </a:solidFill>
              </a:rPr>
              <a:t>all</a:t>
            </a:r>
            <a:r>
              <a:rPr lang="en-US" altLang="en-US" sz="1800" dirty="0">
                <a:solidFill>
                  <a:srgbClr val="FF0000"/>
                </a:solidFill>
              </a:rPr>
              <a:t> transactions, whether they committed, aborted, or are incomplete</a:t>
            </a:r>
          </a:p>
          <a:p>
            <a:pPr marL="800100" lvl="1" indent="-342900"/>
            <a:r>
              <a:rPr lang="en-US" altLang="en-US" sz="1800" b="1" dirty="0">
                <a:solidFill>
                  <a:srgbClr val="FF0000"/>
                </a:solidFill>
              </a:rPr>
              <a:t>Undo phase</a:t>
            </a:r>
            <a:r>
              <a:rPr lang="en-US" altLang="en-US" sz="1800" dirty="0">
                <a:solidFill>
                  <a:srgbClr val="FF0000"/>
                </a:solidFill>
              </a:rPr>
              <a:t>: undo all incomplete transactions</a:t>
            </a:r>
          </a:p>
          <a:p>
            <a:r>
              <a:rPr lang="en-US" altLang="en-US" b="1" dirty="0"/>
              <a:t>Redo phase</a:t>
            </a:r>
            <a:r>
              <a:rPr lang="en-US" altLang="en-US" dirty="0"/>
              <a:t>:</a:t>
            </a:r>
          </a:p>
          <a:p>
            <a:pPr marL="457200" lvl="1" indent="0">
              <a:buNone/>
            </a:pPr>
            <a:r>
              <a:rPr lang="en-US" altLang="en-US" dirty="0">
                <a:solidFill>
                  <a:srgbClr val="FF9900"/>
                </a:solidFill>
              </a:rPr>
              <a:t>1.   </a:t>
            </a:r>
            <a:r>
              <a:rPr lang="en-US" altLang="en-US" dirty="0"/>
              <a:t>Find last &lt;</a:t>
            </a:r>
            <a:r>
              <a:rPr lang="en-US" altLang="en-US" b="1" dirty="0"/>
              <a:t>checkpoint</a:t>
            </a:r>
            <a:r>
              <a:rPr lang="en-US" altLang="en-US" dirty="0"/>
              <a:t> </a:t>
            </a:r>
            <a:r>
              <a:rPr lang="en-US" altLang="en-US" i="1" dirty="0"/>
              <a:t>L</a:t>
            </a:r>
            <a:r>
              <a:rPr lang="en-US" altLang="en-US" dirty="0"/>
              <a:t>&gt; record, and set undo-list to </a:t>
            </a:r>
            <a:r>
              <a:rPr lang="en-US" altLang="en-US" i="1" dirty="0"/>
              <a:t>L</a:t>
            </a:r>
            <a:r>
              <a:rPr lang="en-US" altLang="en-US" dirty="0"/>
              <a:t>.</a:t>
            </a:r>
          </a:p>
          <a:p>
            <a:pPr marL="457200" lvl="1" indent="0">
              <a:buNone/>
            </a:pPr>
            <a:r>
              <a:rPr lang="en-US" altLang="en-US" dirty="0">
                <a:solidFill>
                  <a:srgbClr val="FF9900"/>
                </a:solidFill>
              </a:rPr>
              <a:t>2.   </a:t>
            </a:r>
            <a:r>
              <a:rPr lang="en-US" altLang="en-US" dirty="0"/>
              <a:t>Scan forward from above &lt;</a:t>
            </a:r>
            <a:r>
              <a:rPr lang="en-US" altLang="en-US" b="1" dirty="0"/>
              <a:t>checkpoint</a:t>
            </a:r>
            <a:r>
              <a:rPr lang="en-US" altLang="en-US" dirty="0"/>
              <a:t> </a:t>
            </a:r>
            <a:r>
              <a:rPr lang="en-US" altLang="en-US" i="1" dirty="0"/>
              <a:t>L</a:t>
            </a:r>
            <a:r>
              <a:rPr lang="en-US" altLang="en-US" dirty="0"/>
              <a:t>&gt; record</a:t>
            </a:r>
          </a:p>
          <a:p>
            <a:pPr marL="1200150" lvl="2" indent="-342900">
              <a:buFont typeface="Monotype Sorts" charset="2"/>
              <a:buAutoNum type="arabicPeriod"/>
            </a:pPr>
            <a:r>
              <a:rPr lang="en-US" altLang="en-US" dirty="0"/>
              <a:t>Whenever a  record </a:t>
            </a:r>
            <a:r>
              <a:rPr lang="en-US" altLang="en-US" i="1" dirty="0"/>
              <a:t>&lt;</a:t>
            </a:r>
            <a:r>
              <a:rPr lang="en-US" altLang="en-US" i="1" dirty="0" err="1"/>
              <a:t>T</a:t>
            </a:r>
            <a:r>
              <a:rPr lang="en-US" altLang="en-US" i="1" baseline="-25000" dirty="0" err="1"/>
              <a:t>i</a:t>
            </a:r>
            <a:r>
              <a:rPr lang="en-US" altLang="en-US" i="1" dirty="0"/>
              <a:t>, </a:t>
            </a:r>
            <a:r>
              <a:rPr lang="en-US" altLang="en-US" i="1" dirty="0" err="1"/>
              <a:t>X</a:t>
            </a:r>
            <a:r>
              <a:rPr lang="en-US" altLang="en-US" i="1" baseline="-25000" dirty="0" err="1"/>
              <a:t>j</a:t>
            </a:r>
            <a:r>
              <a:rPr lang="en-US" altLang="en-US" i="1" dirty="0"/>
              <a:t>,  V</a:t>
            </a:r>
            <a:r>
              <a:rPr lang="en-US" altLang="en-US" i="1" baseline="-25000" dirty="0"/>
              <a:t>1</a:t>
            </a:r>
            <a:r>
              <a:rPr lang="en-US" altLang="en-US" i="1" dirty="0"/>
              <a:t>,  V</a:t>
            </a:r>
            <a:r>
              <a:rPr lang="en-US" altLang="en-US" i="1" baseline="-25000" dirty="0"/>
              <a:t>2</a:t>
            </a:r>
            <a:r>
              <a:rPr lang="en-US" altLang="en-US" i="1" dirty="0"/>
              <a:t>&gt; </a:t>
            </a:r>
            <a:r>
              <a:rPr lang="en-US" altLang="en-US" dirty="0"/>
              <a:t>or</a:t>
            </a:r>
            <a:r>
              <a:rPr lang="en-US" altLang="en-US" i="1" dirty="0"/>
              <a:t> &lt;</a:t>
            </a:r>
            <a:r>
              <a:rPr lang="en-US" altLang="en-US" i="1" dirty="0" err="1"/>
              <a:t>T</a:t>
            </a:r>
            <a:r>
              <a:rPr lang="en-US" altLang="en-US" i="1" baseline="-25000" dirty="0" err="1"/>
              <a:t>i</a:t>
            </a:r>
            <a:r>
              <a:rPr lang="en-US" altLang="en-US" i="1" dirty="0"/>
              <a:t>, </a:t>
            </a:r>
            <a:r>
              <a:rPr lang="en-US" altLang="en-US" i="1" dirty="0" err="1"/>
              <a:t>X</a:t>
            </a:r>
            <a:r>
              <a:rPr lang="en-US" altLang="en-US" i="1" baseline="-25000" dirty="0" err="1"/>
              <a:t>j</a:t>
            </a:r>
            <a:r>
              <a:rPr lang="en-US" altLang="en-US" i="1" dirty="0"/>
              <a:t>, V</a:t>
            </a:r>
            <a:r>
              <a:rPr lang="en-US" altLang="en-US" i="1" baseline="-25000" dirty="0"/>
              <a:t>2</a:t>
            </a:r>
            <a:r>
              <a:rPr lang="en-US" altLang="en-US" i="1" dirty="0"/>
              <a:t>&gt;  </a:t>
            </a:r>
            <a:r>
              <a:rPr lang="en-US" altLang="en-US" dirty="0"/>
              <a:t>is found, redo it by writing </a:t>
            </a:r>
            <a:r>
              <a:rPr lang="en-US" altLang="en-US" i="1" dirty="0"/>
              <a:t>V</a:t>
            </a:r>
            <a:r>
              <a:rPr lang="en-US" altLang="en-US" i="1" baseline="-25000" dirty="0"/>
              <a:t>2  </a:t>
            </a:r>
            <a:r>
              <a:rPr lang="en-US" altLang="en-US" dirty="0"/>
              <a:t>to </a:t>
            </a:r>
            <a:r>
              <a:rPr lang="en-US" altLang="en-US" i="1" dirty="0" err="1"/>
              <a:t>X</a:t>
            </a:r>
            <a:r>
              <a:rPr lang="en-US" altLang="en-US" i="1" baseline="-25000" dirty="0" err="1"/>
              <a:t>j</a:t>
            </a:r>
            <a:r>
              <a:rPr lang="en-US" altLang="en-US" i="1" dirty="0"/>
              <a:t> </a:t>
            </a:r>
          </a:p>
          <a:p>
            <a:pPr marL="1200150" lvl="2" indent="-342900">
              <a:buFont typeface="Monotype Sorts" charset="2"/>
              <a:buAutoNum type="arabicPeriod"/>
            </a:pPr>
            <a:r>
              <a:rPr lang="en-US" altLang="en-US" dirty="0"/>
              <a:t>Whenever a log record </a:t>
            </a:r>
            <a:r>
              <a:rPr lang="en-US" altLang="en-US" i="1" dirty="0"/>
              <a:t>&lt;</a:t>
            </a:r>
            <a:r>
              <a:rPr lang="en-US" altLang="en-US" i="1" dirty="0" err="1"/>
              <a:t>T</a:t>
            </a:r>
            <a:r>
              <a:rPr lang="en-US" altLang="en-US" i="1" baseline="-25000" dirty="0" err="1"/>
              <a:t>i</a:t>
            </a:r>
            <a:r>
              <a:rPr lang="en-US" altLang="en-US" i="1" baseline="-25000" dirty="0"/>
              <a:t> </a:t>
            </a:r>
            <a:r>
              <a:rPr lang="en-US" altLang="en-US" i="1" dirty="0"/>
              <a:t> </a:t>
            </a:r>
            <a:r>
              <a:rPr lang="en-US" altLang="en-US" b="1" dirty="0"/>
              <a:t>start</a:t>
            </a:r>
            <a:r>
              <a:rPr lang="en-US" altLang="en-US" i="1" dirty="0"/>
              <a:t>&gt; </a:t>
            </a:r>
            <a:r>
              <a:rPr lang="en-US" altLang="en-US" dirty="0"/>
              <a:t>is found, add </a:t>
            </a:r>
            <a:r>
              <a:rPr lang="en-US" altLang="en-US" i="1" dirty="0" err="1"/>
              <a:t>T</a:t>
            </a:r>
            <a:r>
              <a:rPr lang="en-US" altLang="en-US" i="1" baseline="-25000" dirty="0" err="1"/>
              <a:t>i</a:t>
            </a:r>
            <a:r>
              <a:rPr lang="en-US" altLang="en-US" i="1" baseline="-25000" dirty="0"/>
              <a:t>  </a:t>
            </a:r>
            <a:r>
              <a:rPr lang="en-US" altLang="en-US" dirty="0"/>
              <a:t>to undo-list</a:t>
            </a:r>
          </a:p>
          <a:p>
            <a:pPr marL="1200150" lvl="2" indent="-342900">
              <a:buFont typeface="Monotype Sorts" charset="2"/>
              <a:buAutoNum type="arabicPeriod"/>
            </a:pPr>
            <a:r>
              <a:rPr lang="en-US" altLang="en-US" dirty="0"/>
              <a:t>Whenever a log record </a:t>
            </a:r>
            <a:r>
              <a:rPr lang="en-US" altLang="en-US" i="1" dirty="0"/>
              <a:t>&lt;</a:t>
            </a:r>
            <a:r>
              <a:rPr lang="en-US" altLang="en-US" i="1" dirty="0" err="1"/>
              <a:t>T</a:t>
            </a:r>
            <a:r>
              <a:rPr lang="en-US" altLang="en-US" i="1" baseline="-25000" dirty="0" err="1"/>
              <a:t>i</a:t>
            </a:r>
            <a:r>
              <a:rPr lang="en-US" altLang="en-US" i="1" dirty="0"/>
              <a:t>  </a:t>
            </a:r>
            <a:r>
              <a:rPr lang="en-US" altLang="en-US" b="1" dirty="0"/>
              <a:t>commit</a:t>
            </a:r>
            <a:r>
              <a:rPr lang="en-US" altLang="en-US" i="1" dirty="0"/>
              <a:t>&gt; or &lt;</a:t>
            </a:r>
            <a:r>
              <a:rPr lang="en-US" altLang="en-US" i="1" dirty="0" err="1"/>
              <a:t>T</a:t>
            </a:r>
            <a:r>
              <a:rPr lang="en-US" altLang="en-US" i="1" baseline="-25000" dirty="0" err="1"/>
              <a:t>i</a:t>
            </a:r>
            <a:r>
              <a:rPr lang="en-US" altLang="en-US" i="1" dirty="0"/>
              <a:t> </a:t>
            </a:r>
            <a:r>
              <a:rPr lang="en-US" altLang="en-US" b="1" dirty="0"/>
              <a:t>abort</a:t>
            </a:r>
            <a:r>
              <a:rPr lang="en-US" altLang="en-US" i="1" dirty="0"/>
              <a:t>&gt; </a:t>
            </a:r>
            <a:r>
              <a:rPr lang="en-US" altLang="en-US" dirty="0"/>
              <a:t>is found, remove </a:t>
            </a:r>
            <a:r>
              <a:rPr lang="en-US" altLang="en-US" i="1" dirty="0" err="1"/>
              <a:t>T</a:t>
            </a:r>
            <a:r>
              <a:rPr lang="en-US" altLang="en-US" i="1" baseline="-25000" dirty="0" err="1"/>
              <a:t>i</a:t>
            </a:r>
            <a:r>
              <a:rPr lang="en-US" altLang="en-US" i="1" dirty="0"/>
              <a:t>  </a:t>
            </a:r>
            <a:r>
              <a:rPr lang="en-US" altLang="en-US" dirty="0"/>
              <a:t>from undo-list</a:t>
            </a:r>
          </a:p>
          <a:p>
            <a:endParaRPr lang="en-US"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extLst>
            <a:ext uri="{909E8E84-426E-40dd-AFC4-6F175D3DCCD1}"/>
            <a:ext uri="{91240B29-F687-4f45-9708-019B960494DF}"/>
          </a:extLst>
        </p:spPr>
        <p:txBody>
          <a:bodyPr/>
          <a:lstStyle/>
          <a:p>
            <a:pPr>
              <a:defRPr/>
            </a:pPr>
            <a:r>
              <a:rPr lang="en-US">
                <a:effectLst>
                  <a:outerShdw blurRad="38100" dist="38100" dir="2700000" algn="tl">
                    <a:srgbClr val="C0C0C0"/>
                  </a:outerShdw>
                </a:effectLst>
              </a:rPr>
              <a:t>Recovery Algorithm (Cont.)</a:t>
            </a:r>
          </a:p>
        </p:txBody>
      </p:sp>
      <p:sp>
        <p:nvSpPr>
          <p:cNvPr id="31747" name="Rectangle 3"/>
          <p:cNvSpPr>
            <a:spLocks noGrp="1" noChangeArrowheads="1"/>
          </p:cNvSpPr>
          <p:nvPr>
            <p:ph idx="1"/>
          </p:nvPr>
        </p:nvSpPr>
        <p:spPr>
          <a:xfrm>
            <a:off x="659829" y="864990"/>
            <a:ext cx="7821227" cy="5367972"/>
          </a:xfrm>
        </p:spPr>
        <p:txBody>
          <a:bodyPr/>
          <a:lstStyle/>
          <a:p>
            <a:pPr>
              <a:lnSpc>
                <a:spcPct val="90000"/>
              </a:lnSpc>
            </a:pPr>
            <a:r>
              <a:rPr lang="en-US" altLang="en-US" sz="2000" b="1" dirty="0"/>
              <a:t>Undo phase: </a:t>
            </a:r>
            <a:endParaRPr lang="en-US" altLang="en-US" sz="2000" dirty="0"/>
          </a:p>
          <a:p>
            <a:pPr marL="457200" lvl="1" indent="0">
              <a:lnSpc>
                <a:spcPct val="90000"/>
              </a:lnSpc>
              <a:buNone/>
            </a:pPr>
            <a:r>
              <a:rPr lang="en-US" altLang="en-US" sz="2000" dirty="0">
                <a:solidFill>
                  <a:srgbClr val="FF9900"/>
                </a:solidFill>
              </a:rPr>
              <a:t>1.    </a:t>
            </a:r>
            <a:r>
              <a:rPr lang="en-US" altLang="en-US" sz="2000" dirty="0"/>
              <a:t>Scan log backwards from end </a:t>
            </a:r>
          </a:p>
          <a:p>
            <a:pPr marL="1200150" lvl="2" indent="-342900">
              <a:lnSpc>
                <a:spcPct val="90000"/>
              </a:lnSpc>
              <a:buFont typeface="Monotype Sorts" charset="2"/>
              <a:buAutoNum type="arabicPeriod"/>
            </a:pPr>
            <a:r>
              <a:rPr lang="en-US" altLang="en-US" sz="2000" dirty="0"/>
              <a:t>Whenever a log record </a:t>
            </a:r>
            <a:r>
              <a:rPr lang="en-US" altLang="en-US" sz="2000" i="1" dirty="0"/>
              <a:t>&lt;</a:t>
            </a:r>
            <a:r>
              <a:rPr lang="en-US" altLang="en-US" sz="2000" i="1" dirty="0" err="1"/>
              <a:t>T</a:t>
            </a:r>
            <a:r>
              <a:rPr lang="en-US" altLang="en-US" sz="2000" i="1" baseline="-25000" dirty="0" err="1"/>
              <a:t>i</a:t>
            </a:r>
            <a:r>
              <a:rPr lang="en-US" altLang="en-US" sz="2000" i="1" dirty="0"/>
              <a:t>, </a:t>
            </a:r>
            <a:r>
              <a:rPr lang="en-US" altLang="en-US" sz="2000" i="1" dirty="0" err="1"/>
              <a:t>X</a:t>
            </a:r>
            <a:r>
              <a:rPr lang="en-US" altLang="en-US" sz="2000" i="1" baseline="-25000" dirty="0" err="1"/>
              <a:t>j</a:t>
            </a:r>
            <a:r>
              <a:rPr lang="en-US" altLang="en-US" sz="2000" i="1" dirty="0"/>
              <a:t>,  V</a:t>
            </a:r>
            <a:r>
              <a:rPr lang="en-US" altLang="en-US" sz="2000" i="1" baseline="-25000" dirty="0"/>
              <a:t>1</a:t>
            </a:r>
            <a:r>
              <a:rPr lang="en-US" altLang="en-US" sz="2000" i="1" dirty="0"/>
              <a:t>,  V</a:t>
            </a:r>
            <a:r>
              <a:rPr lang="en-US" altLang="en-US" sz="2000" i="1" baseline="-25000" dirty="0"/>
              <a:t>2</a:t>
            </a:r>
            <a:r>
              <a:rPr lang="en-US" altLang="en-US" sz="2000" i="1" dirty="0"/>
              <a:t>&gt; </a:t>
            </a:r>
            <a:r>
              <a:rPr lang="en-US" altLang="en-US" sz="2000" dirty="0"/>
              <a:t>is found where </a:t>
            </a:r>
            <a:r>
              <a:rPr lang="en-US" altLang="en-US" sz="2000" i="1" dirty="0" err="1"/>
              <a:t>T</a:t>
            </a:r>
            <a:r>
              <a:rPr lang="en-US" altLang="en-US" sz="2000" i="1" baseline="-25000" dirty="0" err="1"/>
              <a:t>i</a:t>
            </a:r>
            <a:r>
              <a:rPr lang="en-US" altLang="en-US" sz="2000" i="1" dirty="0"/>
              <a:t> </a:t>
            </a:r>
            <a:r>
              <a:rPr lang="en-US" altLang="en-US" sz="2000" dirty="0"/>
              <a:t>is in undo-list perform same actions as for transaction rollback:</a:t>
            </a:r>
          </a:p>
          <a:p>
            <a:pPr marL="1543050" lvl="3" indent="-342900">
              <a:lnSpc>
                <a:spcPct val="90000"/>
              </a:lnSpc>
              <a:buFont typeface="Monotype Sorts" charset="2"/>
              <a:buAutoNum type="arabicPeriod"/>
            </a:pPr>
            <a:r>
              <a:rPr lang="en-US" altLang="en-US" sz="2000" dirty="0"/>
              <a:t> perform undo by writing </a:t>
            </a:r>
            <a:r>
              <a:rPr lang="en-US" altLang="en-US" sz="2000" i="1" dirty="0"/>
              <a:t>V</a:t>
            </a:r>
            <a:r>
              <a:rPr lang="en-US" altLang="en-US" sz="2000" i="1" baseline="-25000" dirty="0"/>
              <a:t>1</a:t>
            </a:r>
            <a:r>
              <a:rPr lang="en-US" altLang="en-US" sz="2000" dirty="0"/>
              <a:t> to </a:t>
            </a:r>
            <a:r>
              <a:rPr lang="en-US" altLang="en-US" sz="2000" i="1" dirty="0" err="1"/>
              <a:t>X</a:t>
            </a:r>
            <a:r>
              <a:rPr lang="en-US" altLang="en-US" sz="2000" i="1" baseline="-25000" dirty="0" err="1"/>
              <a:t>j</a:t>
            </a:r>
            <a:r>
              <a:rPr lang="en-US" altLang="en-US" sz="2000" dirty="0"/>
              <a:t>.</a:t>
            </a:r>
          </a:p>
          <a:p>
            <a:pPr marL="1543050" lvl="3" indent="-342900">
              <a:lnSpc>
                <a:spcPct val="90000"/>
              </a:lnSpc>
              <a:buFont typeface="Monotype Sorts" charset="2"/>
              <a:buAutoNum type="arabicPeriod"/>
            </a:pPr>
            <a:r>
              <a:rPr lang="en-US" altLang="en-US" sz="2000" dirty="0"/>
              <a:t>write a log record </a:t>
            </a:r>
            <a:r>
              <a:rPr lang="en-US" altLang="en-US" sz="2000" i="1" dirty="0"/>
              <a:t>&lt;</a:t>
            </a:r>
            <a:r>
              <a:rPr lang="en-US" altLang="en-US" sz="2000" i="1" dirty="0" err="1"/>
              <a:t>T</a:t>
            </a:r>
            <a:r>
              <a:rPr lang="en-US" altLang="en-US" sz="2000" i="1" baseline="-25000" dirty="0" err="1"/>
              <a:t>i</a:t>
            </a:r>
            <a:r>
              <a:rPr lang="en-US" altLang="en-US" sz="2000" i="1" dirty="0"/>
              <a:t> , </a:t>
            </a:r>
            <a:r>
              <a:rPr lang="en-US" altLang="en-US" sz="2000" i="1" dirty="0" err="1"/>
              <a:t>X</a:t>
            </a:r>
            <a:r>
              <a:rPr lang="en-US" altLang="en-US" sz="2000" i="1" baseline="-25000" dirty="0" err="1"/>
              <a:t>j</a:t>
            </a:r>
            <a:r>
              <a:rPr lang="en-US" altLang="en-US" sz="2000" i="1" dirty="0"/>
              <a:t>,  V</a:t>
            </a:r>
            <a:r>
              <a:rPr lang="en-US" altLang="en-US" sz="2000" i="1" baseline="-25000" dirty="0"/>
              <a:t>1</a:t>
            </a:r>
            <a:r>
              <a:rPr lang="en-US" altLang="en-US" sz="2000" i="1" dirty="0"/>
              <a:t>&gt;</a:t>
            </a:r>
          </a:p>
          <a:p>
            <a:pPr marL="1200150" lvl="2" indent="-342900">
              <a:lnSpc>
                <a:spcPct val="90000"/>
              </a:lnSpc>
              <a:buFont typeface="Monotype Sorts" charset="2"/>
              <a:buAutoNum type="arabicPeriod"/>
            </a:pPr>
            <a:r>
              <a:rPr lang="en-US" altLang="en-US" sz="2000" dirty="0"/>
              <a:t>Whenever a log record </a:t>
            </a:r>
            <a:r>
              <a:rPr lang="en-US" altLang="en-US" sz="2000" i="1" dirty="0"/>
              <a:t>&lt;</a:t>
            </a:r>
            <a:r>
              <a:rPr lang="en-US" altLang="en-US" sz="2000" i="1" dirty="0" err="1"/>
              <a:t>T</a:t>
            </a:r>
            <a:r>
              <a:rPr lang="en-US" altLang="en-US" sz="2000" i="1" baseline="-25000" dirty="0" err="1"/>
              <a:t>i</a:t>
            </a:r>
            <a:r>
              <a:rPr lang="en-US" altLang="en-US" sz="2000" i="1" dirty="0"/>
              <a:t> </a:t>
            </a:r>
            <a:r>
              <a:rPr lang="en-US" altLang="en-US" sz="2000" b="1" dirty="0"/>
              <a:t>start</a:t>
            </a:r>
            <a:r>
              <a:rPr lang="en-US" altLang="en-US" sz="2000" i="1" dirty="0"/>
              <a:t>&gt; </a:t>
            </a:r>
            <a:r>
              <a:rPr lang="en-US" altLang="en-US" sz="2000" dirty="0"/>
              <a:t>is found where </a:t>
            </a:r>
            <a:r>
              <a:rPr lang="en-US" altLang="en-US" sz="2000" i="1" dirty="0" err="1"/>
              <a:t>T</a:t>
            </a:r>
            <a:r>
              <a:rPr lang="en-US" altLang="en-US" sz="2000" i="1" baseline="-25000" dirty="0" err="1"/>
              <a:t>i</a:t>
            </a:r>
            <a:r>
              <a:rPr lang="en-US" altLang="en-US" sz="2000" i="1" dirty="0"/>
              <a:t> </a:t>
            </a:r>
            <a:r>
              <a:rPr lang="en-US" altLang="en-US" sz="2000" dirty="0"/>
              <a:t>is in undo-list, </a:t>
            </a:r>
          </a:p>
          <a:p>
            <a:pPr marL="1543050" lvl="3" indent="-342900">
              <a:lnSpc>
                <a:spcPct val="90000"/>
              </a:lnSpc>
              <a:buFont typeface="Monotype Sorts" charset="2"/>
              <a:buAutoNum type="arabicPeriod"/>
            </a:pPr>
            <a:r>
              <a:rPr lang="en-US" altLang="en-US" sz="2000" dirty="0"/>
              <a:t>Write a log record </a:t>
            </a:r>
            <a:r>
              <a:rPr lang="en-US" altLang="en-US" sz="2000" i="1" dirty="0"/>
              <a:t>&lt;</a:t>
            </a:r>
            <a:r>
              <a:rPr lang="en-US" altLang="en-US" sz="2000" i="1" dirty="0" err="1"/>
              <a:t>T</a:t>
            </a:r>
            <a:r>
              <a:rPr lang="en-US" altLang="en-US" sz="2000" i="1" baseline="-25000" dirty="0" err="1"/>
              <a:t>i</a:t>
            </a:r>
            <a:r>
              <a:rPr lang="en-US" altLang="en-US" sz="2000" i="1" baseline="-25000" dirty="0"/>
              <a:t> </a:t>
            </a:r>
            <a:r>
              <a:rPr lang="en-US" altLang="en-US" sz="2000" i="1" dirty="0"/>
              <a:t> </a:t>
            </a:r>
            <a:r>
              <a:rPr lang="en-US" altLang="en-US" sz="2000" b="1" dirty="0"/>
              <a:t>abort</a:t>
            </a:r>
            <a:r>
              <a:rPr lang="en-US" altLang="en-US" sz="2000" i="1" dirty="0"/>
              <a:t>&gt; </a:t>
            </a:r>
          </a:p>
          <a:p>
            <a:pPr marL="1543050" lvl="3" indent="-342900">
              <a:lnSpc>
                <a:spcPct val="90000"/>
              </a:lnSpc>
              <a:buFont typeface="Monotype Sorts" charset="2"/>
              <a:buAutoNum type="arabicPeriod"/>
            </a:pPr>
            <a:r>
              <a:rPr lang="en-US" altLang="en-US" sz="2000" dirty="0"/>
              <a:t>Remove </a:t>
            </a:r>
            <a:r>
              <a:rPr lang="en-US" altLang="en-US" sz="2000" i="1" dirty="0" err="1"/>
              <a:t>T</a:t>
            </a:r>
            <a:r>
              <a:rPr lang="en-US" altLang="en-US" sz="2000" i="1" baseline="-25000" dirty="0" err="1"/>
              <a:t>i</a:t>
            </a:r>
            <a:r>
              <a:rPr lang="en-US" altLang="en-US" sz="2000" i="1" baseline="-25000" dirty="0"/>
              <a:t>  </a:t>
            </a:r>
            <a:r>
              <a:rPr lang="en-US" altLang="en-US" sz="2000" dirty="0"/>
              <a:t>from undo-list</a:t>
            </a:r>
          </a:p>
          <a:p>
            <a:pPr marL="1200150" lvl="2" indent="-342900">
              <a:lnSpc>
                <a:spcPct val="90000"/>
              </a:lnSpc>
              <a:buFont typeface="Monotype Sorts" charset="2"/>
              <a:buAutoNum type="arabicPeriod"/>
            </a:pPr>
            <a:r>
              <a:rPr lang="en-US" altLang="en-US" sz="2000" dirty="0"/>
              <a:t>Stop when undo-list is empty</a:t>
            </a:r>
          </a:p>
          <a:p>
            <a:pPr marL="1200150" lvl="3" indent="0">
              <a:lnSpc>
                <a:spcPct val="90000"/>
              </a:lnSpc>
              <a:buNone/>
            </a:pPr>
            <a:r>
              <a:rPr lang="en-US" altLang="en-US" sz="2000" dirty="0">
                <a:solidFill>
                  <a:srgbClr val="FF9900"/>
                </a:solidFill>
              </a:rPr>
              <a:t>1.   </a:t>
            </a:r>
            <a:r>
              <a:rPr lang="en-US" altLang="en-US" sz="2000" dirty="0"/>
              <a:t>i.e., </a:t>
            </a:r>
            <a:r>
              <a:rPr lang="en-US" altLang="en-US" sz="2000" i="1" dirty="0"/>
              <a:t>&lt;</a:t>
            </a:r>
            <a:r>
              <a:rPr lang="en-US" altLang="en-US" sz="2000" i="1" dirty="0" err="1"/>
              <a:t>T</a:t>
            </a:r>
            <a:r>
              <a:rPr lang="en-US" altLang="en-US" sz="2000" i="1" baseline="-25000" dirty="0" err="1"/>
              <a:t>i</a:t>
            </a:r>
            <a:r>
              <a:rPr lang="en-US" altLang="en-US" sz="2000" i="1" dirty="0"/>
              <a:t> </a:t>
            </a:r>
            <a:r>
              <a:rPr lang="en-US" altLang="en-US" sz="2000" b="1" dirty="0"/>
              <a:t>start</a:t>
            </a:r>
            <a:r>
              <a:rPr lang="en-US" altLang="en-US" sz="2000" i="1" dirty="0"/>
              <a:t>&gt; </a:t>
            </a:r>
            <a:r>
              <a:rPr lang="en-US" altLang="en-US" sz="2000" dirty="0"/>
              <a:t>has been found for every transaction in undo-list</a:t>
            </a:r>
          </a:p>
          <a:p>
            <a:pPr>
              <a:lnSpc>
                <a:spcPct val="90000"/>
              </a:lnSpc>
            </a:pPr>
            <a:r>
              <a:rPr lang="en-US" altLang="en-US" sz="2000" dirty="0"/>
              <a:t>After undo phase completes, normal transaction processing can commence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E326C7-7F8D-4AFC-BEC7-830AC71F7B7B}"/>
              </a:ext>
            </a:extLst>
          </p:cNvPr>
          <p:cNvSpPr>
            <a:spLocks noGrp="1"/>
          </p:cNvSpPr>
          <p:nvPr>
            <p:ph type="title"/>
          </p:nvPr>
        </p:nvSpPr>
        <p:spPr/>
        <p:txBody>
          <a:bodyPr/>
          <a:lstStyle/>
          <a:p>
            <a:r>
              <a:rPr lang="en-IN" dirty="0"/>
              <a:t>Example of Recovery</a:t>
            </a:r>
          </a:p>
        </p:txBody>
      </p:sp>
      <p:pic>
        <p:nvPicPr>
          <p:cNvPr id="4" name="Graphic 3">
            <a:extLst>
              <a:ext uri="{FF2B5EF4-FFF2-40B4-BE49-F238E27FC236}">
                <a16:creationId xmlns:a16="http://schemas.microsoft.com/office/drawing/2014/main" xmlns="" id="{88CE1773-DE64-48A0-B0EE-F9A67F2F8565}"/>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269879" y="1273629"/>
            <a:ext cx="8604241" cy="4310742"/>
          </a:xfrm>
          <a:prstGeom prst="rect">
            <a:avLst/>
          </a:prstGeom>
        </p:spPr>
      </p:pic>
    </p:spTree>
    <p:extLst>
      <p:ext uri="{BB962C8B-B14F-4D97-AF65-F5344CB8AC3E}">
        <p14:creationId xmlns:p14="http://schemas.microsoft.com/office/powerpoint/2010/main" val="31363994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defRPr/>
            </a:pPr>
            <a:r>
              <a:rPr lang="en-US" dirty="0" smtClean="0">
                <a:effectLst>
                  <a:outerShdw blurRad="38100" dist="38100" dir="2700000" algn="tl">
                    <a:srgbClr val="C0C0C0"/>
                  </a:outerShdw>
                </a:effectLst>
              </a:rPr>
              <a:t>19.5 Log </a:t>
            </a:r>
            <a:r>
              <a:rPr lang="en-US" dirty="0">
                <a:effectLst>
                  <a:outerShdw blurRad="38100" dist="38100" dir="2700000" algn="tl">
                    <a:srgbClr val="C0C0C0"/>
                  </a:outerShdw>
                </a:effectLst>
              </a:rPr>
              <a:t>Record Buffering</a:t>
            </a:r>
          </a:p>
        </p:txBody>
      </p:sp>
      <p:sp>
        <p:nvSpPr>
          <p:cNvPr id="33795" name="Rectangle 3"/>
          <p:cNvSpPr>
            <a:spLocks noGrp="1" noChangeArrowheads="1"/>
          </p:cNvSpPr>
          <p:nvPr>
            <p:ph idx="1"/>
          </p:nvPr>
        </p:nvSpPr>
        <p:spPr>
          <a:xfrm>
            <a:off x="683581" y="1102497"/>
            <a:ext cx="7714696" cy="5367972"/>
          </a:xfrm>
          <a:prstGeom prst="rect">
            <a:avLst/>
          </a:prstGeom>
        </p:spPr>
        <p:txBody>
          <a:bodyPr/>
          <a:lstStyle/>
          <a:p>
            <a:r>
              <a:rPr lang="en-US" altLang="en-US" sz="2000" b="1" dirty="0">
                <a:solidFill>
                  <a:srgbClr val="002060"/>
                </a:solidFill>
              </a:rPr>
              <a:t>Log record buffering</a:t>
            </a:r>
            <a:r>
              <a:rPr lang="en-US" altLang="en-US" sz="2000" dirty="0"/>
              <a:t>: log records are buffered in main memory, instead of being output directly to stable storage.</a:t>
            </a:r>
          </a:p>
          <a:p>
            <a:pPr lvl="1"/>
            <a:r>
              <a:rPr lang="en-US" altLang="en-US" sz="2000" dirty="0"/>
              <a:t>Log records are output to stable storage when a block of log records in the buffer is full, or a </a:t>
            </a:r>
            <a:r>
              <a:rPr lang="en-US" altLang="en-US" sz="2000" b="1" dirty="0">
                <a:solidFill>
                  <a:srgbClr val="002060"/>
                </a:solidFill>
              </a:rPr>
              <a:t>log force</a:t>
            </a:r>
            <a:r>
              <a:rPr lang="en-US" altLang="en-US" sz="2000" dirty="0">
                <a:solidFill>
                  <a:srgbClr val="002060"/>
                </a:solidFill>
              </a:rPr>
              <a:t> </a:t>
            </a:r>
            <a:r>
              <a:rPr lang="en-US" altLang="en-US" sz="2000" dirty="0"/>
              <a:t>operation is executed.</a:t>
            </a:r>
          </a:p>
          <a:p>
            <a:r>
              <a:rPr lang="en-US" altLang="en-US" sz="2000" dirty="0"/>
              <a:t>Log force is performed to commit a transaction by forcing all its log records (including the commit record) to stable storage.</a:t>
            </a:r>
          </a:p>
          <a:p>
            <a:r>
              <a:rPr lang="en-US" altLang="en-US" sz="2000" dirty="0"/>
              <a:t>Several log records can thus be output using a single output operation, reducing the I/O cost.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Log Record Buffering (Cont.)</a:t>
            </a:r>
          </a:p>
        </p:txBody>
      </p:sp>
      <p:sp>
        <p:nvSpPr>
          <p:cNvPr id="34819" name="Rectangle 3"/>
          <p:cNvSpPr>
            <a:spLocks noGrp="1" noChangeArrowheads="1"/>
          </p:cNvSpPr>
          <p:nvPr>
            <p:ph idx="1"/>
          </p:nvPr>
        </p:nvSpPr>
        <p:spPr>
          <a:xfrm>
            <a:off x="683580" y="1102497"/>
            <a:ext cx="7634797" cy="5367972"/>
          </a:xfrm>
        </p:spPr>
        <p:txBody>
          <a:bodyPr/>
          <a:lstStyle/>
          <a:p>
            <a:r>
              <a:rPr lang="en-US" altLang="en-US" sz="2000" dirty="0"/>
              <a:t>The rules below must be followed if log records are buffered:</a:t>
            </a:r>
          </a:p>
          <a:p>
            <a:pPr lvl="1"/>
            <a:r>
              <a:rPr lang="en-US" altLang="en-US" sz="2000" dirty="0"/>
              <a:t>Log records are output to stable storage in the order in which they are created. </a:t>
            </a:r>
          </a:p>
          <a:p>
            <a:pPr lvl="1"/>
            <a:r>
              <a:rPr lang="en-US" altLang="en-US" sz="2000" dirty="0"/>
              <a:t>Transaction </a:t>
            </a:r>
            <a:r>
              <a:rPr lang="en-US" altLang="en-US" sz="2000" i="1" dirty="0" err="1"/>
              <a:t>T</a:t>
            </a:r>
            <a:r>
              <a:rPr lang="en-US" altLang="en-US" sz="2000" i="1" baseline="-25000" dirty="0" err="1"/>
              <a:t>i</a:t>
            </a:r>
            <a:r>
              <a:rPr lang="en-US" altLang="en-US" sz="2000" dirty="0"/>
              <a:t> enters the commit state only when the log record </a:t>
            </a:r>
            <a:br>
              <a:rPr lang="en-US" altLang="en-US" sz="2000" dirty="0"/>
            </a:br>
            <a:r>
              <a:rPr lang="en-US" altLang="en-US" sz="2000" dirty="0"/>
              <a:t>&lt;</a:t>
            </a:r>
            <a:r>
              <a:rPr lang="en-US" altLang="en-US" sz="2000" i="1" dirty="0" err="1"/>
              <a:t>T</a:t>
            </a:r>
            <a:r>
              <a:rPr lang="en-US" altLang="en-US" sz="2000" i="1" baseline="-25000" dirty="0" err="1"/>
              <a:t>i</a:t>
            </a:r>
            <a:r>
              <a:rPr lang="en-US" altLang="en-US" sz="2000" i="1" dirty="0"/>
              <a:t> </a:t>
            </a:r>
            <a:r>
              <a:rPr lang="en-US" altLang="en-US" sz="2000" b="1" dirty="0"/>
              <a:t>commit</a:t>
            </a:r>
            <a:r>
              <a:rPr lang="en-US" altLang="en-US" sz="2000" dirty="0"/>
              <a:t>&gt; has been output to stable storage.</a:t>
            </a:r>
          </a:p>
          <a:p>
            <a:pPr lvl="1"/>
            <a:r>
              <a:rPr lang="en-US" altLang="en-US" sz="2000" dirty="0"/>
              <a:t>Before a block of data in main memory is output to the database, all log records pertaining to data in that block must have been output to stable storage. </a:t>
            </a:r>
          </a:p>
          <a:p>
            <a:pPr lvl="2"/>
            <a:r>
              <a:rPr lang="en-US" altLang="en-US" sz="2000" dirty="0"/>
              <a:t>This rule is called the </a:t>
            </a:r>
            <a:r>
              <a:rPr lang="en-US" altLang="en-US" sz="2000" b="1" dirty="0">
                <a:solidFill>
                  <a:srgbClr val="002060"/>
                </a:solidFill>
              </a:rPr>
              <a:t>write-ahead logging</a:t>
            </a:r>
            <a:r>
              <a:rPr lang="en-US" altLang="en-US" sz="2000" dirty="0">
                <a:solidFill>
                  <a:srgbClr val="002060"/>
                </a:solidFill>
              </a:rPr>
              <a:t> </a:t>
            </a:r>
            <a:r>
              <a:rPr lang="en-US" altLang="en-US" sz="2000" dirty="0"/>
              <a:t>or </a:t>
            </a:r>
            <a:r>
              <a:rPr lang="en-US" altLang="en-US" sz="2000" b="1" dirty="0">
                <a:solidFill>
                  <a:srgbClr val="002060"/>
                </a:solidFill>
              </a:rPr>
              <a:t>WAL</a:t>
            </a:r>
            <a:r>
              <a:rPr lang="en-US" altLang="en-US" sz="2000" b="1" dirty="0"/>
              <a:t> </a:t>
            </a:r>
            <a:r>
              <a:rPr lang="en-US" altLang="en-US" sz="2000" dirty="0"/>
              <a:t>rule</a:t>
            </a:r>
          </a:p>
          <a:p>
            <a:pPr lvl="2"/>
            <a:r>
              <a:rPr lang="en-US" altLang="en-US" sz="2000" dirty="0"/>
              <a:t>Strictly speaking,  WAL only requires undo information to be output</a:t>
            </a:r>
          </a:p>
          <a:p>
            <a:endParaRPr lang="en-US" altLang="en-US" sz="2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Database Buffering</a:t>
            </a:r>
          </a:p>
        </p:txBody>
      </p:sp>
      <p:sp>
        <p:nvSpPr>
          <p:cNvPr id="35843" name="Rectangle 3"/>
          <p:cNvSpPr>
            <a:spLocks noGrp="1" noChangeArrowheads="1"/>
          </p:cNvSpPr>
          <p:nvPr>
            <p:ph idx="1"/>
          </p:nvPr>
        </p:nvSpPr>
        <p:spPr>
          <a:xfrm>
            <a:off x="701336" y="1102497"/>
            <a:ext cx="7803472" cy="5367972"/>
          </a:xfrm>
          <a:prstGeom prst="rect">
            <a:avLst/>
          </a:prstGeom>
        </p:spPr>
        <p:txBody>
          <a:bodyPr/>
          <a:lstStyle/>
          <a:p>
            <a:r>
              <a:rPr lang="en-US" altLang="en-US" sz="2000" dirty="0"/>
              <a:t>Database maintains an in-memory buffer of data blocks</a:t>
            </a:r>
          </a:p>
          <a:p>
            <a:pPr lvl="1"/>
            <a:r>
              <a:rPr lang="en-US" altLang="en-US" sz="2000" dirty="0"/>
              <a:t>When a new block is needed, if buffer is full an existing block needs to be removed from buffer</a:t>
            </a:r>
          </a:p>
          <a:p>
            <a:pPr lvl="1"/>
            <a:r>
              <a:rPr lang="en-US" altLang="en-US" sz="2000" dirty="0"/>
              <a:t>If the block chosen for removal has been updated, it must be output to disk</a:t>
            </a:r>
          </a:p>
          <a:p>
            <a:r>
              <a:rPr lang="en-US" altLang="en-US" sz="2000" dirty="0"/>
              <a:t>The recovery algorithm supports the </a:t>
            </a:r>
            <a:r>
              <a:rPr lang="en-US" altLang="en-US" sz="2000" b="1" dirty="0">
                <a:solidFill>
                  <a:srgbClr val="002060"/>
                </a:solidFill>
              </a:rPr>
              <a:t>no-force policy</a:t>
            </a:r>
            <a:r>
              <a:rPr lang="en-US" altLang="en-US" sz="2000" dirty="0"/>
              <a:t>: i.e., updated blocks need not be written to disk when transaction commits</a:t>
            </a:r>
          </a:p>
          <a:p>
            <a:pPr lvl="1"/>
            <a:r>
              <a:rPr lang="en-US" altLang="en-US" sz="2000" b="1" dirty="0">
                <a:solidFill>
                  <a:srgbClr val="002060"/>
                </a:solidFill>
              </a:rPr>
              <a:t>force policy</a:t>
            </a:r>
            <a:r>
              <a:rPr lang="en-US" altLang="en-US" sz="2000" dirty="0"/>
              <a:t>: requires updated blocks to be written at commit</a:t>
            </a:r>
          </a:p>
          <a:p>
            <a:pPr lvl="2"/>
            <a:r>
              <a:rPr lang="en-US" altLang="en-US" sz="2000" dirty="0"/>
              <a:t>More expensive commit</a:t>
            </a:r>
          </a:p>
          <a:p>
            <a:r>
              <a:rPr lang="en-US" altLang="en-US" sz="2000" dirty="0"/>
              <a:t>The recovery algorithm supports the </a:t>
            </a:r>
            <a:r>
              <a:rPr lang="en-US" altLang="en-US" sz="2000" b="1" dirty="0">
                <a:solidFill>
                  <a:srgbClr val="002060"/>
                </a:solidFill>
              </a:rPr>
              <a:t>steal policy</a:t>
            </a:r>
            <a:r>
              <a:rPr lang="en-US" altLang="en-US" sz="2000" dirty="0"/>
              <a:t>: i.e., blocks containing updates of uncommitted transactions can be written to disk, even before the transaction commits</a:t>
            </a:r>
          </a:p>
          <a:p>
            <a:pPr lvl="1"/>
            <a:endParaRPr lang="en-US" altLang="en-US" sz="2000" dirty="0"/>
          </a:p>
          <a:p>
            <a:pPr>
              <a:buFont typeface="Monotype Sorts" charset="2"/>
              <a:buNone/>
            </a:pPr>
            <a:endParaRPr lang="en-US" altLang="en-US" sz="20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Database Buffering (Cont.)</a:t>
            </a:r>
          </a:p>
        </p:txBody>
      </p:sp>
      <p:sp>
        <p:nvSpPr>
          <p:cNvPr id="36867" name="Rectangle 3"/>
          <p:cNvSpPr>
            <a:spLocks noGrp="1" noChangeArrowheads="1"/>
          </p:cNvSpPr>
          <p:nvPr>
            <p:ph idx="1"/>
          </p:nvPr>
        </p:nvSpPr>
        <p:spPr>
          <a:xfrm>
            <a:off x="734843" y="1093619"/>
            <a:ext cx="7707821" cy="5367972"/>
          </a:xfrm>
          <a:prstGeom prst="rect">
            <a:avLst/>
          </a:prstGeom>
        </p:spPr>
        <p:txBody>
          <a:bodyPr/>
          <a:lstStyle/>
          <a:p>
            <a:pPr>
              <a:lnSpc>
                <a:spcPct val="90000"/>
              </a:lnSpc>
            </a:pPr>
            <a:r>
              <a:rPr lang="en-US" altLang="en-US" sz="1800" dirty="0"/>
              <a:t>If a block with uncommitted updates is output to disk, log records with undo information for the updates are output to the log on stable storage first</a:t>
            </a:r>
          </a:p>
          <a:p>
            <a:pPr marL="800100" lvl="1" indent="-342900">
              <a:lnSpc>
                <a:spcPct val="90000"/>
              </a:lnSpc>
            </a:pPr>
            <a:r>
              <a:rPr lang="en-US" altLang="en-US" sz="1800" dirty="0"/>
              <a:t>(Write ahead logging)</a:t>
            </a:r>
          </a:p>
          <a:p>
            <a:pPr>
              <a:lnSpc>
                <a:spcPct val="90000"/>
              </a:lnSpc>
            </a:pPr>
            <a:r>
              <a:rPr lang="en-US" altLang="en-US" sz="1800" dirty="0"/>
              <a:t>No updates should be in progress on a block when it is output to disk.  Can be ensured as follows.</a:t>
            </a:r>
          </a:p>
          <a:p>
            <a:pPr marL="800100" lvl="1" indent="-342900">
              <a:lnSpc>
                <a:spcPct val="90000"/>
              </a:lnSpc>
            </a:pPr>
            <a:r>
              <a:rPr lang="en-US" altLang="en-US" sz="1800" dirty="0"/>
              <a:t>Before writing a data item, transaction acquires exclusive lock on block containing the data item</a:t>
            </a:r>
          </a:p>
          <a:p>
            <a:pPr marL="800100" lvl="1" indent="-342900">
              <a:lnSpc>
                <a:spcPct val="90000"/>
              </a:lnSpc>
            </a:pPr>
            <a:r>
              <a:rPr lang="en-US" altLang="en-US" sz="1800" dirty="0"/>
              <a:t>Lock can be released once the write is completed. </a:t>
            </a:r>
          </a:p>
          <a:p>
            <a:pPr marL="1200150" lvl="2" indent="-342900">
              <a:lnSpc>
                <a:spcPct val="90000"/>
              </a:lnSpc>
            </a:pPr>
            <a:r>
              <a:rPr lang="en-US" altLang="en-US" sz="1800" dirty="0"/>
              <a:t>Such locks held for short duration are called </a:t>
            </a:r>
            <a:r>
              <a:rPr lang="en-US" altLang="en-US" sz="1800" b="1" dirty="0">
                <a:solidFill>
                  <a:srgbClr val="002060"/>
                </a:solidFill>
              </a:rPr>
              <a:t>latches</a:t>
            </a:r>
            <a:r>
              <a:rPr lang="en-US" altLang="en-US" sz="1800" dirty="0"/>
              <a:t>.</a:t>
            </a:r>
          </a:p>
          <a:p>
            <a:pPr>
              <a:lnSpc>
                <a:spcPct val="90000"/>
              </a:lnSpc>
            </a:pPr>
            <a:r>
              <a:rPr lang="en-US" altLang="en-US" sz="1800" b="1" dirty="0"/>
              <a:t>To output a block to disk</a:t>
            </a:r>
          </a:p>
          <a:p>
            <a:pPr marL="457200" lvl="1" indent="0">
              <a:lnSpc>
                <a:spcPct val="90000"/>
              </a:lnSpc>
              <a:buNone/>
            </a:pPr>
            <a:r>
              <a:rPr lang="en-US" altLang="en-US" sz="1800" dirty="0">
                <a:solidFill>
                  <a:srgbClr val="FF9900"/>
                </a:solidFill>
              </a:rPr>
              <a:t>1.   </a:t>
            </a:r>
            <a:r>
              <a:rPr lang="en-US" altLang="en-US" sz="1800" dirty="0"/>
              <a:t>First acquire an exclusive latch on the block</a:t>
            </a:r>
          </a:p>
          <a:p>
            <a:pPr marL="1200150" lvl="2" indent="-342900">
              <a:lnSpc>
                <a:spcPct val="90000"/>
              </a:lnSpc>
            </a:pPr>
            <a:r>
              <a:rPr lang="en-US" altLang="en-US" sz="1800" dirty="0"/>
              <a:t>Ensures no update can be in progress on the block</a:t>
            </a:r>
          </a:p>
          <a:p>
            <a:pPr marL="457200" lvl="1" indent="0">
              <a:lnSpc>
                <a:spcPct val="90000"/>
              </a:lnSpc>
              <a:buNone/>
            </a:pPr>
            <a:r>
              <a:rPr lang="en-US" altLang="en-US" sz="1800" dirty="0">
                <a:solidFill>
                  <a:srgbClr val="FF9900"/>
                </a:solidFill>
              </a:rPr>
              <a:t>2.   </a:t>
            </a:r>
            <a:r>
              <a:rPr lang="en-US" altLang="en-US" sz="1800" dirty="0"/>
              <a:t>Then perform a </a:t>
            </a:r>
            <a:r>
              <a:rPr lang="en-US" altLang="en-US" sz="1800" b="1" dirty="0">
                <a:solidFill>
                  <a:srgbClr val="002060"/>
                </a:solidFill>
              </a:rPr>
              <a:t>log flush</a:t>
            </a:r>
          </a:p>
          <a:p>
            <a:pPr marL="457200" lvl="1" indent="0">
              <a:lnSpc>
                <a:spcPct val="90000"/>
              </a:lnSpc>
              <a:buNone/>
            </a:pPr>
            <a:r>
              <a:rPr lang="en-US" altLang="en-US" sz="1800" dirty="0">
                <a:solidFill>
                  <a:srgbClr val="FF9900"/>
                </a:solidFill>
              </a:rPr>
              <a:t>3.   </a:t>
            </a:r>
            <a:r>
              <a:rPr lang="en-US" altLang="en-US" sz="1800" dirty="0"/>
              <a:t>Then output the block to disk</a:t>
            </a:r>
          </a:p>
          <a:p>
            <a:pPr marL="457200" lvl="1" indent="0">
              <a:lnSpc>
                <a:spcPct val="90000"/>
              </a:lnSpc>
              <a:buNone/>
            </a:pPr>
            <a:r>
              <a:rPr lang="en-US" altLang="en-US" sz="1800" dirty="0">
                <a:solidFill>
                  <a:srgbClr val="FF9900"/>
                </a:solidFill>
              </a:rPr>
              <a:t>4.   </a:t>
            </a:r>
            <a:r>
              <a:rPr lang="en-US" altLang="en-US" sz="1800" dirty="0"/>
              <a:t>Finally release the latch on the block</a:t>
            </a:r>
          </a:p>
          <a:p>
            <a:pPr marL="800100" lvl="1" indent="-342900">
              <a:lnSpc>
                <a:spcPct val="90000"/>
              </a:lnSpc>
            </a:pPr>
            <a:endParaRPr lang="en-US" altLang="en-US" sz="1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Buffer Management (Cont.)</a:t>
            </a:r>
          </a:p>
        </p:txBody>
      </p:sp>
      <p:sp>
        <p:nvSpPr>
          <p:cNvPr id="37891" name="Rectangle 3"/>
          <p:cNvSpPr>
            <a:spLocks noGrp="1" noChangeArrowheads="1"/>
          </p:cNvSpPr>
          <p:nvPr>
            <p:ph idx="1"/>
          </p:nvPr>
        </p:nvSpPr>
        <p:spPr>
          <a:xfrm>
            <a:off x="692458" y="1102497"/>
            <a:ext cx="7679185" cy="3797977"/>
          </a:xfrm>
          <a:prstGeom prst="rect">
            <a:avLst/>
          </a:prstGeom>
        </p:spPr>
        <p:txBody>
          <a:bodyPr/>
          <a:lstStyle/>
          <a:p>
            <a:r>
              <a:rPr lang="en-US" altLang="en-US" sz="2000" dirty="0"/>
              <a:t>Database buffer can be implemented either</a:t>
            </a:r>
          </a:p>
          <a:p>
            <a:pPr lvl="1"/>
            <a:r>
              <a:rPr lang="en-US" altLang="en-US" sz="2000" dirty="0"/>
              <a:t>In an area of real main-memory reserved for the database, or</a:t>
            </a:r>
          </a:p>
          <a:p>
            <a:pPr lvl="1"/>
            <a:r>
              <a:rPr lang="en-US" altLang="en-US" sz="2000" dirty="0"/>
              <a:t>In virtual memory</a:t>
            </a:r>
          </a:p>
          <a:p>
            <a:r>
              <a:rPr lang="en-US" altLang="en-US" sz="2000" dirty="0"/>
              <a:t>Implementing buffer in reserved main-memory has drawbacks:</a:t>
            </a:r>
          </a:p>
          <a:p>
            <a:pPr lvl="1"/>
            <a:r>
              <a:rPr lang="en-US" altLang="en-US" sz="2000" dirty="0"/>
              <a:t>Memory is partitioned before-hand between database buffer and applications, limiting flexibility.  </a:t>
            </a:r>
          </a:p>
          <a:p>
            <a:pPr lvl="1"/>
            <a:r>
              <a:rPr lang="en-US" altLang="en-US" sz="2000" dirty="0"/>
              <a:t>Needs may change, and although operating system knows best how memory should be divided up at any time, it cannot change the partitioning of memory.</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Buffer Management (Cont.)</a:t>
            </a:r>
          </a:p>
        </p:txBody>
      </p:sp>
      <p:sp>
        <p:nvSpPr>
          <p:cNvPr id="38915" name="Rectangle 3"/>
          <p:cNvSpPr>
            <a:spLocks noGrp="1" noChangeArrowheads="1"/>
          </p:cNvSpPr>
          <p:nvPr>
            <p:ph idx="1"/>
          </p:nvPr>
        </p:nvSpPr>
        <p:spPr>
          <a:xfrm>
            <a:off x="692458" y="1102497"/>
            <a:ext cx="7608163" cy="5367972"/>
          </a:xfrm>
          <a:prstGeom prst="rect">
            <a:avLst/>
          </a:prstGeom>
        </p:spPr>
        <p:txBody>
          <a:bodyPr/>
          <a:lstStyle/>
          <a:p>
            <a:pPr>
              <a:lnSpc>
                <a:spcPct val="90000"/>
              </a:lnSpc>
            </a:pPr>
            <a:r>
              <a:rPr lang="en-US" altLang="en-US" dirty="0"/>
              <a:t>Database buffers are generally implemented in virtual memory in spite of some drawbacks: </a:t>
            </a:r>
          </a:p>
          <a:p>
            <a:pPr marL="800100" lvl="1" indent="-342900">
              <a:lnSpc>
                <a:spcPct val="90000"/>
              </a:lnSpc>
            </a:pPr>
            <a:r>
              <a:rPr lang="en-US" altLang="en-US" dirty="0"/>
              <a:t>When operating system needs to evict a page that has been modified, the page is written to swap space on disk.</a:t>
            </a:r>
          </a:p>
          <a:p>
            <a:pPr marL="800100" lvl="1" indent="-342900">
              <a:lnSpc>
                <a:spcPct val="90000"/>
              </a:lnSpc>
            </a:pPr>
            <a:r>
              <a:rPr lang="en-US" altLang="en-US" dirty="0"/>
              <a:t>When database decides to write buffer page to disk, buffer page may be in swap space, and may have to be  read from swap space on disk and output to the database on disk, resulting in extra I/O! </a:t>
            </a:r>
          </a:p>
          <a:p>
            <a:pPr marL="1200150" lvl="2" indent="-342900">
              <a:lnSpc>
                <a:spcPct val="90000"/>
              </a:lnSpc>
            </a:pPr>
            <a:r>
              <a:rPr lang="en-US" altLang="en-US" dirty="0"/>
              <a:t>Known as </a:t>
            </a:r>
            <a:r>
              <a:rPr lang="en-US" altLang="en-US" b="1" dirty="0">
                <a:solidFill>
                  <a:srgbClr val="002060"/>
                </a:solidFill>
              </a:rPr>
              <a:t>dual paging</a:t>
            </a:r>
            <a:r>
              <a:rPr lang="en-US" altLang="en-US" dirty="0">
                <a:solidFill>
                  <a:srgbClr val="002060"/>
                </a:solidFill>
              </a:rPr>
              <a:t> </a:t>
            </a:r>
            <a:r>
              <a:rPr lang="en-US" altLang="en-US" dirty="0"/>
              <a:t>problem.</a:t>
            </a:r>
          </a:p>
          <a:p>
            <a:pPr marL="800100" lvl="1" indent="-342900">
              <a:lnSpc>
                <a:spcPct val="90000"/>
              </a:lnSpc>
            </a:pPr>
            <a:r>
              <a:rPr lang="en-US" altLang="en-US" dirty="0"/>
              <a:t>Ideally when OS needs to evict a page from the buffer, it should pass control to database, which in turn should</a:t>
            </a:r>
          </a:p>
          <a:p>
            <a:pPr marL="1200150" lvl="2" indent="-342900">
              <a:lnSpc>
                <a:spcPct val="90000"/>
              </a:lnSpc>
              <a:buFont typeface="Webdings" panose="05030102010509060703" pitchFamily="18" charset="2"/>
              <a:buAutoNum type="arabicPeriod"/>
            </a:pPr>
            <a:r>
              <a:rPr lang="en-US" altLang="en-US" dirty="0"/>
              <a:t>Output the page to database instead of to swap space (making sure to output log records first), if it is modified</a:t>
            </a:r>
          </a:p>
          <a:p>
            <a:pPr marL="1200150" lvl="2" indent="-342900">
              <a:lnSpc>
                <a:spcPct val="90000"/>
              </a:lnSpc>
              <a:buFont typeface="Webdings" panose="05030102010509060703" pitchFamily="18" charset="2"/>
              <a:buAutoNum type="arabicPeriod"/>
            </a:pPr>
            <a:r>
              <a:rPr lang="en-US" altLang="en-US" dirty="0"/>
              <a:t>Release the page from the buffer, for the OS to use</a:t>
            </a:r>
          </a:p>
          <a:p>
            <a:pPr marL="800100" lvl="1">
              <a:lnSpc>
                <a:spcPct val="90000"/>
              </a:lnSpc>
            </a:pPr>
            <a:r>
              <a:rPr lang="en-US" altLang="en-US" dirty="0"/>
              <a:t>Dual paging can thus be avoided, but common operating systems do not support such functionality.</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srcRect l="8463" t="31453" r="25018" b="16657"/>
          <a:stretch/>
        </p:blipFill>
        <p:spPr>
          <a:xfrm>
            <a:off x="1209368" y="1061884"/>
            <a:ext cx="7433188" cy="4041058"/>
          </a:xfrm>
          <a:prstGeom prst="rect">
            <a:avLst/>
          </a:prstGeom>
        </p:spPr>
      </p:pic>
    </p:spTree>
    <p:extLst>
      <p:ext uri="{BB962C8B-B14F-4D97-AF65-F5344CB8AC3E}">
        <p14:creationId xmlns:p14="http://schemas.microsoft.com/office/powerpoint/2010/main" val="2279187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COMMIT Operation</a:t>
            </a:r>
            <a:endParaRPr lang="en-US" dirty="0"/>
          </a:p>
        </p:txBody>
      </p:sp>
      <p:sp>
        <p:nvSpPr>
          <p:cNvPr id="4" name="Content Placeholder 3"/>
          <p:cNvSpPr>
            <a:spLocks noGrp="1"/>
          </p:cNvSpPr>
          <p:nvPr>
            <p:ph idx="1"/>
          </p:nvPr>
        </p:nvSpPr>
        <p:spPr>
          <a:xfrm>
            <a:off x="768350" y="1521666"/>
            <a:ext cx="7543800" cy="369332"/>
          </a:xfrm>
          <a:prstGeom prst="rect">
            <a:avLst/>
          </a:prstGeom>
        </p:spPr>
        <p:txBody>
          <a:bodyPr wrap="square">
            <a:spAutoFit/>
          </a:bodyPr>
          <a:lstStyle/>
          <a:p>
            <a:r>
              <a:rPr lang="en-US" sz="1800" b="1" dirty="0">
                <a:latin typeface="Times New Roman" pitchFamily="18" charset="0"/>
                <a:cs typeface="Times New Roman" pitchFamily="18" charset="0"/>
              </a:rPr>
              <a:t>Example: </a:t>
            </a:r>
            <a:r>
              <a:rPr lang="en-US" sz="1800" dirty="0">
                <a:latin typeface="Times New Roman" pitchFamily="18" charset="0"/>
                <a:cs typeface="Times New Roman" pitchFamily="18" charset="0"/>
              </a:rPr>
              <a:t>Consider the CUSTOMERS table having the following records :</a:t>
            </a:r>
          </a:p>
        </p:txBody>
      </p:sp>
      <p:graphicFrame>
        <p:nvGraphicFramePr>
          <p:cNvPr id="5" name="Table 4"/>
          <p:cNvGraphicFramePr>
            <a:graphicFrameLocks noGrp="1"/>
          </p:cNvGraphicFramePr>
          <p:nvPr>
            <p:extLst/>
          </p:nvPr>
        </p:nvGraphicFramePr>
        <p:xfrm>
          <a:off x="984721" y="2423988"/>
          <a:ext cx="4876800" cy="1485900"/>
        </p:xfrm>
        <a:graphic>
          <a:graphicData uri="http://schemas.openxmlformats.org/drawingml/2006/table">
            <a:tbl>
              <a:tblPr firstRow="1" bandRow="1">
                <a:tableStyleId>{5C22544A-7EE6-4342-B048-85BDC9FD1C3A}</a:tableStyleId>
              </a:tblPr>
              <a:tblGrid>
                <a:gridCol w="1219200">
                  <a:extLst>
                    <a:ext uri="{9D8B030D-6E8A-4147-A177-3AD203B41FA5}">
                      <a16:colId xmlns="" xmlns:a16="http://schemas.microsoft.com/office/drawing/2014/main" val="20000"/>
                    </a:ext>
                  </a:extLst>
                </a:gridCol>
                <a:gridCol w="1219200">
                  <a:extLst>
                    <a:ext uri="{9D8B030D-6E8A-4147-A177-3AD203B41FA5}">
                      <a16:colId xmlns="" xmlns:a16="http://schemas.microsoft.com/office/drawing/2014/main" val="20001"/>
                    </a:ext>
                  </a:extLst>
                </a:gridCol>
                <a:gridCol w="1219200">
                  <a:extLst>
                    <a:ext uri="{9D8B030D-6E8A-4147-A177-3AD203B41FA5}">
                      <a16:colId xmlns="" xmlns:a16="http://schemas.microsoft.com/office/drawing/2014/main" val="20002"/>
                    </a:ext>
                  </a:extLst>
                </a:gridCol>
                <a:gridCol w="1219200">
                  <a:extLst>
                    <a:ext uri="{9D8B030D-6E8A-4147-A177-3AD203B41FA5}">
                      <a16:colId xmlns="" xmlns:a16="http://schemas.microsoft.com/office/drawing/2014/main" val="20003"/>
                    </a:ext>
                  </a:extLst>
                </a:gridCol>
              </a:tblGrid>
              <a:tr h="297180">
                <a:tc>
                  <a:txBody>
                    <a:bodyPr/>
                    <a:lstStyle/>
                    <a:p>
                      <a:pPr algn="l"/>
                      <a:r>
                        <a:rPr lang="en-US" sz="1500" dirty="0">
                          <a:solidFill>
                            <a:schemeClr val="tx1"/>
                          </a:solidFill>
                          <a:latin typeface="Times New Roman" pitchFamily="18" charset="0"/>
                          <a:cs typeface="Times New Roman" pitchFamily="18" charset="0"/>
                        </a:rPr>
                        <a:t>ID</a:t>
                      </a:r>
                    </a:p>
                  </a:txBody>
                  <a:tcPr marT="34290" marB="34290">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r>
                        <a:rPr lang="en-US" sz="1500" dirty="0">
                          <a:solidFill>
                            <a:schemeClr val="tx1"/>
                          </a:solidFill>
                          <a:latin typeface="Times New Roman" pitchFamily="18" charset="0"/>
                          <a:cs typeface="Times New Roman" pitchFamily="18" charset="0"/>
                        </a:rPr>
                        <a:t>NAME</a:t>
                      </a:r>
                    </a:p>
                  </a:txBody>
                  <a:tcPr marT="34290" marB="34290">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r>
                        <a:rPr lang="en-US" sz="1500" dirty="0">
                          <a:solidFill>
                            <a:schemeClr val="tx1"/>
                          </a:solidFill>
                          <a:latin typeface="Times New Roman" pitchFamily="18" charset="0"/>
                          <a:cs typeface="Times New Roman" pitchFamily="18" charset="0"/>
                        </a:rPr>
                        <a:t>AGE</a:t>
                      </a:r>
                    </a:p>
                  </a:txBody>
                  <a:tcPr marT="34290" marB="34290">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r>
                        <a:rPr lang="en-US" sz="1500" dirty="0">
                          <a:solidFill>
                            <a:schemeClr val="tx1"/>
                          </a:solidFill>
                          <a:latin typeface="Times New Roman" pitchFamily="18" charset="0"/>
                          <a:cs typeface="Times New Roman" pitchFamily="18" charset="0"/>
                        </a:rPr>
                        <a:t>ADDRESS</a:t>
                      </a:r>
                    </a:p>
                  </a:txBody>
                  <a:tcPr marT="34290" marB="34290">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97180">
                <a:tc>
                  <a:txBody>
                    <a:bodyPr/>
                    <a:lstStyle/>
                    <a:p>
                      <a:r>
                        <a:rPr lang="en-US" sz="1500" dirty="0">
                          <a:solidFill>
                            <a:schemeClr val="tx1"/>
                          </a:solidFill>
                          <a:latin typeface="Times New Roman" pitchFamily="18" charset="0"/>
                          <a:cs typeface="Times New Roman" pitchFamily="18" charset="0"/>
                        </a:rPr>
                        <a:t>1</a:t>
                      </a:r>
                    </a:p>
                  </a:txBody>
                  <a:tcPr marT="34290" marB="3429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1500" dirty="0" err="1">
                          <a:solidFill>
                            <a:schemeClr val="tx1"/>
                          </a:solidFill>
                          <a:latin typeface="Times New Roman" pitchFamily="18" charset="0"/>
                          <a:cs typeface="Times New Roman" pitchFamily="18" charset="0"/>
                        </a:rPr>
                        <a:t>Ko</a:t>
                      </a:r>
                      <a:r>
                        <a:rPr lang="en-US" sz="1500" dirty="0">
                          <a:solidFill>
                            <a:schemeClr val="tx1"/>
                          </a:solidFill>
                          <a:latin typeface="Times New Roman" pitchFamily="18" charset="0"/>
                          <a:cs typeface="Times New Roman" pitchFamily="18" charset="0"/>
                        </a:rPr>
                        <a:t> </a:t>
                      </a:r>
                      <a:r>
                        <a:rPr lang="en-US" sz="1500" dirty="0" err="1">
                          <a:solidFill>
                            <a:schemeClr val="tx1"/>
                          </a:solidFill>
                          <a:latin typeface="Times New Roman" pitchFamily="18" charset="0"/>
                          <a:cs typeface="Times New Roman" pitchFamily="18" charset="0"/>
                        </a:rPr>
                        <a:t>Ko</a:t>
                      </a:r>
                      <a:r>
                        <a:rPr lang="en-US" sz="1500" dirty="0">
                          <a:solidFill>
                            <a:schemeClr val="tx1"/>
                          </a:solidFill>
                          <a:latin typeface="Times New Roman" pitchFamily="18" charset="0"/>
                          <a:cs typeface="Times New Roman" pitchFamily="18" charset="0"/>
                        </a:rPr>
                        <a:t> </a:t>
                      </a:r>
                    </a:p>
                  </a:txBody>
                  <a:tcPr marT="34290" marB="3429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1500" dirty="0">
                          <a:solidFill>
                            <a:schemeClr val="tx1"/>
                          </a:solidFill>
                          <a:latin typeface="Times New Roman" pitchFamily="18" charset="0"/>
                          <a:cs typeface="Times New Roman" pitchFamily="18" charset="0"/>
                        </a:rPr>
                        <a:t>32</a:t>
                      </a:r>
                    </a:p>
                  </a:txBody>
                  <a:tcPr marT="34290" marB="3429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1500" dirty="0" err="1">
                          <a:solidFill>
                            <a:schemeClr val="tx1"/>
                          </a:solidFill>
                          <a:latin typeface="Times New Roman" pitchFamily="18" charset="0"/>
                          <a:cs typeface="Times New Roman" pitchFamily="18" charset="0"/>
                        </a:rPr>
                        <a:t>Myeik</a:t>
                      </a:r>
                      <a:endParaRPr lang="en-US" sz="1500" dirty="0">
                        <a:solidFill>
                          <a:schemeClr val="tx1"/>
                        </a:solidFill>
                        <a:latin typeface="Times New Roman" pitchFamily="18" charset="0"/>
                        <a:cs typeface="Times New Roman" pitchFamily="18" charset="0"/>
                      </a:endParaRPr>
                    </a:p>
                  </a:txBody>
                  <a:tcPr marT="34290" marB="3429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97180">
                <a:tc>
                  <a:txBody>
                    <a:bodyPr/>
                    <a:lstStyle/>
                    <a:p>
                      <a:r>
                        <a:rPr lang="en-US" sz="1500" dirty="0">
                          <a:solidFill>
                            <a:schemeClr val="tx1"/>
                          </a:solidFill>
                          <a:latin typeface="Times New Roman" pitchFamily="18" charset="0"/>
                          <a:cs typeface="Times New Roman" pitchFamily="18" charset="0"/>
                        </a:rPr>
                        <a:t>2</a:t>
                      </a:r>
                    </a:p>
                  </a:txBody>
                  <a:tcPr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500" dirty="0">
                          <a:solidFill>
                            <a:schemeClr val="tx1"/>
                          </a:solidFill>
                          <a:latin typeface="Times New Roman" pitchFamily="18" charset="0"/>
                          <a:cs typeface="Times New Roman" pitchFamily="18" charset="0"/>
                        </a:rPr>
                        <a:t>Ma</a:t>
                      </a:r>
                      <a:r>
                        <a:rPr lang="en-US" sz="1500" baseline="0" dirty="0">
                          <a:solidFill>
                            <a:schemeClr val="tx1"/>
                          </a:solidFill>
                          <a:latin typeface="Times New Roman" pitchFamily="18" charset="0"/>
                          <a:cs typeface="Times New Roman" pitchFamily="18" charset="0"/>
                        </a:rPr>
                        <a:t> </a:t>
                      </a:r>
                      <a:r>
                        <a:rPr lang="en-US" sz="1500" baseline="0" dirty="0" err="1">
                          <a:solidFill>
                            <a:schemeClr val="tx1"/>
                          </a:solidFill>
                          <a:latin typeface="Times New Roman" pitchFamily="18" charset="0"/>
                          <a:cs typeface="Times New Roman" pitchFamily="18" charset="0"/>
                        </a:rPr>
                        <a:t>Ma</a:t>
                      </a:r>
                      <a:r>
                        <a:rPr lang="en-US" sz="1500" baseline="0" dirty="0">
                          <a:solidFill>
                            <a:schemeClr val="tx1"/>
                          </a:solidFill>
                          <a:latin typeface="Times New Roman" pitchFamily="18" charset="0"/>
                          <a:cs typeface="Times New Roman" pitchFamily="18" charset="0"/>
                        </a:rPr>
                        <a:t> </a:t>
                      </a:r>
                      <a:endParaRPr lang="en-US" sz="1500" dirty="0">
                        <a:solidFill>
                          <a:schemeClr val="tx1"/>
                        </a:solidFill>
                        <a:latin typeface="Times New Roman" pitchFamily="18" charset="0"/>
                        <a:cs typeface="Times New Roman" pitchFamily="18" charset="0"/>
                      </a:endParaRPr>
                    </a:p>
                  </a:txBody>
                  <a:tcPr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500" dirty="0">
                          <a:solidFill>
                            <a:schemeClr val="tx1"/>
                          </a:solidFill>
                          <a:latin typeface="Times New Roman" pitchFamily="18" charset="0"/>
                          <a:cs typeface="Times New Roman" pitchFamily="18" charset="0"/>
                        </a:rPr>
                        <a:t>25</a:t>
                      </a:r>
                    </a:p>
                  </a:txBody>
                  <a:tcPr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500" dirty="0" err="1">
                          <a:solidFill>
                            <a:schemeClr val="tx1"/>
                          </a:solidFill>
                          <a:latin typeface="Times New Roman" pitchFamily="18" charset="0"/>
                          <a:cs typeface="Times New Roman" pitchFamily="18" charset="0"/>
                        </a:rPr>
                        <a:t>Dewai</a:t>
                      </a:r>
                      <a:endParaRPr lang="en-US" sz="1500" dirty="0">
                        <a:solidFill>
                          <a:schemeClr val="tx1"/>
                        </a:solidFill>
                        <a:latin typeface="Times New Roman" pitchFamily="18" charset="0"/>
                        <a:cs typeface="Times New Roman" pitchFamily="18" charset="0"/>
                      </a:endParaRPr>
                    </a:p>
                  </a:txBody>
                  <a:tcPr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97180">
                <a:tc>
                  <a:txBody>
                    <a:bodyPr/>
                    <a:lstStyle/>
                    <a:p>
                      <a:r>
                        <a:rPr lang="en-US" sz="1500" dirty="0">
                          <a:solidFill>
                            <a:schemeClr val="tx1"/>
                          </a:solidFill>
                          <a:latin typeface="Times New Roman" pitchFamily="18" charset="0"/>
                          <a:cs typeface="Times New Roman" pitchFamily="18" charset="0"/>
                        </a:rPr>
                        <a:t>3</a:t>
                      </a:r>
                    </a:p>
                  </a:txBody>
                  <a:tcPr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500" dirty="0" err="1">
                          <a:solidFill>
                            <a:schemeClr val="tx1"/>
                          </a:solidFill>
                          <a:latin typeface="Times New Roman" pitchFamily="18" charset="0"/>
                          <a:cs typeface="Times New Roman" pitchFamily="18" charset="0"/>
                        </a:rPr>
                        <a:t>Phyu</a:t>
                      </a:r>
                      <a:r>
                        <a:rPr lang="en-US" sz="1500" dirty="0">
                          <a:solidFill>
                            <a:schemeClr val="tx1"/>
                          </a:solidFill>
                          <a:latin typeface="Times New Roman" pitchFamily="18" charset="0"/>
                          <a:cs typeface="Times New Roman" pitchFamily="18" charset="0"/>
                        </a:rPr>
                        <a:t> </a:t>
                      </a:r>
                      <a:r>
                        <a:rPr lang="en-US" sz="1500" dirty="0" err="1">
                          <a:solidFill>
                            <a:schemeClr val="tx1"/>
                          </a:solidFill>
                          <a:latin typeface="Times New Roman" pitchFamily="18" charset="0"/>
                          <a:cs typeface="Times New Roman" pitchFamily="18" charset="0"/>
                        </a:rPr>
                        <a:t>Phyu</a:t>
                      </a:r>
                      <a:endParaRPr lang="en-US" sz="1500" dirty="0">
                        <a:solidFill>
                          <a:schemeClr val="tx1"/>
                        </a:solidFill>
                        <a:latin typeface="Times New Roman" pitchFamily="18" charset="0"/>
                        <a:cs typeface="Times New Roman" pitchFamily="18" charset="0"/>
                      </a:endParaRPr>
                    </a:p>
                  </a:txBody>
                  <a:tcPr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500" dirty="0">
                          <a:solidFill>
                            <a:schemeClr val="tx1"/>
                          </a:solidFill>
                          <a:latin typeface="Times New Roman" pitchFamily="18" charset="0"/>
                          <a:cs typeface="Times New Roman" pitchFamily="18" charset="0"/>
                        </a:rPr>
                        <a:t>30</a:t>
                      </a:r>
                    </a:p>
                  </a:txBody>
                  <a:tcPr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500" dirty="0">
                          <a:solidFill>
                            <a:schemeClr val="tx1"/>
                          </a:solidFill>
                          <a:latin typeface="Times New Roman" pitchFamily="18" charset="0"/>
                          <a:cs typeface="Times New Roman" pitchFamily="18" charset="0"/>
                        </a:rPr>
                        <a:t>Mandalay</a:t>
                      </a:r>
                    </a:p>
                  </a:txBody>
                  <a:tcPr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97180">
                <a:tc>
                  <a:txBody>
                    <a:bodyPr/>
                    <a:lstStyle/>
                    <a:p>
                      <a:r>
                        <a:rPr lang="en-US" sz="1500" dirty="0">
                          <a:solidFill>
                            <a:schemeClr val="tx1"/>
                          </a:solidFill>
                          <a:latin typeface="Times New Roman" pitchFamily="18" charset="0"/>
                          <a:cs typeface="Times New Roman" pitchFamily="18" charset="0"/>
                        </a:rPr>
                        <a:t>4</a:t>
                      </a:r>
                    </a:p>
                  </a:txBody>
                  <a:tcPr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500" dirty="0" err="1">
                          <a:solidFill>
                            <a:schemeClr val="tx1"/>
                          </a:solidFill>
                          <a:latin typeface="Times New Roman" pitchFamily="18" charset="0"/>
                          <a:cs typeface="Times New Roman" pitchFamily="18" charset="0"/>
                        </a:rPr>
                        <a:t>Mi</a:t>
                      </a:r>
                      <a:r>
                        <a:rPr lang="en-US" sz="1500" baseline="0" dirty="0">
                          <a:solidFill>
                            <a:schemeClr val="tx1"/>
                          </a:solidFill>
                          <a:latin typeface="Times New Roman" pitchFamily="18" charset="0"/>
                          <a:cs typeface="Times New Roman" pitchFamily="18" charset="0"/>
                        </a:rPr>
                        <a:t> </a:t>
                      </a:r>
                      <a:r>
                        <a:rPr lang="en-US" sz="1500" baseline="0" dirty="0" err="1">
                          <a:solidFill>
                            <a:schemeClr val="tx1"/>
                          </a:solidFill>
                          <a:latin typeface="Times New Roman" pitchFamily="18" charset="0"/>
                          <a:cs typeface="Times New Roman" pitchFamily="18" charset="0"/>
                        </a:rPr>
                        <a:t>Mi</a:t>
                      </a:r>
                      <a:endParaRPr lang="en-US" sz="1500" dirty="0">
                        <a:solidFill>
                          <a:schemeClr val="tx1"/>
                        </a:solidFill>
                        <a:latin typeface="Times New Roman" pitchFamily="18" charset="0"/>
                        <a:cs typeface="Times New Roman" pitchFamily="18" charset="0"/>
                      </a:endParaRPr>
                    </a:p>
                  </a:txBody>
                  <a:tcPr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500" dirty="0">
                          <a:solidFill>
                            <a:schemeClr val="tx1"/>
                          </a:solidFill>
                          <a:latin typeface="Times New Roman" pitchFamily="18" charset="0"/>
                          <a:cs typeface="Times New Roman" pitchFamily="18" charset="0"/>
                        </a:rPr>
                        <a:t>27</a:t>
                      </a:r>
                    </a:p>
                  </a:txBody>
                  <a:tcPr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500" dirty="0">
                          <a:solidFill>
                            <a:schemeClr val="tx1"/>
                          </a:solidFill>
                          <a:latin typeface="Times New Roman" pitchFamily="18" charset="0"/>
                          <a:cs typeface="Times New Roman" pitchFamily="18" charset="0"/>
                        </a:rPr>
                        <a:t>Yangon</a:t>
                      </a:r>
                    </a:p>
                  </a:txBody>
                  <a:tcPr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bl>
          </a:graphicData>
        </a:graphic>
      </p:graphicFrame>
      <p:sp>
        <p:nvSpPr>
          <p:cNvPr id="6" name="Rectangle 5"/>
          <p:cNvSpPr/>
          <p:nvPr/>
        </p:nvSpPr>
        <p:spPr>
          <a:xfrm>
            <a:off x="947279" y="3922022"/>
            <a:ext cx="4572000" cy="461665"/>
          </a:xfrm>
          <a:prstGeom prst="rect">
            <a:avLst/>
          </a:prstGeom>
        </p:spPr>
        <p:txBody>
          <a:bodyPr>
            <a:spAutoFit/>
          </a:bodyPr>
          <a:lstStyle/>
          <a:p>
            <a:pPr marL="257175" indent="-257175">
              <a:buFont typeface="Arial" pitchFamily="34" charset="0"/>
              <a:buChar char="•"/>
            </a:pPr>
            <a:r>
              <a:rPr lang="en-US" sz="1200" dirty="0">
                <a:latin typeface="Times New Roman" pitchFamily="18" charset="0"/>
                <a:cs typeface="Times New Roman" pitchFamily="18" charset="0"/>
              </a:rPr>
              <a:t>SQL&gt; DELETE FROM CUSTOMERS WHERE AGE = 25; </a:t>
            </a:r>
          </a:p>
          <a:p>
            <a:pPr marL="257175" indent="-257175">
              <a:buFont typeface="Arial" pitchFamily="34" charset="0"/>
              <a:buChar char="•"/>
            </a:pPr>
            <a:r>
              <a:rPr lang="en-US" sz="1200" dirty="0">
                <a:latin typeface="Times New Roman" pitchFamily="18" charset="0"/>
                <a:cs typeface="Times New Roman" pitchFamily="18" charset="0"/>
              </a:rPr>
              <a:t>SQL&gt; </a:t>
            </a:r>
            <a:r>
              <a:rPr lang="en-US" sz="1200" b="1" dirty="0">
                <a:solidFill>
                  <a:srgbClr val="FF0000"/>
                </a:solidFill>
                <a:latin typeface="Times New Roman" pitchFamily="18" charset="0"/>
                <a:cs typeface="Times New Roman" pitchFamily="18" charset="0"/>
              </a:rPr>
              <a:t>COMMIT</a:t>
            </a:r>
            <a:r>
              <a:rPr lang="en-US" sz="1200" dirty="0">
                <a:latin typeface="Times New Roman" pitchFamily="18" charset="0"/>
                <a:cs typeface="Times New Roman" pitchFamily="18" charset="0"/>
              </a:rPr>
              <a:t>; </a:t>
            </a:r>
          </a:p>
        </p:txBody>
      </p:sp>
      <p:graphicFrame>
        <p:nvGraphicFramePr>
          <p:cNvPr id="7" name="Table 6"/>
          <p:cNvGraphicFramePr>
            <a:graphicFrameLocks noGrp="1"/>
          </p:cNvGraphicFramePr>
          <p:nvPr>
            <p:extLst/>
          </p:nvPr>
        </p:nvGraphicFramePr>
        <p:xfrm>
          <a:off x="947279" y="4406770"/>
          <a:ext cx="4876800" cy="1188720"/>
        </p:xfrm>
        <a:graphic>
          <a:graphicData uri="http://schemas.openxmlformats.org/drawingml/2006/table">
            <a:tbl>
              <a:tblPr firstRow="1" bandRow="1">
                <a:tableStyleId>{5C22544A-7EE6-4342-B048-85BDC9FD1C3A}</a:tableStyleId>
              </a:tblPr>
              <a:tblGrid>
                <a:gridCol w="1219200">
                  <a:extLst>
                    <a:ext uri="{9D8B030D-6E8A-4147-A177-3AD203B41FA5}">
                      <a16:colId xmlns="" xmlns:a16="http://schemas.microsoft.com/office/drawing/2014/main" val="20000"/>
                    </a:ext>
                  </a:extLst>
                </a:gridCol>
                <a:gridCol w="1219200">
                  <a:extLst>
                    <a:ext uri="{9D8B030D-6E8A-4147-A177-3AD203B41FA5}">
                      <a16:colId xmlns="" xmlns:a16="http://schemas.microsoft.com/office/drawing/2014/main" val="20001"/>
                    </a:ext>
                  </a:extLst>
                </a:gridCol>
                <a:gridCol w="1219200">
                  <a:extLst>
                    <a:ext uri="{9D8B030D-6E8A-4147-A177-3AD203B41FA5}">
                      <a16:colId xmlns="" xmlns:a16="http://schemas.microsoft.com/office/drawing/2014/main" val="20002"/>
                    </a:ext>
                  </a:extLst>
                </a:gridCol>
                <a:gridCol w="1219200">
                  <a:extLst>
                    <a:ext uri="{9D8B030D-6E8A-4147-A177-3AD203B41FA5}">
                      <a16:colId xmlns="" xmlns:a16="http://schemas.microsoft.com/office/drawing/2014/main" val="20003"/>
                    </a:ext>
                  </a:extLst>
                </a:gridCol>
              </a:tblGrid>
              <a:tr h="297180">
                <a:tc>
                  <a:txBody>
                    <a:bodyPr/>
                    <a:lstStyle/>
                    <a:p>
                      <a:r>
                        <a:rPr lang="en-US" sz="1500" dirty="0">
                          <a:solidFill>
                            <a:schemeClr val="tx1"/>
                          </a:solidFill>
                          <a:latin typeface="Times New Roman" pitchFamily="18" charset="0"/>
                          <a:cs typeface="Times New Roman" pitchFamily="18" charset="0"/>
                        </a:rPr>
                        <a:t>ID</a:t>
                      </a:r>
                    </a:p>
                  </a:txBody>
                  <a:tcPr marT="34290" marB="34290">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r>
                        <a:rPr lang="en-US" sz="1500" dirty="0">
                          <a:solidFill>
                            <a:schemeClr val="tx1"/>
                          </a:solidFill>
                          <a:latin typeface="Times New Roman" pitchFamily="18" charset="0"/>
                          <a:cs typeface="Times New Roman" pitchFamily="18" charset="0"/>
                        </a:rPr>
                        <a:t>NAME</a:t>
                      </a:r>
                    </a:p>
                  </a:txBody>
                  <a:tcPr marT="34290" marB="34290">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r>
                        <a:rPr lang="en-US" sz="1500" dirty="0">
                          <a:solidFill>
                            <a:schemeClr val="tx1"/>
                          </a:solidFill>
                          <a:latin typeface="Times New Roman" pitchFamily="18" charset="0"/>
                          <a:cs typeface="Times New Roman" pitchFamily="18" charset="0"/>
                        </a:rPr>
                        <a:t>AGE</a:t>
                      </a:r>
                    </a:p>
                  </a:txBody>
                  <a:tcPr marT="34290" marB="34290">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r>
                        <a:rPr lang="en-US" sz="1500" dirty="0">
                          <a:solidFill>
                            <a:schemeClr val="tx1"/>
                          </a:solidFill>
                          <a:latin typeface="Times New Roman" pitchFamily="18" charset="0"/>
                          <a:cs typeface="Times New Roman" pitchFamily="18" charset="0"/>
                        </a:rPr>
                        <a:t>ADDRESS</a:t>
                      </a:r>
                    </a:p>
                  </a:txBody>
                  <a:tcPr marT="34290" marB="34290">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97180">
                <a:tc>
                  <a:txBody>
                    <a:bodyPr/>
                    <a:lstStyle/>
                    <a:p>
                      <a:r>
                        <a:rPr lang="en-US" sz="1500" dirty="0">
                          <a:solidFill>
                            <a:schemeClr val="tx1"/>
                          </a:solidFill>
                          <a:latin typeface="Times New Roman" pitchFamily="18" charset="0"/>
                          <a:cs typeface="Times New Roman" pitchFamily="18" charset="0"/>
                        </a:rPr>
                        <a:t>1</a:t>
                      </a:r>
                    </a:p>
                  </a:txBody>
                  <a:tcPr marT="34290" marB="3429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1500" dirty="0" err="1">
                          <a:solidFill>
                            <a:schemeClr val="tx1"/>
                          </a:solidFill>
                          <a:latin typeface="Times New Roman" pitchFamily="18" charset="0"/>
                          <a:cs typeface="Times New Roman" pitchFamily="18" charset="0"/>
                        </a:rPr>
                        <a:t>Ko</a:t>
                      </a:r>
                      <a:r>
                        <a:rPr lang="en-US" sz="1500" dirty="0">
                          <a:solidFill>
                            <a:schemeClr val="tx1"/>
                          </a:solidFill>
                          <a:latin typeface="Times New Roman" pitchFamily="18" charset="0"/>
                          <a:cs typeface="Times New Roman" pitchFamily="18" charset="0"/>
                        </a:rPr>
                        <a:t> </a:t>
                      </a:r>
                      <a:r>
                        <a:rPr lang="en-US" sz="1500" dirty="0" err="1">
                          <a:solidFill>
                            <a:schemeClr val="tx1"/>
                          </a:solidFill>
                          <a:latin typeface="Times New Roman" pitchFamily="18" charset="0"/>
                          <a:cs typeface="Times New Roman" pitchFamily="18" charset="0"/>
                        </a:rPr>
                        <a:t>Ko</a:t>
                      </a:r>
                      <a:r>
                        <a:rPr lang="en-US" sz="1500" dirty="0">
                          <a:solidFill>
                            <a:schemeClr val="tx1"/>
                          </a:solidFill>
                          <a:latin typeface="Times New Roman" pitchFamily="18" charset="0"/>
                          <a:cs typeface="Times New Roman" pitchFamily="18" charset="0"/>
                        </a:rPr>
                        <a:t> </a:t>
                      </a:r>
                    </a:p>
                  </a:txBody>
                  <a:tcPr marT="34290" marB="3429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1500" dirty="0">
                          <a:solidFill>
                            <a:schemeClr val="tx1"/>
                          </a:solidFill>
                          <a:latin typeface="Times New Roman" pitchFamily="18" charset="0"/>
                          <a:cs typeface="Times New Roman" pitchFamily="18" charset="0"/>
                        </a:rPr>
                        <a:t>32</a:t>
                      </a:r>
                    </a:p>
                  </a:txBody>
                  <a:tcPr marT="34290" marB="3429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1500" dirty="0" err="1">
                          <a:solidFill>
                            <a:schemeClr val="tx1"/>
                          </a:solidFill>
                          <a:latin typeface="Times New Roman" pitchFamily="18" charset="0"/>
                          <a:cs typeface="Times New Roman" pitchFamily="18" charset="0"/>
                        </a:rPr>
                        <a:t>Myeik</a:t>
                      </a:r>
                      <a:endParaRPr lang="en-US" sz="1500" dirty="0">
                        <a:solidFill>
                          <a:schemeClr val="tx1"/>
                        </a:solidFill>
                        <a:latin typeface="Times New Roman" pitchFamily="18" charset="0"/>
                        <a:cs typeface="Times New Roman" pitchFamily="18" charset="0"/>
                      </a:endParaRPr>
                    </a:p>
                  </a:txBody>
                  <a:tcPr marT="34290" marB="3429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97180">
                <a:tc>
                  <a:txBody>
                    <a:bodyPr/>
                    <a:lstStyle/>
                    <a:p>
                      <a:r>
                        <a:rPr lang="en-US" sz="1500" dirty="0">
                          <a:solidFill>
                            <a:schemeClr val="tx1"/>
                          </a:solidFill>
                          <a:latin typeface="Times New Roman" pitchFamily="18" charset="0"/>
                          <a:cs typeface="Times New Roman" pitchFamily="18" charset="0"/>
                        </a:rPr>
                        <a:t>3</a:t>
                      </a:r>
                    </a:p>
                  </a:txBody>
                  <a:tcPr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500" dirty="0" err="1">
                          <a:solidFill>
                            <a:schemeClr val="tx1"/>
                          </a:solidFill>
                          <a:latin typeface="Times New Roman" pitchFamily="18" charset="0"/>
                          <a:cs typeface="Times New Roman" pitchFamily="18" charset="0"/>
                        </a:rPr>
                        <a:t>Phyu</a:t>
                      </a:r>
                      <a:r>
                        <a:rPr lang="en-US" sz="1500" dirty="0">
                          <a:solidFill>
                            <a:schemeClr val="tx1"/>
                          </a:solidFill>
                          <a:latin typeface="Times New Roman" pitchFamily="18" charset="0"/>
                          <a:cs typeface="Times New Roman" pitchFamily="18" charset="0"/>
                        </a:rPr>
                        <a:t> </a:t>
                      </a:r>
                      <a:r>
                        <a:rPr lang="en-US" sz="1500" dirty="0" err="1">
                          <a:solidFill>
                            <a:schemeClr val="tx1"/>
                          </a:solidFill>
                          <a:latin typeface="Times New Roman" pitchFamily="18" charset="0"/>
                          <a:cs typeface="Times New Roman" pitchFamily="18" charset="0"/>
                        </a:rPr>
                        <a:t>Phyu</a:t>
                      </a:r>
                      <a:endParaRPr lang="en-US" sz="1500" dirty="0">
                        <a:solidFill>
                          <a:schemeClr val="tx1"/>
                        </a:solidFill>
                        <a:latin typeface="Times New Roman" pitchFamily="18" charset="0"/>
                        <a:cs typeface="Times New Roman" pitchFamily="18" charset="0"/>
                      </a:endParaRPr>
                    </a:p>
                  </a:txBody>
                  <a:tcPr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500" dirty="0">
                          <a:solidFill>
                            <a:schemeClr val="tx1"/>
                          </a:solidFill>
                          <a:latin typeface="Times New Roman" pitchFamily="18" charset="0"/>
                          <a:cs typeface="Times New Roman" pitchFamily="18" charset="0"/>
                        </a:rPr>
                        <a:t>30</a:t>
                      </a:r>
                    </a:p>
                  </a:txBody>
                  <a:tcPr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500" dirty="0">
                          <a:solidFill>
                            <a:schemeClr val="tx1"/>
                          </a:solidFill>
                          <a:latin typeface="Times New Roman" pitchFamily="18" charset="0"/>
                          <a:cs typeface="Times New Roman" pitchFamily="18" charset="0"/>
                        </a:rPr>
                        <a:t>Mandalay</a:t>
                      </a:r>
                    </a:p>
                  </a:txBody>
                  <a:tcPr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97180">
                <a:tc>
                  <a:txBody>
                    <a:bodyPr/>
                    <a:lstStyle/>
                    <a:p>
                      <a:r>
                        <a:rPr lang="en-US" sz="1500" dirty="0">
                          <a:solidFill>
                            <a:schemeClr val="tx1"/>
                          </a:solidFill>
                          <a:latin typeface="Times New Roman" pitchFamily="18" charset="0"/>
                          <a:cs typeface="Times New Roman" pitchFamily="18" charset="0"/>
                        </a:rPr>
                        <a:t>4</a:t>
                      </a:r>
                    </a:p>
                  </a:txBody>
                  <a:tcPr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500" dirty="0" err="1">
                          <a:solidFill>
                            <a:schemeClr val="tx1"/>
                          </a:solidFill>
                          <a:latin typeface="Times New Roman" pitchFamily="18" charset="0"/>
                          <a:cs typeface="Times New Roman" pitchFamily="18" charset="0"/>
                        </a:rPr>
                        <a:t>Mi</a:t>
                      </a:r>
                      <a:r>
                        <a:rPr lang="en-US" sz="1500" baseline="0" dirty="0">
                          <a:solidFill>
                            <a:schemeClr val="tx1"/>
                          </a:solidFill>
                          <a:latin typeface="Times New Roman" pitchFamily="18" charset="0"/>
                          <a:cs typeface="Times New Roman" pitchFamily="18" charset="0"/>
                        </a:rPr>
                        <a:t> </a:t>
                      </a:r>
                      <a:r>
                        <a:rPr lang="en-US" sz="1500" baseline="0" dirty="0" err="1">
                          <a:solidFill>
                            <a:schemeClr val="tx1"/>
                          </a:solidFill>
                          <a:latin typeface="Times New Roman" pitchFamily="18" charset="0"/>
                          <a:cs typeface="Times New Roman" pitchFamily="18" charset="0"/>
                        </a:rPr>
                        <a:t>Mi</a:t>
                      </a:r>
                      <a:endParaRPr lang="en-US" sz="1500" dirty="0">
                        <a:solidFill>
                          <a:schemeClr val="tx1"/>
                        </a:solidFill>
                        <a:latin typeface="Times New Roman" pitchFamily="18" charset="0"/>
                        <a:cs typeface="Times New Roman" pitchFamily="18" charset="0"/>
                      </a:endParaRPr>
                    </a:p>
                  </a:txBody>
                  <a:tcPr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500" dirty="0">
                          <a:solidFill>
                            <a:schemeClr val="tx1"/>
                          </a:solidFill>
                          <a:latin typeface="Times New Roman" pitchFamily="18" charset="0"/>
                          <a:cs typeface="Times New Roman" pitchFamily="18" charset="0"/>
                        </a:rPr>
                        <a:t>27</a:t>
                      </a:r>
                    </a:p>
                  </a:txBody>
                  <a:tcPr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500" dirty="0">
                          <a:solidFill>
                            <a:schemeClr val="tx1"/>
                          </a:solidFill>
                          <a:latin typeface="Times New Roman" pitchFamily="18" charset="0"/>
                          <a:cs typeface="Times New Roman" pitchFamily="18" charset="0"/>
                        </a:rPr>
                        <a:t>Yangon</a:t>
                      </a:r>
                    </a:p>
                  </a:txBody>
                  <a:tcPr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3089195199"/>
      </p:ext>
    </p:extLst>
  </p:cSld>
  <p:clrMapOvr>
    <a:masterClrMapping/>
  </p:clrMapOvr>
  <mc:AlternateContent xmlns:mc="http://schemas.openxmlformats.org/markup-compatibility/2006" xmlns:p14="http://schemas.microsoft.com/office/powerpoint/2010/main">
    <mc:Choice Requires="p14">
      <p:transition p14:dur="0" advTm="28538"/>
    </mc:Choice>
    <mc:Fallback xmlns="">
      <p:transition advTm="285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6">
                                            <p:txEl>
                                              <p:pRg st="0" end="0"/>
                                            </p:txEl>
                                          </p:spTgt>
                                        </p:tgtEl>
                                        <p:attrNameLst>
                                          <p:attrName>style.color</p:attrName>
                                        </p:attrNameLst>
                                      </p:cBhvr>
                                      <p:to>
                                        <a:schemeClr val="accent2"/>
                                      </p:to>
                                    </p:animClr>
                                  </p:childTnLst>
                                </p:cTn>
                              </p:par>
                              <p:par>
                                <p:cTn id="15" presetID="3" presetClass="emph" presetSubtype="2" fill="hold" nodeType="withEffect">
                                  <p:stCondLst>
                                    <p:cond delay="0"/>
                                  </p:stCondLst>
                                  <p:childTnLst>
                                    <p:animClr clrSpc="rgb" dir="cw">
                                      <p:cBhvr override="childStyle">
                                        <p:cTn id="16" dur="2000" fill="hold"/>
                                        <p:tgtEl>
                                          <p:spTgt spid="6">
                                            <p:txEl>
                                              <p:pRg st="1" end="1"/>
                                            </p:txEl>
                                          </p:spTgt>
                                        </p:tgtEl>
                                        <p:attrNameLst>
                                          <p:attrName>style.color</p:attrName>
                                        </p:attrNameLst>
                                      </p:cBhvr>
                                      <p:to>
                                        <a:schemeClr val="accent2"/>
                                      </p:to>
                                    </p:animClr>
                                  </p:childTnLst>
                                </p:cTn>
                              </p:par>
                            </p:childTnLst>
                          </p:cTn>
                        </p:par>
                      </p:childTnLst>
                    </p:cTn>
                  </p:par>
                  <p:par>
                    <p:cTn id="17" fill="hold">
                      <p:stCondLst>
                        <p:cond delay="indefinite"/>
                      </p:stCondLst>
                      <p:childTnLst>
                        <p:par>
                          <p:cTn id="18" fill="hold">
                            <p:stCondLst>
                              <p:cond delay="0"/>
                            </p:stCondLst>
                            <p:childTnLst>
                              <p:par>
                                <p:cTn id="19" presetID="32" presetClass="emph" presetSubtype="0" fill="hold" nodeType="clickEffect">
                                  <p:stCondLst>
                                    <p:cond delay="0"/>
                                  </p:stCondLst>
                                  <p:childTnLst>
                                    <p:animRot by="120000">
                                      <p:cBhvr>
                                        <p:cTn id="20" dur="100" fill="hold">
                                          <p:stCondLst>
                                            <p:cond delay="0"/>
                                          </p:stCondLst>
                                        </p:cTn>
                                        <p:tgtEl>
                                          <p:spTgt spid="7"/>
                                        </p:tgtEl>
                                        <p:attrNameLst>
                                          <p:attrName>r</p:attrName>
                                        </p:attrNameLst>
                                      </p:cBhvr>
                                    </p:animRot>
                                    <p:animRot by="-240000">
                                      <p:cBhvr>
                                        <p:cTn id="21" dur="200" fill="hold">
                                          <p:stCondLst>
                                            <p:cond delay="200"/>
                                          </p:stCondLst>
                                        </p:cTn>
                                        <p:tgtEl>
                                          <p:spTgt spid="7"/>
                                        </p:tgtEl>
                                        <p:attrNameLst>
                                          <p:attrName>r</p:attrName>
                                        </p:attrNameLst>
                                      </p:cBhvr>
                                    </p:animRot>
                                    <p:animRot by="240000">
                                      <p:cBhvr>
                                        <p:cTn id="22" dur="200" fill="hold">
                                          <p:stCondLst>
                                            <p:cond delay="400"/>
                                          </p:stCondLst>
                                        </p:cTn>
                                        <p:tgtEl>
                                          <p:spTgt spid="7"/>
                                        </p:tgtEl>
                                        <p:attrNameLst>
                                          <p:attrName>r</p:attrName>
                                        </p:attrNameLst>
                                      </p:cBhvr>
                                    </p:animRot>
                                    <p:animRot by="-240000">
                                      <p:cBhvr>
                                        <p:cTn id="23" dur="200" fill="hold">
                                          <p:stCondLst>
                                            <p:cond delay="600"/>
                                          </p:stCondLst>
                                        </p:cTn>
                                        <p:tgtEl>
                                          <p:spTgt spid="7"/>
                                        </p:tgtEl>
                                        <p:attrNameLst>
                                          <p:attrName>r</p:attrName>
                                        </p:attrNameLst>
                                      </p:cBhvr>
                                    </p:animRot>
                                    <p:animRot by="120000">
                                      <p:cBhvr>
                                        <p:cTn id="24" dur="200" fill="hold">
                                          <p:stCondLst>
                                            <p:cond delay="8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Fuzzy Checkpointing</a:t>
            </a:r>
          </a:p>
        </p:txBody>
      </p:sp>
      <p:sp>
        <p:nvSpPr>
          <p:cNvPr id="39939" name="Rectangle 3"/>
          <p:cNvSpPr>
            <a:spLocks noGrp="1" noChangeArrowheads="1"/>
          </p:cNvSpPr>
          <p:nvPr>
            <p:ph idx="1"/>
          </p:nvPr>
        </p:nvSpPr>
        <p:spPr>
          <a:xfrm>
            <a:off x="692458" y="1102497"/>
            <a:ext cx="7705818" cy="5367972"/>
          </a:xfrm>
          <a:prstGeom prst="rect">
            <a:avLst/>
          </a:prstGeom>
        </p:spPr>
        <p:txBody>
          <a:bodyPr/>
          <a:lstStyle/>
          <a:p>
            <a:pPr marL="381000" indent="-381000">
              <a:lnSpc>
                <a:spcPct val="90000"/>
              </a:lnSpc>
            </a:pPr>
            <a:r>
              <a:rPr lang="en-US" altLang="en-US" sz="2000" dirty="0"/>
              <a:t>To avoid long interruption of normal processing during checkpointing, allow updates to happen during checkpointing</a:t>
            </a:r>
          </a:p>
          <a:p>
            <a:pPr marL="381000" indent="-381000">
              <a:lnSpc>
                <a:spcPct val="90000"/>
              </a:lnSpc>
            </a:pPr>
            <a:r>
              <a:rPr lang="en-US" altLang="en-US" sz="2000" b="1" dirty="0">
                <a:solidFill>
                  <a:srgbClr val="002060"/>
                </a:solidFill>
              </a:rPr>
              <a:t>Fuzzy checkpointing</a:t>
            </a:r>
            <a:r>
              <a:rPr lang="en-US" altLang="en-US" sz="2000" dirty="0">
                <a:solidFill>
                  <a:srgbClr val="002060"/>
                </a:solidFill>
              </a:rPr>
              <a:t> </a:t>
            </a:r>
            <a:r>
              <a:rPr lang="en-US" altLang="en-US" sz="2000" dirty="0"/>
              <a:t>is done as follows:</a:t>
            </a:r>
          </a:p>
          <a:p>
            <a:pPr marL="457200" lvl="1" indent="0">
              <a:lnSpc>
                <a:spcPct val="90000"/>
              </a:lnSpc>
              <a:buNone/>
            </a:pPr>
            <a:r>
              <a:rPr lang="en-US" altLang="en-US" sz="2000" dirty="0">
                <a:solidFill>
                  <a:srgbClr val="FF9900"/>
                </a:solidFill>
              </a:rPr>
              <a:t>1.   </a:t>
            </a:r>
            <a:r>
              <a:rPr lang="en-US" altLang="en-US" sz="2000" dirty="0"/>
              <a:t>Temporarily stop all updates by transactions</a:t>
            </a:r>
          </a:p>
          <a:p>
            <a:pPr marL="457200" lvl="1" indent="0">
              <a:lnSpc>
                <a:spcPct val="90000"/>
              </a:lnSpc>
              <a:buNone/>
            </a:pPr>
            <a:r>
              <a:rPr lang="en-US" altLang="en-US" sz="2000" dirty="0">
                <a:solidFill>
                  <a:srgbClr val="FF9900"/>
                </a:solidFill>
              </a:rPr>
              <a:t>2.   </a:t>
            </a:r>
            <a:r>
              <a:rPr lang="en-US" altLang="en-US" sz="2000" dirty="0"/>
              <a:t>Write a &lt;</a:t>
            </a:r>
            <a:r>
              <a:rPr lang="en-US" altLang="en-US" sz="2000" b="1" dirty="0"/>
              <a:t>checkpoint</a:t>
            </a:r>
            <a:r>
              <a:rPr lang="en-US" altLang="en-US" sz="2000" dirty="0"/>
              <a:t> </a:t>
            </a:r>
            <a:r>
              <a:rPr lang="en-US" altLang="en-US" sz="2000" i="1" dirty="0"/>
              <a:t>L</a:t>
            </a:r>
            <a:r>
              <a:rPr lang="en-US" altLang="en-US" sz="2000" dirty="0"/>
              <a:t>&gt; log record and force log to stable storage</a:t>
            </a:r>
          </a:p>
          <a:p>
            <a:pPr marL="457200" lvl="1" indent="0">
              <a:lnSpc>
                <a:spcPct val="90000"/>
              </a:lnSpc>
              <a:buNone/>
            </a:pPr>
            <a:r>
              <a:rPr lang="en-US" altLang="en-US" sz="2000" dirty="0">
                <a:solidFill>
                  <a:srgbClr val="FF9900"/>
                </a:solidFill>
              </a:rPr>
              <a:t>3.</a:t>
            </a:r>
            <a:r>
              <a:rPr lang="en-US" altLang="en-US" sz="2000" dirty="0"/>
              <a:t>   Note list </a:t>
            </a:r>
            <a:r>
              <a:rPr lang="en-US" altLang="en-US" sz="2000" i="1" dirty="0"/>
              <a:t>M</a:t>
            </a:r>
            <a:r>
              <a:rPr lang="en-US" altLang="en-US" sz="2000" dirty="0"/>
              <a:t> of modified buffer blocks</a:t>
            </a:r>
          </a:p>
          <a:p>
            <a:pPr marL="457200" lvl="1" indent="0">
              <a:lnSpc>
                <a:spcPct val="90000"/>
              </a:lnSpc>
              <a:buNone/>
            </a:pPr>
            <a:r>
              <a:rPr lang="en-US" altLang="en-US" sz="2000" dirty="0">
                <a:solidFill>
                  <a:srgbClr val="FF9900"/>
                </a:solidFill>
              </a:rPr>
              <a:t>4.</a:t>
            </a:r>
            <a:r>
              <a:rPr lang="en-US" altLang="en-US" sz="2000" dirty="0"/>
              <a:t>   Now permit transactions to proceed with their actions</a:t>
            </a:r>
          </a:p>
          <a:p>
            <a:pPr marL="457200" lvl="1" indent="0">
              <a:lnSpc>
                <a:spcPct val="90000"/>
              </a:lnSpc>
              <a:buNone/>
            </a:pPr>
            <a:r>
              <a:rPr lang="en-US" altLang="en-US" sz="2000" dirty="0">
                <a:solidFill>
                  <a:srgbClr val="FF9900"/>
                </a:solidFill>
              </a:rPr>
              <a:t>5.   </a:t>
            </a:r>
            <a:r>
              <a:rPr lang="en-US" altLang="en-US" sz="2000" dirty="0"/>
              <a:t>Output to disk all modified buffer blocks in list </a:t>
            </a:r>
            <a:r>
              <a:rPr lang="en-US" altLang="en-US" sz="2000" i="1" dirty="0"/>
              <a:t>M</a:t>
            </a:r>
            <a:endParaRPr lang="en-US" altLang="en-US" sz="2000" dirty="0"/>
          </a:p>
          <a:p>
            <a:pPr lvl="2">
              <a:lnSpc>
                <a:spcPct val="90000"/>
              </a:lnSpc>
            </a:pPr>
            <a:r>
              <a:rPr lang="en-US" altLang="en-US" sz="2000" dirty="0"/>
              <a:t>blocks should not be updated while being output</a:t>
            </a:r>
          </a:p>
          <a:p>
            <a:pPr lvl="2">
              <a:lnSpc>
                <a:spcPct val="90000"/>
              </a:lnSpc>
            </a:pPr>
            <a:r>
              <a:rPr lang="en-US" altLang="en-US" sz="2000" dirty="0"/>
              <a:t>Follow WAL: all log records pertaining to a block must be output before the block is output</a:t>
            </a:r>
          </a:p>
          <a:p>
            <a:pPr marL="457200" lvl="1" indent="0">
              <a:lnSpc>
                <a:spcPct val="90000"/>
              </a:lnSpc>
              <a:spcBef>
                <a:spcPts val="0"/>
              </a:spcBef>
              <a:buNone/>
            </a:pPr>
            <a:r>
              <a:rPr lang="en-US" altLang="en-US" sz="600" dirty="0"/>
              <a:t> </a:t>
            </a:r>
          </a:p>
          <a:p>
            <a:pPr marL="457200" lvl="1" indent="0">
              <a:lnSpc>
                <a:spcPct val="90000"/>
              </a:lnSpc>
              <a:spcBef>
                <a:spcPts val="0"/>
              </a:spcBef>
              <a:buNone/>
            </a:pPr>
            <a:r>
              <a:rPr lang="en-US" altLang="en-US" sz="2000" dirty="0">
                <a:solidFill>
                  <a:srgbClr val="FF9900"/>
                </a:solidFill>
              </a:rPr>
              <a:t>6.</a:t>
            </a:r>
            <a:r>
              <a:rPr lang="en-US" altLang="en-US" sz="2000" dirty="0"/>
              <a:t>   Store a pointer to the </a:t>
            </a:r>
            <a:r>
              <a:rPr lang="en-US" altLang="en-US" sz="2000" b="1" dirty="0"/>
              <a:t>checkpoint</a:t>
            </a:r>
            <a:r>
              <a:rPr lang="en-US" altLang="en-US" sz="2000" dirty="0"/>
              <a:t> record in a fixed position </a:t>
            </a:r>
          </a:p>
          <a:p>
            <a:pPr marL="457200" lvl="1" indent="0">
              <a:lnSpc>
                <a:spcPct val="90000"/>
              </a:lnSpc>
              <a:spcBef>
                <a:spcPts val="0"/>
              </a:spcBef>
              <a:buNone/>
            </a:pPr>
            <a:r>
              <a:rPr lang="en-US" altLang="en-US" sz="2000" b="1" dirty="0"/>
              <a:t>      </a:t>
            </a:r>
            <a:r>
              <a:rPr lang="en-US" altLang="en-US" sz="2000" b="1" dirty="0" err="1"/>
              <a:t>last</a:t>
            </a:r>
            <a:r>
              <a:rPr lang="en-US" altLang="en-US" sz="2000" dirty="0" err="1"/>
              <a:t>_</a:t>
            </a:r>
            <a:r>
              <a:rPr lang="en-US" altLang="en-US" sz="2000" b="1" dirty="0" err="1"/>
              <a:t>checkpoint</a:t>
            </a:r>
            <a:r>
              <a:rPr lang="en-US" altLang="en-US" sz="2000" dirty="0"/>
              <a:t> on disk</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Fuzzy Checkpointing (Cont.)</a:t>
            </a:r>
          </a:p>
        </p:txBody>
      </p:sp>
      <p:sp>
        <p:nvSpPr>
          <p:cNvPr id="40963" name="Rectangle 3"/>
          <p:cNvSpPr>
            <a:spLocks noGrp="1" noChangeArrowheads="1"/>
          </p:cNvSpPr>
          <p:nvPr>
            <p:ph idx="1"/>
          </p:nvPr>
        </p:nvSpPr>
        <p:spPr>
          <a:xfrm>
            <a:off x="701336" y="1102497"/>
            <a:ext cx="7617041" cy="5367972"/>
          </a:xfrm>
          <a:prstGeom prst="rect">
            <a:avLst/>
          </a:prstGeom>
        </p:spPr>
        <p:txBody>
          <a:bodyPr/>
          <a:lstStyle/>
          <a:p>
            <a:r>
              <a:rPr lang="en-US" altLang="en-US" dirty="0"/>
              <a:t>When recovering using a fuzzy checkpoint, start scan from the </a:t>
            </a:r>
            <a:r>
              <a:rPr lang="en-US" altLang="en-US" b="1" dirty="0"/>
              <a:t>checkpoint</a:t>
            </a:r>
            <a:r>
              <a:rPr lang="en-US" altLang="en-US" dirty="0"/>
              <a:t> record pointed to by </a:t>
            </a:r>
            <a:r>
              <a:rPr lang="en-US" altLang="en-US" b="1" dirty="0"/>
              <a:t> </a:t>
            </a:r>
            <a:r>
              <a:rPr lang="en-US" altLang="en-US" b="1" dirty="0" err="1"/>
              <a:t>last</a:t>
            </a:r>
            <a:r>
              <a:rPr lang="en-US" altLang="en-US" dirty="0" err="1"/>
              <a:t>_</a:t>
            </a:r>
            <a:r>
              <a:rPr lang="en-US" altLang="en-US" b="1" dirty="0" err="1"/>
              <a:t>checkpoint</a:t>
            </a:r>
            <a:endParaRPr lang="en-US" altLang="en-US" b="1" dirty="0"/>
          </a:p>
          <a:p>
            <a:pPr lvl="1"/>
            <a:r>
              <a:rPr lang="en-US" altLang="en-US" dirty="0"/>
              <a:t>Log records before </a:t>
            </a:r>
            <a:r>
              <a:rPr lang="en-US" altLang="en-US" b="1" dirty="0"/>
              <a:t> </a:t>
            </a:r>
            <a:r>
              <a:rPr lang="en-US" altLang="en-US" b="1" dirty="0" err="1"/>
              <a:t>last</a:t>
            </a:r>
            <a:r>
              <a:rPr lang="en-US" altLang="en-US" dirty="0" err="1"/>
              <a:t>_</a:t>
            </a:r>
            <a:r>
              <a:rPr lang="en-US" altLang="en-US" b="1" dirty="0" err="1"/>
              <a:t>checkpoint</a:t>
            </a:r>
            <a:r>
              <a:rPr lang="en-US" altLang="en-US" dirty="0"/>
              <a:t> have their updates reflected in database on disk, and need not be redone.</a:t>
            </a:r>
          </a:p>
          <a:p>
            <a:pPr lvl="1"/>
            <a:r>
              <a:rPr lang="en-US" altLang="en-US" dirty="0"/>
              <a:t>Incomplete checkpoints, where system had crashed while performing checkpoint, are handled safely</a:t>
            </a:r>
          </a:p>
          <a:p>
            <a:endParaRPr lang="en-US" altLang="en-US" dirty="0"/>
          </a:p>
        </p:txBody>
      </p:sp>
      <p:pic>
        <p:nvPicPr>
          <p:cNvPr id="2" name="Picture 1"/>
          <p:cNvPicPr>
            <a:picLocks noChangeAspect="1"/>
          </p:cNvPicPr>
          <p:nvPr/>
        </p:nvPicPr>
        <p:blipFill>
          <a:blip r:embed="rId3"/>
          <a:stretch>
            <a:fillRect/>
          </a:stretch>
        </p:blipFill>
        <p:spPr>
          <a:xfrm>
            <a:off x="1919287" y="3259836"/>
            <a:ext cx="5305425" cy="1752600"/>
          </a:xfrm>
          <a:prstGeom prst="rect">
            <a:avLst/>
          </a:prstGeom>
        </p:spPr>
      </p:pic>
    </p:spTree>
    <p:extLst>
      <p:ext uri="{BB962C8B-B14F-4D97-AF65-F5344CB8AC3E}">
        <p14:creationId xmlns:p14="http://schemas.microsoft.com/office/powerpoint/2010/main" val="9540363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a:defRPr/>
            </a:pPr>
            <a:r>
              <a:rPr lang="en-US" dirty="0" smtClean="0">
                <a:effectLst>
                  <a:outerShdw blurRad="38100" dist="38100" dir="2700000" algn="tl">
                    <a:srgbClr val="C0C0C0"/>
                  </a:outerShdw>
                </a:effectLst>
              </a:rPr>
              <a:t>19.6 Failure </a:t>
            </a:r>
            <a:r>
              <a:rPr lang="en-US" dirty="0">
                <a:effectLst>
                  <a:outerShdw blurRad="38100" dist="38100" dir="2700000" algn="tl">
                    <a:srgbClr val="C0C0C0"/>
                  </a:outerShdw>
                </a:effectLst>
              </a:rPr>
              <a:t>with Loss of Nonvolatile Storage</a:t>
            </a:r>
          </a:p>
        </p:txBody>
      </p:sp>
      <p:sp>
        <p:nvSpPr>
          <p:cNvPr id="41987" name="Rectangle 3"/>
          <p:cNvSpPr>
            <a:spLocks noGrp="1" noChangeArrowheads="1"/>
          </p:cNvSpPr>
          <p:nvPr>
            <p:ph idx="1"/>
          </p:nvPr>
        </p:nvSpPr>
        <p:spPr>
          <a:xfrm>
            <a:off x="692458" y="1102497"/>
            <a:ext cx="7608163" cy="5367972"/>
          </a:xfrm>
          <a:prstGeom prst="rect">
            <a:avLst/>
          </a:prstGeom>
        </p:spPr>
        <p:txBody>
          <a:bodyPr/>
          <a:lstStyle/>
          <a:p>
            <a:pPr>
              <a:lnSpc>
                <a:spcPct val="90000"/>
              </a:lnSpc>
            </a:pPr>
            <a:r>
              <a:rPr lang="en-US" altLang="en-US" sz="2000" dirty="0"/>
              <a:t>So far we assumed no loss of non-volatile storage</a:t>
            </a:r>
          </a:p>
          <a:p>
            <a:pPr>
              <a:lnSpc>
                <a:spcPct val="90000"/>
              </a:lnSpc>
            </a:pPr>
            <a:r>
              <a:rPr lang="en-US" altLang="en-US" sz="2000" dirty="0"/>
              <a:t>Technique similar to checkpointing used to deal with loss of non-volatile storage</a:t>
            </a:r>
          </a:p>
          <a:p>
            <a:pPr lvl="1">
              <a:lnSpc>
                <a:spcPct val="90000"/>
              </a:lnSpc>
            </a:pPr>
            <a:r>
              <a:rPr lang="en-US" altLang="en-US" sz="2000" dirty="0"/>
              <a:t>Periodically </a:t>
            </a:r>
            <a:r>
              <a:rPr lang="en-US" altLang="en-US" sz="2000" b="1" dirty="0">
                <a:solidFill>
                  <a:srgbClr val="002060"/>
                </a:solidFill>
              </a:rPr>
              <a:t>dump</a:t>
            </a:r>
            <a:r>
              <a:rPr lang="en-US" altLang="en-US" sz="2000" dirty="0"/>
              <a:t> the entire content of the database to stable storage</a:t>
            </a:r>
          </a:p>
          <a:p>
            <a:pPr lvl="1">
              <a:lnSpc>
                <a:spcPct val="90000"/>
              </a:lnSpc>
            </a:pPr>
            <a:r>
              <a:rPr lang="en-US" altLang="en-US" sz="2000" dirty="0"/>
              <a:t>No transaction may be active during the dump procedure; a procedure similar to checkpointing must take place</a:t>
            </a:r>
          </a:p>
          <a:p>
            <a:pPr lvl="2">
              <a:lnSpc>
                <a:spcPct val="90000"/>
              </a:lnSpc>
            </a:pPr>
            <a:r>
              <a:rPr lang="en-US" altLang="en-US" sz="2000" dirty="0"/>
              <a:t>Output all log records currently residing in main memory onto stable storage.</a:t>
            </a:r>
          </a:p>
          <a:p>
            <a:pPr lvl="2">
              <a:lnSpc>
                <a:spcPct val="90000"/>
              </a:lnSpc>
            </a:pPr>
            <a:r>
              <a:rPr lang="en-US" altLang="en-US" sz="2000" dirty="0"/>
              <a:t>Output all buffer blocks onto the disk.</a:t>
            </a:r>
          </a:p>
          <a:p>
            <a:pPr lvl="2">
              <a:lnSpc>
                <a:spcPct val="90000"/>
              </a:lnSpc>
            </a:pPr>
            <a:r>
              <a:rPr lang="en-US" altLang="en-US" sz="2000" dirty="0"/>
              <a:t>Copy the contents of the database to stable storage.</a:t>
            </a:r>
          </a:p>
          <a:p>
            <a:pPr lvl="2">
              <a:lnSpc>
                <a:spcPct val="90000"/>
              </a:lnSpc>
            </a:pPr>
            <a:r>
              <a:rPr lang="en-US" altLang="en-US" sz="2000" dirty="0"/>
              <a:t>Output a record &lt;</a:t>
            </a:r>
            <a:r>
              <a:rPr lang="en-US" altLang="en-US" sz="2000" b="1" dirty="0"/>
              <a:t>dump</a:t>
            </a:r>
            <a:r>
              <a:rPr lang="en-US" altLang="en-US" sz="2000" dirty="0"/>
              <a:t>&gt; to log on stable storage.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Database</a:t>
            </a:r>
            <a:endParaRPr lang="en-US" dirty="0"/>
          </a:p>
        </p:txBody>
      </p:sp>
      <p:sp>
        <p:nvSpPr>
          <p:cNvPr id="3" name="Content Placeholder 2"/>
          <p:cNvSpPr>
            <a:spLocks noGrp="1"/>
          </p:cNvSpPr>
          <p:nvPr>
            <p:ph idx="1"/>
          </p:nvPr>
        </p:nvSpPr>
        <p:spPr/>
        <p:txBody>
          <a:bodyPr/>
          <a:lstStyle/>
          <a:p>
            <a:r>
              <a:rPr lang="en-US" b="1" dirty="0"/>
              <a:t>Back up the database using the following command:</a:t>
            </a:r>
            <a:endParaRPr lang="en-US" dirty="0"/>
          </a:p>
          <a:p>
            <a:r>
              <a:rPr lang="en-US" dirty="0" err="1"/>
              <a:t>mysqldump</a:t>
            </a:r>
            <a:r>
              <a:rPr lang="en-US" dirty="0"/>
              <a:t> -u [username] –p[password] [</a:t>
            </a:r>
            <a:r>
              <a:rPr lang="en-US" dirty="0" err="1"/>
              <a:t>database_name</a:t>
            </a:r>
            <a:r>
              <a:rPr lang="en-US" dirty="0"/>
              <a:t>] &gt; [</a:t>
            </a:r>
            <a:r>
              <a:rPr lang="en-US" dirty="0" err="1"/>
              <a:t>dump_file.sql</a:t>
            </a:r>
            <a:r>
              <a:rPr lang="en-US" dirty="0"/>
              <a:t>]</a:t>
            </a:r>
          </a:p>
          <a:p>
            <a:r>
              <a:rPr lang="en-US" dirty="0"/>
              <a:t>[username] - A valid MySQL username.</a:t>
            </a:r>
          </a:p>
          <a:p>
            <a:r>
              <a:rPr lang="en-US" dirty="0"/>
              <a:t>[password] - A valid MySQL password for the user.</a:t>
            </a:r>
          </a:p>
          <a:p>
            <a:r>
              <a:rPr lang="en-US" dirty="0"/>
              <a:t>[</a:t>
            </a:r>
            <a:r>
              <a:rPr lang="en-US" dirty="0" err="1"/>
              <a:t>database_name</a:t>
            </a:r>
            <a:r>
              <a:rPr lang="en-US" dirty="0"/>
              <a:t>] - A valid Database name you want to take backup.</a:t>
            </a:r>
          </a:p>
          <a:p>
            <a:r>
              <a:rPr lang="en-US" dirty="0"/>
              <a:t>[</a:t>
            </a:r>
            <a:r>
              <a:rPr lang="en-US" dirty="0" err="1"/>
              <a:t>dump_file</a:t>
            </a:r>
            <a:r>
              <a:rPr lang="en-US" dirty="0"/>
              <a:t>.</a:t>
            </a:r>
          </a:p>
        </p:txBody>
      </p:sp>
      <p:sp>
        <p:nvSpPr>
          <p:cNvPr id="4" name="TextBox 3"/>
          <p:cNvSpPr txBox="1"/>
          <p:nvPr/>
        </p:nvSpPr>
        <p:spPr>
          <a:xfrm>
            <a:off x="735331" y="3683000"/>
            <a:ext cx="6160769" cy="2554545"/>
          </a:xfrm>
          <a:prstGeom prst="rect">
            <a:avLst/>
          </a:prstGeom>
          <a:noFill/>
        </p:spPr>
        <p:txBody>
          <a:bodyPr wrap="square" rtlCol="0">
            <a:spAutoFit/>
          </a:bodyPr>
          <a:lstStyle/>
          <a:p>
            <a:r>
              <a:rPr lang="en-US" sz="2000" dirty="0" smtClean="0"/>
              <a:t>C</a:t>
            </a:r>
            <a:r>
              <a:rPr lang="en-US" sz="2000" dirty="0"/>
              <a:t>:\Windows\system32&gt;cd\</a:t>
            </a:r>
          </a:p>
          <a:p>
            <a:r>
              <a:rPr lang="en-US" sz="2000" dirty="0" smtClean="0"/>
              <a:t>C</a:t>
            </a:r>
            <a:r>
              <a:rPr lang="en-US" sz="2000" dirty="0"/>
              <a:t>:\&gt;cd program files</a:t>
            </a:r>
          </a:p>
          <a:p>
            <a:endParaRPr lang="en-US" sz="2000" dirty="0"/>
          </a:p>
          <a:p>
            <a:r>
              <a:rPr lang="en-US" sz="2000" dirty="0"/>
              <a:t>C:\Program Files&gt;cd </a:t>
            </a:r>
            <a:r>
              <a:rPr lang="en-US" sz="2000" dirty="0" err="1" smtClean="0"/>
              <a:t>mysql</a:t>
            </a:r>
            <a:endParaRPr lang="en-US" sz="2000" dirty="0" smtClean="0"/>
          </a:p>
          <a:p>
            <a:endParaRPr lang="en-US" sz="2000" dirty="0"/>
          </a:p>
          <a:p>
            <a:r>
              <a:rPr lang="en-US" sz="2000" dirty="0"/>
              <a:t>C:\Program Files\MySQL&gt;cd </a:t>
            </a:r>
            <a:r>
              <a:rPr lang="en-US" sz="2000" dirty="0" err="1"/>
              <a:t>mysql</a:t>
            </a:r>
            <a:r>
              <a:rPr lang="en-US" sz="2000" dirty="0"/>
              <a:t> server 8.0</a:t>
            </a:r>
          </a:p>
          <a:p>
            <a:endParaRPr lang="en-US" sz="2000" dirty="0"/>
          </a:p>
          <a:p>
            <a:r>
              <a:rPr lang="en-US" sz="2000" dirty="0"/>
              <a:t>C:\Program Files\MySQL\MySQL Server </a:t>
            </a:r>
            <a:r>
              <a:rPr lang="en-US" sz="2000" dirty="0" smtClean="0"/>
              <a:t>8.0&gt;cd bin</a:t>
            </a:r>
            <a:endParaRPr lang="en-US" sz="2000" dirty="0"/>
          </a:p>
        </p:txBody>
      </p:sp>
    </p:spTree>
    <p:extLst>
      <p:ext uri="{BB962C8B-B14F-4D97-AF65-F5344CB8AC3E}">
        <p14:creationId xmlns:p14="http://schemas.microsoft.com/office/powerpoint/2010/main" val="27791694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350" y="57317"/>
            <a:ext cx="8077200" cy="609600"/>
          </a:xfrm>
        </p:spPr>
        <p:txBody>
          <a:bodyPr/>
          <a:lstStyle/>
          <a:p>
            <a:r>
              <a:rPr lang="en-US" dirty="0" smtClean="0"/>
              <a:t>Show database </a:t>
            </a:r>
            <a:endParaRPr lang="en-US" dirty="0"/>
          </a:p>
        </p:txBody>
      </p:sp>
      <p:pic>
        <p:nvPicPr>
          <p:cNvPr id="6" name="Content Placeholder 5"/>
          <p:cNvPicPr>
            <a:picLocks noGrp="1" noChangeAspect="1"/>
          </p:cNvPicPr>
          <p:nvPr>
            <p:ph idx="1"/>
          </p:nvPr>
        </p:nvPicPr>
        <p:blipFill rotWithShape="1">
          <a:blip r:embed="rId2"/>
          <a:srcRect t="-8" r="43580" b="29614"/>
          <a:stretch/>
        </p:blipFill>
        <p:spPr>
          <a:xfrm>
            <a:off x="476250" y="666917"/>
            <a:ext cx="8197850" cy="5750567"/>
          </a:xfrm>
          <a:prstGeom prst="rect">
            <a:avLst/>
          </a:prstGeom>
        </p:spPr>
      </p:pic>
      <p:sp>
        <p:nvSpPr>
          <p:cNvPr id="7" name="Right Arrow 6"/>
          <p:cNvSpPr/>
          <p:nvPr/>
        </p:nvSpPr>
        <p:spPr bwMode="auto">
          <a:xfrm rot="10800000">
            <a:off x="2578100" y="3835400"/>
            <a:ext cx="1358900" cy="381000"/>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spTree>
    <p:extLst>
      <p:ext uri="{BB962C8B-B14F-4D97-AF65-F5344CB8AC3E}">
        <p14:creationId xmlns:p14="http://schemas.microsoft.com/office/powerpoint/2010/main" val="5358767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 Prompt number   </a:t>
            </a:r>
            <a:endParaRPr lang="en-US" dirty="0"/>
          </a:p>
        </p:txBody>
      </p:sp>
      <p:pic>
        <p:nvPicPr>
          <p:cNvPr id="5" name="Content Placeholder 4"/>
          <p:cNvPicPr>
            <a:picLocks noGrp="1"/>
          </p:cNvPicPr>
          <p:nvPr>
            <p:ph idx="1"/>
          </p:nvPr>
        </p:nvPicPr>
        <p:blipFill rotWithShape="1">
          <a:blip r:embed="rId2"/>
          <a:srcRect l="16794" r="16558" b="11781"/>
          <a:stretch/>
        </p:blipFill>
        <p:spPr>
          <a:xfrm>
            <a:off x="552893" y="1422759"/>
            <a:ext cx="8197702" cy="4914245"/>
          </a:xfrm>
          <a:prstGeom prst="rect">
            <a:avLst/>
          </a:prstGeom>
        </p:spPr>
      </p:pic>
    </p:spTree>
    <p:extLst>
      <p:ext uri="{BB962C8B-B14F-4D97-AF65-F5344CB8AC3E}">
        <p14:creationId xmlns:p14="http://schemas.microsoft.com/office/powerpoint/2010/main" val="40852557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pPr algn="l"/>
            <a:r>
              <a:rPr lang="en-US" sz="2000" dirty="0" smtClean="0"/>
              <a:t>Backup Database : </a:t>
            </a:r>
            <a:r>
              <a:rPr lang="en-US" sz="2000" dirty="0" err="1" smtClean="0"/>
              <a:t>mysqldump</a:t>
            </a:r>
            <a:r>
              <a:rPr lang="en-US" sz="2000" dirty="0" smtClean="0"/>
              <a:t> –u –port </a:t>
            </a:r>
            <a:r>
              <a:rPr lang="en-US" sz="2000" dirty="0" err="1" smtClean="0"/>
              <a:t>bos_db</a:t>
            </a:r>
            <a:r>
              <a:rPr lang="en-US" sz="2000" dirty="0" smtClean="0"/>
              <a:t> &gt; </a:t>
            </a:r>
            <a:r>
              <a:rPr lang="en-US" sz="2000" dirty="0" err="1" smtClean="0"/>
              <a:t>bos_db_backup.sql</a:t>
            </a:r>
            <a:r>
              <a:rPr lang="en-US" sz="2000" dirty="0" smtClean="0"/>
              <a:t>;</a:t>
            </a:r>
            <a:endParaRPr lang="en-US" sz="2000" dirty="0"/>
          </a:p>
        </p:txBody>
      </p:sp>
      <p:pic>
        <p:nvPicPr>
          <p:cNvPr id="4" name="Content Placeholder 3"/>
          <p:cNvPicPr>
            <a:picLocks noGrp="1"/>
          </p:cNvPicPr>
          <p:nvPr>
            <p:ph idx="1"/>
          </p:nvPr>
        </p:nvPicPr>
        <p:blipFill rotWithShape="1">
          <a:blip r:embed="rId2"/>
          <a:srcRect r="35121" b="57382"/>
          <a:stretch/>
        </p:blipFill>
        <p:spPr>
          <a:xfrm>
            <a:off x="447675" y="973612"/>
            <a:ext cx="8312150" cy="5304476"/>
          </a:xfrm>
          <a:prstGeom prst="rect">
            <a:avLst/>
          </a:prstGeom>
        </p:spPr>
      </p:pic>
      <p:sp>
        <p:nvSpPr>
          <p:cNvPr id="5" name="Down Arrow 4"/>
          <p:cNvSpPr/>
          <p:nvPr/>
        </p:nvSpPr>
        <p:spPr bwMode="auto">
          <a:xfrm rot="5400000">
            <a:off x="8247414" y="4493331"/>
            <a:ext cx="522512" cy="483260"/>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rgbClr val="FF0000"/>
              </a:solidFill>
              <a:effectLst/>
              <a:latin typeface="Helvetica" charset="0"/>
            </a:endParaRPr>
          </a:p>
        </p:txBody>
      </p:sp>
      <p:grpSp>
        <p:nvGrpSpPr>
          <p:cNvPr id="13" name="Group 12"/>
          <p:cNvGrpSpPr/>
          <p:nvPr/>
        </p:nvGrpSpPr>
        <p:grpSpPr>
          <a:xfrm>
            <a:off x="5550230" y="4316969"/>
            <a:ext cx="1346200" cy="355600"/>
            <a:chOff x="0" y="0"/>
            <a:chExt cx="1346200" cy="355600"/>
          </a:xfrm>
        </p:grpSpPr>
        <p:sp>
          <p:nvSpPr>
            <p:cNvPr id="17" name="Text Box 11"/>
            <p:cNvSpPr txBox="1"/>
            <p:nvPr/>
          </p:nvSpPr>
          <p:spPr>
            <a:xfrm>
              <a:off x="0" y="0"/>
              <a:ext cx="1346200" cy="1778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700">
                  <a:effectLst/>
                  <a:latin typeface="Consolas" panose="020B0609020204030204" pitchFamily="49" charset="0"/>
                  <a:ea typeface="Calibri" panose="020F0502020204030204" pitchFamily="34" charset="0"/>
                  <a:cs typeface="Myanmar Text" panose="020B0502040204020203" pitchFamily="34" charset="0"/>
                </a:rPr>
                <a:t>Existing database name</a:t>
              </a:r>
              <a:endParaRPr lang="en-US" sz="1100">
                <a:effectLst/>
                <a:ea typeface="Calibri" panose="020F0502020204030204" pitchFamily="34" charset="0"/>
                <a:cs typeface="Myanmar Text" panose="020B0502040204020203" pitchFamily="34" charset="0"/>
              </a:endParaRPr>
            </a:p>
          </p:txBody>
        </p:sp>
        <p:cxnSp>
          <p:nvCxnSpPr>
            <p:cNvPr id="18" name="Straight Arrow Connector 17"/>
            <p:cNvCxnSpPr/>
            <p:nvPr/>
          </p:nvCxnSpPr>
          <p:spPr>
            <a:xfrm>
              <a:off x="692150" y="177800"/>
              <a:ext cx="12700" cy="177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7118350" y="4316969"/>
            <a:ext cx="1346200" cy="355600"/>
            <a:chOff x="0" y="0"/>
            <a:chExt cx="1346200" cy="355600"/>
          </a:xfrm>
        </p:grpSpPr>
        <p:sp>
          <p:nvSpPr>
            <p:cNvPr id="15" name="Text Box 15"/>
            <p:cNvSpPr txBox="1"/>
            <p:nvPr/>
          </p:nvSpPr>
          <p:spPr>
            <a:xfrm>
              <a:off x="0" y="0"/>
              <a:ext cx="1346200" cy="1778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700">
                  <a:effectLst/>
                  <a:latin typeface="Consolas" panose="020B0609020204030204" pitchFamily="49" charset="0"/>
                  <a:ea typeface="Calibri" panose="020F0502020204030204" pitchFamily="34" charset="0"/>
                  <a:cs typeface="Myanmar Text" panose="020B0502040204020203" pitchFamily="34" charset="0"/>
                </a:rPr>
                <a:t>backup database name</a:t>
              </a:r>
              <a:endParaRPr lang="en-US" sz="1100">
                <a:effectLst/>
                <a:ea typeface="Calibri" panose="020F0502020204030204" pitchFamily="34" charset="0"/>
                <a:cs typeface="Myanmar Text" panose="020B0502040204020203" pitchFamily="34" charset="0"/>
              </a:endParaRPr>
            </a:p>
          </p:txBody>
        </p:sp>
        <p:cxnSp>
          <p:nvCxnSpPr>
            <p:cNvPr id="16" name="Straight Arrow Connector 15"/>
            <p:cNvCxnSpPr/>
            <p:nvPr/>
          </p:nvCxnSpPr>
          <p:spPr>
            <a:xfrm>
              <a:off x="692150" y="177800"/>
              <a:ext cx="12700" cy="177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931171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Mysql</a:t>
            </a:r>
            <a:r>
              <a:rPr lang="en-US" dirty="0" smtClean="0"/>
              <a:t> server 8.0\bin\</a:t>
            </a:r>
            <a:r>
              <a:rPr lang="en-US" dirty="0" err="1" smtClean="0"/>
              <a:t>bos_db_backup</a:t>
            </a:r>
            <a:r>
              <a:rPr lang="en-US" dirty="0" smtClean="0"/>
              <a:t> </a:t>
            </a:r>
            <a:endParaRPr lang="en-US" dirty="0"/>
          </a:p>
        </p:txBody>
      </p:sp>
      <p:pic>
        <p:nvPicPr>
          <p:cNvPr id="4" name="Content Placeholder 3"/>
          <p:cNvPicPr>
            <a:picLocks noGrp="1"/>
          </p:cNvPicPr>
          <p:nvPr>
            <p:ph idx="1"/>
          </p:nvPr>
        </p:nvPicPr>
        <p:blipFill rotWithShape="1">
          <a:blip r:embed="rId2"/>
          <a:srcRect l="1" r="49939"/>
          <a:stretch/>
        </p:blipFill>
        <p:spPr>
          <a:xfrm>
            <a:off x="461901" y="1114002"/>
            <a:ext cx="8383649" cy="5185198"/>
          </a:xfrm>
          <a:prstGeom prst="rect">
            <a:avLst/>
          </a:prstGeom>
        </p:spPr>
      </p:pic>
      <p:sp>
        <p:nvSpPr>
          <p:cNvPr id="5" name="Left Arrow 4"/>
          <p:cNvSpPr/>
          <p:nvPr/>
        </p:nvSpPr>
        <p:spPr bwMode="auto">
          <a:xfrm>
            <a:off x="6030191" y="2356592"/>
            <a:ext cx="1235034" cy="190005"/>
          </a:xfrm>
          <a:prstGeom prst="leftArrow">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rgbClr val="FF0000"/>
              </a:solidFill>
              <a:effectLst/>
              <a:latin typeface="Helvetica" charset="0"/>
            </a:endParaRPr>
          </a:p>
        </p:txBody>
      </p:sp>
      <p:sp>
        <p:nvSpPr>
          <p:cNvPr id="6" name="Text Box 20"/>
          <p:cNvSpPr txBox="1"/>
          <p:nvPr/>
        </p:nvSpPr>
        <p:spPr>
          <a:xfrm>
            <a:off x="7265224" y="2077192"/>
            <a:ext cx="1294575" cy="5588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dirty="0">
                <a:effectLst/>
                <a:ea typeface="Calibri" panose="020F0502020204030204" pitchFamily="34" charset="0"/>
                <a:cs typeface="Myanmar Text" panose="020B0502040204020203" pitchFamily="34" charset="0"/>
              </a:rPr>
              <a:t>Backup </a:t>
            </a:r>
            <a:r>
              <a:rPr lang="en-US" sz="1100" dirty="0" err="1" smtClean="0">
                <a:effectLst/>
                <a:ea typeface="Calibri" panose="020F0502020204030204" pitchFamily="34" charset="0"/>
                <a:cs typeface="Myanmar Text" panose="020B0502040204020203" pitchFamily="34" charset="0"/>
              </a:rPr>
              <a:t>bos_db_backupb</a:t>
            </a:r>
            <a:endParaRPr lang="en-US" sz="1100" dirty="0">
              <a:effectLst/>
              <a:ea typeface="Calibri" panose="020F0502020204030204" pitchFamily="34" charset="0"/>
              <a:cs typeface="Myanmar Text" panose="020B0502040204020203" pitchFamily="34" charset="0"/>
            </a:endParaRPr>
          </a:p>
        </p:txBody>
      </p:sp>
    </p:spTree>
    <p:extLst>
      <p:ext uri="{BB962C8B-B14F-4D97-AF65-F5344CB8AC3E}">
        <p14:creationId xmlns:p14="http://schemas.microsoft.com/office/powerpoint/2010/main" val="3841052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497150" y="492897"/>
            <a:ext cx="8708994" cy="235072"/>
          </a:xfrm>
        </p:spPr>
        <p:txBody>
          <a:bodyPr/>
          <a:lstStyle/>
          <a:p>
            <a:pPr>
              <a:defRPr/>
            </a:pPr>
            <a:r>
              <a:rPr lang="en-US" sz="2800" dirty="0">
                <a:effectLst>
                  <a:outerShdw blurRad="38100" dist="38100" dir="2700000" algn="tl">
                    <a:srgbClr val="C0C0C0"/>
                  </a:outerShdw>
                </a:effectLst>
              </a:rPr>
              <a:t>Recovering from Failure of Non-Volatile Storage</a:t>
            </a:r>
          </a:p>
        </p:txBody>
      </p:sp>
      <p:sp>
        <p:nvSpPr>
          <p:cNvPr id="43011" name="Rectangle 3"/>
          <p:cNvSpPr>
            <a:spLocks noGrp="1" noChangeArrowheads="1"/>
          </p:cNvSpPr>
          <p:nvPr>
            <p:ph idx="1"/>
          </p:nvPr>
        </p:nvSpPr>
        <p:spPr>
          <a:xfrm>
            <a:off x="701336" y="1065321"/>
            <a:ext cx="7785716" cy="2743199"/>
          </a:xfrm>
        </p:spPr>
        <p:txBody>
          <a:bodyPr/>
          <a:lstStyle/>
          <a:p>
            <a:r>
              <a:rPr lang="en-US" altLang="en-US" dirty="0"/>
              <a:t>To recover from disk failure</a:t>
            </a:r>
          </a:p>
          <a:p>
            <a:pPr lvl="1"/>
            <a:r>
              <a:rPr lang="en-US" altLang="en-US" dirty="0"/>
              <a:t>restore database from  most recent dump. </a:t>
            </a:r>
          </a:p>
          <a:p>
            <a:pPr lvl="1"/>
            <a:r>
              <a:rPr lang="en-US" altLang="en-US" dirty="0"/>
              <a:t>Consult the log and redo all transactions that committed after the dump</a:t>
            </a:r>
          </a:p>
          <a:p>
            <a:r>
              <a:rPr lang="en-US" altLang="en-US" dirty="0"/>
              <a:t>Can be extended to allow transactions to be active during dump; </a:t>
            </a:r>
            <a:br>
              <a:rPr lang="en-US" altLang="en-US" dirty="0"/>
            </a:br>
            <a:r>
              <a:rPr lang="en-US" altLang="en-US" dirty="0"/>
              <a:t>known as </a:t>
            </a:r>
            <a:r>
              <a:rPr lang="en-US" altLang="en-US" b="1" dirty="0">
                <a:solidFill>
                  <a:srgbClr val="002060"/>
                </a:solidFill>
              </a:rPr>
              <a:t>fuzzy dump</a:t>
            </a:r>
            <a:r>
              <a:rPr lang="en-US" altLang="en-US" dirty="0">
                <a:solidFill>
                  <a:srgbClr val="002060"/>
                </a:solidFill>
              </a:rPr>
              <a:t> </a:t>
            </a:r>
            <a:r>
              <a:rPr lang="en-US" altLang="en-US" dirty="0"/>
              <a:t>or </a:t>
            </a:r>
            <a:r>
              <a:rPr lang="en-US" altLang="en-US" b="1" dirty="0">
                <a:solidFill>
                  <a:srgbClr val="002060"/>
                </a:solidFill>
              </a:rPr>
              <a:t>online dump</a:t>
            </a:r>
          </a:p>
          <a:p>
            <a:pPr lvl="1"/>
            <a:r>
              <a:rPr lang="en-US" altLang="en-US" dirty="0"/>
              <a:t>Similar to fuzzy checkpointing</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2121061" y="2689593"/>
            <a:ext cx="5819779" cy="907851"/>
          </a:xfrm>
        </p:spPr>
        <p:txBody>
          <a:bodyPr/>
          <a:lstStyle/>
          <a:p>
            <a:pPr marL="0" indent="0">
              <a:buNone/>
            </a:pPr>
            <a:r>
              <a:rPr lang="en-US" sz="2800" b="1" dirty="0" smtClean="0">
                <a:solidFill>
                  <a:srgbClr val="002060"/>
                </a:solidFill>
                <a:effectLst>
                  <a:outerShdw blurRad="38100" dist="38100" dir="2700000" algn="tl">
                    <a:srgbClr val="C0C0C0"/>
                  </a:outerShdw>
                </a:effectLst>
                <a:latin typeface="+mj-lt"/>
              </a:rPr>
              <a:t>19.7 Remote </a:t>
            </a:r>
            <a:r>
              <a:rPr lang="en-US" sz="2800" b="1" dirty="0">
                <a:solidFill>
                  <a:srgbClr val="002060"/>
                </a:solidFill>
                <a:effectLst>
                  <a:outerShdw blurRad="38100" dist="38100" dir="2700000" algn="tl">
                    <a:srgbClr val="C0C0C0"/>
                  </a:outerShdw>
                </a:effectLst>
                <a:latin typeface="+mj-lt"/>
              </a:rPr>
              <a:t>Backup Systems</a:t>
            </a:r>
          </a:p>
          <a:p>
            <a:endParaRPr lang="en-US" altLang="en-US" sz="3200" dirty="0"/>
          </a:p>
        </p:txBody>
      </p:sp>
    </p:spTree>
    <p:extLst>
      <p:ext uri="{BB962C8B-B14F-4D97-AF65-F5344CB8AC3E}">
        <p14:creationId xmlns:p14="http://schemas.microsoft.com/office/powerpoint/2010/main" val="40840705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ROLLBACK Operation</a:t>
            </a:r>
          </a:p>
        </p:txBody>
      </p:sp>
      <p:sp>
        <p:nvSpPr>
          <p:cNvPr id="4" name="Rectangle 2"/>
          <p:cNvSpPr>
            <a:spLocks noGrp="1" noChangeArrowheads="1"/>
          </p:cNvSpPr>
          <p:nvPr>
            <p:ph idx="1"/>
          </p:nvPr>
        </p:nvSpPr>
        <p:spPr bwMode="auto">
          <a:xfrm>
            <a:off x="768350" y="1465401"/>
            <a:ext cx="7543800" cy="173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0" indent="0" defTabSz="685800">
              <a:spcBef>
                <a:spcPct val="0"/>
              </a:spcBef>
              <a:buClrTx/>
              <a:buSzTx/>
              <a:buNone/>
            </a:pPr>
            <a:r>
              <a:rPr kumimoji="0" lang="en-US" sz="1800" dirty="0">
                <a:latin typeface="Times New Roman" pitchFamily="18" charset="0"/>
                <a:cs typeface="Times New Roman" pitchFamily="18" charset="0"/>
              </a:rPr>
              <a:t>Example: which would delete those records from the table which have the age = 25 and then ROLLBACK the changes in the database.</a:t>
            </a:r>
          </a:p>
          <a:p>
            <a:pPr marL="257175" indent="-257175" defTabSz="685800" eaLnBrk="0" hangingPunct="0">
              <a:spcBef>
                <a:spcPct val="0"/>
              </a:spcBef>
              <a:buClrTx/>
              <a:buSzTx/>
              <a:buFont typeface="Arial" pitchFamily="34" charset="0"/>
              <a:buChar char="•"/>
            </a:pPr>
            <a:r>
              <a:rPr kumimoji="0" lang="en-US" sz="1800" dirty="0">
                <a:latin typeface="Times New Roman" pitchFamily="18" charset="0"/>
                <a:cs typeface="Times New Roman" pitchFamily="18" charset="0"/>
              </a:rPr>
              <a:t>SQL&gt; DELETE FROM CUSTOMERS WHERE AGE = 25; </a:t>
            </a:r>
          </a:p>
          <a:p>
            <a:pPr marL="257175" indent="-257175" defTabSz="685800" eaLnBrk="0" hangingPunct="0">
              <a:spcBef>
                <a:spcPct val="0"/>
              </a:spcBef>
              <a:buClrTx/>
              <a:buSzTx/>
              <a:buFont typeface="Arial" pitchFamily="34" charset="0"/>
              <a:buChar char="•"/>
            </a:pPr>
            <a:r>
              <a:rPr kumimoji="0" lang="en-US" sz="1800" dirty="0">
                <a:latin typeface="Times New Roman" pitchFamily="18" charset="0"/>
                <a:cs typeface="Times New Roman" pitchFamily="18" charset="0"/>
              </a:rPr>
              <a:t>SQL&gt; </a:t>
            </a:r>
            <a:r>
              <a:rPr kumimoji="0" lang="en-US" sz="1800" b="1" dirty="0">
                <a:solidFill>
                  <a:srgbClr val="FF0000"/>
                </a:solidFill>
                <a:latin typeface="Times New Roman" pitchFamily="18" charset="0"/>
                <a:cs typeface="Times New Roman" pitchFamily="18" charset="0"/>
              </a:rPr>
              <a:t>ROLLBACK</a:t>
            </a:r>
            <a:r>
              <a:rPr kumimoji="0" lang="en-US" sz="1800" dirty="0">
                <a:latin typeface="Times New Roman" pitchFamily="18" charset="0"/>
                <a:cs typeface="Times New Roman" pitchFamily="18" charset="0"/>
              </a:rPr>
              <a:t>; </a:t>
            </a:r>
          </a:p>
          <a:p>
            <a:pPr lvl="0" eaLnBrk="0" fontAlgn="base" hangingPunct="0">
              <a:spcBef>
                <a:spcPct val="0"/>
              </a:spcBef>
              <a:spcAft>
                <a:spcPct val="0"/>
              </a:spcAft>
            </a:pPr>
            <a:r>
              <a:rPr lang="en-US" sz="1800" dirty="0">
                <a:latin typeface="Times New Roman" pitchFamily="18" charset="0"/>
                <a:cs typeface="Times New Roman" pitchFamily="18" charset="0"/>
              </a:rPr>
              <a:t>Thus, the delete operation would </a:t>
            </a:r>
            <a:r>
              <a:rPr lang="en-US" sz="1800" i="1" dirty="0">
                <a:solidFill>
                  <a:srgbClr val="FF0000"/>
                </a:solidFill>
                <a:latin typeface="Times New Roman" pitchFamily="18" charset="0"/>
                <a:cs typeface="Times New Roman" pitchFamily="18" charset="0"/>
              </a:rPr>
              <a:t>not impact </a:t>
            </a:r>
            <a:r>
              <a:rPr lang="en-US" sz="1800" dirty="0">
                <a:latin typeface="Times New Roman" pitchFamily="18" charset="0"/>
                <a:cs typeface="Times New Roman" pitchFamily="18" charset="0"/>
              </a:rPr>
              <a:t>the table and the SELECT statement would produce the following result.</a:t>
            </a:r>
            <a:endParaRPr kumimoji="0" lang="en-US" sz="1800" dirty="0">
              <a:latin typeface="Times New Roman" pitchFamily="18" charset="0"/>
              <a:cs typeface="Times New Roman" pitchFamily="18" charset="0"/>
            </a:endParaRPr>
          </a:p>
        </p:txBody>
      </p:sp>
      <p:graphicFrame>
        <p:nvGraphicFramePr>
          <p:cNvPr id="7" name="Table 6"/>
          <p:cNvGraphicFramePr>
            <a:graphicFrameLocks noGrp="1"/>
          </p:cNvGraphicFramePr>
          <p:nvPr>
            <p:extLst/>
          </p:nvPr>
        </p:nvGraphicFramePr>
        <p:xfrm>
          <a:off x="2524957" y="4005967"/>
          <a:ext cx="6126480" cy="1485900"/>
        </p:xfrm>
        <a:graphic>
          <a:graphicData uri="http://schemas.openxmlformats.org/drawingml/2006/table">
            <a:tbl>
              <a:tblPr firstRow="1" bandRow="1">
                <a:tableStyleId>{5C22544A-7EE6-4342-B048-85BDC9FD1C3A}</a:tableStyleId>
              </a:tblPr>
              <a:tblGrid>
                <a:gridCol w="1531620">
                  <a:extLst>
                    <a:ext uri="{9D8B030D-6E8A-4147-A177-3AD203B41FA5}">
                      <a16:colId xmlns="" xmlns:a16="http://schemas.microsoft.com/office/drawing/2014/main" val="20000"/>
                    </a:ext>
                  </a:extLst>
                </a:gridCol>
                <a:gridCol w="1531620">
                  <a:extLst>
                    <a:ext uri="{9D8B030D-6E8A-4147-A177-3AD203B41FA5}">
                      <a16:colId xmlns="" xmlns:a16="http://schemas.microsoft.com/office/drawing/2014/main" val="20001"/>
                    </a:ext>
                  </a:extLst>
                </a:gridCol>
                <a:gridCol w="1531620">
                  <a:extLst>
                    <a:ext uri="{9D8B030D-6E8A-4147-A177-3AD203B41FA5}">
                      <a16:colId xmlns="" xmlns:a16="http://schemas.microsoft.com/office/drawing/2014/main" val="20002"/>
                    </a:ext>
                  </a:extLst>
                </a:gridCol>
                <a:gridCol w="1531620">
                  <a:extLst>
                    <a:ext uri="{9D8B030D-6E8A-4147-A177-3AD203B41FA5}">
                      <a16:colId xmlns="" xmlns:a16="http://schemas.microsoft.com/office/drawing/2014/main" val="20003"/>
                    </a:ext>
                  </a:extLst>
                </a:gridCol>
              </a:tblGrid>
              <a:tr h="297180">
                <a:tc>
                  <a:txBody>
                    <a:bodyPr/>
                    <a:lstStyle/>
                    <a:p>
                      <a:pPr algn="l"/>
                      <a:r>
                        <a:rPr lang="en-US" sz="1500" dirty="0">
                          <a:solidFill>
                            <a:schemeClr val="tx1"/>
                          </a:solidFill>
                          <a:latin typeface="Times New Roman" pitchFamily="18" charset="0"/>
                          <a:cs typeface="Times New Roman" pitchFamily="18" charset="0"/>
                        </a:rPr>
                        <a:t>ID</a:t>
                      </a:r>
                    </a:p>
                  </a:txBody>
                  <a:tcPr marT="34290" marB="34290">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l"/>
                      <a:r>
                        <a:rPr lang="en-US" sz="1500" dirty="0">
                          <a:solidFill>
                            <a:schemeClr val="tx1"/>
                          </a:solidFill>
                          <a:latin typeface="Times New Roman" pitchFamily="18" charset="0"/>
                          <a:cs typeface="Times New Roman" pitchFamily="18" charset="0"/>
                        </a:rPr>
                        <a:t>NAME</a:t>
                      </a:r>
                    </a:p>
                  </a:txBody>
                  <a:tcPr marT="34290" marB="34290">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l"/>
                      <a:r>
                        <a:rPr lang="en-US" sz="1500" dirty="0">
                          <a:solidFill>
                            <a:schemeClr val="tx1"/>
                          </a:solidFill>
                          <a:latin typeface="Times New Roman" pitchFamily="18" charset="0"/>
                          <a:cs typeface="Times New Roman" pitchFamily="18" charset="0"/>
                        </a:rPr>
                        <a:t>AGE</a:t>
                      </a:r>
                    </a:p>
                  </a:txBody>
                  <a:tcPr marT="34290" marB="34290">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l"/>
                      <a:r>
                        <a:rPr lang="en-US" sz="1500" dirty="0">
                          <a:solidFill>
                            <a:schemeClr val="tx1"/>
                          </a:solidFill>
                          <a:latin typeface="Times New Roman" pitchFamily="18" charset="0"/>
                          <a:cs typeface="Times New Roman" pitchFamily="18" charset="0"/>
                        </a:rPr>
                        <a:t>ADDRESS</a:t>
                      </a:r>
                    </a:p>
                  </a:txBody>
                  <a:tcPr marT="34290" marB="34290">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97180">
                <a:tc>
                  <a:txBody>
                    <a:bodyPr/>
                    <a:lstStyle/>
                    <a:p>
                      <a:pPr algn="l"/>
                      <a:r>
                        <a:rPr lang="en-US" sz="1500" dirty="0">
                          <a:solidFill>
                            <a:schemeClr val="tx1"/>
                          </a:solidFill>
                          <a:latin typeface="Times New Roman" pitchFamily="18" charset="0"/>
                          <a:cs typeface="Times New Roman" pitchFamily="18" charset="0"/>
                        </a:rPr>
                        <a:t>1</a:t>
                      </a:r>
                    </a:p>
                  </a:txBody>
                  <a:tcPr marT="34290" marB="3429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l"/>
                      <a:r>
                        <a:rPr lang="en-US" sz="1500" dirty="0" err="1">
                          <a:solidFill>
                            <a:schemeClr val="tx1"/>
                          </a:solidFill>
                          <a:latin typeface="Times New Roman" pitchFamily="18" charset="0"/>
                          <a:cs typeface="Times New Roman" pitchFamily="18" charset="0"/>
                        </a:rPr>
                        <a:t>Ko</a:t>
                      </a:r>
                      <a:r>
                        <a:rPr lang="en-US" sz="1500" dirty="0">
                          <a:solidFill>
                            <a:schemeClr val="tx1"/>
                          </a:solidFill>
                          <a:latin typeface="Times New Roman" pitchFamily="18" charset="0"/>
                          <a:cs typeface="Times New Roman" pitchFamily="18" charset="0"/>
                        </a:rPr>
                        <a:t> </a:t>
                      </a:r>
                      <a:r>
                        <a:rPr lang="en-US" sz="1500" dirty="0" err="1">
                          <a:solidFill>
                            <a:schemeClr val="tx1"/>
                          </a:solidFill>
                          <a:latin typeface="Times New Roman" pitchFamily="18" charset="0"/>
                          <a:cs typeface="Times New Roman" pitchFamily="18" charset="0"/>
                        </a:rPr>
                        <a:t>Ko</a:t>
                      </a:r>
                      <a:r>
                        <a:rPr lang="en-US" sz="1500" dirty="0">
                          <a:solidFill>
                            <a:schemeClr val="tx1"/>
                          </a:solidFill>
                          <a:latin typeface="Times New Roman" pitchFamily="18" charset="0"/>
                          <a:cs typeface="Times New Roman" pitchFamily="18" charset="0"/>
                        </a:rPr>
                        <a:t> </a:t>
                      </a:r>
                    </a:p>
                  </a:txBody>
                  <a:tcPr marT="34290" marB="3429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l"/>
                      <a:r>
                        <a:rPr lang="en-US" sz="1500" dirty="0">
                          <a:solidFill>
                            <a:schemeClr val="tx1"/>
                          </a:solidFill>
                          <a:latin typeface="Times New Roman" pitchFamily="18" charset="0"/>
                          <a:cs typeface="Times New Roman" pitchFamily="18" charset="0"/>
                        </a:rPr>
                        <a:t>32</a:t>
                      </a:r>
                    </a:p>
                  </a:txBody>
                  <a:tcPr marT="34290" marB="3429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l"/>
                      <a:r>
                        <a:rPr lang="en-US" sz="1500" dirty="0" err="1">
                          <a:solidFill>
                            <a:schemeClr val="tx1"/>
                          </a:solidFill>
                          <a:latin typeface="Times New Roman" pitchFamily="18" charset="0"/>
                          <a:cs typeface="Times New Roman" pitchFamily="18" charset="0"/>
                        </a:rPr>
                        <a:t>Myeik</a:t>
                      </a:r>
                      <a:endParaRPr lang="en-US" sz="1500" dirty="0">
                        <a:solidFill>
                          <a:schemeClr val="tx1"/>
                        </a:solidFill>
                        <a:latin typeface="Times New Roman" pitchFamily="18" charset="0"/>
                        <a:cs typeface="Times New Roman" pitchFamily="18" charset="0"/>
                      </a:endParaRPr>
                    </a:p>
                  </a:txBody>
                  <a:tcPr marT="34290" marB="3429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97180">
                <a:tc>
                  <a:txBody>
                    <a:bodyPr/>
                    <a:lstStyle/>
                    <a:p>
                      <a:pPr algn="l"/>
                      <a:r>
                        <a:rPr lang="en-US" sz="1500" b="1" dirty="0">
                          <a:solidFill>
                            <a:schemeClr val="tx1"/>
                          </a:solidFill>
                          <a:latin typeface="Times New Roman" pitchFamily="18" charset="0"/>
                          <a:cs typeface="Times New Roman" pitchFamily="18" charset="0"/>
                        </a:rPr>
                        <a:t>2</a:t>
                      </a:r>
                    </a:p>
                  </a:txBody>
                  <a:tcPr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sz="1500" b="1" dirty="0">
                          <a:solidFill>
                            <a:schemeClr val="tx1"/>
                          </a:solidFill>
                          <a:latin typeface="Times New Roman" pitchFamily="18" charset="0"/>
                          <a:cs typeface="Times New Roman" pitchFamily="18" charset="0"/>
                        </a:rPr>
                        <a:t>Ma</a:t>
                      </a:r>
                      <a:r>
                        <a:rPr lang="en-US" sz="1500" b="1" baseline="0" dirty="0">
                          <a:solidFill>
                            <a:schemeClr val="tx1"/>
                          </a:solidFill>
                          <a:latin typeface="Times New Roman" pitchFamily="18" charset="0"/>
                          <a:cs typeface="Times New Roman" pitchFamily="18" charset="0"/>
                        </a:rPr>
                        <a:t> </a:t>
                      </a:r>
                      <a:r>
                        <a:rPr lang="en-US" sz="1500" b="1" baseline="0" dirty="0" err="1">
                          <a:solidFill>
                            <a:schemeClr val="tx1"/>
                          </a:solidFill>
                          <a:latin typeface="Times New Roman" pitchFamily="18" charset="0"/>
                          <a:cs typeface="Times New Roman" pitchFamily="18" charset="0"/>
                        </a:rPr>
                        <a:t>Ma</a:t>
                      </a:r>
                      <a:r>
                        <a:rPr lang="en-US" sz="1500" b="1" baseline="0" dirty="0">
                          <a:solidFill>
                            <a:schemeClr val="tx1"/>
                          </a:solidFill>
                          <a:latin typeface="Times New Roman" pitchFamily="18" charset="0"/>
                          <a:cs typeface="Times New Roman" pitchFamily="18" charset="0"/>
                        </a:rPr>
                        <a:t> </a:t>
                      </a:r>
                      <a:endParaRPr lang="en-US" sz="1500" b="1" dirty="0">
                        <a:solidFill>
                          <a:schemeClr val="tx1"/>
                        </a:solidFill>
                        <a:latin typeface="Times New Roman" pitchFamily="18" charset="0"/>
                        <a:cs typeface="Times New Roman" pitchFamily="18" charset="0"/>
                      </a:endParaRPr>
                    </a:p>
                  </a:txBody>
                  <a:tcPr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sz="1500" b="1" dirty="0">
                          <a:solidFill>
                            <a:schemeClr val="tx1"/>
                          </a:solidFill>
                          <a:latin typeface="Times New Roman" pitchFamily="18" charset="0"/>
                          <a:cs typeface="Times New Roman" pitchFamily="18" charset="0"/>
                        </a:rPr>
                        <a:t>25</a:t>
                      </a:r>
                    </a:p>
                  </a:txBody>
                  <a:tcPr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sz="1500" b="1" dirty="0" err="1">
                          <a:solidFill>
                            <a:schemeClr val="tx1"/>
                          </a:solidFill>
                          <a:latin typeface="Times New Roman" pitchFamily="18" charset="0"/>
                          <a:cs typeface="Times New Roman" pitchFamily="18" charset="0"/>
                        </a:rPr>
                        <a:t>Dewai</a:t>
                      </a:r>
                      <a:endParaRPr lang="en-US" sz="1500" b="1" dirty="0">
                        <a:solidFill>
                          <a:schemeClr val="tx1"/>
                        </a:solidFill>
                        <a:latin typeface="Times New Roman" pitchFamily="18" charset="0"/>
                        <a:cs typeface="Times New Roman" pitchFamily="18" charset="0"/>
                      </a:endParaRPr>
                    </a:p>
                  </a:txBody>
                  <a:tcPr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97180">
                <a:tc>
                  <a:txBody>
                    <a:bodyPr/>
                    <a:lstStyle/>
                    <a:p>
                      <a:pPr algn="l"/>
                      <a:r>
                        <a:rPr lang="en-US" sz="1500" dirty="0">
                          <a:solidFill>
                            <a:schemeClr val="tx1"/>
                          </a:solidFill>
                          <a:latin typeface="Times New Roman" pitchFamily="18" charset="0"/>
                          <a:cs typeface="Times New Roman" pitchFamily="18" charset="0"/>
                        </a:rPr>
                        <a:t>3</a:t>
                      </a:r>
                    </a:p>
                  </a:txBody>
                  <a:tcPr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sz="1500" dirty="0" err="1">
                          <a:solidFill>
                            <a:schemeClr val="tx1"/>
                          </a:solidFill>
                          <a:latin typeface="Times New Roman" pitchFamily="18" charset="0"/>
                          <a:cs typeface="Times New Roman" pitchFamily="18" charset="0"/>
                        </a:rPr>
                        <a:t>Phyu</a:t>
                      </a:r>
                      <a:r>
                        <a:rPr lang="en-US" sz="1500" dirty="0">
                          <a:solidFill>
                            <a:schemeClr val="tx1"/>
                          </a:solidFill>
                          <a:latin typeface="Times New Roman" pitchFamily="18" charset="0"/>
                          <a:cs typeface="Times New Roman" pitchFamily="18" charset="0"/>
                        </a:rPr>
                        <a:t> </a:t>
                      </a:r>
                      <a:r>
                        <a:rPr lang="en-US" sz="1500" dirty="0" err="1">
                          <a:solidFill>
                            <a:schemeClr val="tx1"/>
                          </a:solidFill>
                          <a:latin typeface="Times New Roman" pitchFamily="18" charset="0"/>
                          <a:cs typeface="Times New Roman" pitchFamily="18" charset="0"/>
                        </a:rPr>
                        <a:t>Phyu</a:t>
                      </a:r>
                      <a:endParaRPr lang="en-US" sz="1500" dirty="0">
                        <a:solidFill>
                          <a:schemeClr val="tx1"/>
                        </a:solidFill>
                        <a:latin typeface="Times New Roman" pitchFamily="18" charset="0"/>
                        <a:cs typeface="Times New Roman" pitchFamily="18" charset="0"/>
                      </a:endParaRPr>
                    </a:p>
                  </a:txBody>
                  <a:tcPr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sz="1500" dirty="0">
                          <a:solidFill>
                            <a:schemeClr val="tx1"/>
                          </a:solidFill>
                          <a:latin typeface="Times New Roman" pitchFamily="18" charset="0"/>
                          <a:cs typeface="Times New Roman" pitchFamily="18" charset="0"/>
                        </a:rPr>
                        <a:t>30</a:t>
                      </a:r>
                    </a:p>
                  </a:txBody>
                  <a:tcPr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sz="1500" dirty="0">
                          <a:solidFill>
                            <a:schemeClr val="tx1"/>
                          </a:solidFill>
                          <a:latin typeface="Times New Roman" pitchFamily="18" charset="0"/>
                          <a:cs typeface="Times New Roman" pitchFamily="18" charset="0"/>
                        </a:rPr>
                        <a:t>Mandalay</a:t>
                      </a:r>
                    </a:p>
                  </a:txBody>
                  <a:tcPr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97180">
                <a:tc>
                  <a:txBody>
                    <a:bodyPr/>
                    <a:lstStyle/>
                    <a:p>
                      <a:pPr algn="l"/>
                      <a:r>
                        <a:rPr lang="en-US" sz="1500" dirty="0">
                          <a:solidFill>
                            <a:schemeClr val="tx1"/>
                          </a:solidFill>
                          <a:latin typeface="Times New Roman" pitchFamily="18" charset="0"/>
                          <a:cs typeface="Times New Roman" pitchFamily="18" charset="0"/>
                        </a:rPr>
                        <a:t>4</a:t>
                      </a:r>
                    </a:p>
                  </a:txBody>
                  <a:tcPr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500" dirty="0" err="1">
                          <a:solidFill>
                            <a:schemeClr val="tx1"/>
                          </a:solidFill>
                          <a:latin typeface="Times New Roman" pitchFamily="18" charset="0"/>
                          <a:cs typeface="Times New Roman" pitchFamily="18" charset="0"/>
                        </a:rPr>
                        <a:t>Mi</a:t>
                      </a:r>
                      <a:r>
                        <a:rPr lang="en-US" sz="1500" baseline="0" dirty="0">
                          <a:solidFill>
                            <a:schemeClr val="tx1"/>
                          </a:solidFill>
                          <a:latin typeface="Times New Roman" pitchFamily="18" charset="0"/>
                          <a:cs typeface="Times New Roman" pitchFamily="18" charset="0"/>
                        </a:rPr>
                        <a:t> </a:t>
                      </a:r>
                      <a:r>
                        <a:rPr lang="en-US" sz="1500" baseline="0" dirty="0" err="1">
                          <a:solidFill>
                            <a:schemeClr val="tx1"/>
                          </a:solidFill>
                          <a:latin typeface="Times New Roman" pitchFamily="18" charset="0"/>
                          <a:cs typeface="Times New Roman" pitchFamily="18" charset="0"/>
                        </a:rPr>
                        <a:t>Mi</a:t>
                      </a:r>
                      <a:endParaRPr lang="en-US" sz="1500" dirty="0">
                        <a:solidFill>
                          <a:schemeClr val="tx1"/>
                        </a:solidFill>
                        <a:latin typeface="Times New Roman" pitchFamily="18" charset="0"/>
                        <a:cs typeface="Times New Roman" pitchFamily="18" charset="0"/>
                      </a:endParaRPr>
                    </a:p>
                  </a:txBody>
                  <a:tcPr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500" dirty="0">
                          <a:solidFill>
                            <a:schemeClr val="tx1"/>
                          </a:solidFill>
                          <a:latin typeface="Times New Roman" pitchFamily="18" charset="0"/>
                          <a:cs typeface="Times New Roman" pitchFamily="18" charset="0"/>
                        </a:rPr>
                        <a:t>27</a:t>
                      </a:r>
                    </a:p>
                  </a:txBody>
                  <a:tcPr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500" dirty="0">
                          <a:solidFill>
                            <a:schemeClr val="tx1"/>
                          </a:solidFill>
                          <a:latin typeface="Times New Roman" pitchFamily="18" charset="0"/>
                          <a:cs typeface="Times New Roman" pitchFamily="18" charset="0"/>
                        </a:rPr>
                        <a:t>Yangon</a:t>
                      </a:r>
                    </a:p>
                  </a:txBody>
                  <a:tcPr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2095967332"/>
      </p:ext>
    </p:extLst>
  </p:cSld>
  <p:clrMapOvr>
    <a:masterClrMapping/>
  </p:clrMapOvr>
  <mc:AlternateContent xmlns:mc="http://schemas.openxmlformats.org/markup-compatibility/2006" xmlns:p14="http://schemas.microsoft.com/office/powerpoint/2010/main">
    <mc:Choice Requires="p14">
      <p:transition spd="slow" p14:dur="2000" advTm="23023"/>
    </mc:Choice>
    <mc:Fallback xmlns="">
      <p:transition spd="slow" advTm="230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7"/>
                                        </p:tgtEl>
                                        <p:attrNameLst>
                                          <p:attrName>r</p:attrName>
                                        </p:attrNameLst>
                                      </p:cBhvr>
                                    </p:animRot>
                                    <p:animRot by="-240000">
                                      <p:cBhvr>
                                        <p:cTn id="7" dur="200" fill="hold">
                                          <p:stCondLst>
                                            <p:cond delay="200"/>
                                          </p:stCondLst>
                                        </p:cTn>
                                        <p:tgtEl>
                                          <p:spTgt spid="7"/>
                                        </p:tgtEl>
                                        <p:attrNameLst>
                                          <p:attrName>r</p:attrName>
                                        </p:attrNameLst>
                                      </p:cBhvr>
                                    </p:animRot>
                                    <p:animRot by="240000">
                                      <p:cBhvr>
                                        <p:cTn id="8" dur="200" fill="hold">
                                          <p:stCondLst>
                                            <p:cond delay="400"/>
                                          </p:stCondLst>
                                        </p:cTn>
                                        <p:tgtEl>
                                          <p:spTgt spid="7"/>
                                        </p:tgtEl>
                                        <p:attrNameLst>
                                          <p:attrName>r</p:attrName>
                                        </p:attrNameLst>
                                      </p:cBhvr>
                                    </p:animRot>
                                    <p:animRot by="-240000">
                                      <p:cBhvr>
                                        <p:cTn id="9" dur="200" fill="hold">
                                          <p:stCondLst>
                                            <p:cond delay="600"/>
                                          </p:stCondLst>
                                        </p:cTn>
                                        <p:tgtEl>
                                          <p:spTgt spid="7"/>
                                        </p:tgtEl>
                                        <p:attrNameLst>
                                          <p:attrName>r</p:attrName>
                                        </p:attrNameLst>
                                      </p:cBhvr>
                                    </p:animRot>
                                    <p:animRot by="120000">
                                      <p:cBhvr>
                                        <p:cTn id="10" dur="200" fill="hold">
                                          <p:stCondLst>
                                            <p:cond delay="800"/>
                                          </p:stCondLst>
                                        </p:cTn>
                                        <p:tgtEl>
                                          <p:spTgt spid="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4">
                                            <p:txEl>
                                              <p:pRg st="0" end="0"/>
                                            </p:txEl>
                                          </p:spTgt>
                                        </p:tgtEl>
                                        <p:attrNameLst>
                                          <p:attrName>style.color</p:attrName>
                                        </p:attrNameLst>
                                      </p:cBhvr>
                                      <p:to>
                                        <a:schemeClr val="accent2"/>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2000" fill="hold"/>
                                        <p:tgtEl>
                                          <p:spTgt spid="4">
                                            <p:txEl>
                                              <p:pRg st="1" end="1"/>
                                            </p:txEl>
                                          </p:spTgt>
                                        </p:tgtEl>
                                        <p:attrNameLst>
                                          <p:attrName>style.color</p:attrName>
                                        </p:attrNameLst>
                                      </p:cBhvr>
                                      <p:to>
                                        <a:schemeClr val="accent2"/>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nodeType="clickEffect">
                                  <p:stCondLst>
                                    <p:cond delay="0"/>
                                  </p:stCondLst>
                                  <p:childTnLst>
                                    <p:animClr clrSpc="rgb" dir="cw">
                                      <p:cBhvr override="childStyle">
                                        <p:cTn id="22" dur="2000" fill="hold"/>
                                        <p:tgtEl>
                                          <p:spTgt spid="4">
                                            <p:txEl>
                                              <p:pRg st="2" end="2"/>
                                            </p:txEl>
                                          </p:spTgt>
                                        </p:tgtEl>
                                        <p:attrNameLst>
                                          <p:attrName>style.color</p:attrName>
                                        </p:attrNameLst>
                                      </p:cBhvr>
                                      <p:to>
                                        <a:schemeClr val="accent2"/>
                                      </p:to>
                                    </p:animClr>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nodeType="clickEffect">
                                  <p:stCondLst>
                                    <p:cond delay="0"/>
                                  </p:stCondLst>
                                  <p:childTnLst>
                                    <p:animClr clrSpc="rgb" dir="cw">
                                      <p:cBhvr override="childStyle">
                                        <p:cTn id="26" dur="2000" fill="hold"/>
                                        <p:tgtEl>
                                          <p:spTgt spid="4">
                                            <p:txEl>
                                              <p:pRg st="3" end="3"/>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685800" y="152400"/>
            <a:ext cx="7772400" cy="533400"/>
          </a:xfrm>
        </p:spPr>
        <p:txBody>
          <a:bodyPr/>
          <a:lstStyle/>
          <a:p>
            <a:pPr>
              <a:defRPr/>
            </a:pPr>
            <a:r>
              <a:rPr lang="en-US">
                <a:effectLst>
                  <a:outerShdw blurRad="38100" dist="38100" dir="2700000" algn="tl">
                    <a:srgbClr val="C0C0C0"/>
                  </a:outerShdw>
                </a:effectLst>
              </a:rPr>
              <a:t>Remote Backup Systems</a:t>
            </a:r>
          </a:p>
        </p:txBody>
      </p:sp>
      <p:sp>
        <p:nvSpPr>
          <p:cNvPr id="77827" name="Rectangle 3"/>
          <p:cNvSpPr>
            <a:spLocks noGrp="1" noChangeArrowheads="1"/>
          </p:cNvSpPr>
          <p:nvPr>
            <p:ph type="body" idx="4294967295"/>
          </p:nvPr>
        </p:nvSpPr>
        <p:spPr>
          <a:xfrm>
            <a:off x="685800" y="1293194"/>
            <a:ext cx="8098971" cy="1014577"/>
          </a:xfrm>
          <a:prstGeom prst="rect">
            <a:avLst/>
          </a:prstGeom>
          <a:noFill/>
        </p:spPr>
        <p:txBody>
          <a:bodyPr/>
          <a:lstStyle/>
          <a:p>
            <a:pPr>
              <a:buFont typeface="Wingdings" panose="05000000000000000000" pitchFamily="2" charset="2"/>
              <a:buChar char="§"/>
            </a:pPr>
            <a:r>
              <a:rPr lang="en-US" altLang="en-US" dirty="0"/>
              <a:t>Remote backup systems provide high availability by allowing transaction processing to continue even if the primary site is destroyed.</a:t>
            </a:r>
          </a:p>
        </p:txBody>
      </p:sp>
      <p:pic>
        <p:nvPicPr>
          <p:cNvPr id="7782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7715" y="2626223"/>
            <a:ext cx="7260485" cy="215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85004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 Log file </a:t>
            </a:r>
            <a:endParaRPr lang="en-US" dirty="0"/>
          </a:p>
        </p:txBody>
      </p:sp>
      <p:sp>
        <p:nvSpPr>
          <p:cNvPr id="4" name="Rectangle 1"/>
          <p:cNvSpPr>
            <a:spLocks noGrp="1" noChangeArrowheads="1"/>
          </p:cNvSpPr>
          <p:nvPr>
            <p:ph idx="1"/>
          </p:nvPr>
        </p:nvSpPr>
        <p:spPr bwMode="auto">
          <a:xfrm>
            <a:off x="437424" y="2078334"/>
            <a:ext cx="558646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0" i="0" u="none" strike="noStrike" cap="none" normalizeH="0" baseline="0" dirty="0" err="1" smtClean="0">
                <a:ln>
                  <a:noFill/>
                </a:ln>
                <a:solidFill>
                  <a:schemeClr val="tx1"/>
                </a:solidFill>
                <a:effectLst/>
                <a:latin typeface="inherit"/>
                <a:ea typeface="Times New Roman" panose="02020603050405020304" pitchFamily="18" charset="0"/>
                <a:cs typeface="Courier New" panose="02070309020205020404" pitchFamily="49" charset="0"/>
              </a:rPr>
              <a:t>mysql</a:t>
            </a:r>
            <a:r>
              <a:rPr kumimoji="0" lang="en-US" sz="2400" b="0" i="0" u="none" strike="noStrike" cap="none" normalizeH="0" baseline="0" dirty="0" smtClean="0">
                <a:ln>
                  <a:noFill/>
                </a:ln>
                <a:solidFill>
                  <a:schemeClr val="tx1"/>
                </a:solidFill>
                <a:effectLst/>
                <a:latin typeface="inherit"/>
                <a:ea typeface="Times New Roman" panose="02020603050405020304" pitchFamily="18" charset="0"/>
                <a:cs typeface="Courier New" panose="02070309020205020404" pitchFamily="49" charset="0"/>
              </a:rPr>
              <a:t>&gt; show variables like '%general%';</a:t>
            </a:r>
            <a:r>
              <a:rPr kumimoji="0" lang="en-US" sz="18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1800" dirty="0"/>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800" dirty="0" err="1" smtClean="0"/>
              <a:t>Mysql</a:t>
            </a:r>
            <a:r>
              <a:rPr kumimoji="0" lang="en-US" sz="1800" dirty="0" smtClean="0"/>
              <a:t>&gt; Set GLOBAL general_log=‘ON’;</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4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800" b="0" i="0" u="none" strike="noStrike" cap="none" normalizeH="0" baseline="0" dirty="0" smtClean="0">
                <a:ln>
                  <a:noFill/>
                </a:ln>
                <a:solidFill>
                  <a:schemeClr val="tx1"/>
                </a:solidFill>
                <a:effectLst/>
                <a:latin typeface="inherit"/>
                <a:ea typeface="Times New Roman" panose="02020603050405020304" pitchFamily="18" charset="0"/>
                <a:cs typeface="Courier New" panose="020703090202050204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800" b="0" i="0" u="none" strike="noStrike" cap="none" normalizeH="0" baseline="0" dirty="0" smtClean="0">
                <a:ln>
                  <a:noFill/>
                </a:ln>
                <a:solidFill>
                  <a:schemeClr val="tx1"/>
                </a:solidFill>
                <a:effectLst/>
                <a:latin typeface="inherit"/>
                <a:ea typeface="Times New Roman" panose="02020603050405020304" pitchFamily="18" charset="0"/>
                <a:cs typeface="Courier New" panose="02070309020205020404" pitchFamily="49" charset="0"/>
              </a:rPr>
              <a:t>| </a:t>
            </a:r>
            <a:r>
              <a:rPr kumimoji="0" lang="en-US" sz="1800" b="0" i="0" u="none" strike="noStrike" cap="none" normalizeH="0" baseline="0" dirty="0" err="1" smtClean="0">
                <a:ln>
                  <a:noFill/>
                </a:ln>
                <a:solidFill>
                  <a:schemeClr val="tx1"/>
                </a:solidFill>
                <a:effectLst/>
                <a:latin typeface="inherit"/>
                <a:ea typeface="Times New Roman" panose="02020603050405020304" pitchFamily="18" charset="0"/>
                <a:cs typeface="Courier New" panose="02070309020205020404" pitchFamily="49" charset="0"/>
              </a:rPr>
              <a:t>Variable_name</a:t>
            </a:r>
            <a:r>
              <a:rPr kumimoji="0" lang="en-US" sz="1800" b="0" i="0" u="none" strike="noStrike" cap="none" normalizeH="0" baseline="0" dirty="0" smtClean="0">
                <a:ln>
                  <a:noFill/>
                </a:ln>
                <a:solidFill>
                  <a:schemeClr val="tx1"/>
                </a:solidFill>
                <a:effectLst/>
                <a:latin typeface="inherit"/>
                <a:ea typeface="Times New Roman" panose="02020603050405020304" pitchFamily="18" charset="0"/>
                <a:cs typeface="Courier New" panose="02070309020205020404" pitchFamily="49" charset="0"/>
              </a:rPr>
              <a:t>    | Value                                 |</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800" b="0" i="0" u="none" strike="noStrike" cap="none" normalizeH="0" baseline="0" dirty="0" smtClean="0">
                <a:ln>
                  <a:noFill/>
                </a:ln>
                <a:solidFill>
                  <a:schemeClr val="tx1"/>
                </a:solidFill>
                <a:effectLst/>
                <a:latin typeface="inherit"/>
                <a:ea typeface="Times New Roman" panose="02020603050405020304" pitchFamily="18" charset="0"/>
                <a:cs typeface="Courier New" panose="02070309020205020404" pitchFamily="49" charset="0"/>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800" b="0" i="0" u="none" strike="noStrike" cap="none" normalizeH="0" baseline="0" dirty="0" smtClean="0">
                <a:ln>
                  <a:noFill/>
                </a:ln>
                <a:solidFill>
                  <a:schemeClr val="tx1"/>
                </a:solidFill>
                <a:effectLst/>
                <a:latin typeface="inherit"/>
                <a:ea typeface="Times New Roman" panose="02020603050405020304" pitchFamily="18" charset="0"/>
                <a:cs typeface="Courier New" panose="02070309020205020404" pitchFamily="49" charset="0"/>
              </a:rPr>
              <a:t>| general_log      | OFF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1800" dirty="0">
              <a:latin typeface="inheri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800" b="0" i="0" u="none" strike="noStrike" cap="none" normalizeH="0" baseline="0" dirty="0" smtClean="0">
                <a:ln>
                  <a:noFill/>
                </a:ln>
                <a:solidFill>
                  <a:schemeClr val="tx1"/>
                </a:solidFill>
                <a:effectLst/>
                <a:latin typeface="inherit"/>
                <a:ea typeface="Times New Roman" panose="02020603050405020304" pitchFamily="18" charset="0"/>
                <a:cs typeface="Courier New" panose="02070309020205020404" pitchFamily="49" charset="0"/>
              </a:rPr>
              <a:t>| </a:t>
            </a:r>
            <a:r>
              <a:rPr kumimoji="0" lang="en-US" sz="1800" b="0" i="0" u="none" strike="noStrike" cap="none" normalizeH="0" baseline="0" dirty="0" err="1" smtClean="0">
                <a:ln>
                  <a:noFill/>
                </a:ln>
                <a:solidFill>
                  <a:schemeClr val="tx1"/>
                </a:solidFill>
                <a:effectLst/>
                <a:latin typeface="inherit"/>
                <a:ea typeface="Times New Roman" panose="02020603050405020304" pitchFamily="18" charset="0"/>
                <a:cs typeface="Courier New" panose="02070309020205020404" pitchFamily="49" charset="0"/>
              </a:rPr>
              <a:t>general_log_file</a:t>
            </a:r>
            <a:r>
              <a:rPr kumimoji="0" lang="en-US" sz="1800" b="0" i="0" u="none" strike="noStrike" cap="none" normalizeH="0" baseline="0" dirty="0" smtClean="0">
                <a:ln>
                  <a:noFill/>
                </a:ln>
                <a:solidFill>
                  <a:schemeClr val="tx1"/>
                </a:solidFill>
                <a:effectLst/>
                <a:latin typeface="inherit"/>
                <a:ea typeface="Times New Roman" panose="02020603050405020304" pitchFamily="18" charset="0"/>
                <a:cs typeface="Courier New" panose="02070309020205020404" pitchFamily="49" charset="0"/>
              </a:rPr>
              <a:t> | /path/to/log                        |</a:t>
            </a:r>
            <a:endParaRPr kumimoji="0" 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45859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Global general_log=‘ON’;</a:t>
            </a:r>
            <a:endParaRPr lang="en-US" dirty="0"/>
          </a:p>
        </p:txBody>
      </p:sp>
      <p:pic>
        <p:nvPicPr>
          <p:cNvPr id="4" name="Content Placeholder 3"/>
          <p:cNvPicPr>
            <a:picLocks noGrp="1"/>
          </p:cNvPicPr>
          <p:nvPr>
            <p:ph idx="1"/>
          </p:nvPr>
        </p:nvPicPr>
        <p:blipFill rotWithShape="1">
          <a:blip r:embed="rId2"/>
          <a:srcRect l="-4664" t="-2012" r="55254" b="67718"/>
          <a:stretch/>
        </p:blipFill>
        <p:spPr>
          <a:xfrm>
            <a:off x="438150" y="1401758"/>
            <a:ext cx="8407400" cy="4694242"/>
          </a:xfrm>
          <a:prstGeom prst="rect">
            <a:avLst/>
          </a:prstGeom>
        </p:spPr>
      </p:pic>
    </p:spTree>
    <p:extLst>
      <p:ext uri="{BB962C8B-B14F-4D97-AF65-F5344CB8AC3E}">
        <p14:creationId xmlns:p14="http://schemas.microsoft.com/office/powerpoint/2010/main" val="29605607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83" y="0"/>
            <a:ext cx="8077200" cy="609600"/>
          </a:xfrm>
        </p:spPr>
        <p:txBody>
          <a:bodyPr/>
          <a:lstStyle/>
          <a:p>
            <a:pPr algn="l"/>
            <a:r>
              <a:rPr lang="en-US" sz="1800" dirty="0" smtClean="0"/>
              <a:t>Create Log File</a:t>
            </a:r>
            <a:r>
              <a:rPr lang="en-US" sz="1800" dirty="0" smtClean="0"/>
              <a:t>:</a:t>
            </a:r>
            <a:br>
              <a:rPr lang="en-US" sz="1800" dirty="0" smtClean="0"/>
            </a:br>
            <a:r>
              <a:rPr lang="en-US" sz="1800" dirty="0" err="1" smtClean="0"/>
              <a:t>mysql</a:t>
            </a:r>
            <a:r>
              <a:rPr lang="en-US" sz="1800" dirty="0" smtClean="0"/>
              <a:t>&gt;</a:t>
            </a:r>
            <a:r>
              <a:rPr lang="en-US" sz="1800" dirty="0" smtClean="0"/>
              <a:t>Set </a:t>
            </a:r>
            <a:r>
              <a:rPr lang="en-US" sz="1800" dirty="0" smtClean="0"/>
              <a:t>GLOBAL </a:t>
            </a:r>
            <a:r>
              <a:rPr lang="en-US" sz="1800" dirty="0" err="1" smtClean="0"/>
              <a:t>general_log_file</a:t>
            </a:r>
            <a:r>
              <a:rPr lang="en-US" sz="1800" dirty="0" smtClean="0"/>
              <a:t>=‘C:/</a:t>
            </a:r>
            <a:r>
              <a:rPr lang="en-US" sz="1800" dirty="0" err="1" smtClean="0"/>
              <a:t>Test_logFile</a:t>
            </a:r>
            <a:r>
              <a:rPr lang="en-US" sz="1800" dirty="0" smtClean="0"/>
              <a:t>/</a:t>
            </a:r>
            <a:r>
              <a:rPr lang="en-US" sz="1800" dirty="0" err="1" smtClean="0"/>
              <a:t>logFileName</a:t>
            </a:r>
            <a:r>
              <a:rPr lang="en-US" sz="1800" dirty="0" smtClean="0"/>
              <a:t>;</a:t>
            </a:r>
            <a:endParaRPr lang="en-US" sz="1800" dirty="0"/>
          </a:p>
        </p:txBody>
      </p:sp>
      <p:pic>
        <p:nvPicPr>
          <p:cNvPr id="4" name="Content Placeholder 3"/>
          <p:cNvPicPr>
            <a:picLocks noGrp="1"/>
          </p:cNvPicPr>
          <p:nvPr>
            <p:ph idx="1"/>
          </p:nvPr>
        </p:nvPicPr>
        <p:blipFill rotWithShape="1">
          <a:blip r:embed="rId2"/>
          <a:srcRect r="38943" b="7917"/>
          <a:stretch/>
        </p:blipFill>
        <p:spPr>
          <a:xfrm>
            <a:off x="501946" y="578219"/>
            <a:ext cx="7940306" cy="5716255"/>
          </a:xfrm>
          <a:prstGeom prst="rect">
            <a:avLst/>
          </a:prstGeom>
        </p:spPr>
      </p:pic>
      <p:sp>
        <p:nvSpPr>
          <p:cNvPr id="3" name="Left Arrow 2"/>
          <p:cNvSpPr/>
          <p:nvPr/>
        </p:nvSpPr>
        <p:spPr bwMode="auto">
          <a:xfrm flipV="1">
            <a:off x="5518298" y="5401340"/>
            <a:ext cx="1637413" cy="58479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rgbClr val="FF0000"/>
              </a:solidFill>
              <a:effectLst/>
              <a:latin typeface="Helvetica" charset="0"/>
            </a:endParaRPr>
          </a:p>
        </p:txBody>
      </p:sp>
    </p:spTree>
    <p:extLst>
      <p:ext uri="{BB962C8B-B14F-4D97-AF65-F5344CB8AC3E}">
        <p14:creationId xmlns:p14="http://schemas.microsoft.com/office/powerpoint/2010/main" val="29514643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 Log file </a:t>
            </a:r>
            <a:endParaRPr lang="en-US" dirty="0"/>
          </a:p>
        </p:txBody>
      </p:sp>
      <p:sp>
        <p:nvSpPr>
          <p:cNvPr id="3" name="Content Placeholder 2"/>
          <p:cNvSpPr>
            <a:spLocks noGrp="1"/>
          </p:cNvSpPr>
          <p:nvPr>
            <p:ph idx="1"/>
          </p:nvPr>
        </p:nvSpPr>
        <p:spPr/>
        <p:txBody>
          <a:bodyPr/>
          <a:lstStyle/>
          <a:p>
            <a:r>
              <a:rPr lang="en-US" dirty="0" smtClean="0"/>
              <a:t>set GLOBAL </a:t>
            </a:r>
            <a:r>
              <a:rPr lang="en-US" dirty="0" err="1"/>
              <a:t>general_log_file</a:t>
            </a:r>
            <a:r>
              <a:rPr lang="en-US" dirty="0"/>
              <a:t>=’C:/</a:t>
            </a:r>
            <a:r>
              <a:rPr lang="en-US" dirty="0" err="1"/>
              <a:t>logfolder</a:t>
            </a:r>
            <a:r>
              <a:rPr lang="en-US" dirty="0"/>
              <a:t>/</a:t>
            </a:r>
            <a:r>
              <a:rPr lang="en-US" dirty="0" err="1"/>
              <a:t>log_filename</a:t>
            </a:r>
            <a:r>
              <a:rPr lang="en-US" dirty="0" smtClean="0"/>
              <a:t>’;</a:t>
            </a:r>
          </a:p>
          <a:p>
            <a:endParaRPr lang="en-US" dirty="0"/>
          </a:p>
        </p:txBody>
      </p:sp>
      <p:pic>
        <p:nvPicPr>
          <p:cNvPr id="4" name="Picture 3"/>
          <p:cNvPicPr/>
          <p:nvPr/>
        </p:nvPicPr>
        <p:blipFill rotWithShape="1">
          <a:blip r:embed="rId2"/>
          <a:srcRect t="660" r="22255" b="10051"/>
          <a:stretch/>
        </p:blipFill>
        <p:spPr>
          <a:xfrm>
            <a:off x="288199" y="1102497"/>
            <a:ext cx="8557351" cy="5367972"/>
          </a:xfrm>
          <a:prstGeom prst="rect">
            <a:avLst/>
          </a:prstGeom>
        </p:spPr>
      </p:pic>
      <p:sp>
        <p:nvSpPr>
          <p:cNvPr id="5" name="Left Arrow 4"/>
          <p:cNvSpPr/>
          <p:nvPr/>
        </p:nvSpPr>
        <p:spPr bwMode="auto">
          <a:xfrm flipH="1" flipV="1">
            <a:off x="1607819" y="2598419"/>
            <a:ext cx="1135381" cy="436881"/>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sp>
        <p:nvSpPr>
          <p:cNvPr id="6" name="Left Arrow 5"/>
          <p:cNvSpPr/>
          <p:nvPr/>
        </p:nvSpPr>
        <p:spPr bwMode="auto">
          <a:xfrm rot="10626826" flipH="1" flipV="1">
            <a:off x="3081019" y="1962218"/>
            <a:ext cx="1135381" cy="436881"/>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spTree>
    <p:extLst>
      <p:ext uri="{BB962C8B-B14F-4D97-AF65-F5344CB8AC3E}">
        <p14:creationId xmlns:p14="http://schemas.microsoft.com/office/powerpoint/2010/main" val="26360444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1552074" y="2689593"/>
            <a:ext cx="6978313" cy="907851"/>
          </a:xfrm>
        </p:spPr>
        <p:txBody>
          <a:bodyPr/>
          <a:lstStyle/>
          <a:p>
            <a:pPr marL="0" indent="0" algn="ctr">
              <a:buNone/>
            </a:pPr>
            <a:r>
              <a:rPr lang="en-US" sz="2800" b="1" dirty="0" smtClean="0">
                <a:solidFill>
                  <a:srgbClr val="002060"/>
                </a:solidFill>
                <a:effectLst>
                  <a:outerShdw blurRad="38100" dist="38100" dir="2700000" algn="tl">
                    <a:srgbClr val="C0C0C0"/>
                  </a:outerShdw>
                </a:effectLst>
                <a:latin typeface="+mj-lt"/>
              </a:rPr>
              <a:t>19.8 Recovery </a:t>
            </a:r>
            <a:r>
              <a:rPr lang="en-US" sz="2800" b="1" dirty="0">
                <a:solidFill>
                  <a:srgbClr val="002060"/>
                </a:solidFill>
                <a:effectLst>
                  <a:outerShdw blurRad="38100" dist="38100" dir="2700000" algn="tl">
                    <a:srgbClr val="C0C0C0"/>
                  </a:outerShdw>
                </a:effectLst>
                <a:latin typeface="+mj-lt"/>
              </a:rPr>
              <a:t>with Early Lock Release and Logical Undo Operations</a:t>
            </a:r>
          </a:p>
          <a:p>
            <a:endParaRPr lang="en-US" altLang="en-US" sz="3200" dirty="0"/>
          </a:p>
        </p:txBody>
      </p:sp>
    </p:spTree>
    <p:extLst>
      <p:ext uri="{BB962C8B-B14F-4D97-AF65-F5344CB8AC3E}">
        <p14:creationId xmlns:p14="http://schemas.microsoft.com/office/powerpoint/2010/main" val="36954256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Book: page 935 </a:t>
            </a:r>
            <a:endParaRPr lang="en-US" dirty="0"/>
          </a:p>
        </p:txBody>
      </p:sp>
      <p:sp>
        <p:nvSpPr>
          <p:cNvPr id="3" name="Content Placeholder 2"/>
          <p:cNvSpPr>
            <a:spLocks noGrp="1"/>
          </p:cNvSpPr>
          <p:nvPr>
            <p:ph idx="1"/>
          </p:nvPr>
        </p:nvSpPr>
        <p:spPr/>
        <p:txBody>
          <a:bodyPr/>
          <a:lstStyle/>
          <a:p>
            <a:r>
              <a:rPr lang="en-US" dirty="0"/>
              <a:t>19.8.1 Logical Operations </a:t>
            </a:r>
            <a:endParaRPr lang="en-US" dirty="0" smtClean="0"/>
          </a:p>
          <a:p>
            <a:pPr lvl="1"/>
            <a:r>
              <a:rPr lang="en-US" dirty="0" smtClean="0"/>
              <a:t>The </a:t>
            </a:r>
            <a:r>
              <a:rPr lang="en-US" i="1" dirty="0"/>
              <a:t>insertion and deletion operations </a:t>
            </a:r>
            <a:r>
              <a:rPr lang="en-US" dirty="0"/>
              <a:t>are examples of a class of operations that require </a:t>
            </a:r>
            <a:r>
              <a:rPr lang="en-US" dirty="0">
                <a:solidFill>
                  <a:srgbClr val="FF0000"/>
                </a:solidFill>
              </a:rPr>
              <a:t>logical undo operations </a:t>
            </a:r>
            <a:r>
              <a:rPr lang="en-US" dirty="0"/>
              <a:t>since they release locks early; we call such operations logical operations. Such </a:t>
            </a:r>
            <a:r>
              <a:rPr lang="en-US" i="1" dirty="0">
                <a:solidFill>
                  <a:srgbClr val="FF0000"/>
                </a:solidFill>
              </a:rPr>
              <a:t>early lock release is important not only for indices</a:t>
            </a:r>
            <a:r>
              <a:rPr lang="en-US" dirty="0"/>
              <a:t>, but also for </a:t>
            </a:r>
            <a:r>
              <a:rPr lang="en-US" dirty="0" err="1"/>
              <a:t>operations</a:t>
            </a:r>
            <a:r>
              <a:rPr lang="en-US" dirty="0"/>
              <a:t> on other system data structures that are accessed and updated very frequently; examples include data structures that track the blocks containing records of a relation, the free space in a block, and the free blocks in a database. If locks were not released early after performing operations on such data structures, transactions would tend to run serially, affecting system performance</a:t>
            </a:r>
            <a:r>
              <a:rPr lang="en-US" dirty="0" smtClean="0"/>
              <a:t>.</a:t>
            </a:r>
          </a:p>
          <a:p>
            <a:pPr lvl="1"/>
            <a:r>
              <a:rPr lang="en-US" dirty="0"/>
              <a:t>The theory of conflict </a:t>
            </a:r>
            <a:r>
              <a:rPr lang="en-US" dirty="0" err="1"/>
              <a:t>serializability</a:t>
            </a:r>
            <a:r>
              <a:rPr lang="en-US" dirty="0"/>
              <a:t> has been extended to operations, based on what operations conflict with what other operations. For example, two insert </a:t>
            </a:r>
            <a:r>
              <a:rPr lang="en-US" dirty="0" err="1"/>
              <a:t>operations</a:t>
            </a:r>
            <a:r>
              <a:rPr lang="en-US" dirty="0"/>
              <a:t> on a B+-tree </a:t>
            </a:r>
            <a:r>
              <a:rPr lang="en-US" dirty="0">
                <a:solidFill>
                  <a:srgbClr val="FF0000"/>
                </a:solidFill>
              </a:rPr>
              <a:t>do not conflict if they insert different key </a:t>
            </a:r>
            <a:r>
              <a:rPr lang="en-US" dirty="0"/>
              <a:t>values, even if they both update overlapping areas of the same index page. However, insert and delete </a:t>
            </a:r>
            <a:r>
              <a:rPr lang="en-US" dirty="0" err="1"/>
              <a:t>operations</a:t>
            </a:r>
            <a:r>
              <a:rPr lang="en-US" dirty="0"/>
              <a:t> conflict with other insert and delete operations, as well as with read operations, if they use the same key value. See the bibliographical notes for references to more information on this topic.</a:t>
            </a:r>
          </a:p>
        </p:txBody>
      </p:sp>
    </p:spTree>
    <p:extLst>
      <p:ext uri="{BB962C8B-B14F-4D97-AF65-F5344CB8AC3E}">
        <p14:creationId xmlns:p14="http://schemas.microsoft.com/office/powerpoint/2010/main" val="162075633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Book: page 936 </a:t>
            </a:r>
            <a:endParaRPr lang="en-US" dirty="0"/>
          </a:p>
        </p:txBody>
      </p:sp>
      <p:sp>
        <p:nvSpPr>
          <p:cNvPr id="3" name="Content Placeholder 2"/>
          <p:cNvSpPr>
            <a:spLocks noGrp="1"/>
          </p:cNvSpPr>
          <p:nvPr>
            <p:ph idx="1"/>
          </p:nvPr>
        </p:nvSpPr>
        <p:spPr/>
        <p:txBody>
          <a:bodyPr/>
          <a:lstStyle/>
          <a:p>
            <a:r>
              <a:rPr lang="en-US" dirty="0"/>
              <a:t>Operations </a:t>
            </a:r>
            <a:r>
              <a:rPr lang="en-US" dirty="0">
                <a:solidFill>
                  <a:srgbClr val="FF0000"/>
                </a:solidFill>
              </a:rPr>
              <a:t>acquire lower-level locks </a:t>
            </a:r>
            <a:r>
              <a:rPr lang="en-US" dirty="0"/>
              <a:t>while they execute but release them when they complete; the corresponding transaction must however retain a higher-level lock in </a:t>
            </a:r>
            <a:r>
              <a:rPr lang="en-US" dirty="0">
                <a:solidFill>
                  <a:srgbClr val="FF0000"/>
                </a:solidFill>
              </a:rPr>
              <a:t>a two-phase manner to prevent concurrent transactions </a:t>
            </a:r>
            <a:r>
              <a:rPr lang="en-US" dirty="0"/>
              <a:t>from executing conflicting </a:t>
            </a:r>
            <a:r>
              <a:rPr lang="en-US" dirty="0" err="1"/>
              <a:t>actions</a:t>
            </a:r>
            <a:r>
              <a:rPr lang="en-US" dirty="0"/>
              <a:t>. For example, while an insert operation is being performed on a B+-tree page, </a:t>
            </a:r>
            <a:r>
              <a:rPr lang="en-US" i="1" dirty="0">
                <a:solidFill>
                  <a:srgbClr val="FF0000"/>
                </a:solidFill>
              </a:rPr>
              <a:t>a short-term lock is obtained on the page, allowing entries </a:t>
            </a:r>
            <a:r>
              <a:rPr lang="en-US" dirty="0"/>
              <a:t>in the page to be shifted during the insert; the short-term lock is released as soon as the page has been updated. Such early lock release allows a second insert to execute on the same page. However, each transaction must obtain a lock on the key values being inserted or deleted and retain it in a two-phase manner, to prevent a concurrent transaction from executing a conflicting read, insert, or delete operation on the same key value</a:t>
            </a:r>
            <a:r>
              <a:rPr lang="en-US" dirty="0" smtClean="0"/>
              <a:t>.</a:t>
            </a:r>
          </a:p>
          <a:p>
            <a:r>
              <a:rPr lang="en-US" dirty="0"/>
              <a:t>Once the lower-level lock is released, the operation cannot be undone by using the old values of updated data items and must instead be undone by executing a </a:t>
            </a:r>
            <a:r>
              <a:rPr lang="en-US" dirty="0" err="1"/>
              <a:t>compensating</a:t>
            </a:r>
            <a:r>
              <a:rPr lang="en-US" dirty="0"/>
              <a:t> operation; such an operation is </a:t>
            </a:r>
            <a:r>
              <a:rPr lang="en-US" dirty="0">
                <a:solidFill>
                  <a:srgbClr val="FF0000"/>
                </a:solidFill>
              </a:rPr>
              <a:t>called a logical undo operation</a:t>
            </a:r>
            <a:r>
              <a:rPr lang="en-US" dirty="0"/>
              <a:t>. It is important that the lower-level locks acquired during an operation are sufficient to perform a </a:t>
            </a:r>
            <a:r>
              <a:rPr lang="en-US" dirty="0" err="1"/>
              <a:t>subsequent</a:t>
            </a:r>
            <a:r>
              <a:rPr lang="en-US" dirty="0"/>
              <a:t> logical undo of the operation, for reasons explained later in Section 19.8.4</a:t>
            </a:r>
          </a:p>
        </p:txBody>
      </p:sp>
    </p:spTree>
    <p:extLst>
      <p:ext uri="{BB962C8B-B14F-4D97-AF65-F5344CB8AC3E}">
        <p14:creationId xmlns:p14="http://schemas.microsoft.com/office/powerpoint/2010/main" val="21635911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Book: page 936  </a:t>
            </a:r>
            <a:endParaRPr lang="en-US" dirty="0"/>
          </a:p>
        </p:txBody>
      </p:sp>
      <p:sp>
        <p:nvSpPr>
          <p:cNvPr id="3" name="Content Placeholder 2"/>
          <p:cNvSpPr>
            <a:spLocks noGrp="1"/>
          </p:cNvSpPr>
          <p:nvPr>
            <p:ph idx="1"/>
          </p:nvPr>
        </p:nvSpPr>
        <p:spPr/>
        <p:txBody>
          <a:bodyPr/>
          <a:lstStyle/>
          <a:p>
            <a:r>
              <a:rPr lang="en-US" dirty="0"/>
              <a:t>19.8.2 Logical Undo Log Records </a:t>
            </a:r>
            <a:endParaRPr lang="en-US" dirty="0" smtClean="0"/>
          </a:p>
          <a:p>
            <a:pPr lvl="1"/>
            <a:r>
              <a:rPr lang="en-US" dirty="0" smtClean="0"/>
              <a:t>To </a:t>
            </a:r>
            <a:r>
              <a:rPr lang="en-US" dirty="0"/>
              <a:t>allow logical undo of operations, before an operation is performed to modify an index, the transaction creates a log record , where </a:t>
            </a:r>
            <a:r>
              <a:rPr lang="en-US" i="1" dirty="0" err="1">
                <a:solidFill>
                  <a:srgbClr val="FF0000"/>
                </a:solidFill>
              </a:rPr>
              <a:t>Oj</a:t>
            </a:r>
            <a:r>
              <a:rPr lang="en-US" i="1" dirty="0">
                <a:solidFill>
                  <a:srgbClr val="FF0000"/>
                </a:solidFill>
              </a:rPr>
              <a:t> is a unique identifier for the operation </a:t>
            </a:r>
            <a:r>
              <a:rPr lang="en-US" dirty="0"/>
              <a:t>instance.5 While the system is executing the </a:t>
            </a:r>
            <a:r>
              <a:rPr lang="en-US" dirty="0" err="1"/>
              <a:t>operation</a:t>
            </a:r>
            <a:r>
              <a:rPr lang="en-US" dirty="0"/>
              <a:t>, it creates update log records in the normal fashion for all updates performed by the operation. Thus, the usual old-value and new-value information is written out as usual for each update performed by the operation; the old-value information is </a:t>
            </a:r>
            <a:r>
              <a:rPr lang="en-US" dirty="0" err="1"/>
              <a:t>required</a:t>
            </a:r>
            <a:r>
              <a:rPr lang="en-US" dirty="0"/>
              <a:t> in case the transaction needs to be rolled back before the operation completes. When the operation finishes, it writes </a:t>
            </a:r>
            <a:r>
              <a:rPr lang="en-US" dirty="0">
                <a:solidFill>
                  <a:srgbClr val="FF0000"/>
                </a:solidFill>
              </a:rPr>
              <a:t>an operation-end </a:t>
            </a:r>
            <a:r>
              <a:rPr lang="en-US" dirty="0"/>
              <a:t>log record of the form , where </a:t>
            </a:r>
            <a:r>
              <a:rPr lang="en-US" dirty="0">
                <a:solidFill>
                  <a:srgbClr val="FF0000"/>
                </a:solidFill>
              </a:rPr>
              <a:t>the U denotes undo </a:t>
            </a:r>
            <a:r>
              <a:rPr lang="en-US" dirty="0" smtClean="0">
                <a:solidFill>
                  <a:srgbClr val="FF0000"/>
                </a:solidFill>
              </a:rPr>
              <a:t>information.</a:t>
            </a:r>
          </a:p>
          <a:p>
            <a:pPr lvl="1"/>
            <a:r>
              <a:rPr lang="en-US" dirty="0"/>
              <a:t>For example, if the operation inserted an entry in a B+-tree, the undo information U would indicate that a deletion operation is to be performed and would identify the B+-tree and what entry to delete from the tree. Such </a:t>
            </a:r>
            <a:r>
              <a:rPr lang="en-US" dirty="0">
                <a:solidFill>
                  <a:srgbClr val="FF0000"/>
                </a:solidFill>
              </a:rPr>
              <a:t>logging of information about </a:t>
            </a:r>
            <a:r>
              <a:rPr lang="en-US" dirty="0" smtClean="0">
                <a:solidFill>
                  <a:srgbClr val="FF0000"/>
                </a:solidFill>
              </a:rPr>
              <a:t>operations </a:t>
            </a:r>
            <a:r>
              <a:rPr lang="en-US" dirty="0">
                <a:solidFill>
                  <a:srgbClr val="FF0000"/>
                </a:solidFill>
              </a:rPr>
              <a:t>is </a:t>
            </a:r>
            <a:r>
              <a:rPr lang="en-US" sz="2000" dirty="0">
                <a:solidFill>
                  <a:srgbClr val="FF0000"/>
                </a:solidFill>
              </a:rPr>
              <a:t>called logical logging</a:t>
            </a:r>
            <a:r>
              <a:rPr lang="en-US" dirty="0"/>
              <a:t>. In contrast</a:t>
            </a:r>
            <a:r>
              <a:rPr lang="en-US" i="1" dirty="0">
                <a:solidFill>
                  <a:srgbClr val="FF0000"/>
                </a:solidFill>
              </a:rPr>
              <a:t>, logging of old-value and new-value </a:t>
            </a:r>
            <a:r>
              <a:rPr lang="en-US" i="1" dirty="0" smtClean="0">
                <a:solidFill>
                  <a:srgbClr val="FF0000"/>
                </a:solidFill>
              </a:rPr>
              <a:t>information </a:t>
            </a:r>
            <a:r>
              <a:rPr lang="en-US" i="1" dirty="0">
                <a:solidFill>
                  <a:srgbClr val="FF0000"/>
                </a:solidFill>
              </a:rPr>
              <a:t>is called </a:t>
            </a:r>
            <a:r>
              <a:rPr lang="en-US" sz="2400" i="1" dirty="0">
                <a:solidFill>
                  <a:srgbClr val="FF0000"/>
                </a:solidFill>
              </a:rPr>
              <a:t>physical logging</a:t>
            </a:r>
            <a:r>
              <a:rPr lang="en-US" dirty="0"/>
              <a:t>, and the corresponding log records are called </a:t>
            </a:r>
            <a:r>
              <a:rPr lang="en-US" dirty="0">
                <a:solidFill>
                  <a:srgbClr val="FF0000"/>
                </a:solidFill>
              </a:rPr>
              <a:t>physical log records</a:t>
            </a:r>
            <a:r>
              <a:rPr lang="en-US" dirty="0" smtClean="0"/>
              <a:t>.&lt;Ti ,</a:t>
            </a:r>
            <a:r>
              <a:rPr lang="en-US" dirty="0" err="1" smtClean="0"/>
              <a:t>Oj</a:t>
            </a:r>
            <a:r>
              <a:rPr lang="en-US" dirty="0" smtClean="0"/>
              <a:t> ,</a:t>
            </a:r>
            <a:r>
              <a:rPr lang="en-US" dirty="0" err="1" smtClean="0"/>
              <a:t>operation_begin</a:t>
            </a:r>
            <a:r>
              <a:rPr lang="en-US" dirty="0" smtClean="0"/>
              <a:t>&gt;</a:t>
            </a:r>
            <a:r>
              <a:rPr lang="en-US" dirty="0"/>
              <a:t> </a:t>
            </a:r>
            <a:r>
              <a:rPr lang="en-US" dirty="0" smtClean="0"/>
              <a:t>…&lt;</a:t>
            </a:r>
            <a:r>
              <a:rPr lang="en-US" dirty="0"/>
              <a:t>Ti ,</a:t>
            </a:r>
            <a:r>
              <a:rPr lang="en-US" dirty="0" err="1"/>
              <a:t>Oj</a:t>
            </a:r>
            <a:r>
              <a:rPr lang="en-US" dirty="0"/>
              <a:t> ,</a:t>
            </a:r>
            <a:r>
              <a:rPr lang="en-US" dirty="0" err="1" smtClean="0"/>
              <a:t>operation_end,U</a:t>
            </a:r>
            <a:r>
              <a:rPr lang="en-US" dirty="0" smtClean="0"/>
              <a:t>&gt;</a:t>
            </a:r>
          </a:p>
          <a:p>
            <a:pPr lvl="1"/>
            <a:endParaRPr lang="en-US" dirty="0"/>
          </a:p>
        </p:txBody>
      </p:sp>
    </p:spTree>
    <p:extLst>
      <p:ext uri="{BB962C8B-B14F-4D97-AF65-F5344CB8AC3E}">
        <p14:creationId xmlns:p14="http://schemas.microsoft.com/office/powerpoint/2010/main" val="370680990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Recovery with Early Lock Release</a:t>
            </a:r>
          </a:p>
        </p:txBody>
      </p:sp>
      <p:sp>
        <p:nvSpPr>
          <p:cNvPr id="45059" name="Rectangle 3"/>
          <p:cNvSpPr>
            <a:spLocks noGrp="1" noChangeArrowheads="1"/>
          </p:cNvSpPr>
          <p:nvPr>
            <p:ph idx="1"/>
          </p:nvPr>
        </p:nvSpPr>
        <p:spPr>
          <a:xfrm>
            <a:off x="691116" y="1084521"/>
            <a:ext cx="7822569" cy="2466547"/>
          </a:xfrm>
        </p:spPr>
        <p:txBody>
          <a:bodyPr/>
          <a:lstStyle/>
          <a:p>
            <a:r>
              <a:rPr lang="en-US" altLang="en-US" sz="2000" dirty="0"/>
              <a:t>Support for high-concurrency locking techniques, such as those used for B</a:t>
            </a:r>
            <a:r>
              <a:rPr lang="en-US" altLang="en-US" sz="2000" baseline="30000" dirty="0"/>
              <a:t>+</a:t>
            </a:r>
            <a:r>
              <a:rPr lang="en-US" altLang="en-US" sz="2000" dirty="0"/>
              <a:t>-tree concurrency control, which release locks early</a:t>
            </a:r>
          </a:p>
          <a:p>
            <a:pPr lvl="1"/>
            <a:r>
              <a:rPr lang="en-US" altLang="en-US" sz="2000" dirty="0"/>
              <a:t>Supports </a:t>
            </a:r>
            <a:r>
              <a:rPr lang="ja-JP" altLang="en-US" sz="2000" dirty="0"/>
              <a:t>“</a:t>
            </a:r>
            <a:r>
              <a:rPr lang="en-US" altLang="ja-JP" sz="2000" dirty="0"/>
              <a:t>logical undo</a:t>
            </a:r>
            <a:r>
              <a:rPr lang="ja-JP" altLang="en-US" sz="2000" dirty="0"/>
              <a:t>”</a:t>
            </a:r>
            <a:endParaRPr lang="en-US" altLang="ja-JP" sz="2000" dirty="0"/>
          </a:p>
          <a:p>
            <a:r>
              <a:rPr lang="en-US" altLang="en-US" sz="2000" dirty="0"/>
              <a:t>Recovery based on </a:t>
            </a:r>
            <a:r>
              <a:rPr lang="ja-JP" altLang="en-US" sz="2000" dirty="0"/>
              <a:t>“</a:t>
            </a:r>
            <a:r>
              <a:rPr lang="en-US" altLang="ja-JP" sz="2000" dirty="0">
                <a:solidFill>
                  <a:srgbClr val="002060"/>
                </a:solidFill>
              </a:rPr>
              <a:t>repeating history</a:t>
            </a:r>
            <a:r>
              <a:rPr lang="ja-JP" altLang="en-US" sz="2000" dirty="0"/>
              <a:t>”</a:t>
            </a:r>
            <a:r>
              <a:rPr lang="en-US" altLang="ja-JP" sz="2000" dirty="0"/>
              <a:t>, whereby recovery executes exactly the same actions as normal processing</a:t>
            </a:r>
            <a:endParaRPr lang="en-US" alt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ACID Properties of Transaction</a:t>
            </a:r>
            <a:endParaRPr lang="en-US" dirty="0"/>
          </a:p>
        </p:txBody>
      </p:sp>
      <p:sp>
        <p:nvSpPr>
          <p:cNvPr id="3" name="Content Placeholder 2"/>
          <p:cNvSpPr>
            <a:spLocks noGrp="1"/>
          </p:cNvSpPr>
          <p:nvPr>
            <p:ph idx="1"/>
          </p:nvPr>
        </p:nvSpPr>
        <p:spPr>
          <a:xfrm>
            <a:off x="822960" y="2253581"/>
            <a:ext cx="6848500" cy="3315945"/>
          </a:xfrm>
        </p:spPr>
        <p:txBody>
          <a:bodyPr/>
          <a:lstStyle/>
          <a:p>
            <a:pPr algn="just">
              <a:lnSpc>
                <a:spcPct val="100000"/>
              </a:lnSpc>
              <a:buFont typeface="Arial" panose="020B0604020202020204" pitchFamily="34" charset="0"/>
              <a:buChar char="•"/>
            </a:pPr>
            <a:r>
              <a:rPr lang="en-US" b="1" dirty="0"/>
              <a:t>Atomicity</a:t>
            </a:r>
            <a:r>
              <a:rPr lang="en-US" dirty="0"/>
              <a:t> </a:t>
            </a:r>
          </a:p>
          <a:p>
            <a:pPr lvl="1" algn="just">
              <a:lnSpc>
                <a:spcPct val="100000"/>
              </a:lnSpc>
              <a:buFont typeface="Arial" panose="020B0604020202020204" pitchFamily="34" charset="0"/>
              <a:buChar char="•"/>
            </a:pPr>
            <a:r>
              <a:rPr lang="en-US" dirty="0"/>
              <a:t>All actions happen, or none happen.</a:t>
            </a:r>
          </a:p>
          <a:p>
            <a:pPr algn="just">
              <a:lnSpc>
                <a:spcPct val="100000"/>
              </a:lnSpc>
              <a:buFont typeface="Arial" panose="020B0604020202020204" pitchFamily="34" charset="0"/>
              <a:buChar char="•"/>
            </a:pPr>
            <a:r>
              <a:rPr lang="en-US" b="1" dirty="0"/>
              <a:t>Consistency (Correctness)</a:t>
            </a:r>
          </a:p>
          <a:p>
            <a:pPr lvl="1" algn="just">
              <a:lnSpc>
                <a:spcPct val="100000"/>
              </a:lnSpc>
              <a:buFont typeface="Arial" panose="020B0604020202020204" pitchFamily="34" charset="0"/>
              <a:buChar char="•"/>
            </a:pPr>
            <a:r>
              <a:rPr lang="en-US" dirty="0"/>
              <a:t>If Database  starts consistent, it ends up consistent.</a:t>
            </a:r>
          </a:p>
          <a:p>
            <a:pPr algn="just">
              <a:lnSpc>
                <a:spcPct val="100000"/>
              </a:lnSpc>
              <a:buFont typeface="Arial" panose="020B0604020202020204" pitchFamily="34" charset="0"/>
              <a:buChar char="•"/>
            </a:pPr>
            <a:r>
              <a:rPr lang="en-US" b="1" dirty="0"/>
              <a:t>Isolation</a:t>
            </a:r>
          </a:p>
          <a:p>
            <a:pPr lvl="1" algn="just">
              <a:lnSpc>
                <a:spcPct val="100000"/>
              </a:lnSpc>
              <a:buFont typeface="Arial" panose="020B0604020202020204" pitchFamily="34" charset="0"/>
              <a:buChar char="•"/>
            </a:pPr>
            <a:r>
              <a:rPr lang="en-US" dirty="0"/>
              <a:t>Transactions are isolated from one another</a:t>
            </a:r>
          </a:p>
          <a:p>
            <a:pPr algn="just">
              <a:lnSpc>
                <a:spcPct val="100000"/>
              </a:lnSpc>
              <a:buFont typeface="Arial" panose="020B0604020202020204" pitchFamily="34" charset="0"/>
              <a:buChar char="•"/>
            </a:pPr>
            <a:r>
              <a:rPr lang="en-US" b="1" dirty="0"/>
              <a:t>Durability</a:t>
            </a:r>
          </a:p>
          <a:p>
            <a:pPr lvl="1" algn="just">
              <a:lnSpc>
                <a:spcPct val="100000"/>
              </a:lnSpc>
              <a:buFont typeface="Arial" panose="020B0604020202020204" pitchFamily="34" charset="0"/>
              <a:buChar char="•"/>
            </a:pPr>
            <a:r>
              <a:rPr lang="en-US" dirty="0"/>
              <a:t>Once a transaction commits, its updates persist</a:t>
            </a:r>
          </a:p>
        </p:txBody>
      </p:sp>
    </p:spTree>
    <p:custDataLst>
      <p:tags r:id="rId1"/>
    </p:custDataLst>
    <p:extLst>
      <p:ext uri="{BB962C8B-B14F-4D97-AF65-F5344CB8AC3E}">
        <p14:creationId xmlns:p14="http://schemas.microsoft.com/office/powerpoint/2010/main" val="1197680078"/>
      </p:ext>
    </p:extLst>
  </p:cSld>
  <p:clrMapOvr>
    <a:masterClrMapping/>
  </p:clrMapOvr>
  <mc:AlternateContent xmlns:mc="http://schemas.openxmlformats.org/markup-compatibility/2006" xmlns:p14="http://schemas.microsoft.com/office/powerpoint/2010/main">
    <mc:Choice Requires="p14">
      <p:transition spd="slow" p14:dur="2000" advTm="55613"/>
    </mc:Choice>
    <mc:Fallback xmlns="">
      <p:transition spd="slow" advTm="5561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3">
                                            <p:txEl>
                                              <p:pRg st="0" end="0"/>
                                            </p:txEl>
                                          </p:spTgt>
                                        </p:tgtEl>
                                        <p:attrNameLst>
                                          <p:attrName>style.color</p:attrName>
                                        </p:attrNameLst>
                                      </p:cBhvr>
                                      <p:to>
                                        <a:schemeClr val="accent2"/>
                                      </p:to>
                                    </p:animClr>
                                    <p:animClr clrSpc="rgb" dir="cw">
                                      <p:cBhvr>
                                        <p:cTn id="7" dur="500" fill="hold"/>
                                        <p:tgtEl>
                                          <p:spTgt spid="3">
                                            <p:txEl>
                                              <p:pRg st="0" end="0"/>
                                            </p:txEl>
                                          </p:spTgt>
                                        </p:tgtEl>
                                        <p:attrNameLst>
                                          <p:attrName>fillcolor</p:attrName>
                                        </p:attrNameLst>
                                      </p:cBhvr>
                                      <p:to>
                                        <a:schemeClr val="accent2"/>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3">
                                            <p:txEl>
                                              <p:pRg st="1" end="1"/>
                                            </p:txEl>
                                          </p:spTgt>
                                        </p:tgtEl>
                                        <p:attrNameLst>
                                          <p:attrName>style.color</p:attrName>
                                        </p:attrNameLst>
                                      </p:cBhvr>
                                      <p:to>
                                        <a:schemeClr val="accent2"/>
                                      </p:to>
                                    </p:animClr>
                                    <p:animClr clrSpc="rgb" dir="cw">
                                      <p:cBhvr>
                                        <p:cTn id="12" dur="500" fill="hold"/>
                                        <p:tgtEl>
                                          <p:spTgt spid="3">
                                            <p:txEl>
                                              <p:pRg st="1" end="1"/>
                                            </p:txEl>
                                          </p:spTgt>
                                        </p:tgtEl>
                                        <p:attrNameLst>
                                          <p:attrName>fillcolor</p:attrName>
                                        </p:attrNameLst>
                                      </p:cBhvr>
                                      <p:to>
                                        <a:schemeClr val="accent2"/>
                                      </p:to>
                                    </p:animClr>
                                    <p:set>
                                      <p:cBhvr>
                                        <p:cTn id="13" dur="500" fill="hold"/>
                                        <p:tgtEl>
                                          <p:spTgt spid="3">
                                            <p:txEl>
                                              <p:pRg st="1" end="1"/>
                                            </p:txEl>
                                          </p:spTgt>
                                        </p:tgtEl>
                                        <p:attrNameLst>
                                          <p:attrName>fill.type</p:attrName>
                                        </p:attrNameLst>
                                      </p:cBhvr>
                                      <p:to>
                                        <p:strVal val="solid"/>
                                      </p:to>
                                    </p:set>
                                    <p:set>
                                      <p:cBhvr>
                                        <p:cTn id="14" dur="500" fill="hold"/>
                                        <p:tgtEl>
                                          <p:spTgt spid="3">
                                            <p:txEl>
                                              <p:pRg st="1" end="1"/>
                                            </p:txEl>
                                          </p:spTgt>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grpId="0" nodeType="clickEffect">
                                  <p:stCondLst>
                                    <p:cond delay="0"/>
                                  </p:stCondLst>
                                  <p:childTnLst>
                                    <p:animClr clrSpc="rgb" dir="cw">
                                      <p:cBhvr override="childStyle">
                                        <p:cTn id="18" dur="500" fill="hold"/>
                                        <p:tgtEl>
                                          <p:spTgt spid="3">
                                            <p:txEl>
                                              <p:pRg st="2" end="2"/>
                                            </p:txEl>
                                          </p:spTgt>
                                        </p:tgtEl>
                                        <p:attrNameLst>
                                          <p:attrName>style.color</p:attrName>
                                        </p:attrNameLst>
                                      </p:cBhvr>
                                      <p:to>
                                        <a:schemeClr val="accent2"/>
                                      </p:to>
                                    </p:animClr>
                                    <p:animClr clrSpc="rgb" dir="cw">
                                      <p:cBhvr>
                                        <p:cTn id="19" dur="500" fill="hold"/>
                                        <p:tgtEl>
                                          <p:spTgt spid="3">
                                            <p:txEl>
                                              <p:pRg st="2" end="2"/>
                                            </p:txEl>
                                          </p:spTgt>
                                        </p:tgtEl>
                                        <p:attrNameLst>
                                          <p:attrName>fillcolor</p:attrName>
                                        </p:attrNameLst>
                                      </p:cBhvr>
                                      <p:to>
                                        <a:schemeClr val="accent2"/>
                                      </p:to>
                                    </p:animClr>
                                    <p:set>
                                      <p:cBhvr>
                                        <p:cTn id="20" dur="500" fill="hold"/>
                                        <p:tgtEl>
                                          <p:spTgt spid="3">
                                            <p:txEl>
                                              <p:pRg st="2" end="2"/>
                                            </p:txEl>
                                          </p:spTgt>
                                        </p:tgtEl>
                                        <p:attrNameLst>
                                          <p:attrName>fill.type</p:attrName>
                                        </p:attrNameLst>
                                      </p:cBhvr>
                                      <p:to>
                                        <p:strVal val="solid"/>
                                      </p:to>
                                    </p:set>
                                    <p:set>
                                      <p:cBhvr>
                                        <p:cTn id="21" dur="500" fill="hold"/>
                                        <p:tgtEl>
                                          <p:spTgt spid="3">
                                            <p:txEl>
                                              <p:pRg st="2" end="2"/>
                                            </p:txEl>
                                          </p:spTgt>
                                        </p:tgtEl>
                                        <p:attrNameLst>
                                          <p:attrName>fill.on</p:attrName>
                                        </p:attrNameLst>
                                      </p:cBhvr>
                                      <p:to>
                                        <p:strVal val="true"/>
                                      </p:to>
                                    </p:set>
                                  </p:childTnLst>
                                </p:cTn>
                              </p:par>
                              <p:par>
                                <p:cTn id="22" presetID="19" presetClass="emph" presetSubtype="0" fill="hold" grpId="0" nodeType="withEffect">
                                  <p:stCondLst>
                                    <p:cond delay="0"/>
                                  </p:stCondLst>
                                  <p:childTnLst>
                                    <p:animClr clrSpc="rgb" dir="cw">
                                      <p:cBhvr override="childStyle">
                                        <p:cTn id="23" dur="500" fill="hold"/>
                                        <p:tgtEl>
                                          <p:spTgt spid="3">
                                            <p:txEl>
                                              <p:pRg st="3" end="3"/>
                                            </p:txEl>
                                          </p:spTgt>
                                        </p:tgtEl>
                                        <p:attrNameLst>
                                          <p:attrName>style.color</p:attrName>
                                        </p:attrNameLst>
                                      </p:cBhvr>
                                      <p:to>
                                        <a:schemeClr val="accent2"/>
                                      </p:to>
                                    </p:animClr>
                                    <p:animClr clrSpc="rgb" dir="cw">
                                      <p:cBhvr>
                                        <p:cTn id="24" dur="500" fill="hold"/>
                                        <p:tgtEl>
                                          <p:spTgt spid="3">
                                            <p:txEl>
                                              <p:pRg st="3" end="3"/>
                                            </p:txEl>
                                          </p:spTgt>
                                        </p:tgtEl>
                                        <p:attrNameLst>
                                          <p:attrName>fillcolor</p:attrName>
                                        </p:attrNameLst>
                                      </p:cBhvr>
                                      <p:to>
                                        <a:schemeClr val="accent2"/>
                                      </p:to>
                                    </p:animClr>
                                    <p:set>
                                      <p:cBhvr>
                                        <p:cTn id="25" dur="500" fill="hold"/>
                                        <p:tgtEl>
                                          <p:spTgt spid="3">
                                            <p:txEl>
                                              <p:pRg st="3" end="3"/>
                                            </p:txEl>
                                          </p:spTgt>
                                        </p:tgtEl>
                                        <p:attrNameLst>
                                          <p:attrName>fill.type</p:attrName>
                                        </p:attrNameLst>
                                      </p:cBhvr>
                                      <p:to>
                                        <p:strVal val="solid"/>
                                      </p:to>
                                    </p:set>
                                    <p:set>
                                      <p:cBhvr>
                                        <p:cTn id="26" dur="500" fill="hold"/>
                                        <p:tgtEl>
                                          <p:spTgt spid="3">
                                            <p:txEl>
                                              <p:pRg st="3" end="3"/>
                                            </p:txEl>
                                          </p:spTgt>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9" presetClass="emph" presetSubtype="0" fill="hold" grpId="0" nodeType="clickEffect">
                                  <p:stCondLst>
                                    <p:cond delay="0"/>
                                  </p:stCondLst>
                                  <p:childTnLst>
                                    <p:animClr clrSpc="rgb" dir="cw">
                                      <p:cBhvr override="childStyle">
                                        <p:cTn id="30" dur="500" fill="hold"/>
                                        <p:tgtEl>
                                          <p:spTgt spid="3">
                                            <p:txEl>
                                              <p:pRg st="4" end="4"/>
                                            </p:txEl>
                                          </p:spTgt>
                                        </p:tgtEl>
                                        <p:attrNameLst>
                                          <p:attrName>style.color</p:attrName>
                                        </p:attrNameLst>
                                      </p:cBhvr>
                                      <p:to>
                                        <a:schemeClr val="accent2"/>
                                      </p:to>
                                    </p:animClr>
                                    <p:animClr clrSpc="rgb" dir="cw">
                                      <p:cBhvr>
                                        <p:cTn id="31" dur="500" fill="hold"/>
                                        <p:tgtEl>
                                          <p:spTgt spid="3">
                                            <p:txEl>
                                              <p:pRg st="4" end="4"/>
                                            </p:txEl>
                                          </p:spTgt>
                                        </p:tgtEl>
                                        <p:attrNameLst>
                                          <p:attrName>fillcolor</p:attrName>
                                        </p:attrNameLst>
                                      </p:cBhvr>
                                      <p:to>
                                        <a:schemeClr val="accent2"/>
                                      </p:to>
                                    </p:animClr>
                                    <p:set>
                                      <p:cBhvr>
                                        <p:cTn id="32" dur="500" fill="hold"/>
                                        <p:tgtEl>
                                          <p:spTgt spid="3">
                                            <p:txEl>
                                              <p:pRg st="4" end="4"/>
                                            </p:txEl>
                                          </p:spTgt>
                                        </p:tgtEl>
                                        <p:attrNameLst>
                                          <p:attrName>fill.type</p:attrName>
                                        </p:attrNameLst>
                                      </p:cBhvr>
                                      <p:to>
                                        <p:strVal val="solid"/>
                                      </p:to>
                                    </p:set>
                                    <p:set>
                                      <p:cBhvr>
                                        <p:cTn id="33" dur="500" fill="hold"/>
                                        <p:tgtEl>
                                          <p:spTgt spid="3">
                                            <p:txEl>
                                              <p:pRg st="4" end="4"/>
                                            </p:txEl>
                                          </p:spTgt>
                                        </p:tgtEl>
                                        <p:attrNameLst>
                                          <p:attrName>fill.on</p:attrName>
                                        </p:attrNameLst>
                                      </p:cBhvr>
                                      <p:to>
                                        <p:strVal val="true"/>
                                      </p:to>
                                    </p:set>
                                  </p:childTnLst>
                                </p:cTn>
                              </p:par>
                              <p:par>
                                <p:cTn id="34" presetID="19" presetClass="emph" presetSubtype="0" fill="hold" grpId="0" nodeType="withEffect">
                                  <p:stCondLst>
                                    <p:cond delay="0"/>
                                  </p:stCondLst>
                                  <p:childTnLst>
                                    <p:animClr clrSpc="rgb" dir="cw">
                                      <p:cBhvr override="childStyle">
                                        <p:cTn id="35" dur="500" fill="hold"/>
                                        <p:tgtEl>
                                          <p:spTgt spid="3">
                                            <p:txEl>
                                              <p:pRg st="5" end="5"/>
                                            </p:txEl>
                                          </p:spTgt>
                                        </p:tgtEl>
                                        <p:attrNameLst>
                                          <p:attrName>style.color</p:attrName>
                                        </p:attrNameLst>
                                      </p:cBhvr>
                                      <p:to>
                                        <a:schemeClr val="accent2"/>
                                      </p:to>
                                    </p:animClr>
                                    <p:animClr clrSpc="rgb" dir="cw">
                                      <p:cBhvr>
                                        <p:cTn id="36" dur="500" fill="hold"/>
                                        <p:tgtEl>
                                          <p:spTgt spid="3">
                                            <p:txEl>
                                              <p:pRg st="5" end="5"/>
                                            </p:txEl>
                                          </p:spTgt>
                                        </p:tgtEl>
                                        <p:attrNameLst>
                                          <p:attrName>fillcolor</p:attrName>
                                        </p:attrNameLst>
                                      </p:cBhvr>
                                      <p:to>
                                        <a:schemeClr val="accent2"/>
                                      </p:to>
                                    </p:animClr>
                                    <p:set>
                                      <p:cBhvr>
                                        <p:cTn id="37" dur="500" fill="hold"/>
                                        <p:tgtEl>
                                          <p:spTgt spid="3">
                                            <p:txEl>
                                              <p:pRg st="5" end="5"/>
                                            </p:txEl>
                                          </p:spTgt>
                                        </p:tgtEl>
                                        <p:attrNameLst>
                                          <p:attrName>fill.type</p:attrName>
                                        </p:attrNameLst>
                                      </p:cBhvr>
                                      <p:to>
                                        <p:strVal val="solid"/>
                                      </p:to>
                                    </p:set>
                                    <p:set>
                                      <p:cBhvr>
                                        <p:cTn id="38" dur="500" fill="hold"/>
                                        <p:tgtEl>
                                          <p:spTgt spid="3">
                                            <p:txEl>
                                              <p:pRg st="5" end="5"/>
                                            </p:txEl>
                                          </p:spTgt>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9" presetClass="emph" presetSubtype="0" fill="hold" grpId="0" nodeType="clickEffect">
                                  <p:stCondLst>
                                    <p:cond delay="0"/>
                                  </p:stCondLst>
                                  <p:childTnLst>
                                    <p:animClr clrSpc="rgb" dir="cw">
                                      <p:cBhvr override="childStyle">
                                        <p:cTn id="42" dur="500" fill="hold"/>
                                        <p:tgtEl>
                                          <p:spTgt spid="3">
                                            <p:txEl>
                                              <p:pRg st="6" end="6"/>
                                            </p:txEl>
                                          </p:spTgt>
                                        </p:tgtEl>
                                        <p:attrNameLst>
                                          <p:attrName>style.color</p:attrName>
                                        </p:attrNameLst>
                                      </p:cBhvr>
                                      <p:to>
                                        <a:schemeClr val="accent2"/>
                                      </p:to>
                                    </p:animClr>
                                    <p:animClr clrSpc="rgb" dir="cw">
                                      <p:cBhvr>
                                        <p:cTn id="43" dur="500" fill="hold"/>
                                        <p:tgtEl>
                                          <p:spTgt spid="3">
                                            <p:txEl>
                                              <p:pRg st="6" end="6"/>
                                            </p:txEl>
                                          </p:spTgt>
                                        </p:tgtEl>
                                        <p:attrNameLst>
                                          <p:attrName>fillcolor</p:attrName>
                                        </p:attrNameLst>
                                      </p:cBhvr>
                                      <p:to>
                                        <a:schemeClr val="accent2"/>
                                      </p:to>
                                    </p:animClr>
                                    <p:set>
                                      <p:cBhvr>
                                        <p:cTn id="44" dur="500" fill="hold"/>
                                        <p:tgtEl>
                                          <p:spTgt spid="3">
                                            <p:txEl>
                                              <p:pRg st="6" end="6"/>
                                            </p:txEl>
                                          </p:spTgt>
                                        </p:tgtEl>
                                        <p:attrNameLst>
                                          <p:attrName>fill.type</p:attrName>
                                        </p:attrNameLst>
                                      </p:cBhvr>
                                      <p:to>
                                        <p:strVal val="solid"/>
                                      </p:to>
                                    </p:set>
                                    <p:set>
                                      <p:cBhvr>
                                        <p:cTn id="45" dur="500" fill="hold"/>
                                        <p:tgtEl>
                                          <p:spTgt spid="3">
                                            <p:txEl>
                                              <p:pRg st="6" end="6"/>
                                            </p:txEl>
                                          </p:spTgt>
                                        </p:tgtEl>
                                        <p:attrNameLst>
                                          <p:attrName>fill.on</p:attrName>
                                        </p:attrNameLst>
                                      </p:cBhvr>
                                      <p:to>
                                        <p:strVal val="true"/>
                                      </p:to>
                                    </p:set>
                                  </p:childTnLst>
                                </p:cTn>
                              </p:par>
                              <p:par>
                                <p:cTn id="46" presetID="19" presetClass="emph" presetSubtype="0" fill="hold" grpId="0" nodeType="withEffect">
                                  <p:stCondLst>
                                    <p:cond delay="0"/>
                                  </p:stCondLst>
                                  <p:childTnLst>
                                    <p:animClr clrSpc="rgb" dir="cw">
                                      <p:cBhvr override="childStyle">
                                        <p:cTn id="47" dur="500" fill="hold"/>
                                        <p:tgtEl>
                                          <p:spTgt spid="3">
                                            <p:txEl>
                                              <p:pRg st="7" end="7"/>
                                            </p:txEl>
                                          </p:spTgt>
                                        </p:tgtEl>
                                        <p:attrNameLst>
                                          <p:attrName>style.color</p:attrName>
                                        </p:attrNameLst>
                                      </p:cBhvr>
                                      <p:to>
                                        <a:schemeClr val="accent2"/>
                                      </p:to>
                                    </p:animClr>
                                    <p:animClr clrSpc="rgb" dir="cw">
                                      <p:cBhvr>
                                        <p:cTn id="48" dur="500" fill="hold"/>
                                        <p:tgtEl>
                                          <p:spTgt spid="3">
                                            <p:txEl>
                                              <p:pRg st="7" end="7"/>
                                            </p:txEl>
                                          </p:spTgt>
                                        </p:tgtEl>
                                        <p:attrNameLst>
                                          <p:attrName>fillcolor</p:attrName>
                                        </p:attrNameLst>
                                      </p:cBhvr>
                                      <p:to>
                                        <a:schemeClr val="accent2"/>
                                      </p:to>
                                    </p:animClr>
                                    <p:set>
                                      <p:cBhvr>
                                        <p:cTn id="49" dur="500" fill="hold"/>
                                        <p:tgtEl>
                                          <p:spTgt spid="3">
                                            <p:txEl>
                                              <p:pRg st="7" end="7"/>
                                            </p:txEl>
                                          </p:spTgt>
                                        </p:tgtEl>
                                        <p:attrNameLst>
                                          <p:attrName>fill.type</p:attrName>
                                        </p:attrNameLst>
                                      </p:cBhvr>
                                      <p:to>
                                        <p:strVal val="solid"/>
                                      </p:to>
                                    </p:set>
                                    <p:set>
                                      <p:cBhvr>
                                        <p:cTn id="50" dur="500" fill="hold"/>
                                        <p:tgtEl>
                                          <p:spTgt spid="3">
                                            <p:txEl>
                                              <p:pRg st="7" end="7"/>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Logical Undo Logging</a:t>
            </a:r>
          </a:p>
        </p:txBody>
      </p:sp>
      <p:sp>
        <p:nvSpPr>
          <p:cNvPr id="46083" name="Rectangle 3"/>
          <p:cNvSpPr>
            <a:spLocks noGrp="1" noChangeArrowheads="1"/>
          </p:cNvSpPr>
          <p:nvPr>
            <p:ph idx="1"/>
          </p:nvPr>
        </p:nvSpPr>
        <p:spPr>
          <a:xfrm>
            <a:off x="701336" y="1102497"/>
            <a:ext cx="7812349" cy="5367972"/>
          </a:xfrm>
          <a:prstGeom prst="rect">
            <a:avLst/>
          </a:prstGeom>
        </p:spPr>
        <p:txBody>
          <a:bodyPr/>
          <a:lstStyle/>
          <a:p>
            <a:pPr>
              <a:lnSpc>
                <a:spcPct val="90000"/>
              </a:lnSpc>
            </a:pPr>
            <a:r>
              <a:rPr lang="en-US" altLang="en-US" dirty="0"/>
              <a:t>Operations like B</a:t>
            </a:r>
            <a:r>
              <a:rPr lang="en-US" altLang="en-US" baseline="30000" dirty="0"/>
              <a:t>+</a:t>
            </a:r>
            <a:r>
              <a:rPr lang="en-US" altLang="en-US" dirty="0"/>
              <a:t>-tree insertions and deletions release locks early. </a:t>
            </a:r>
          </a:p>
          <a:p>
            <a:pPr lvl="1">
              <a:lnSpc>
                <a:spcPct val="90000"/>
              </a:lnSpc>
            </a:pPr>
            <a:r>
              <a:rPr lang="en-US" altLang="en-US" dirty="0"/>
              <a:t>They cannot be undone by restoring old values (</a:t>
            </a:r>
            <a:r>
              <a:rPr lang="en-US" altLang="en-US" b="1" dirty="0">
                <a:solidFill>
                  <a:srgbClr val="002060"/>
                </a:solidFill>
              </a:rPr>
              <a:t>physical undo</a:t>
            </a:r>
            <a:r>
              <a:rPr lang="en-US" altLang="en-US" dirty="0"/>
              <a:t>), since once a lock is released, other transactions may have updated  the B</a:t>
            </a:r>
            <a:r>
              <a:rPr lang="en-US" altLang="en-US" baseline="30000" dirty="0"/>
              <a:t>+</a:t>
            </a:r>
            <a:r>
              <a:rPr lang="en-US" altLang="en-US" dirty="0"/>
              <a:t>-tree.</a:t>
            </a:r>
          </a:p>
          <a:p>
            <a:pPr lvl="1">
              <a:lnSpc>
                <a:spcPct val="90000"/>
              </a:lnSpc>
            </a:pPr>
            <a:r>
              <a:rPr lang="en-US" altLang="en-US" dirty="0"/>
              <a:t>Instead, insertions (resp. deletions) are undone  by executing a deletion (resp. insertion) operation (known as </a:t>
            </a:r>
            <a:r>
              <a:rPr lang="en-US" altLang="en-US" b="1" dirty="0">
                <a:solidFill>
                  <a:srgbClr val="002060"/>
                </a:solidFill>
              </a:rPr>
              <a:t>logical undo</a:t>
            </a:r>
            <a:r>
              <a:rPr lang="en-US" altLang="en-US" dirty="0"/>
              <a:t>).  </a:t>
            </a:r>
          </a:p>
          <a:p>
            <a:pPr>
              <a:lnSpc>
                <a:spcPct val="90000"/>
              </a:lnSpc>
            </a:pPr>
            <a:r>
              <a:rPr lang="en-US" altLang="en-US" dirty="0"/>
              <a:t>For such operations, undo log records should contain the undo operation to be executed</a:t>
            </a:r>
          </a:p>
          <a:p>
            <a:pPr lvl="1">
              <a:lnSpc>
                <a:spcPct val="90000"/>
              </a:lnSpc>
            </a:pPr>
            <a:r>
              <a:rPr lang="en-US" altLang="en-US" dirty="0"/>
              <a:t>Such logging is called </a:t>
            </a:r>
            <a:r>
              <a:rPr lang="en-US" altLang="en-US" b="1" dirty="0">
                <a:solidFill>
                  <a:srgbClr val="002060"/>
                </a:solidFill>
              </a:rPr>
              <a:t>logical undo logging</a:t>
            </a:r>
            <a:r>
              <a:rPr lang="en-US" altLang="en-US" dirty="0"/>
              <a:t>, in contrast to </a:t>
            </a:r>
            <a:r>
              <a:rPr lang="en-US" altLang="en-US" b="1" dirty="0">
                <a:solidFill>
                  <a:srgbClr val="002060"/>
                </a:solidFill>
              </a:rPr>
              <a:t>physical undo logging</a:t>
            </a:r>
          </a:p>
          <a:p>
            <a:pPr lvl="2">
              <a:lnSpc>
                <a:spcPct val="90000"/>
              </a:lnSpc>
            </a:pPr>
            <a:r>
              <a:rPr lang="en-US" altLang="en-US" dirty="0"/>
              <a:t>Operations are called </a:t>
            </a:r>
            <a:r>
              <a:rPr lang="en-US" altLang="en-US" b="1" dirty="0">
                <a:solidFill>
                  <a:srgbClr val="002060"/>
                </a:solidFill>
              </a:rPr>
              <a:t>logical operations</a:t>
            </a:r>
          </a:p>
          <a:p>
            <a:pPr lvl="1">
              <a:lnSpc>
                <a:spcPct val="90000"/>
              </a:lnSpc>
            </a:pPr>
            <a:r>
              <a:rPr lang="en-US" altLang="en-US" dirty="0"/>
              <a:t>Other examples:</a:t>
            </a:r>
          </a:p>
          <a:p>
            <a:pPr lvl="2">
              <a:lnSpc>
                <a:spcPct val="90000"/>
              </a:lnSpc>
            </a:pPr>
            <a:r>
              <a:rPr lang="en-US" altLang="en-US" dirty="0"/>
              <a:t>delete of tuple, to undo insert of tuple </a:t>
            </a:r>
          </a:p>
          <a:p>
            <a:pPr lvl="3">
              <a:lnSpc>
                <a:spcPct val="90000"/>
              </a:lnSpc>
            </a:pPr>
            <a:r>
              <a:rPr lang="en-US" altLang="en-US" dirty="0"/>
              <a:t>allows early lock release on space allocation information</a:t>
            </a:r>
          </a:p>
          <a:p>
            <a:pPr lvl="2">
              <a:lnSpc>
                <a:spcPct val="90000"/>
              </a:lnSpc>
            </a:pPr>
            <a:r>
              <a:rPr lang="en-US" altLang="en-US" dirty="0"/>
              <a:t>subtract amount deposited, to undo deposit</a:t>
            </a:r>
          </a:p>
          <a:p>
            <a:pPr lvl="3">
              <a:lnSpc>
                <a:spcPct val="90000"/>
              </a:lnSpc>
            </a:pPr>
            <a:r>
              <a:rPr lang="en-US" altLang="en-US" dirty="0"/>
              <a:t>allows early lock release on bank balance</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Physical Redo</a:t>
            </a:r>
          </a:p>
        </p:txBody>
      </p:sp>
      <p:sp>
        <p:nvSpPr>
          <p:cNvPr id="47107" name="Rectangle 3"/>
          <p:cNvSpPr>
            <a:spLocks noGrp="1" noChangeArrowheads="1"/>
          </p:cNvSpPr>
          <p:nvPr>
            <p:ph idx="1"/>
          </p:nvPr>
        </p:nvSpPr>
        <p:spPr>
          <a:xfrm>
            <a:off x="683581" y="1102497"/>
            <a:ext cx="7759083" cy="2404183"/>
          </a:xfrm>
        </p:spPr>
        <p:txBody>
          <a:bodyPr/>
          <a:lstStyle/>
          <a:p>
            <a:r>
              <a:rPr lang="en-US" altLang="en-US" dirty="0"/>
              <a:t>Redo information is logged </a:t>
            </a:r>
            <a:r>
              <a:rPr lang="en-US" altLang="en-US" b="1" dirty="0">
                <a:solidFill>
                  <a:srgbClr val="002060"/>
                </a:solidFill>
              </a:rPr>
              <a:t>physically</a:t>
            </a:r>
            <a:r>
              <a:rPr lang="en-US" altLang="en-US" dirty="0"/>
              <a:t> (that is, new value for each write) even for operations with logical undo</a:t>
            </a:r>
          </a:p>
          <a:p>
            <a:pPr lvl="1"/>
            <a:r>
              <a:rPr lang="en-US" altLang="en-US" dirty="0"/>
              <a:t>Logical redo is very complicated since database state on disk may not be </a:t>
            </a:r>
            <a:r>
              <a:rPr lang="ja-JP" altLang="en-US" dirty="0"/>
              <a:t>“</a:t>
            </a:r>
            <a:r>
              <a:rPr lang="en-US" altLang="ja-JP" dirty="0"/>
              <a:t>operation consistent</a:t>
            </a:r>
            <a:r>
              <a:rPr lang="ja-JP" altLang="en-US" dirty="0"/>
              <a:t>”</a:t>
            </a:r>
            <a:r>
              <a:rPr lang="en-US" altLang="ja-JP" dirty="0"/>
              <a:t> when recovery starts</a:t>
            </a:r>
          </a:p>
          <a:p>
            <a:pPr lvl="1"/>
            <a:r>
              <a:rPr lang="en-US" altLang="en-US" dirty="0"/>
              <a:t>Physical redo logging does not conflict with early lock release</a:t>
            </a:r>
          </a:p>
          <a:p>
            <a:endParaRPr lang="en-US" alt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Operation Logging</a:t>
            </a:r>
          </a:p>
        </p:txBody>
      </p:sp>
      <p:sp>
        <p:nvSpPr>
          <p:cNvPr id="48131" name="Rectangle 3"/>
          <p:cNvSpPr>
            <a:spLocks noGrp="1" noChangeArrowheads="1"/>
          </p:cNvSpPr>
          <p:nvPr>
            <p:ph idx="1"/>
          </p:nvPr>
        </p:nvSpPr>
        <p:spPr>
          <a:xfrm>
            <a:off x="692458" y="1102497"/>
            <a:ext cx="7750206" cy="5367972"/>
          </a:xfrm>
          <a:prstGeom prst="rect">
            <a:avLst/>
          </a:prstGeom>
        </p:spPr>
        <p:txBody>
          <a:bodyPr/>
          <a:lstStyle/>
          <a:p>
            <a:r>
              <a:rPr lang="en-US" altLang="en-US" dirty="0"/>
              <a:t>Operation logging is done as follows:</a:t>
            </a:r>
          </a:p>
          <a:p>
            <a:endParaRPr lang="en-US" altLang="en-US" sz="400" dirty="0"/>
          </a:p>
          <a:p>
            <a:pPr marL="457200" lvl="1" indent="0">
              <a:spcBef>
                <a:spcPts val="0"/>
              </a:spcBef>
              <a:buNone/>
            </a:pPr>
            <a:r>
              <a:rPr lang="en-US" altLang="en-US" dirty="0">
                <a:solidFill>
                  <a:srgbClr val="FF9900"/>
                </a:solidFill>
              </a:rPr>
              <a:t>1.</a:t>
            </a:r>
            <a:r>
              <a:rPr lang="en-US" altLang="en-US" dirty="0"/>
              <a:t>   When operation starts, log &lt;</a:t>
            </a:r>
            <a:r>
              <a:rPr lang="en-US" altLang="en-US" i="1" dirty="0" err="1"/>
              <a:t>T</a:t>
            </a:r>
            <a:r>
              <a:rPr lang="en-US" altLang="en-US" i="1" baseline="-25000" dirty="0" err="1"/>
              <a:t>i</a:t>
            </a:r>
            <a:r>
              <a:rPr lang="en-US" altLang="en-US" i="1" dirty="0"/>
              <a:t>, </a:t>
            </a:r>
            <a:r>
              <a:rPr lang="en-US" altLang="en-US" i="1" dirty="0" err="1"/>
              <a:t>O</a:t>
            </a:r>
            <a:r>
              <a:rPr lang="en-US" altLang="en-US" i="1" baseline="-25000" dirty="0" err="1"/>
              <a:t>j</a:t>
            </a:r>
            <a:r>
              <a:rPr lang="en-US" altLang="en-US" i="1" dirty="0"/>
              <a:t>,</a:t>
            </a:r>
            <a:r>
              <a:rPr lang="en-US" altLang="en-US" dirty="0"/>
              <a:t> </a:t>
            </a:r>
            <a:r>
              <a:rPr lang="en-US" altLang="en-US" b="1" dirty="0"/>
              <a:t> operation-begin</a:t>
            </a:r>
            <a:r>
              <a:rPr lang="en-US" altLang="en-US" dirty="0"/>
              <a:t>&gt;. Here</a:t>
            </a:r>
            <a:r>
              <a:rPr lang="en-US" altLang="en-US" i="1" dirty="0"/>
              <a:t> </a:t>
            </a:r>
            <a:r>
              <a:rPr lang="en-US" altLang="en-US" i="1" dirty="0" err="1"/>
              <a:t>O</a:t>
            </a:r>
            <a:r>
              <a:rPr lang="en-US" altLang="en-US" i="1" baseline="-25000" dirty="0" err="1"/>
              <a:t>j</a:t>
            </a:r>
            <a:r>
              <a:rPr lang="en-US" altLang="en-US" dirty="0"/>
              <a:t> is a </a:t>
            </a:r>
          </a:p>
          <a:p>
            <a:pPr marL="457200" lvl="1" indent="0">
              <a:spcBef>
                <a:spcPts val="0"/>
              </a:spcBef>
              <a:buNone/>
            </a:pPr>
            <a:r>
              <a:rPr lang="en-US" altLang="en-US" dirty="0"/>
              <a:t>      unique identifier of the operation instance.</a:t>
            </a:r>
          </a:p>
          <a:p>
            <a:pPr marL="457200" lvl="1" indent="0">
              <a:spcBef>
                <a:spcPts val="0"/>
              </a:spcBef>
              <a:buNone/>
            </a:pPr>
            <a:endParaRPr lang="en-US" altLang="en-US" sz="400" dirty="0"/>
          </a:p>
          <a:p>
            <a:pPr marL="457200" lvl="1" indent="0">
              <a:spcBef>
                <a:spcPts val="0"/>
              </a:spcBef>
              <a:buNone/>
            </a:pPr>
            <a:r>
              <a:rPr lang="en-US" altLang="en-US" dirty="0">
                <a:solidFill>
                  <a:srgbClr val="FF9900"/>
                </a:solidFill>
              </a:rPr>
              <a:t>2.   </a:t>
            </a:r>
            <a:r>
              <a:rPr lang="en-US" altLang="en-US" dirty="0"/>
              <a:t>While operation is executing, normal log records with physical redo </a:t>
            </a:r>
          </a:p>
          <a:p>
            <a:pPr marL="457200" lvl="1" indent="0">
              <a:spcBef>
                <a:spcPts val="0"/>
              </a:spcBef>
              <a:buNone/>
            </a:pPr>
            <a:r>
              <a:rPr lang="en-US" altLang="en-US" dirty="0"/>
              <a:t>      and physical undo information are logged. </a:t>
            </a:r>
          </a:p>
          <a:p>
            <a:pPr marL="457200" lvl="1" indent="0">
              <a:spcBef>
                <a:spcPts val="0"/>
              </a:spcBef>
              <a:buNone/>
            </a:pPr>
            <a:endParaRPr lang="en-US" altLang="en-US" sz="400" dirty="0"/>
          </a:p>
          <a:p>
            <a:pPr marL="457200" lvl="1" indent="0">
              <a:spcBef>
                <a:spcPts val="0"/>
              </a:spcBef>
              <a:buNone/>
            </a:pPr>
            <a:r>
              <a:rPr lang="en-US" altLang="en-US" dirty="0">
                <a:solidFill>
                  <a:srgbClr val="FF9900"/>
                </a:solidFill>
              </a:rPr>
              <a:t>3.   </a:t>
            </a:r>
            <a:r>
              <a:rPr lang="en-US" altLang="en-US" dirty="0"/>
              <a:t>When operation completes, &lt;</a:t>
            </a:r>
            <a:r>
              <a:rPr lang="en-US" altLang="en-US" i="1" dirty="0" err="1"/>
              <a:t>T</a:t>
            </a:r>
            <a:r>
              <a:rPr lang="en-US" altLang="en-US" i="1" baseline="-25000" dirty="0" err="1"/>
              <a:t>i</a:t>
            </a:r>
            <a:r>
              <a:rPr lang="en-US" altLang="en-US" i="1" dirty="0"/>
              <a:t>, </a:t>
            </a:r>
            <a:r>
              <a:rPr lang="en-US" altLang="en-US" i="1" dirty="0" err="1"/>
              <a:t>O</a:t>
            </a:r>
            <a:r>
              <a:rPr lang="en-US" altLang="en-US" i="1" baseline="-25000" dirty="0" err="1"/>
              <a:t>j</a:t>
            </a:r>
            <a:r>
              <a:rPr lang="en-US" altLang="en-US" i="1" dirty="0"/>
              <a:t>,</a:t>
            </a:r>
            <a:r>
              <a:rPr lang="en-US" altLang="en-US" dirty="0"/>
              <a:t> </a:t>
            </a:r>
            <a:r>
              <a:rPr lang="en-US" altLang="en-US" b="1" dirty="0"/>
              <a:t> operation-end</a:t>
            </a:r>
            <a:r>
              <a:rPr lang="en-US" altLang="en-US" dirty="0"/>
              <a:t>, </a:t>
            </a:r>
            <a:r>
              <a:rPr lang="en-US" altLang="en-US" i="1" dirty="0"/>
              <a:t>U&gt;</a:t>
            </a:r>
            <a:r>
              <a:rPr lang="en-US" altLang="en-US" dirty="0"/>
              <a:t> is logged, </a:t>
            </a:r>
          </a:p>
          <a:p>
            <a:pPr marL="457200" lvl="1" indent="0">
              <a:spcBef>
                <a:spcPts val="0"/>
              </a:spcBef>
              <a:buNone/>
            </a:pPr>
            <a:r>
              <a:rPr lang="en-US" altLang="en-US" dirty="0"/>
              <a:t>      where </a:t>
            </a:r>
            <a:r>
              <a:rPr lang="en-US" altLang="en-US" i="1" dirty="0"/>
              <a:t>U</a:t>
            </a:r>
            <a:r>
              <a:rPr lang="en-US" altLang="en-US" dirty="0"/>
              <a:t> contains information  needed to perform a logical undo </a:t>
            </a:r>
          </a:p>
          <a:p>
            <a:pPr marL="457200" lvl="1" indent="0">
              <a:spcBef>
                <a:spcPts val="0"/>
              </a:spcBef>
              <a:buNone/>
            </a:pPr>
            <a:r>
              <a:rPr lang="en-US" altLang="en-US" dirty="0"/>
              <a:t>      information.</a:t>
            </a:r>
          </a:p>
          <a:p>
            <a:pPr>
              <a:buFont typeface="Monotype Sorts" charset="2"/>
              <a:buNone/>
            </a:pPr>
            <a:r>
              <a:rPr lang="en-US" altLang="en-US" dirty="0"/>
              <a:t>      Example: insert of (key, record-id) pair (K5, RID7) into index I9 (Key at location X, record-id at location X+8) with old values Old1 and Old2</a:t>
            </a:r>
          </a:p>
        </p:txBody>
      </p:sp>
      <p:sp>
        <p:nvSpPr>
          <p:cNvPr id="48132" name="Text Box 4"/>
          <p:cNvSpPr txBox="1">
            <a:spLocks noChangeArrowheads="1"/>
          </p:cNvSpPr>
          <p:nvPr/>
        </p:nvSpPr>
        <p:spPr bwMode="auto">
          <a:xfrm>
            <a:off x="2312183" y="4188770"/>
            <a:ext cx="5199321" cy="192360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700" dirty="0"/>
              <a:t>&lt;T1, O1, operation-begin&gt;</a:t>
            </a:r>
          </a:p>
          <a:p>
            <a:pPr>
              <a:spcBef>
                <a:spcPct val="50000"/>
              </a:spcBef>
            </a:pPr>
            <a:r>
              <a:rPr lang="en-US" altLang="en-US" sz="1700" dirty="0"/>
              <a:t>….</a:t>
            </a:r>
          </a:p>
          <a:p>
            <a:pPr>
              <a:spcBef>
                <a:spcPct val="50000"/>
              </a:spcBef>
            </a:pPr>
            <a:r>
              <a:rPr lang="en-US" altLang="en-US" sz="1700" dirty="0"/>
              <a:t>&lt;T1, X, Old1, K5&gt;</a:t>
            </a:r>
          </a:p>
          <a:p>
            <a:pPr>
              <a:spcBef>
                <a:spcPct val="50000"/>
              </a:spcBef>
            </a:pPr>
            <a:r>
              <a:rPr lang="en-US" altLang="en-US" sz="1700" dirty="0"/>
              <a:t>&lt;T1, X+8, Old2, RID7&gt;</a:t>
            </a:r>
          </a:p>
          <a:p>
            <a:pPr>
              <a:spcBef>
                <a:spcPct val="50000"/>
              </a:spcBef>
            </a:pPr>
            <a:r>
              <a:rPr lang="en-US" altLang="en-US" sz="1700" dirty="0"/>
              <a:t>&lt;T1, O1, operation-end, (delete I9, K5, RID7)&gt;</a:t>
            </a:r>
          </a:p>
        </p:txBody>
      </p:sp>
      <p:sp>
        <p:nvSpPr>
          <p:cNvPr id="48133" name="AutoShape 5"/>
          <p:cNvSpPr>
            <a:spLocks/>
          </p:cNvSpPr>
          <p:nvPr/>
        </p:nvSpPr>
        <p:spPr bwMode="auto">
          <a:xfrm>
            <a:off x="4702293" y="4792215"/>
            <a:ext cx="190500" cy="1003300"/>
          </a:xfrm>
          <a:prstGeom prst="rightBrace">
            <a:avLst>
              <a:gd name="adj1" fmla="val 43889"/>
              <a:gd name="adj2" fmla="val 50000"/>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endParaRPr lang="en-US" altLang="en-US">
              <a:solidFill>
                <a:srgbClr val="002060"/>
              </a:solidFill>
            </a:endParaRPr>
          </a:p>
        </p:txBody>
      </p:sp>
      <p:sp>
        <p:nvSpPr>
          <p:cNvPr id="48134" name="Text Box 6"/>
          <p:cNvSpPr txBox="1">
            <a:spLocks noChangeArrowheads="1"/>
          </p:cNvSpPr>
          <p:nvPr/>
        </p:nvSpPr>
        <p:spPr bwMode="auto">
          <a:xfrm>
            <a:off x="4930893" y="5101777"/>
            <a:ext cx="29674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dirty="0">
                <a:solidFill>
                  <a:srgbClr val="002060"/>
                </a:solidFill>
              </a:rPr>
              <a:t>Physical redo of steps in insert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Operation Logging (Cont.)</a:t>
            </a:r>
          </a:p>
        </p:txBody>
      </p:sp>
      <p:sp>
        <p:nvSpPr>
          <p:cNvPr id="49155" name="Rectangle 3"/>
          <p:cNvSpPr>
            <a:spLocks noGrp="1" noChangeArrowheads="1"/>
          </p:cNvSpPr>
          <p:nvPr>
            <p:ph idx="1"/>
          </p:nvPr>
        </p:nvSpPr>
        <p:spPr>
          <a:xfrm>
            <a:off x="683581" y="1102497"/>
            <a:ext cx="7714696" cy="5367972"/>
          </a:xfrm>
        </p:spPr>
        <p:txBody>
          <a:bodyPr/>
          <a:lstStyle/>
          <a:p>
            <a:r>
              <a:rPr lang="en-US" altLang="en-US" dirty="0"/>
              <a:t>If crash/rollback occurs before operation completes:</a:t>
            </a:r>
          </a:p>
          <a:p>
            <a:pPr lvl="1"/>
            <a:r>
              <a:rPr lang="en-US" altLang="en-US" dirty="0"/>
              <a:t>the </a:t>
            </a:r>
            <a:r>
              <a:rPr lang="en-US" altLang="en-US" b="1" dirty="0"/>
              <a:t>operation-end</a:t>
            </a:r>
            <a:r>
              <a:rPr lang="en-US" altLang="en-US" dirty="0"/>
              <a:t> log record is not found, and </a:t>
            </a:r>
          </a:p>
          <a:p>
            <a:pPr lvl="1"/>
            <a:r>
              <a:rPr lang="en-US" altLang="en-US" dirty="0"/>
              <a:t>the physical undo information is used to undo operation.</a:t>
            </a:r>
          </a:p>
          <a:p>
            <a:r>
              <a:rPr lang="en-US" altLang="en-US" dirty="0"/>
              <a:t>If crash/rollback occurs after the operation completes:</a:t>
            </a:r>
          </a:p>
          <a:p>
            <a:pPr lvl="1"/>
            <a:r>
              <a:rPr lang="en-US" altLang="en-US" dirty="0"/>
              <a:t>the </a:t>
            </a:r>
            <a:r>
              <a:rPr lang="en-US" altLang="en-US" b="1" dirty="0"/>
              <a:t>operation-end</a:t>
            </a:r>
            <a:r>
              <a:rPr lang="en-US" altLang="en-US" dirty="0"/>
              <a:t> log record is found, and in this case</a:t>
            </a:r>
          </a:p>
          <a:p>
            <a:pPr lvl="1"/>
            <a:r>
              <a:rPr lang="en-US" altLang="en-US" dirty="0">
                <a:solidFill>
                  <a:srgbClr val="FF0000"/>
                </a:solidFill>
              </a:rPr>
              <a:t>logical undo </a:t>
            </a:r>
            <a:r>
              <a:rPr lang="en-US" altLang="en-US" dirty="0"/>
              <a:t>is performed using </a:t>
            </a:r>
            <a:r>
              <a:rPr lang="en-US" altLang="en-US" i="1" dirty="0"/>
              <a:t>U</a:t>
            </a:r>
            <a:r>
              <a:rPr lang="en-US" altLang="en-US" dirty="0"/>
              <a:t>;  the </a:t>
            </a:r>
            <a:r>
              <a:rPr lang="en-US" altLang="en-US" dirty="0">
                <a:solidFill>
                  <a:srgbClr val="FF0000"/>
                </a:solidFill>
              </a:rPr>
              <a:t>physical undo </a:t>
            </a:r>
            <a:r>
              <a:rPr lang="en-US" altLang="en-US" dirty="0"/>
              <a:t>information for the operation is ignored.</a:t>
            </a:r>
          </a:p>
          <a:p>
            <a:r>
              <a:rPr lang="en-US" altLang="en-US" u="sng" dirty="0"/>
              <a:t>Redo of operation (after crash) still uses </a:t>
            </a:r>
            <a:r>
              <a:rPr lang="en-US" altLang="en-US" u="sng" dirty="0">
                <a:solidFill>
                  <a:srgbClr val="FF0000"/>
                </a:solidFill>
              </a:rPr>
              <a:t>physical redo information</a:t>
            </a:r>
            <a:r>
              <a:rPr lang="en-US" altLang="en-US" dirty="0"/>
              <a:t>.</a:t>
            </a:r>
          </a:p>
          <a:p>
            <a:endParaRPr lang="en-US" alt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Transaction Rollback with Logical Undo</a:t>
            </a:r>
          </a:p>
        </p:txBody>
      </p:sp>
      <p:sp>
        <p:nvSpPr>
          <p:cNvPr id="50179" name="Rectangle 3"/>
          <p:cNvSpPr>
            <a:spLocks noGrp="1" noChangeArrowheads="1"/>
          </p:cNvSpPr>
          <p:nvPr>
            <p:ph idx="1"/>
          </p:nvPr>
        </p:nvSpPr>
        <p:spPr>
          <a:xfrm>
            <a:off x="692458" y="1102497"/>
            <a:ext cx="7741328" cy="5367972"/>
          </a:xfrm>
          <a:prstGeom prst="rect">
            <a:avLst/>
          </a:prstGeom>
        </p:spPr>
        <p:txBody>
          <a:bodyPr/>
          <a:lstStyle/>
          <a:p>
            <a:pPr marL="381000" indent="-381000">
              <a:buFont typeface="Monotype Sorts" charset="2"/>
              <a:buNone/>
            </a:pPr>
            <a:r>
              <a:rPr lang="en-US" altLang="en-US" dirty="0"/>
              <a:t>Rollback of transaction </a:t>
            </a:r>
            <a:r>
              <a:rPr lang="en-US" altLang="en-US" i="1" dirty="0" err="1"/>
              <a:t>T</a:t>
            </a:r>
            <a:r>
              <a:rPr lang="en-US" altLang="en-US" i="1" baseline="-25000" dirty="0" err="1"/>
              <a:t>i</a:t>
            </a:r>
            <a:r>
              <a:rPr lang="en-US" altLang="en-US" i="1" dirty="0"/>
              <a:t> </a:t>
            </a:r>
            <a:r>
              <a:rPr lang="en-US" altLang="en-US" dirty="0"/>
              <a:t>is done as follows: </a:t>
            </a:r>
          </a:p>
          <a:p>
            <a:pPr marL="381000" indent="-381000"/>
            <a:r>
              <a:rPr lang="en-US" altLang="en-US" dirty="0"/>
              <a:t>Scan the log backwards </a:t>
            </a:r>
          </a:p>
          <a:p>
            <a:pPr marL="381000" indent="-381000"/>
            <a:endParaRPr lang="en-US" altLang="en-US" sz="400" dirty="0"/>
          </a:p>
          <a:p>
            <a:pPr marL="457200" lvl="1" indent="0">
              <a:spcBef>
                <a:spcPts val="0"/>
              </a:spcBef>
              <a:buNone/>
            </a:pPr>
            <a:r>
              <a:rPr lang="en-US" altLang="en-US" dirty="0">
                <a:solidFill>
                  <a:srgbClr val="FF9900"/>
                </a:solidFill>
              </a:rPr>
              <a:t>1.   </a:t>
            </a:r>
            <a:r>
              <a:rPr lang="en-US" altLang="en-US" dirty="0"/>
              <a:t>If a log record &lt;</a:t>
            </a:r>
            <a:r>
              <a:rPr lang="en-US" altLang="en-US" i="1" dirty="0" err="1"/>
              <a:t>T</a:t>
            </a:r>
            <a:r>
              <a:rPr lang="en-US" altLang="en-US" i="1" baseline="-25000" dirty="0" err="1"/>
              <a:t>i</a:t>
            </a:r>
            <a:r>
              <a:rPr lang="en-US" altLang="en-US" i="1" dirty="0"/>
              <a:t>, X, V</a:t>
            </a:r>
            <a:r>
              <a:rPr lang="en-US" altLang="en-US" baseline="-25000" dirty="0"/>
              <a:t>1</a:t>
            </a:r>
            <a:r>
              <a:rPr lang="en-US" altLang="en-US" i="1" dirty="0"/>
              <a:t>, V</a:t>
            </a:r>
            <a:r>
              <a:rPr lang="en-US" altLang="en-US" baseline="-25000" dirty="0"/>
              <a:t>2</a:t>
            </a:r>
            <a:r>
              <a:rPr lang="en-US" altLang="en-US" dirty="0"/>
              <a:t>&gt; is found, perform the undo and log a al </a:t>
            </a:r>
          </a:p>
          <a:p>
            <a:pPr marL="457200" lvl="1" indent="0">
              <a:spcBef>
                <a:spcPts val="0"/>
              </a:spcBef>
              <a:buNone/>
            </a:pPr>
            <a:r>
              <a:rPr lang="en-US" altLang="en-US" dirty="0"/>
              <a:t>      &lt;</a:t>
            </a:r>
            <a:r>
              <a:rPr lang="en-US" altLang="en-US" i="1" dirty="0" err="1"/>
              <a:t>T</a:t>
            </a:r>
            <a:r>
              <a:rPr lang="en-US" altLang="en-US" i="1" baseline="-25000" dirty="0" err="1"/>
              <a:t>i</a:t>
            </a:r>
            <a:r>
              <a:rPr lang="en-US" altLang="en-US" i="1" dirty="0"/>
              <a:t>, X, V</a:t>
            </a:r>
            <a:r>
              <a:rPr lang="en-US" altLang="en-US" i="1" baseline="-25000" dirty="0"/>
              <a:t>1</a:t>
            </a:r>
            <a:r>
              <a:rPr lang="en-US" altLang="en-US" dirty="0"/>
              <a:t>&gt;.</a:t>
            </a:r>
          </a:p>
          <a:p>
            <a:pPr marL="457200" lvl="1" indent="0">
              <a:buNone/>
            </a:pPr>
            <a:r>
              <a:rPr lang="en-US" altLang="en-US" dirty="0">
                <a:solidFill>
                  <a:srgbClr val="FF9900"/>
                </a:solidFill>
              </a:rPr>
              <a:t>2.   </a:t>
            </a:r>
            <a:r>
              <a:rPr lang="en-US" altLang="en-US" dirty="0"/>
              <a:t>If a &lt;</a:t>
            </a:r>
            <a:r>
              <a:rPr lang="en-US" altLang="en-US" i="1" dirty="0" err="1"/>
              <a:t>T</a:t>
            </a:r>
            <a:r>
              <a:rPr lang="en-US" altLang="en-US" i="1" baseline="-25000" dirty="0" err="1"/>
              <a:t>i</a:t>
            </a:r>
            <a:r>
              <a:rPr lang="en-US" altLang="en-US" i="1" dirty="0"/>
              <a:t>, </a:t>
            </a:r>
            <a:r>
              <a:rPr lang="en-US" altLang="en-US" i="1" dirty="0" err="1"/>
              <a:t>O</a:t>
            </a:r>
            <a:r>
              <a:rPr lang="en-US" altLang="en-US" i="1" baseline="-25000" dirty="0" err="1"/>
              <a:t>j</a:t>
            </a:r>
            <a:r>
              <a:rPr lang="en-US" altLang="en-US" i="1" dirty="0"/>
              <a:t>,</a:t>
            </a:r>
            <a:r>
              <a:rPr lang="en-US" altLang="en-US" dirty="0"/>
              <a:t> </a:t>
            </a:r>
            <a:r>
              <a:rPr lang="en-US" altLang="en-US" b="1" dirty="0"/>
              <a:t> operation-end</a:t>
            </a:r>
            <a:r>
              <a:rPr lang="en-US" altLang="en-US" dirty="0"/>
              <a:t>, </a:t>
            </a:r>
            <a:r>
              <a:rPr lang="en-US" altLang="en-US" i="1" dirty="0"/>
              <a:t>U</a:t>
            </a:r>
            <a:r>
              <a:rPr lang="en-US" altLang="en-US" dirty="0"/>
              <a:t>&gt; record is found</a:t>
            </a:r>
          </a:p>
          <a:p>
            <a:pPr marL="1200150" lvl="2" indent="-342900"/>
            <a:r>
              <a:rPr lang="en-US" altLang="en-US" dirty="0"/>
              <a:t>Rollback the operation logically using  the undo information </a:t>
            </a:r>
            <a:r>
              <a:rPr lang="en-US" altLang="en-US" i="1" dirty="0"/>
              <a:t>U</a:t>
            </a:r>
            <a:r>
              <a:rPr lang="en-US" altLang="en-US" dirty="0"/>
              <a:t>. </a:t>
            </a:r>
          </a:p>
          <a:p>
            <a:pPr marL="1543050" lvl="3" indent="-342900"/>
            <a:r>
              <a:rPr lang="en-US" altLang="en-US" dirty="0"/>
              <a:t>Updates performed during roll back are logged just like during normal operation execution.  </a:t>
            </a:r>
          </a:p>
          <a:p>
            <a:pPr marL="1543050" lvl="3" indent="-342900"/>
            <a:r>
              <a:rPr lang="en-US" altLang="en-US" dirty="0"/>
              <a:t>At the end of the operation rollback, instead of logging an </a:t>
            </a:r>
            <a:r>
              <a:rPr lang="en-US" altLang="en-US" b="1" dirty="0"/>
              <a:t> operation-end</a:t>
            </a:r>
            <a:r>
              <a:rPr lang="en-US" altLang="en-US" dirty="0"/>
              <a:t> record, generate a record </a:t>
            </a:r>
          </a:p>
          <a:p>
            <a:pPr marL="1200150" lvl="2" indent="-342900">
              <a:buFont typeface="Webdings" panose="05030102010509060703" pitchFamily="18" charset="2"/>
              <a:buNone/>
            </a:pPr>
            <a:r>
              <a:rPr lang="en-US" altLang="en-US" dirty="0"/>
              <a:t>       	&lt;</a:t>
            </a:r>
            <a:r>
              <a:rPr lang="en-US" altLang="en-US" i="1" dirty="0" err="1"/>
              <a:t>T</a:t>
            </a:r>
            <a:r>
              <a:rPr lang="en-US" altLang="en-US" i="1" baseline="-25000" dirty="0" err="1"/>
              <a:t>i</a:t>
            </a:r>
            <a:r>
              <a:rPr lang="en-US" altLang="en-US" i="1" dirty="0"/>
              <a:t>, </a:t>
            </a:r>
            <a:r>
              <a:rPr lang="en-US" altLang="en-US" i="1" dirty="0" err="1"/>
              <a:t>O</a:t>
            </a:r>
            <a:r>
              <a:rPr lang="en-US" altLang="en-US" i="1" baseline="-25000" dirty="0" err="1"/>
              <a:t>j</a:t>
            </a:r>
            <a:r>
              <a:rPr lang="en-US" altLang="en-US" i="1" dirty="0"/>
              <a:t>,</a:t>
            </a:r>
            <a:r>
              <a:rPr lang="en-US" altLang="en-US" b="1" dirty="0"/>
              <a:t> operation-abort</a:t>
            </a:r>
            <a:r>
              <a:rPr lang="en-US" altLang="en-US" dirty="0"/>
              <a:t>&gt;.</a:t>
            </a:r>
          </a:p>
          <a:p>
            <a:pPr marL="1200150" lvl="2" indent="-342900"/>
            <a:r>
              <a:rPr lang="en-US" altLang="en-US" dirty="0">
                <a:solidFill>
                  <a:srgbClr val="FF0000"/>
                </a:solidFill>
              </a:rPr>
              <a:t>Skip </a:t>
            </a:r>
            <a:r>
              <a:rPr lang="en-US" altLang="en-US" dirty="0"/>
              <a:t>all preceding log records for </a:t>
            </a:r>
            <a:r>
              <a:rPr lang="en-US" altLang="en-US" i="1" dirty="0" err="1"/>
              <a:t>T</a:t>
            </a:r>
            <a:r>
              <a:rPr lang="en-US" altLang="en-US" i="1" baseline="-25000" dirty="0" err="1"/>
              <a:t>i</a:t>
            </a:r>
            <a:r>
              <a:rPr lang="en-US" altLang="en-US" dirty="0"/>
              <a:t>  until the record</a:t>
            </a:r>
            <a:br>
              <a:rPr lang="en-US" altLang="en-US" dirty="0"/>
            </a:br>
            <a:r>
              <a:rPr lang="en-US" altLang="en-US" dirty="0"/>
              <a:t> &lt;</a:t>
            </a:r>
            <a:r>
              <a:rPr lang="en-US" altLang="en-US" i="1" dirty="0" err="1"/>
              <a:t>T</a:t>
            </a:r>
            <a:r>
              <a:rPr lang="en-US" altLang="en-US" i="1" baseline="-25000" dirty="0" err="1"/>
              <a:t>i</a:t>
            </a:r>
            <a:r>
              <a:rPr lang="en-US" altLang="en-US" i="1" dirty="0"/>
              <a:t>, </a:t>
            </a:r>
            <a:r>
              <a:rPr lang="en-US" altLang="en-US" i="1" dirty="0" err="1"/>
              <a:t>O</a:t>
            </a:r>
            <a:r>
              <a:rPr lang="en-US" altLang="en-US" i="1" baseline="-25000" dirty="0" err="1"/>
              <a:t>j</a:t>
            </a:r>
            <a:r>
              <a:rPr lang="en-US" altLang="en-US" i="1" dirty="0"/>
              <a:t> </a:t>
            </a:r>
            <a:r>
              <a:rPr lang="en-US" altLang="en-US" b="1" dirty="0"/>
              <a:t>operation-begin</a:t>
            </a:r>
            <a:r>
              <a:rPr lang="en-US" altLang="en-US" dirty="0"/>
              <a:t>&gt;  is found</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603682" y="387531"/>
            <a:ext cx="8602462" cy="340438"/>
          </a:xfrm>
        </p:spPr>
        <p:txBody>
          <a:bodyPr/>
          <a:lstStyle/>
          <a:p>
            <a:pPr>
              <a:defRPr/>
            </a:pPr>
            <a:r>
              <a:rPr lang="en-US" sz="2800" dirty="0">
                <a:effectLst>
                  <a:outerShdw blurRad="38100" dist="38100" dir="2700000" algn="tl">
                    <a:srgbClr val="C0C0C0"/>
                  </a:outerShdw>
                </a:effectLst>
              </a:rPr>
              <a:t>Transaction Rollback with Logical Undo (Cont.)</a:t>
            </a:r>
          </a:p>
        </p:txBody>
      </p:sp>
      <p:sp>
        <p:nvSpPr>
          <p:cNvPr id="51203" name="Rectangle 3"/>
          <p:cNvSpPr>
            <a:spLocks noGrp="1" noChangeArrowheads="1"/>
          </p:cNvSpPr>
          <p:nvPr>
            <p:ph idx="1"/>
          </p:nvPr>
        </p:nvSpPr>
        <p:spPr>
          <a:xfrm>
            <a:off x="692458" y="1102497"/>
            <a:ext cx="7714695" cy="5367972"/>
          </a:xfrm>
          <a:prstGeom prst="rect">
            <a:avLst/>
          </a:prstGeom>
        </p:spPr>
        <p:txBody>
          <a:bodyPr/>
          <a:lstStyle/>
          <a:p>
            <a:pPr marL="381000" indent="-381000"/>
            <a:r>
              <a:rPr lang="en-US" altLang="en-US" dirty="0"/>
              <a:t>Transaction rollback, scanning the log backwards (cont.):</a:t>
            </a:r>
          </a:p>
          <a:p>
            <a:pPr marL="457200" lvl="1" indent="0">
              <a:buNone/>
            </a:pPr>
            <a:r>
              <a:rPr lang="en-US" altLang="en-US" dirty="0">
                <a:solidFill>
                  <a:srgbClr val="FF9900"/>
                </a:solidFill>
              </a:rPr>
              <a:t>3.</a:t>
            </a:r>
            <a:r>
              <a:rPr lang="en-US" altLang="en-US" dirty="0"/>
              <a:t>   If a redo-only record is found ignore it</a:t>
            </a:r>
          </a:p>
          <a:p>
            <a:pPr marL="457200" lvl="1" indent="0">
              <a:buNone/>
            </a:pPr>
            <a:r>
              <a:rPr lang="en-US" altLang="en-US" dirty="0">
                <a:solidFill>
                  <a:srgbClr val="FF9900"/>
                </a:solidFill>
              </a:rPr>
              <a:t>4.</a:t>
            </a:r>
            <a:r>
              <a:rPr lang="en-US" altLang="en-US" dirty="0"/>
              <a:t>   If a &lt;</a:t>
            </a:r>
            <a:r>
              <a:rPr lang="en-US" altLang="en-US" i="1" dirty="0" err="1"/>
              <a:t>T</a:t>
            </a:r>
            <a:r>
              <a:rPr lang="en-US" altLang="en-US" i="1" baseline="-25000" dirty="0" err="1"/>
              <a:t>i</a:t>
            </a:r>
            <a:r>
              <a:rPr lang="en-US" altLang="en-US" i="1" dirty="0"/>
              <a:t>, </a:t>
            </a:r>
            <a:r>
              <a:rPr lang="en-US" altLang="en-US" i="1" dirty="0" err="1"/>
              <a:t>O</a:t>
            </a:r>
            <a:r>
              <a:rPr lang="en-US" altLang="en-US" i="1" baseline="-25000" dirty="0" err="1"/>
              <a:t>j</a:t>
            </a:r>
            <a:r>
              <a:rPr lang="en-US" altLang="en-US" i="1" dirty="0"/>
              <a:t>,</a:t>
            </a:r>
            <a:r>
              <a:rPr lang="en-US" altLang="en-US" dirty="0"/>
              <a:t> </a:t>
            </a:r>
            <a:r>
              <a:rPr lang="en-US" altLang="en-US" b="1" dirty="0"/>
              <a:t>operation-abort</a:t>
            </a:r>
            <a:r>
              <a:rPr lang="en-US" altLang="en-US" dirty="0"/>
              <a:t>&gt; record is found:</a:t>
            </a:r>
          </a:p>
          <a:p>
            <a:pPr lvl="2">
              <a:buFont typeface="Wingdings" panose="05000000000000000000" pitchFamily="2" charset="2"/>
              <a:buChar char="Ø"/>
            </a:pPr>
            <a:r>
              <a:rPr lang="en-US" altLang="en-US" dirty="0"/>
              <a:t>skip all preceding log records for </a:t>
            </a:r>
            <a:r>
              <a:rPr lang="en-US" altLang="en-US" i="1" dirty="0" err="1"/>
              <a:t>T</a:t>
            </a:r>
            <a:r>
              <a:rPr lang="en-US" altLang="en-US" i="1" baseline="-25000" dirty="0" err="1"/>
              <a:t>i</a:t>
            </a:r>
            <a:r>
              <a:rPr lang="en-US" altLang="en-US" i="1" dirty="0"/>
              <a:t> </a:t>
            </a:r>
            <a:r>
              <a:rPr lang="en-US" altLang="en-US" dirty="0"/>
              <a:t> until the record </a:t>
            </a:r>
            <a:br>
              <a:rPr lang="en-US" altLang="en-US" dirty="0"/>
            </a:br>
            <a:r>
              <a:rPr lang="en-US" altLang="en-US" dirty="0"/>
              <a:t>&lt;</a:t>
            </a:r>
            <a:r>
              <a:rPr lang="en-US" altLang="en-US" i="1" dirty="0" err="1"/>
              <a:t>T</a:t>
            </a:r>
            <a:r>
              <a:rPr lang="en-US" altLang="en-US" i="1" baseline="-25000" dirty="0" err="1"/>
              <a:t>i</a:t>
            </a:r>
            <a:r>
              <a:rPr lang="en-US" altLang="en-US" i="1" dirty="0"/>
              <a:t>, </a:t>
            </a:r>
            <a:r>
              <a:rPr lang="en-US" altLang="en-US" i="1" dirty="0" err="1"/>
              <a:t>O</a:t>
            </a:r>
            <a:r>
              <a:rPr lang="en-US" altLang="en-US" i="1" baseline="-25000" dirty="0" err="1"/>
              <a:t>j</a:t>
            </a:r>
            <a:r>
              <a:rPr lang="en-US" altLang="en-US" dirty="0"/>
              <a:t>,</a:t>
            </a:r>
            <a:r>
              <a:rPr lang="en-US" altLang="en-US" b="1" dirty="0"/>
              <a:t> operation-begi</a:t>
            </a:r>
            <a:r>
              <a:rPr lang="en-US" altLang="en-US" dirty="0"/>
              <a:t>n&gt; is found.</a:t>
            </a:r>
          </a:p>
          <a:p>
            <a:pPr marL="457200" lvl="1" indent="0">
              <a:buNone/>
            </a:pPr>
            <a:r>
              <a:rPr lang="en-US" altLang="en-US" dirty="0">
                <a:solidFill>
                  <a:srgbClr val="FF9900"/>
                </a:solidFill>
              </a:rPr>
              <a:t>5.   </a:t>
            </a:r>
            <a:r>
              <a:rPr lang="en-US" altLang="en-US" dirty="0"/>
              <a:t>Stop the scan when the record &lt;</a:t>
            </a:r>
            <a:r>
              <a:rPr lang="en-US" altLang="en-US" i="1" dirty="0" err="1"/>
              <a:t>T</a:t>
            </a:r>
            <a:r>
              <a:rPr lang="en-US" altLang="en-US" i="1" baseline="-25000" dirty="0" err="1"/>
              <a:t>i</a:t>
            </a:r>
            <a:r>
              <a:rPr lang="en-US" altLang="en-US" i="1" dirty="0"/>
              <a:t>,</a:t>
            </a:r>
            <a:r>
              <a:rPr lang="en-US" altLang="en-US" dirty="0"/>
              <a:t> start&gt; is found</a:t>
            </a:r>
          </a:p>
          <a:p>
            <a:pPr marL="457200" lvl="1" indent="0">
              <a:buNone/>
            </a:pPr>
            <a:r>
              <a:rPr lang="en-US" altLang="en-US" dirty="0">
                <a:solidFill>
                  <a:srgbClr val="FF9900"/>
                </a:solidFill>
              </a:rPr>
              <a:t>6.</a:t>
            </a:r>
            <a:r>
              <a:rPr lang="en-US" altLang="en-US" dirty="0"/>
              <a:t>   Add a &lt;</a:t>
            </a:r>
            <a:r>
              <a:rPr lang="en-US" altLang="en-US" i="1" dirty="0" err="1"/>
              <a:t>T</a:t>
            </a:r>
            <a:r>
              <a:rPr lang="en-US" altLang="en-US" i="1" baseline="-25000" dirty="0" err="1"/>
              <a:t>i</a:t>
            </a:r>
            <a:r>
              <a:rPr lang="en-US" altLang="en-US" i="1" dirty="0"/>
              <a:t>,</a:t>
            </a:r>
            <a:r>
              <a:rPr lang="en-US" altLang="en-US" dirty="0"/>
              <a:t> </a:t>
            </a:r>
            <a:r>
              <a:rPr lang="en-US" altLang="en-US" b="1" dirty="0"/>
              <a:t> abort</a:t>
            </a:r>
            <a:r>
              <a:rPr lang="en-US" altLang="en-US" dirty="0"/>
              <a:t>&gt; record to the log</a:t>
            </a:r>
          </a:p>
          <a:p>
            <a:pPr marL="381000" indent="-381000">
              <a:buFont typeface="Monotype Sorts" charset="2"/>
              <a:buNone/>
            </a:pPr>
            <a:r>
              <a:rPr lang="en-US" altLang="en-US" dirty="0"/>
              <a:t>Some points to note:</a:t>
            </a:r>
          </a:p>
          <a:p>
            <a:pPr marL="381000" indent="-381000"/>
            <a:r>
              <a:rPr lang="en-US" altLang="en-US" dirty="0"/>
              <a:t>Cases 3 and 4 above can occur only if the database crashes while a  transaction is being rolled back.</a:t>
            </a:r>
          </a:p>
          <a:p>
            <a:pPr marL="381000" indent="-381000"/>
            <a:r>
              <a:rPr lang="en-US" altLang="en-US" dirty="0"/>
              <a:t>Skipping of log records as in case 4 is important to prevent multiple rollback of the same operation.</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Transaction Rollback with Logical Undo</a:t>
            </a:r>
          </a:p>
        </p:txBody>
      </p:sp>
      <p:sp>
        <p:nvSpPr>
          <p:cNvPr id="52228" name="Rectangle 3"/>
          <p:cNvSpPr>
            <a:spLocks noGrp="1" noChangeArrowheads="1"/>
          </p:cNvSpPr>
          <p:nvPr>
            <p:ph idx="1"/>
          </p:nvPr>
        </p:nvSpPr>
        <p:spPr>
          <a:xfrm>
            <a:off x="768350" y="1222375"/>
            <a:ext cx="4292600" cy="590550"/>
          </a:xfrm>
        </p:spPr>
        <p:txBody>
          <a:bodyPr/>
          <a:lstStyle/>
          <a:p>
            <a:pPr>
              <a:lnSpc>
                <a:spcPct val="90000"/>
              </a:lnSpc>
            </a:pPr>
            <a:r>
              <a:rPr lang="en-US" altLang="en-US" b="1" dirty="0"/>
              <a:t>Transaction rollback during normal operation</a:t>
            </a:r>
          </a:p>
        </p:txBody>
      </p:sp>
      <p:pic>
        <p:nvPicPr>
          <p:cNvPr id="3" name="Graphic 2">
            <a:extLst>
              <a:ext uri="{FF2B5EF4-FFF2-40B4-BE49-F238E27FC236}">
                <a16:creationId xmlns:a16="http://schemas.microsoft.com/office/drawing/2014/main" xmlns="" id="{C9A7D6C3-7273-40D1-B450-05EC8632BF7A}"/>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931477" y="891602"/>
            <a:ext cx="7351389" cy="5596284"/>
          </a:xfrm>
          <a:prstGeom prst="rect">
            <a:avLst/>
          </a:prstGeom>
        </p:spPr>
      </p:pic>
    </p:spTree>
    <p:extLst>
      <p:ext uri="{BB962C8B-B14F-4D97-AF65-F5344CB8AC3E}">
        <p14:creationId xmlns:p14="http://schemas.microsoft.com/office/powerpoint/2010/main" val="123050366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Failure Recovery with Logical Undo</a:t>
            </a:r>
          </a:p>
        </p:txBody>
      </p:sp>
      <p:pic>
        <p:nvPicPr>
          <p:cNvPr id="3" name="Content Placeholder 2">
            <a:extLst>
              <a:ext uri="{FF2B5EF4-FFF2-40B4-BE49-F238E27FC236}">
                <a16:creationId xmlns:a16="http://schemas.microsoft.com/office/drawing/2014/main" xmlns="" id="{690D1147-966B-4D5B-A50A-E3D83E969895}"/>
              </a:ext>
            </a:extLst>
          </p:cNvPr>
          <p:cNvPicPr>
            <a:picLocks noGrp="1" noChangeAspect="1"/>
          </p:cNvPicPr>
          <p:nvPr>
            <p:ph idx="1"/>
          </p:nvPr>
        </p:nvPicPr>
        <p:blipFill>
          <a:blip r:embed="rId2">
            <a:extLst>
              <a:ext uri="{96DAC541-7B7A-43D3-8B79-37D633B846F1}">
                <asvg:svgBlip xmlns="" xmlns:asvg="http://schemas.microsoft.com/office/drawing/2016/SVG/main" r:embed="rId3"/>
              </a:ext>
            </a:extLst>
          </a:blip>
          <a:stretch>
            <a:fillRect/>
          </a:stretch>
        </p:blipFill>
        <p:spPr>
          <a:xfrm>
            <a:off x="768349" y="816430"/>
            <a:ext cx="7651631" cy="5614306"/>
          </a:xfrm>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Recovery Algorithm with Logical Undo</a:t>
            </a:r>
          </a:p>
        </p:txBody>
      </p:sp>
      <p:sp>
        <p:nvSpPr>
          <p:cNvPr id="55299" name="Rectangle 3"/>
          <p:cNvSpPr>
            <a:spLocks noGrp="1" noChangeArrowheads="1"/>
          </p:cNvSpPr>
          <p:nvPr>
            <p:ph idx="1"/>
          </p:nvPr>
        </p:nvSpPr>
        <p:spPr>
          <a:xfrm>
            <a:off x="692458" y="1102497"/>
            <a:ext cx="7670307" cy="5367972"/>
          </a:xfrm>
          <a:prstGeom prst="rect">
            <a:avLst/>
          </a:prstGeom>
        </p:spPr>
        <p:txBody>
          <a:bodyPr/>
          <a:lstStyle/>
          <a:p>
            <a:pPr marL="0" indent="0">
              <a:lnSpc>
                <a:spcPct val="90000"/>
              </a:lnSpc>
              <a:buFont typeface="Monotype Sorts" charset="2"/>
              <a:buNone/>
            </a:pPr>
            <a:r>
              <a:rPr lang="en-US" altLang="en-US" b="1" dirty="0"/>
              <a:t>Basically same as earlier algorithm, except for changes described earlier for transaction rollback</a:t>
            </a:r>
          </a:p>
          <a:p>
            <a:pPr marL="381000" indent="-381000">
              <a:lnSpc>
                <a:spcPct val="90000"/>
              </a:lnSpc>
              <a:buFont typeface="Monotype Sorts" charset="2"/>
              <a:buNone/>
            </a:pPr>
            <a:endParaRPr lang="en-US" altLang="en-US" sz="400" b="1" dirty="0"/>
          </a:p>
          <a:p>
            <a:pPr marL="0" indent="0">
              <a:lnSpc>
                <a:spcPct val="90000"/>
              </a:lnSpc>
              <a:spcBef>
                <a:spcPts val="0"/>
              </a:spcBef>
              <a:buNone/>
            </a:pPr>
            <a:r>
              <a:rPr lang="en-US" altLang="en-US" dirty="0"/>
              <a:t>   1.   (</a:t>
            </a:r>
            <a:r>
              <a:rPr lang="en-US" altLang="en-US" b="1" dirty="0">
                <a:solidFill>
                  <a:srgbClr val="002060"/>
                </a:solidFill>
              </a:rPr>
              <a:t>Redo phase</a:t>
            </a:r>
            <a:r>
              <a:rPr lang="en-US" altLang="en-US" dirty="0"/>
              <a:t>): Scan log forward from last &lt; </a:t>
            </a:r>
            <a:r>
              <a:rPr lang="en-US" altLang="en-US" b="1" dirty="0"/>
              <a:t>checkpoint</a:t>
            </a:r>
            <a:r>
              <a:rPr lang="en-US" altLang="en-US" i="1" dirty="0"/>
              <a:t> L</a:t>
            </a:r>
            <a:r>
              <a:rPr lang="en-US" altLang="en-US" dirty="0"/>
              <a:t>&gt; record till </a:t>
            </a:r>
          </a:p>
          <a:p>
            <a:pPr marL="0" indent="0">
              <a:lnSpc>
                <a:spcPct val="90000"/>
              </a:lnSpc>
              <a:spcBef>
                <a:spcPts val="0"/>
              </a:spcBef>
              <a:buNone/>
            </a:pPr>
            <a:r>
              <a:rPr lang="en-US" altLang="en-US" dirty="0"/>
              <a:t>         end of log</a:t>
            </a:r>
          </a:p>
          <a:p>
            <a:pPr marL="457200" lvl="1" indent="0">
              <a:lnSpc>
                <a:spcPct val="90000"/>
              </a:lnSpc>
              <a:buNone/>
            </a:pPr>
            <a:r>
              <a:rPr lang="en-US" altLang="en-US" dirty="0">
                <a:solidFill>
                  <a:srgbClr val="FF9900"/>
                </a:solidFill>
              </a:rPr>
              <a:t>1.   </a:t>
            </a:r>
            <a:r>
              <a:rPr lang="en-US" altLang="en-US" b="1" dirty="0">
                <a:solidFill>
                  <a:srgbClr val="002060"/>
                </a:solidFill>
              </a:rPr>
              <a:t>Repeat history</a:t>
            </a:r>
            <a:r>
              <a:rPr lang="en-US" altLang="en-US" dirty="0">
                <a:solidFill>
                  <a:srgbClr val="002060"/>
                </a:solidFill>
              </a:rPr>
              <a:t> </a:t>
            </a:r>
            <a:r>
              <a:rPr lang="en-US" altLang="en-US" dirty="0"/>
              <a:t>by physically redoing all updates of  all transactions, </a:t>
            </a:r>
          </a:p>
          <a:p>
            <a:pPr marL="457200" lvl="1" indent="0">
              <a:lnSpc>
                <a:spcPct val="90000"/>
              </a:lnSpc>
              <a:buNone/>
            </a:pPr>
            <a:r>
              <a:rPr lang="en-US" altLang="en-US" dirty="0">
                <a:solidFill>
                  <a:srgbClr val="FF9900"/>
                </a:solidFill>
              </a:rPr>
              <a:t>2.   </a:t>
            </a:r>
            <a:r>
              <a:rPr lang="en-US" altLang="en-US" dirty="0"/>
              <a:t>Create an undo-list during the scan as follows</a:t>
            </a:r>
          </a:p>
          <a:p>
            <a:pPr marL="1200150" lvl="2" indent="-342900">
              <a:lnSpc>
                <a:spcPct val="90000"/>
              </a:lnSpc>
            </a:pPr>
            <a:r>
              <a:rPr lang="en-US" altLang="en-US" i="1" dirty="0"/>
              <a:t>undo-list</a:t>
            </a:r>
            <a:r>
              <a:rPr lang="en-US" altLang="en-US" dirty="0"/>
              <a:t> is set to </a:t>
            </a:r>
            <a:r>
              <a:rPr lang="en-US" altLang="en-US" i="1" dirty="0"/>
              <a:t>L</a:t>
            </a:r>
            <a:r>
              <a:rPr lang="en-US" altLang="en-US" dirty="0"/>
              <a:t> initially</a:t>
            </a:r>
          </a:p>
          <a:p>
            <a:pPr marL="1200150" lvl="2" indent="-342900">
              <a:lnSpc>
                <a:spcPct val="90000"/>
              </a:lnSpc>
            </a:pPr>
            <a:r>
              <a:rPr lang="en-US" altLang="en-US" dirty="0"/>
              <a:t>Whenever &lt;</a:t>
            </a:r>
            <a:r>
              <a:rPr lang="en-US" altLang="en-US" i="1" dirty="0" err="1"/>
              <a:t>T</a:t>
            </a:r>
            <a:r>
              <a:rPr lang="en-US" altLang="en-US" i="1" baseline="-25000" dirty="0" err="1"/>
              <a:t>i</a:t>
            </a:r>
            <a:r>
              <a:rPr lang="en-US" altLang="en-US" dirty="0"/>
              <a:t> </a:t>
            </a:r>
            <a:r>
              <a:rPr lang="en-US" altLang="en-US" b="1" dirty="0"/>
              <a:t>start</a:t>
            </a:r>
            <a:r>
              <a:rPr lang="en-US" altLang="en-US" dirty="0"/>
              <a:t>&gt; is found </a:t>
            </a:r>
            <a:r>
              <a:rPr lang="en-US" altLang="en-US" i="1" dirty="0" err="1"/>
              <a:t>T</a:t>
            </a:r>
            <a:r>
              <a:rPr lang="en-US" altLang="en-US" i="1" baseline="-25000" dirty="0" err="1"/>
              <a:t>i</a:t>
            </a:r>
            <a:r>
              <a:rPr lang="en-US" altLang="en-US" i="1" dirty="0"/>
              <a:t> </a:t>
            </a:r>
            <a:r>
              <a:rPr lang="en-US" altLang="en-US" dirty="0"/>
              <a:t>is added to </a:t>
            </a:r>
            <a:r>
              <a:rPr lang="en-US" altLang="en-US" i="1" dirty="0"/>
              <a:t>undo-list</a:t>
            </a:r>
            <a:endParaRPr lang="en-US" altLang="en-US" dirty="0"/>
          </a:p>
          <a:p>
            <a:pPr marL="1200150" lvl="2" indent="-342900">
              <a:lnSpc>
                <a:spcPct val="90000"/>
              </a:lnSpc>
            </a:pPr>
            <a:r>
              <a:rPr lang="en-US" altLang="en-US" dirty="0"/>
              <a:t>Whenever &lt;</a:t>
            </a:r>
            <a:r>
              <a:rPr lang="en-US" altLang="en-US" i="1" dirty="0" err="1"/>
              <a:t>T</a:t>
            </a:r>
            <a:r>
              <a:rPr lang="en-US" altLang="en-US" baseline="-25000" dirty="0" err="1"/>
              <a:t>i</a:t>
            </a:r>
            <a:r>
              <a:rPr lang="en-US" altLang="en-US" dirty="0"/>
              <a:t> </a:t>
            </a:r>
            <a:r>
              <a:rPr lang="en-US" altLang="en-US" b="1" dirty="0"/>
              <a:t>commit</a:t>
            </a:r>
            <a:r>
              <a:rPr lang="en-US" altLang="en-US" dirty="0"/>
              <a:t>&gt; or &lt;</a:t>
            </a:r>
            <a:r>
              <a:rPr lang="en-US" altLang="en-US" i="1" dirty="0" err="1"/>
              <a:t>T</a:t>
            </a:r>
            <a:r>
              <a:rPr lang="en-US" altLang="en-US" i="1" baseline="-25000" dirty="0" err="1"/>
              <a:t>i</a:t>
            </a:r>
            <a:r>
              <a:rPr lang="en-US" altLang="en-US" dirty="0"/>
              <a:t> </a:t>
            </a:r>
            <a:r>
              <a:rPr lang="en-US" altLang="en-US" b="1" dirty="0"/>
              <a:t>abort</a:t>
            </a:r>
            <a:r>
              <a:rPr lang="en-US" altLang="en-US" dirty="0"/>
              <a:t>&gt; is found, </a:t>
            </a:r>
            <a:r>
              <a:rPr lang="en-US" altLang="en-US" i="1" dirty="0" err="1"/>
              <a:t>T</a:t>
            </a:r>
            <a:r>
              <a:rPr lang="en-US" altLang="en-US" i="1" baseline="-25000" dirty="0" err="1"/>
              <a:t>i</a:t>
            </a:r>
            <a:r>
              <a:rPr lang="en-US" altLang="en-US" dirty="0"/>
              <a:t> is deleted from </a:t>
            </a:r>
            <a:r>
              <a:rPr lang="en-US" altLang="en-US" i="1" dirty="0"/>
              <a:t>undo-list</a:t>
            </a:r>
            <a:endParaRPr lang="en-US" altLang="en-US" dirty="0"/>
          </a:p>
          <a:p>
            <a:pPr marL="381000" indent="-381000">
              <a:lnSpc>
                <a:spcPct val="90000"/>
              </a:lnSpc>
              <a:buFont typeface="Monotype Sorts" charset="2"/>
              <a:buNone/>
            </a:pPr>
            <a:r>
              <a:rPr lang="en-US" altLang="en-US" dirty="0"/>
              <a:t>	This brings database to state as of crash, with committed as well as uncommitted transactions having been redone.</a:t>
            </a:r>
          </a:p>
          <a:p>
            <a:pPr marL="381000" indent="-381000">
              <a:lnSpc>
                <a:spcPct val="90000"/>
              </a:lnSpc>
              <a:buFont typeface="Monotype Sorts" charset="2"/>
              <a:buNone/>
            </a:pPr>
            <a:r>
              <a:rPr lang="en-US" altLang="en-US" dirty="0"/>
              <a:t>	Now </a:t>
            </a:r>
            <a:r>
              <a:rPr lang="en-US" altLang="en-US" i="1" dirty="0"/>
              <a:t> undo-list</a:t>
            </a:r>
            <a:r>
              <a:rPr lang="en-US" altLang="en-US" dirty="0"/>
              <a:t> contains transactions that are </a:t>
            </a:r>
            <a:r>
              <a:rPr lang="en-US" altLang="en-US" b="1" dirty="0">
                <a:solidFill>
                  <a:srgbClr val="002060"/>
                </a:solidFill>
              </a:rPr>
              <a:t>incomplete</a:t>
            </a:r>
            <a:r>
              <a:rPr lang="en-US" altLang="en-US" dirty="0"/>
              <a:t>, that is, have neither committed nor been fully rolled back.</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Recovery with Logical Undo (Cont.)</a:t>
            </a:r>
          </a:p>
        </p:txBody>
      </p:sp>
      <p:sp>
        <p:nvSpPr>
          <p:cNvPr id="56323" name="Rectangle 3"/>
          <p:cNvSpPr>
            <a:spLocks noGrp="1" noChangeArrowheads="1"/>
          </p:cNvSpPr>
          <p:nvPr>
            <p:ph idx="1"/>
          </p:nvPr>
        </p:nvSpPr>
        <p:spPr>
          <a:xfrm>
            <a:off x="630314" y="1102497"/>
            <a:ext cx="7741329" cy="5367972"/>
          </a:xfrm>
          <a:prstGeom prst="rect">
            <a:avLst/>
          </a:prstGeom>
        </p:spPr>
        <p:txBody>
          <a:bodyPr/>
          <a:lstStyle/>
          <a:p>
            <a:pPr marL="381000" indent="-381000">
              <a:buFont typeface="Monotype Sorts" charset="2"/>
              <a:buNone/>
            </a:pPr>
            <a:r>
              <a:rPr lang="en-US" altLang="en-US" dirty="0"/>
              <a:t>Recovery from system crash (cont.)</a:t>
            </a:r>
          </a:p>
          <a:p>
            <a:pPr marL="381000" indent="-381000">
              <a:buFont typeface="Monotype Sorts" charset="2"/>
              <a:buNone/>
            </a:pPr>
            <a:endParaRPr lang="en-US" altLang="en-US" sz="400" dirty="0"/>
          </a:p>
          <a:p>
            <a:pPr marL="0" indent="0">
              <a:spcBef>
                <a:spcPts val="0"/>
              </a:spcBef>
              <a:buNone/>
            </a:pPr>
            <a:r>
              <a:rPr lang="en-US" altLang="en-US" dirty="0"/>
              <a:t>  2.   (</a:t>
            </a:r>
            <a:r>
              <a:rPr lang="en-US" altLang="en-US" b="1" dirty="0">
                <a:solidFill>
                  <a:srgbClr val="002060"/>
                </a:solidFill>
              </a:rPr>
              <a:t>Undo phase</a:t>
            </a:r>
            <a:r>
              <a:rPr lang="en-US" altLang="en-US" dirty="0"/>
              <a:t>): Scan log backwards, performing undo on log records of </a:t>
            </a:r>
          </a:p>
          <a:p>
            <a:pPr marL="0" indent="0">
              <a:spcBef>
                <a:spcPts val="0"/>
              </a:spcBef>
              <a:buNone/>
            </a:pPr>
            <a:r>
              <a:rPr lang="en-US" altLang="en-US" dirty="0"/>
              <a:t>        transactions found in</a:t>
            </a:r>
            <a:r>
              <a:rPr lang="en-US" altLang="en-US" i="1" dirty="0"/>
              <a:t> undo-list</a:t>
            </a:r>
            <a:r>
              <a:rPr lang="en-US" altLang="en-US" dirty="0"/>
              <a:t>.  </a:t>
            </a:r>
          </a:p>
          <a:p>
            <a:pPr marL="800100" lvl="1" indent="-342900"/>
            <a:r>
              <a:rPr lang="en-US" altLang="en-US" dirty="0"/>
              <a:t>Log records of transactions being rolled back are processed as described earlier, as they are found</a:t>
            </a:r>
          </a:p>
          <a:p>
            <a:pPr marL="1200150" lvl="2" indent="-342900"/>
            <a:r>
              <a:rPr lang="en-US" altLang="en-US" dirty="0"/>
              <a:t>Single shared scan for all transactions being undone</a:t>
            </a:r>
          </a:p>
          <a:p>
            <a:pPr marL="800100" lvl="1" indent="-342900"/>
            <a:r>
              <a:rPr lang="en-US" altLang="en-US" dirty="0"/>
              <a:t>When &lt;</a:t>
            </a:r>
            <a:r>
              <a:rPr lang="en-US" altLang="en-US" i="1" dirty="0" err="1"/>
              <a:t>T</a:t>
            </a:r>
            <a:r>
              <a:rPr lang="en-US" altLang="en-US" i="1" baseline="-25000" dirty="0" err="1"/>
              <a:t>i</a:t>
            </a:r>
            <a:r>
              <a:rPr lang="en-US" altLang="en-US" dirty="0"/>
              <a:t> </a:t>
            </a:r>
            <a:r>
              <a:rPr lang="en-US" altLang="en-US" b="1" dirty="0"/>
              <a:t> start</a:t>
            </a:r>
            <a:r>
              <a:rPr lang="en-US" altLang="en-US" dirty="0"/>
              <a:t>&gt; is found for a transaction </a:t>
            </a:r>
            <a:r>
              <a:rPr lang="en-US" altLang="en-US" i="1" dirty="0" err="1"/>
              <a:t>T</a:t>
            </a:r>
            <a:r>
              <a:rPr lang="en-US" altLang="en-US" baseline="-25000" dirty="0" err="1"/>
              <a:t>i</a:t>
            </a:r>
            <a:r>
              <a:rPr lang="en-US" altLang="en-US" dirty="0"/>
              <a:t> in </a:t>
            </a:r>
            <a:r>
              <a:rPr lang="en-US" altLang="en-US" i="1" dirty="0"/>
              <a:t> undo-list</a:t>
            </a:r>
            <a:r>
              <a:rPr lang="en-US" altLang="en-US" dirty="0"/>
              <a:t>, write a &lt;</a:t>
            </a:r>
            <a:r>
              <a:rPr lang="en-US" altLang="en-US" i="1" dirty="0" err="1"/>
              <a:t>T</a:t>
            </a:r>
            <a:r>
              <a:rPr lang="en-US" altLang="en-US" i="1" baseline="-25000" dirty="0" err="1"/>
              <a:t>i</a:t>
            </a:r>
            <a:r>
              <a:rPr lang="en-US" altLang="en-US" i="1" dirty="0"/>
              <a:t> </a:t>
            </a:r>
            <a:r>
              <a:rPr lang="en-US" altLang="en-US" b="1" dirty="0"/>
              <a:t>abort</a:t>
            </a:r>
            <a:r>
              <a:rPr lang="en-US" altLang="en-US" dirty="0"/>
              <a:t>&gt; log record.</a:t>
            </a:r>
          </a:p>
          <a:p>
            <a:pPr marL="800100" lvl="1" indent="-342900"/>
            <a:r>
              <a:rPr lang="en-US" altLang="en-US" dirty="0"/>
              <a:t>Stop scan when &lt;</a:t>
            </a:r>
            <a:r>
              <a:rPr lang="en-US" altLang="en-US" i="1" dirty="0" err="1"/>
              <a:t>T</a:t>
            </a:r>
            <a:r>
              <a:rPr lang="en-US" altLang="en-US" i="1" baseline="-25000" dirty="0" err="1"/>
              <a:t>i</a:t>
            </a:r>
            <a:r>
              <a:rPr lang="en-US" altLang="en-US" i="1" dirty="0"/>
              <a:t> </a:t>
            </a:r>
            <a:r>
              <a:rPr lang="en-US" altLang="en-US" b="1" dirty="0"/>
              <a:t>start</a:t>
            </a:r>
            <a:r>
              <a:rPr lang="en-US" altLang="en-US" dirty="0"/>
              <a:t>&gt; records have been found for all </a:t>
            </a:r>
            <a:r>
              <a:rPr lang="en-US" altLang="en-US" i="1" dirty="0" err="1"/>
              <a:t>T</a:t>
            </a:r>
            <a:r>
              <a:rPr lang="en-US" altLang="en-US" i="1" baseline="-25000" dirty="0" err="1"/>
              <a:t>i</a:t>
            </a:r>
            <a:r>
              <a:rPr lang="en-US" altLang="en-US" dirty="0"/>
              <a:t> in </a:t>
            </a:r>
            <a:r>
              <a:rPr lang="en-US" altLang="en-US" i="1" dirty="0"/>
              <a:t> undo-list</a:t>
            </a:r>
            <a:endParaRPr lang="en-US" altLang="en-US" dirty="0"/>
          </a:p>
          <a:p>
            <a:pPr marL="381000" indent="-381000"/>
            <a:r>
              <a:rPr lang="en-US" altLang="en-US" dirty="0"/>
              <a:t>This undoes the effects of incomplete transactions (those with neither </a:t>
            </a:r>
            <a:r>
              <a:rPr lang="en-US" altLang="en-US" b="1" dirty="0"/>
              <a:t>commit</a:t>
            </a:r>
            <a:r>
              <a:rPr lang="en-US" altLang="en-US" dirty="0"/>
              <a:t> nor </a:t>
            </a:r>
            <a:r>
              <a:rPr lang="en-US" altLang="en-US" b="1" dirty="0"/>
              <a:t>abort</a:t>
            </a:r>
            <a:r>
              <a:rPr lang="en-US" altLang="en-US" dirty="0"/>
              <a:t> log records). Recovery is now complete.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en-US" dirty="0" smtClean="0">
                <a:effectLst>
                  <a:outerShdw blurRad="38100" dist="38100" dir="2700000" algn="tl">
                    <a:srgbClr val="C0C0C0"/>
                  </a:outerShdw>
                </a:effectLst>
              </a:rPr>
              <a:t>19.1 Failure </a:t>
            </a:r>
            <a:r>
              <a:rPr lang="en-US" dirty="0">
                <a:effectLst>
                  <a:outerShdw blurRad="38100" dist="38100" dir="2700000" algn="tl">
                    <a:srgbClr val="C0C0C0"/>
                  </a:outerShdw>
                </a:effectLst>
              </a:rPr>
              <a:t>Classification</a:t>
            </a:r>
          </a:p>
        </p:txBody>
      </p:sp>
      <p:sp>
        <p:nvSpPr>
          <p:cNvPr id="6147" name="Rectangle 3"/>
          <p:cNvSpPr>
            <a:spLocks noGrp="1" noChangeArrowheads="1"/>
          </p:cNvSpPr>
          <p:nvPr>
            <p:ph idx="1"/>
          </p:nvPr>
        </p:nvSpPr>
        <p:spPr>
          <a:xfrm>
            <a:off x="674703" y="1102497"/>
            <a:ext cx="7723574" cy="5367972"/>
          </a:xfrm>
          <a:prstGeom prst="rect">
            <a:avLst/>
          </a:prstGeom>
        </p:spPr>
        <p:txBody>
          <a:bodyPr/>
          <a:lstStyle/>
          <a:p>
            <a:r>
              <a:rPr lang="en-US" altLang="en-US" sz="1800" b="1" dirty="0"/>
              <a:t>Transaction failure</a:t>
            </a:r>
            <a:r>
              <a:rPr lang="en-US" altLang="en-US" sz="1800" dirty="0"/>
              <a:t> :</a:t>
            </a:r>
          </a:p>
          <a:p>
            <a:pPr lvl="1"/>
            <a:r>
              <a:rPr lang="en-US" altLang="en-US" sz="1800" b="1" dirty="0"/>
              <a:t>Logical errors</a:t>
            </a:r>
            <a:r>
              <a:rPr lang="en-US" altLang="en-US" sz="1800" dirty="0"/>
              <a:t>: transaction </a:t>
            </a:r>
            <a:r>
              <a:rPr lang="en-US" altLang="en-US" sz="1800" i="1" dirty="0"/>
              <a:t>cannot complete </a:t>
            </a:r>
            <a:r>
              <a:rPr lang="en-US" altLang="en-US" sz="1800" dirty="0"/>
              <a:t>due to some internal error condition</a:t>
            </a:r>
          </a:p>
          <a:p>
            <a:pPr lvl="1"/>
            <a:r>
              <a:rPr lang="en-US" altLang="en-US" sz="1800" b="1" dirty="0"/>
              <a:t>System errors</a:t>
            </a:r>
            <a:r>
              <a:rPr lang="en-US" altLang="en-US" sz="1800" dirty="0"/>
              <a:t>: the database system must </a:t>
            </a:r>
            <a:r>
              <a:rPr lang="en-US" altLang="en-US" sz="1800" dirty="0">
                <a:solidFill>
                  <a:srgbClr val="FF0000"/>
                </a:solidFill>
              </a:rPr>
              <a:t>terminate</a:t>
            </a:r>
            <a:r>
              <a:rPr lang="en-US" altLang="en-US" sz="1800" dirty="0"/>
              <a:t> an active transaction due to an </a:t>
            </a:r>
            <a:r>
              <a:rPr lang="en-US" altLang="en-US" sz="1800" i="1" dirty="0"/>
              <a:t>error condition </a:t>
            </a:r>
            <a:r>
              <a:rPr lang="en-US" altLang="en-US" sz="1800" dirty="0"/>
              <a:t>(e.g., deadlock)</a:t>
            </a:r>
          </a:p>
          <a:p>
            <a:r>
              <a:rPr lang="en-US" altLang="en-US" sz="1800" b="1" dirty="0"/>
              <a:t>System crash</a:t>
            </a:r>
            <a:r>
              <a:rPr lang="en-US" altLang="en-US" sz="1800" dirty="0"/>
              <a:t>: a power failure or other </a:t>
            </a:r>
            <a:r>
              <a:rPr lang="en-US" altLang="en-US" sz="1800" dirty="0">
                <a:solidFill>
                  <a:srgbClr val="FF0000"/>
                </a:solidFill>
              </a:rPr>
              <a:t>hardware or software failure </a:t>
            </a:r>
            <a:r>
              <a:rPr lang="en-US" altLang="en-US" sz="1800" dirty="0"/>
              <a:t>causes the system to crash.</a:t>
            </a:r>
          </a:p>
          <a:p>
            <a:pPr lvl="1"/>
            <a:r>
              <a:rPr lang="en-US" altLang="en-US" sz="1800" b="1" dirty="0">
                <a:solidFill>
                  <a:srgbClr val="002060"/>
                </a:solidFill>
              </a:rPr>
              <a:t>Fail-stop assumption</a:t>
            </a:r>
            <a:r>
              <a:rPr lang="en-US" altLang="en-US" sz="1800" dirty="0"/>
              <a:t>: non-volatile storage contents are assumed to not be corrupted by system crash</a:t>
            </a:r>
          </a:p>
          <a:p>
            <a:pPr lvl="2"/>
            <a:r>
              <a:rPr lang="en-US" altLang="en-US" sz="1800" dirty="0"/>
              <a:t>Database systems have numerous integrity checks to prevent corruption of disk data </a:t>
            </a:r>
          </a:p>
          <a:p>
            <a:r>
              <a:rPr lang="en-US" altLang="en-US" sz="1800" b="1" dirty="0"/>
              <a:t>Disk failure</a:t>
            </a:r>
            <a:r>
              <a:rPr lang="en-US" altLang="en-US" sz="1800" dirty="0"/>
              <a:t>: a head crash or </a:t>
            </a:r>
            <a:r>
              <a:rPr lang="en-US" altLang="en-US" sz="1800" dirty="0">
                <a:solidFill>
                  <a:srgbClr val="FF0000"/>
                </a:solidFill>
              </a:rPr>
              <a:t>similar disk failure destroys </a:t>
            </a:r>
            <a:r>
              <a:rPr lang="en-US" altLang="en-US" sz="1800" dirty="0"/>
              <a:t>all or part of disk storage</a:t>
            </a:r>
          </a:p>
          <a:p>
            <a:pPr lvl="1"/>
            <a:r>
              <a:rPr lang="en-US" altLang="en-US" sz="1800" dirty="0"/>
              <a:t>Destruction is assumed to be detectable: disk drives use checksums to detect failures</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1552074" y="2689593"/>
            <a:ext cx="6978313" cy="907851"/>
          </a:xfrm>
        </p:spPr>
        <p:txBody>
          <a:bodyPr/>
          <a:lstStyle/>
          <a:p>
            <a:pPr marL="0" indent="0" algn="ctr">
              <a:buNone/>
            </a:pPr>
            <a:r>
              <a:rPr lang="en-US" sz="2800" b="1" dirty="0" smtClean="0">
                <a:solidFill>
                  <a:srgbClr val="002060"/>
                </a:solidFill>
                <a:effectLst>
                  <a:outerShdw blurRad="38100" dist="38100" dir="2700000" algn="tl">
                    <a:srgbClr val="C0C0C0"/>
                  </a:outerShdw>
                </a:effectLst>
                <a:latin typeface="+mj-lt"/>
              </a:rPr>
              <a:t>19.9 ARIES </a:t>
            </a:r>
            <a:r>
              <a:rPr lang="en-US" sz="2800" b="1" dirty="0">
                <a:solidFill>
                  <a:srgbClr val="002060"/>
                </a:solidFill>
                <a:effectLst>
                  <a:outerShdw blurRad="38100" dist="38100" dir="2700000" algn="tl">
                    <a:srgbClr val="C0C0C0"/>
                  </a:outerShdw>
                </a:effectLst>
                <a:latin typeface="+mj-lt"/>
              </a:rPr>
              <a:t>Recovery Algorithm</a:t>
            </a:r>
            <a:endParaRPr lang="en-US" altLang="en-US" sz="2800" b="1" dirty="0">
              <a:solidFill>
                <a:srgbClr val="002060"/>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15046386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ARIES</a:t>
            </a:r>
          </a:p>
        </p:txBody>
      </p:sp>
      <p:sp>
        <p:nvSpPr>
          <p:cNvPr id="58371" name="Rectangle 3"/>
          <p:cNvSpPr>
            <a:spLocks noGrp="1" noChangeArrowheads="1"/>
          </p:cNvSpPr>
          <p:nvPr>
            <p:ph idx="1"/>
          </p:nvPr>
        </p:nvSpPr>
        <p:spPr>
          <a:xfrm>
            <a:off x="683580" y="1102497"/>
            <a:ext cx="7732451" cy="5367972"/>
          </a:xfrm>
        </p:spPr>
        <p:txBody>
          <a:bodyPr/>
          <a:lstStyle/>
          <a:p>
            <a:pPr marL="381000" indent="-381000">
              <a:lnSpc>
                <a:spcPct val="90000"/>
              </a:lnSpc>
            </a:pPr>
            <a:r>
              <a:rPr lang="en-US" altLang="en-US" dirty="0"/>
              <a:t>ARIES is a state of the art recovery method </a:t>
            </a:r>
          </a:p>
          <a:p>
            <a:pPr marL="800100" lvl="1" indent="-342900">
              <a:lnSpc>
                <a:spcPct val="90000"/>
              </a:lnSpc>
            </a:pPr>
            <a:r>
              <a:rPr lang="en-US" altLang="en-US" dirty="0"/>
              <a:t>Incorporates numerous optimizations to reduce overheads during normal processing and to speed up recovery </a:t>
            </a:r>
          </a:p>
          <a:p>
            <a:pPr marL="800100" lvl="1" indent="-342900">
              <a:lnSpc>
                <a:spcPct val="90000"/>
              </a:lnSpc>
            </a:pPr>
            <a:r>
              <a:rPr lang="en-US" altLang="en-US" dirty="0"/>
              <a:t>The recovery algorithm we studied earlier is modeled after ARIES, but greatly simplified by removing optimizations</a:t>
            </a:r>
          </a:p>
          <a:p>
            <a:pPr marL="381000" indent="-381000">
              <a:lnSpc>
                <a:spcPct val="90000"/>
              </a:lnSpc>
            </a:pPr>
            <a:r>
              <a:rPr lang="en-US" altLang="en-US" dirty="0"/>
              <a:t>Unlike the recovery algorithm described earlier, ARIES </a:t>
            </a:r>
          </a:p>
          <a:p>
            <a:pPr marL="457200" lvl="1" indent="0">
              <a:lnSpc>
                <a:spcPct val="90000"/>
              </a:lnSpc>
              <a:buNone/>
            </a:pPr>
            <a:r>
              <a:rPr lang="en-US" altLang="en-US" dirty="0">
                <a:solidFill>
                  <a:srgbClr val="FF9900"/>
                </a:solidFill>
              </a:rPr>
              <a:t>1.   </a:t>
            </a:r>
            <a:r>
              <a:rPr lang="en-US" altLang="en-US" dirty="0"/>
              <a:t>Uses </a:t>
            </a:r>
            <a:r>
              <a:rPr lang="en-US" altLang="en-US" b="1" dirty="0">
                <a:solidFill>
                  <a:srgbClr val="002060"/>
                </a:solidFill>
              </a:rPr>
              <a:t>log sequence number (LSN)</a:t>
            </a:r>
            <a:r>
              <a:rPr lang="en-US" altLang="en-US" dirty="0">
                <a:solidFill>
                  <a:srgbClr val="002060"/>
                </a:solidFill>
              </a:rPr>
              <a:t> </a:t>
            </a:r>
            <a:r>
              <a:rPr lang="en-US" altLang="en-US" dirty="0"/>
              <a:t>to identify log records</a:t>
            </a:r>
          </a:p>
          <a:p>
            <a:pPr marL="1200150" lvl="2" indent="-342900">
              <a:lnSpc>
                <a:spcPct val="90000"/>
              </a:lnSpc>
            </a:pPr>
            <a:r>
              <a:rPr lang="en-US" altLang="en-US" dirty="0"/>
              <a:t>Stores LSNs in pages to identify what updates have already been applied to a database page</a:t>
            </a:r>
          </a:p>
          <a:p>
            <a:pPr marL="457200" lvl="1" indent="0">
              <a:lnSpc>
                <a:spcPct val="90000"/>
              </a:lnSpc>
              <a:buNone/>
            </a:pPr>
            <a:r>
              <a:rPr lang="en-US" altLang="en-US" dirty="0">
                <a:solidFill>
                  <a:srgbClr val="FF9900"/>
                </a:solidFill>
              </a:rPr>
              <a:t>2.   </a:t>
            </a:r>
            <a:r>
              <a:rPr lang="en-US" altLang="en-US" dirty="0"/>
              <a:t>Physiological redo</a:t>
            </a:r>
          </a:p>
          <a:p>
            <a:pPr marL="457200" lvl="1" indent="0">
              <a:lnSpc>
                <a:spcPct val="90000"/>
              </a:lnSpc>
              <a:buNone/>
            </a:pPr>
            <a:r>
              <a:rPr lang="en-US" altLang="en-US" dirty="0">
                <a:solidFill>
                  <a:srgbClr val="FF9900"/>
                </a:solidFill>
              </a:rPr>
              <a:t>3.   </a:t>
            </a:r>
            <a:r>
              <a:rPr lang="en-US" altLang="en-US" dirty="0"/>
              <a:t>Dirty page table to avoid unnecessary </a:t>
            </a:r>
            <a:r>
              <a:rPr lang="en-US" altLang="en-US" dirty="0" err="1"/>
              <a:t>redos</a:t>
            </a:r>
            <a:r>
              <a:rPr lang="en-US" altLang="en-US" dirty="0"/>
              <a:t> during recovery</a:t>
            </a:r>
          </a:p>
          <a:p>
            <a:pPr marL="800100" lvl="1" indent="-342900">
              <a:lnSpc>
                <a:spcPct val="90000"/>
              </a:lnSpc>
              <a:buAutoNum type="arabicPeriod" startAt="3"/>
            </a:pPr>
            <a:endParaRPr lang="en-US" altLang="en-US" sz="400" dirty="0"/>
          </a:p>
          <a:p>
            <a:pPr marL="457200" lvl="1" indent="0">
              <a:lnSpc>
                <a:spcPct val="90000"/>
              </a:lnSpc>
              <a:spcBef>
                <a:spcPts val="0"/>
              </a:spcBef>
              <a:buNone/>
            </a:pPr>
            <a:r>
              <a:rPr lang="en-US" altLang="en-US" dirty="0">
                <a:solidFill>
                  <a:srgbClr val="FF9900"/>
                </a:solidFill>
              </a:rPr>
              <a:t>4.   </a:t>
            </a:r>
            <a:r>
              <a:rPr lang="en-US" altLang="en-US" dirty="0"/>
              <a:t>Fuzzy checkpointing that only records information about dirty pages, </a:t>
            </a:r>
          </a:p>
          <a:p>
            <a:pPr marL="457200" lvl="1" indent="0">
              <a:lnSpc>
                <a:spcPct val="90000"/>
              </a:lnSpc>
              <a:spcBef>
                <a:spcPts val="0"/>
              </a:spcBef>
              <a:buNone/>
            </a:pPr>
            <a:r>
              <a:rPr lang="en-US" altLang="en-US" dirty="0"/>
              <a:t>      and does not require dirty pages to be written out at checkpoint time</a:t>
            </a:r>
          </a:p>
          <a:p>
            <a:pPr marL="1200150" lvl="2" indent="-342900">
              <a:lnSpc>
                <a:spcPct val="90000"/>
              </a:lnSpc>
            </a:pPr>
            <a:r>
              <a:rPr lang="en-US" altLang="en-US" dirty="0"/>
              <a:t>More coming up on each of the above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ARIES Data Structures: Log Record</a:t>
            </a:r>
          </a:p>
        </p:txBody>
      </p:sp>
      <p:sp>
        <p:nvSpPr>
          <p:cNvPr id="62467" name="Rectangle 3"/>
          <p:cNvSpPr>
            <a:spLocks noGrp="1" noChangeArrowheads="1"/>
          </p:cNvSpPr>
          <p:nvPr>
            <p:ph idx="1"/>
          </p:nvPr>
        </p:nvSpPr>
        <p:spPr>
          <a:xfrm>
            <a:off x="701339" y="1102497"/>
            <a:ext cx="7705814" cy="3896588"/>
          </a:xfrm>
        </p:spPr>
        <p:txBody>
          <a:bodyPr/>
          <a:lstStyle/>
          <a:p>
            <a:r>
              <a:rPr lang="en-US" altLang="en-US" dirty="0"/>
              <a:t>Each log record contains LSN of previous log record of the same transaction</a:t>
            </a:r>
            <a:r>
              <a:rPr lang="en-US" altLang="en-US" sz="1800" dirty="0"/>
              <a:t/>
            </a:r>
            <a:br>
              <a:rPr lang="en-US" altLang="en-US" sz="1800" dirty="0"/>
            </a:br>
            <a:r>
              <a:rPr lang="en-US" altLang="en-US" sz="1800" dirty="0"/>
              <a:t/>
            </a:r>
            <a:br>
              <a:rPr lang="en-US" altLang="en-US" sz="1800" dirty="0"/>
            </a:br>
            <a:endParaRPr lang="en-US" altLang="en-US" sz="1800" dirty="0"/>
          </a:p>
          <a:p>
            <a:pPr lvl="1"/>
            <a:r>
              <a:rPr lang="en-US" altLang="en-US" sz="1600" dirty="0"/>
              <a:t>LSN in log record may be implicit</a:t>
            </a:r>
          </a:p>
          <a:p>
            <a:r>
              <a:rPr lang="en-US" altLang="en-US" dirty="0"/>
              <a:t>Special redo-only log record called </a:t>
            </a:r>
            <a:r>
              <a:rPr lang="en-US" altLang="en-US" b="1" dirty="0">
                <a:solidFill>
                  <a:srgbClr val="002060"/>
                </a:solidFill>
              </a:rPr>
              <a:t>compensation log record (CLR) </a:t>
            </a:r>
            <a:r>
              <a:rPr lang="en-US" altLang="en-US" dirty="0"/>
              <a:t>used to log actions taken during recovery that never need to be undone</a:t>
            </a:r>
          </a:p>
          <a:p>
            <a:pPr lvl="1"/>
            <a:r>
              <a:rPr lang="en-US" altLang="en-US" sz="1600" dirty="0"/>
              <a:t>Serves the role of operation-abort log records used in earlier recovery algorithm</a:t>
            </a:r>
          </a:p>
          <a:p>
            <a:pPr lvl="1"/>
            <a:r>
              <a:rPr lang="en-US" altLang="en-US" sz="1600" dirty="0"/>
              <a:t>Has a field </a:t>
            </a:r>
            <a:r>
              <a:rPr lang="en-US" altLang="en-US" sz="1600" dirty="0" err="1"/>
              <a:t>UndoNextLSN</a:t>
            </a:r>
            <a:r>
              <a:rPr lang="en-US" altLang="en-US" sz="1600" dirty="0"/>
              <a:t> to note next (earlier) record to be undone</a:t>
            </a:r>
          </a:p>
          <a:p>
            <a:pPr lvl="2"/>
            <a:r>
              <a:rPr lang="en-US" altLang="en-US" sz="1600" dirty="0"/>
              <a:t>Records in between would have already been undone</a:t>
            </a:r>
          </a:p>
          <a:p>
            <a:pPr lvl="2"/>
            <a:r>
              <a:rPr lang="en-US" altLang="en-US" sz="1600" dirty="0"/>
              <a:t>Required to avoid repeated undo of already undone actions</a:t>
            </a:r>
            <a:endParaRPr lang="en-US" altLang="en-US" dirty="0"/>
          </a:p>
        </p:txBody>
      </p:sp>
      <p:grpSp>
        <p:nvGrpSpPr>
          <p:cNvPr id="62468" name="Group 49"/>
          <p:cNvGrpSpPr>
            <a:grpSpLocks/>
          </p:cNvGrpSpPr>
          <p:nvPr/>
        </p:nvGrpSpPr>
        <p:grpSpPr bwMode="auto">
          <a:xfrm>
            <a:off x="1816602" y="1742872"/>
            <a:ext cx="5475288" cy="414338"/>
            <a:chOff x="1153" y="1117"/>
            <a:chExt cx="3449" cy="261"/>
          </a:xfrm>
        </p:grpSpPr>
        <p:sp>
          <p:nvSpPr>
            <p:cNvPr id="62495" name="Text Box 4"/>
            <p:cNvSpPr txBox="1">
              <a:spLocks noChangeArrowheads="1"/>
            </p:cNvSpPr>
            <p:nvPr/>
          </p:nvSpPr>
          <p:spPr bwMode="auto">
            <a:xfrm>
              <a:off x="1153" y="1122"/>
              <a:ext cx="3449"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dirty="0">
                  <a:latin typeface="Tahoma" panose="020B0604030504040204" pitchFamily="34" charset="0"/>
                </a:rPr>
                <a:t>LSN  </a:t>
              </a:r>
              <a:r>
                <a:rPr lang="en-US" altLang="en-US" sz="2000" dirty="0" err="1">
                  <a:latin typeface="Tahoma" panose="020B0604030504040204" pitchFamily="34" charset="0"/>
                </a:rPr>
                <a:t>TransID</a:t>
              </a:r>
              <a:r>
                <a:rPr lang="en-US" altLang="en-US" sz="2000" dirty="0">
                  <a:latin typeface="Tahoma" panose="020B0604030504040204" pitchFamily="34" charset="0"/>
                </a:rPr>
                <a:t>   </a:t>
              </a:r>
              <a:r>
                <a:rPr lang="en-US" altLang="en-US" sz="2000" dirty="0" err="1">
                  <a:latin typeface="Tahoma" panose="020B0604030504040204" pitchFamily="34" charset="0"/>
                </a:rPr>
                <a:t>PrevLSN</a:t>
              </a:r>
              <a:r>
                <a:rPr lang="en-US" altLang="en-US" sz="2000" dirty="0">
                  <a:latin typeface="Tahoma" panose="020B0604030504040204" pitchFamily="34" charset="0"/>
                </a:rPr>
                <a:t>   </a:t>
              </a:r>
              <a:r>
                <a:rPr lang="en-US" altLang="en-US" sz="2000" dirty="0" err="1">
                  <a:latin typeface="Tahoma" panose="020B0604030504040204" pitchFamily="34" charset="0"/>
                </a:rPr>
                <a:t>RedoInfo</a:t>
              </a:r>
              <a:r>
                <a:rPr lang="en-US" altLang="en-US" sz="2000" dirty="0">
                  <a:latin typeface="Tahoma" panose="020B0604030504040204" pitchFamily="34" charset="0"/>
                </a:rPr>
                <a:t>    </a:t>
              </a:r>
              <a:r>
                <a:rPr lang="en-US" altLang="en-US" sz="2000" dirty="0" err="1">
                  <a:latin typeface="Tahoma" panose="020B0604030504040204" pitchFamily="34" charset="0"/>
                </a:rPr>
                <a:t>UndoInfo</a:t>
              </a:r>
              <a:endParaRPr lang="en-US" altLang="en-US" sz="2000" dirty="0">
                <a:latin typeface="Tahoma" panose="020B0604030504040204" pitchFamily="34" charset="0"/>
              </a:endParaRPr>
            </a:p>
          </p:txBody>
        </p:sp>
        <p:sp>
          <p:nvSpPr>
            <p:cNvPr id="62496" name="Line 10"/>
            <p:cNvSpPr>
              <a:spLocks noChangeShapeType="1"/>
            </p:cNvSpPr>
            <p:nvPr/>
          </p:nvSpPr>
          <p:spPr bwMode="auto">
            <a:xfrm flipH="1">
              <a:off x="1545" y="1130"/>
              <a:ext cx="0" cy="2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2497" name="Line 11"/>
            <p:cNvSpPr>
              <a:spLocks noChangeShapeType="1"/>
            </p:cNvSpPr>
            <p:nvPr/>
          </p:nvSpPr>
          <p:spPr bwMode="auto">
            <a:xfrm flipH="1">
              <a:off x="2208" y="1117"/>
              <a:ext cx="0" cy="2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2498" name="Line 12"/>
            <p:cNvSpPr>
              <a:spLocks noChangeShapeType="1"/>
            </p:cNvSpPr>
            <p:nvPr/>
          </p:nvSpPr>
          <p:spPr bwMode="auto">
            <a:xfrm flipH="1">
              <a:off x="2938" y="1126"/>
              <a:ext cx="0" cy="2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2499" name="Line 13"/>
            <p:cNvSpPr>
              <a:spLocks noChangeShapeType="1"/>
            </p:cNvSpPr>
            <p:nvPr/>
          </p:nvSpPr>
          <p:spPr bwMode="auto">
            <a:xfrm flipH="1">
              <a:off x="3751" y="1126"/>
              <a:ext cx="0" cy="2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62469" name="Group 50"/>
          <p:cNvGrpSpPr>
            <a:grpSpLocks/>
          </p:cNvGrpSpPr>
          <p:nvPr/>
        </p:nvGrpSpPr>
        <p:grpSpPr bwMode="auto">
          <a:xfrm>
            <a:off x="2182368" y="4901184"/>
            <a:ext cx="4764532" cy="329675"/>
            <a:chOff x="1575" y="3305"/>
            <a:chExt cx="2992" cy="262"/>
          </a:xfrm>
        </p:grpSpPr>
        <p:sp>
          <p:nvSpPr>
            <p:cNvPr id="62491" name="Rectangle 5"/>
            <p:cNvSpPr>
              <a:spLocks noChangeArrowheads="1"/>
            </p:cNvSpPr>
            <p:nvPr/>
          </p:nvSpPr>
          <p:spPr bwMode="auto">
            <a:xfrm>
              <a:off x="1575" y="3305"/>
              <a:ext cx="299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kumimoji="1" lang="en-US" altLang="en-US" sz="2000" dirty="0"/>
                <a:t>LSN  </a:t>
              </a:r>
              <a:r>
                <a:rPr kumimoji="1" lang="en-US" altLang="en-US" sz="2000" dirty="0" err="1"/>
                <a:t>TransID</a:t>
              </a:r>
              <a:r>
                <a:rPr kumimoji="1" lang="en-US" altLang="en-US" sz="2000" dirty="0"/>
                <a:t>  </a:t>
              </a:r>
              <a:r>
                <a:rPr kumimoji="1" lang="en-US" altLang="en-US" sz="2000" dirty="0" err="1"/>
                <a:t>UndoNextLSN</a:t>
              </a:r>
              <a:r>
                <a:rPr kumimoji="1" lang="en-US" altLang="en-US" sz="2000" dirty="0"/>
                <a:t>   </a:t>
              </a:r>
              <a:r>
                <a:rPr kumimoji="1" lang="en-US" altLang="en-US" sz="2000" dirty="0" err="1"/>
                <a:t>RedoInfo</a:t>
              </a:r>
              <a:endParaRPr kumimoji="1" lang="en-US" altLang="en-US" sz="2000" dirty="0"/>
            </a:p>
          </p:txBody>
        </p:sp>
        <p:sp>
          <p:nvSpPr>
            <p:cNvPr id="62492" name="Line 14"/>
            <p:cNvSpPr>
              <a:spLocks noChangeShapeType="1"/>
            </p:cNvSpPr>
            <p:nvPr/>
          </p:nvSpPr>
          <p:spPr bwMode="auto">
            <a:xfrm flipH="1">
              <a:off x="2637" y="3319"/>
              <a:ext cx="0" cy="2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2493" name="Line 15"/>
            <p:cNvSpPr>
              <a:spLocks noChangeShapeType="1"/>
            </p:cNvSpPr>
            <p:nvPr/>
          </p:nvSpPr>
          <p:spPr bwMode="auto">
            <a:xfrm flipH="1">
              <a:off x="3789" y="3320"/>
              <a:ext cx="0" cy="2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2494" name="Line 16"/>
            <p:cNvSpPr>
              <a:spLocks noChangeShapeType="1"/>
            </p:cNvSpPr>
            <p:nvPr/>
          </p:nvSpPr>
          <p:spPr bwMode="auto">
            <a:xfrm flipH="1">
              <a:off x="1997" y="3311"/>
              <a:ext cx="0" cy="2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pic>
        <p:nvPicPr>
          <p:cNvPr id="3" name="Picture 2"/>
          <p:cNvPicPr>
            <a:picLocks noChangeAspect="1"/>
          </p:cNvPicPr>
          <p:nvPr/>
        </p:nvPicPr>
        <p:blipFill>
          <a:blip r:embed="rId3"/>
          <a:stretch>
            <a:fillRect/>
          </a:stretch>
        </p:blipFill>
        <p:spPr>
          <a:xfrm>
            <a:off x="2434866" y="5445167"/>
            <a:ext cx="3927452" cy="849333"/>
          </a:xfrm>
          <a:prstGeom prst="rect">
            <a:avLst/>
          </a:prstGeom>
        </p:spPr>
      </p:pic>
    </p:spTree>
    <p:extLst>
      <p:ext uri="{BB962C8B-B14F-4D97-AF65-F5344CB8AC3E}">
        <p14:creationId xmlns:p14="http://schemas.microsoft.com/office/powerpoint/2010/main" val="108412152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ARIES Data Structures: DirtyPage Table</a:t>
            </a:r>
          </a:p>
        </p:txBody>
      </p:sp>
      <p:sp>
        <p:nvSpPr>
          <p:cNvPr id="63491" name="Rectangle 3"/>
          <p:cNvSpPr>
            <a:spLocks noGrp="1" noChangeArrowheads="1"/>
          </p:cNvSpPr>
          <p:nvPr>
            <p:ph idx="1"/>
          </p:nvPr>
        </p:nvSpPr>
        <p:spPr>
          <a:xfrm>
            <a:off x="692458" y="1102497"/>
            <a:ext cx="7563775" cy="5367972"/>
          </a:xfrm>
        </p:spPr>
        <p:txBody>
          <a:bodyPr/>
          <a:lstStyle/>
          <a:p>
            <a:r>
              <a:rPr lang="en-US" altLang="en-US" b="1" dirty="0" err="1">
                <a:solidFill>
                  <a:srgbClr val="002060"/>
                </a:solidFill>
              </a:rPr>
              <a:t>DirtyPageTable</a:t>
            </a:r>
            <a:endParaRPr lang="en-US" altLang="en-US" b="1" dirty="0">
              <a:solidFill>
                <a:srgbClr val="002060"/>
              </a:solidFill>
            </a:endParaRPr>
          </a:p>
          <a:p>
            <a:pPr lvl="1"/>
            <a:r>
              <a:rPr lang="en-US" altLang="en-US" dirty="0"/>
              <a:t>List of pages in the buffer that have been updated</a:t>
            </a:r>
          </a:p>
          <a:p>
            <a:pPr lvl="1"/>
            <a:r>
              <a:rPr lang="en-US" altLang="en-US" dirty="0"/>
              <a:t>Contains, for each such page</a:t>
            </a:r>
          </a:p>
          <a:p>
            <a:pPr lvl="2"/>
            <a:r>
              <a:rPr lang="en-US" altLang="en-US" b="1" dirty="0" err="1">
                <a:solidFill>
                  <a:srgbClr val="002060"/>
                </a:solidFill>
              </a:rPr>
              <a:t>PageLSN</a:t>
            </a:r>
            <a:r>
              <a:rPr lang="en-US" altLang="en-US" dirty="0"/>
              <a:t> of the page</a:t>
            </a:r>
          </a:p>
          <a:p>
            <a:pPr lvl="2"/>
            <a:r>
              <a:rPr lang="en-US" altLang="en-US" b="1" dirty="0" err="1">
                <a:solidFill>
                  <a:srgbClr val="002060"/>
                </a:solidFill>
              </a:rPr>
              <a:t>RecLSN</a:t>
            </a:r>
            <a:r>
              <a:rPr lang="en-US" altLang="en-US" b="1" dirty="0">
                <a:solidFill>
                  <a:schemeClr val="tx2"/>
                </a:solidFill>
              </a:rPr>
              <a:t> </a:t>
            </a:r>
            <a:r>
              <a:rPr lang="en-US" altLang="en-US" dirty="0"/>
              <a:t>is an LSN such that log records before this LSN have already been applied to the page version on disk</a:t>
            </a:r>
          </a:p>
          <a:p>
            <a:pPr lvl="3"/>
            <a:r>
              <a:rPr lang="en-US" altLang="en-US" dirty="0"/>
              <a:t>Set to current end of log when a page is inserted into dirty page table (just before being updated)</a:t>
            </a:r>
          </a:p>
          <a:p>
            <a:pPr lvl="3"/>
            <a:r>
              <a:rPr lang="en-US" altLang="en-US" dirty="0"/>
              <a:t>Recorded in checkpoints, helps to minimize redo work</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ARIES Data Structures</a:t>
            </a:r>
          </a:p>
        </p:txBody>
      </p:sp>
      <p:pic>
        <p:nvPicPr>
          <p:cNvPr id="3" name="Graphic 2">
            <a:extLst>
              <a:ext uri="{FF2B5EF4-FFF2-40B4-BE49-F238E27FC236}">
                <a16:creationId xmlns:a16="http://schemas.microsoft.com/office/drawing/2014/main" xmlns="" id="{66424AC4-F86E-4FFE-BA07-F2924FFEF1D5}"/>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958045" y="914401"/>
            <a:ext cx="7227909" cy="5503408"/>
          </a:xfrm>
          <a:prstGeom prst="rect">
            <a:avLst/>
          </a:prstGeom>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Sample Page Table</a:t>
            </a:r>
          </a:p>
        </p:txBody>
      </p:sp>
      <p:pic>
        <p:nvPicPr>
          <p:cNvPr id="94211" name="Picture 3"/>
          <p:cNvPicPr>
            <a:picLocks noChangeAspect="1" noChangeArrowheads="1"/>
          </p:cNvPicPr>
          <p:nvPr/>
        </p:nvPicPr>
        <p:blipFill>
          <a:blip r:embed="rId3">
            <a:extLst>
              <a:ext uri="{28A0092B-C50C-407E-A947-70E740481C1C}">
                <a14:useLocalDpi xmlns:a14="http://schemas.microsoft.com/office/drawing/2010/main" val="0"/>
              </a:ext>
            </a:extLst>
          </a:blip>
          <a:srcRect l="23627" t="1099" r="23627" b="2930"/>
          <a:stretch>
            <a:fillRect/>
          </a:stretch>
        </p:blipFill>
        <p:spPr bwMode="auto">
          <a:xfrm>
            <a:off x="2662238" y="1106488"/>
            <a:ext cx="3624262" cy="494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extLst>
      <p:ext uri="{BB962C8B-B14F-4D97-AF65-F5344CB8AC3E}">
        <p14:creationId xmlns:p14="http://schemas.microsoft.com/office/powerpoint/2010/main" val="262482152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Shadow Paging</a:t>
            </a:r>
          </a:p>
        </p:txBody>
      </p:sp>
      <p:sp>
        <p:nvSpPr>
          <p:cNvPr id="95235" name="Text Box 3"/>
          <p:cNvSpPr txBox="1">
            <a:spLocks noChangeArrowheads="1"/>
          </p:cNvSpPr>
          <p:nvPr/>
        </p:nvSpPr>
        <p:spPr bwMode="auto">
          <a:xfrm>
            <a:off x="1627188" y="735013"/>
            <a:ext cx="5616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1800"/>
              <a:t>Shadow and current page tables after write to page 4 </a:t>
            </a:r>
          </a:p>
        </p:txBody>
      </p:sp>
      <p:pic>
        <p:nvPicPr>
          <p:cNvPr id="95236" name="Picture 4"/>
          <p:cNvPicPr>
            <a:picLocks noChangeAspect="1" noChangeArrowheads="1"/>
          </p:cNvPicPr>
          <p:nvPr/>
        </p:nvPicPr>
        <p:blipFill>
          <a:blip r:embed="rId3">
            <a:extLst>
              <a:ext uri="{28A0092B-C50C-407E-A947-70E740481C1C}">
                <a14:useLocalDpi xmlns:a14="http://schemas.microsoft.com/office/drawing/2010/main" val="0"/>
              </a:ext>
            </a:extLst>
          </a:blip>
          <a:srcRect l="9027" t="1543" r="9723" b="618"/>
          <a:stretch>
            <a:fillRect/>
          </a:stretch>
        </p:blipFill>
        <p:spPr bwMode="auto">
          <a:xfrm>
            <a:off x="1617663" y="1231900"/>
            <a:ext cx="5638800" cy="50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extLst>
      <p:ext uri="{BB962C8B-B14F-4D97-AF65-F5344CB8AC3E}">
        <p14:creationId xmlns:p14="http://schemas.microsoft.com/office/powerpoint/2010/main" val="11945027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1552074" y="2689593"/>
            <a:ext cx="6978313" cy="907851"/>
          </a:xfrm>
        </p:spPr>
        <p:txBody>
          <a:bodyPr/>
          <a:lstStyle/>
          <a:p>
            <a:pPr marL="0" indent="0" algn="ctr">
              <a:buNone/>
            </a:pPr>
            <a:r>
              <a:rPr lang="en-US" sz="3200" b="1" dirty="0">
                <a:solidFill>
                  <a:srgbClr val="002060"/>
                </a:solidFill>
                <a:effectLst>
                  <a:outerShdw blurRad="38100" dist="38100" dir="2700000" algn="tl">
                    <a:srgbClr val="C0C0C0"/>
                  </a:outerShdw>
                </a:effectLst>
                <a:latin typeface="+mj-lt"/>
              </a:rPr>
              <a:t>End of Chapter 19</a:t>
            </a:r>
            <a:endParaRPr lang="en-US" altLang="en-US" sz="3200" b="1" dirty="0">
              <a:solidFill>
                <a:srgbClr val="002060"/>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40882457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Recovery Algorithms</a:t>
            </a:r>
          </a:p>
        </p:txBody>
      </p:sp>
      <p:sp>
        <p:nvSpPr>
          <p:cNvPr id="7171" name="Rectangle 3"/>
          <p:cNvSpPr>
            <a:spLocks noGrp="1" noChangeArrowheads="1"/>
          </p:cNvSpPr>
          <p:nvPr>
            <p:ph idx="1"/>
          </p:nvPr>
        </p:nvSpPr>
        <p:spPr>
          <a:xfrm>
            <a:off x="683580" y="1102497"/>
            <a:ext cx="7776839" cy="5367972"/>
          </a:xfrm>
        </p:spPr>
        <p:txBody>
          <a:bodyPr/>
          <a:lstStyle/>
          <a:p>
            <a:pPr marL="381000" indent="-381000"/>
            <a:r>
              <a:rPr lang="en-US" altLang="en-US" sz="1800" dirty="0"/>
              <a:t>Suppose transaction </a:t>
            </a:r>
            <a:r>
              <a:rPr lang="en-US" altLang="en-US" sz="1800" i="1" dirty="0" err="1"/>
              <a:t>T</a:t>
            </a:r>
            <a:r>
              <a:rPr lang="en-US" altLang="en-US" sz="1800" i="1" baseline="-25000" dirty="0" err="1"/>
              <a:t>i</a:t>
            </a:r>
            <a:r>
              <a:rPr lang="en-US" altLang="en-US" sz="1800" dirty="0"/>
              <a:t> transfers $50 from account </a:t>
            </a:r>
            <a:r>
              <a:rPr lang="en-US" altLang="en-US" sz="1800" i="1" dirty="0"/>
              <a:t>A</a:t>
            </a:r>
            <a:r>
              <a:rPr lang="en-US" altLang="en-US" sz="1800" dirty="0"/>
              <a:t> to account </a:t>
            </a:r>
            <a:r>
              <a:rPr lang="en-US" altLang="en-US" sz="1800" i="1" dirty="0"/>
              <a:t>B</a:t>
            </a:r>
          </a:p>
          <a:p>
            <a:pPr marL="800100" lvl="1" indent="-342900"/>
            <a:r>
              <a:rPr lang="en-US" altLang="en-US" sz="1800" dirty="0"/>
              <a:t>Two updates: </a:t>
            </a:r>
            <a:r>
              <a:rPr lang="en-US" altLang="en-US" sz="1800" i="1" dirty="0">
                <a:solidFill>
                  <a:schemeClr val="accent3">
                    <a:lumMod val="50000"/>
                  </a:schemeClr>
                </a:solidFill>
              </a:rPr>
              <a:t>subtract 50 from A and add 50 to B </a:t>
            </a:r>
          </a:p>
          <a:p>
            <a:pPr marL="381000" indent="-381000"/>
            <a:r>
              <a:rPr lang="en-US" altLang="en-US" sz="1800" dirty="0"/>
              <a:t>Transaction </a:t>
            </a:r>
            <a:r>
              <a:rPr lang="en-US" altLang="en-US" sz="1800" i="1" dirty="0" err="1"/>
              <a:t>T</a:t>
            </a:r>
            <a:r>
              <a:rPr lang="en-US" altLang="en-US" sz="1800" i="1" baseline="-25000" dirty="0" err="1"/>
              <a:t>i</a:t>
            </a:r>
            <a:r>
              <a:rPr lang="en-US" altLang="en-US" sz="1800" dirty="0"/>
              <a:t>  requires updates to A and B to be output to the database. </a:t>
            </a:r>
          </a:p>
          <a:p>
            <a:pPr marL="800100" lvl="1" indent="-342900"/>
            <a:r>
              <a:rPr lang="en-US" altLang="en-US" sz="1800" dirty="0"/>
              <a:t>A failure may occur after one of these modifications have been made but </a:t>
            </a:r>
            <a:r>
              <a:rPr lang="en-US" altLang="en-US" sz="1800" dirty="0">
                <a:solidFill>
                  <a:srgbClr val="FF0000"/>
                </a:solidFill>
              </a:rPr>
              <a:t>before both of them are made</a:t>
            </a:r>
            <a:r>
              <a:rPr lang="en-US" altLang="en-US" sz="1800" dirty="0"/>
              <a:t>. </a:t>
            </a:r>
          </a:p>
          <a:p>
            <a:pPr marL="800100" lvl="1" indent="-342900"/>
            <a:r>
              <a:rPr lang="en-US" altLang="en-US" sz="1800" dirty="0"/>
              <a:t>Modifying the database without ensuring that the transaction will commit  may leave the database in </a:t>
            </a:r>
            <a:r>
              <a:rPr lang="en-US" altLang="en-US" sz="1800" dirty="0">
                <a:solidFill>
                  <a:srgbClr val="FF0000"/>
                </a:solidFill>
              </a:rPr>
              <a:t>an inconsistent state</a:t>
            </a:r>
          </a:p>
          <a:p>
            <a:pPr marL="800100" lvl="1" indent="-342900"/>
            <a:r>
              <a:rPr lang="en-US" altLang="en-US" sz="1800" dirty="0"/>
              <a:t>Not modifying the database may result in lost updates if failure occurs just after </a:t>
            </a:r>
            <a:r>
              <a:rPr lang="en-US" altLang="en-US" sz="1800" dirty="0">
                <a:solidFill>
                  <a:srgbClr val="FF0000"/>
                </a:solidFill>
              </a:rPr>
              <a:t>transaction commits</a:t>
            </a:r>
          </a:p>
          <a:p>
            <a:pPr marL="381000" indent="-381000"/>
            <a:r>
              <a:rPr lang="en-US" altLang="en-US" sz="1800" dirty="0"/>
              <a:t>Recovery algorithms have two parts</a:t>
            </a:r>
          </a:p>
          <a:p>
            <a:pPr marL="800100" lvl="1" indent="-342900">
              <a:buFont typeface="Monotype Sorts" charset="2"/>
              <a:buAutoNum type="arabicPeriod"/>
            </a:pPr>
            <a:r>
              <a:rPr lang="en-US" altLang="en-US" sz="1800" dirty="0"/>
              <a:t>Actions taken during normal transaction processing to ensure enough information </a:t>
            </a:r>
            <a:r>
              <a:rPr lang="en-US" altLang="en-US" sz="1800" dirty="0">
                <a:solidFill>
                  <a:srgbClr val="FF0000"/>
                </a:solidFill>
              </a:rPr>
              <a:t>exists to recover from failures</a:t>
            </a:r>
          </a:p>
          <a:p>
            <a:pPr marL="800100" lvl="1" indent="-342900">
              <a:buFont typeface="Monotype Sorts" charset="2"/>
              <a:buAutoNum type="arabicPeriod"/>
            </a:pPr>
            <a:r>
              <a:rPr lang="en-US" altLang="en-US" sz="1800" dirty="0"/>
              <a:t>Actions taken after a failure to recover the database contents to </a:t>
            </a:r>
            <a:r>
              <a:rPr lang="en-US" altLang="en-US" sz="1800" dirty="0">
                <a:solidFill>
                  <a:srgbClr val="FF0000"/>
                </a:solidFill>
              </a:rPr>
              <a:t>a state </a:t>
            </a:r>
            <a:r>
              <a:rPr lang="en-US" altLang="en-US" sz="1800" dirty="0"/>
              <a:t>that ensures atomicity, consistency and durability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7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17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7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en-US" dirty="0" smtClean="0">
                <a:effectLst>
                  <a:outerShdw blurRad="38100" dist="38100" dir="2700000" algn="tl">
                    <a:srgbClr val="C0C0C0"/>
                  </a:outerShdw>
                </a:effectLst>
              </a:rPr>
              <a:t>19.2 Storage </a:t>
            </a:r>
            <a:endParaRPr lang="en-US" dirty="0">
              <a:effectLst>
                <a:outerShdw blurRad="38100" dist="38100" dir="2700000" algn="tl">
                  <a:srgbClr val="C0C0C0"/>
                </a:outerShdw>
              </a:effectLst>
            </a:endParaRPr>
          </a:p>
        </p:txBody>
      </p:sp>
      <p:sp>
        <p:nvSpPr>
          <p:cNvPr id="8195" name="Rectangle 3"/>
          <p:cNvSpPr>
            <a:spLocks noGrp="1" noChangeArrowheads="1"/>
          </p:cNvSpPr>
          <p:nvPr>
            <p:ph idx="1"/>
          </p:nvPr>
        </p:nvSpPr>
        <p:spPr>
          <a:xfrm>
            <a:off x="701336" y="1102497"/>
            <a:ext cx="7767961" cy="5367972"/>
          </a:xfrm>
          <a:prstGeom prst="rect">
            <a:avLst/>
          </a:prstGeom>
        </p:spPr>
        <p:txBody>
          <a:bodyPr/>
          <a:lstStyle/>
          <a:p>
            <a:r>
              <a:rPr lang="en-US" altLang="en-US" sz="2000" b="1" dirty="0">
                <a:solidFill>
                  <a:srgbClr val="002060"/>
                </a:solidFill>
              </a:rPr>
              <a:t>Volatile storage</a:t>
            </a:r>
            <a:r>
              <a:rPr lang="en-US" altLang="en-US" sz="2000" dirty="0"/>
              <a:t>:</a:t>
            </a:r>
          </a:p>
          <a:p>
            <a:pPr lvl="1"/>
            <a:r>
              <a:rPr lang="en-US" altLang="en-US" sz="2000" dirty="0"/>
              <a:t>Does not survive system crashes</a:t>
            </a:r>
          </a:p>
          <a:p>
            <a:pPr lvl="1"/>
            <a:r>
              <a:rPr lang="en-US" altLang="en-US" sz="2000" dirty="0">
                <a:solidFill>
                  <a:srgbClr val="FF0000"/>
                </a:solidFill>
              </a:rPr>
              <a:t>Examples: main memory, cache memory</a:t>
            </a:r>
          </a:p>
          <a:p>
            <a:r>
              <a:rPr lang="en-US" altLang="en-US" sz="2000" b="1" dirty="0">
                <a:solidFill>
                  <a:srgbClr val="002060"/>
                </a:solidFill>
              </a:rPr>
              <a:t>Nonvolatile storage</a:t>
            </a:r>
            <a:r>
              <a:rPr lang="en-US" altLang="en-US" sz="2000" dirty="0"/>
              <a:t>:</a:t>
            </a:r>
          </a:p>
          <a:p>
            <a:pPr lvl="1"/>
            <a:r>
              <a:rPr lang="en-US" altLang="en-US" sz="2000" dirty="0"/>
              <a:t>Survives system crashes</a:t>
            </a:r>
          </a:p>
          <a:p>
            <a:pPr lvl="1"/>
            <a:r>
              <a:rPr lang="en-US" altLang="en-US" sz="2000" dirty="0"/>
              <a:t>Examples:  </a:t>
            </a:r>
            <a:r>
              <a:rPr lang="en-US" altLang="en-US" sz="2000" dirty="0">
                <a:solidFill>
                  <a:srgbClr val="FF0000"/>
                </a:solidFill>
              </a:rPr>
              <a:t>disk, tape, flash memory, non-volatile RAM </a:t>
            </a:r>
          </a:p>
          <a:p>
            <a:pPr lvl="1"/>
            <a:r>
              <a:rPr lang="en-US" altLang="en-US" sz="2000" dirty="0"/>
              <a:t>But may still fail, losing data</a:t>
            </a:r>
          </a:p>
          <a:p>
            <a:r>
              <a:rPr lang="en-US" altLang="en-US" sz="2000" b="1" dirty="0">
                <a:solidFill>
                  <a:srgbClr val="002060"/>
                </a:solidFill>
              </a:rPr>
              <a:t>Stable storage</a:t>
            </a:r>
            <a:r>
              <a:rPr lang="en-US" altLang="en-US" sz="2000" dirty="0"/>
              <a:t>:</a:t>
            </a:r>
          </a:p>
          <a:p>
            <a:pPr lvl="1"/>
            <a:r>
              <a:rPr lang="en-US" altLang="en-US" sz="2000" dirty="0"/>
              <a:t>A mythical form of storage that survives all failures</a:t>
            </a:r>
          </a:p>
          <a:p>
            <a:pPr lvl="1"/>
            <a:r>
              <a:rPr lang="en-US" altLang="en-US" sz="2000" dirty="0"/>
              <a:t>Approximated by maintaining </a:t>
            </a:r>
            <a:r>
              <a:rPr lang="en-US" altLang="en-US" sz="2000" dirty="0">
                <a:solidFill>
                  <a:srgbClr val="FF0000"/>
                </a:solidFill>
              </a:rPr>
              <a:t>multiple copies on distinct nonvolatile </a:t>
            </a:r>
            <a:r>
              <a:rPr lang="en-US" altLang="en-US" sz="2000" dirty="0"/>
              <a:t>media</a:t>
            </a:r>
          </a:p>
          <a:p>
            <a:pPr lvl="1"/>
            <a:r>
              <a:rPr lang="en-US" sz="2000" dirty="0" smtClean="0"/>
              <a:t> </a:t>
            </a:r>
            <a:r>
              <a:rPr lang="en-US" sz="2000" dirty="0"/>
              <a:t>RAID – different levels of redundancy and fault tolerance</a:t>
            </a:r>
            <a:endParaRPr lang="en-US" altLang="en-US" sz="2000"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5.3|4.3|7.8|7.1|4.3|16.3|1.6|2.2"/>
</p:tagLst>
</file>

<file path=ppt/tags/tag2.xml><?xml version="1.0" encoding="utf-8"?>
<p:tagLst xmlns:a="http://schemas.openxmlformats.org/drawingml/2006/main" xmlns:r="http://schemas.openxmlformats.org/officeDocument/2006/relationships" xmlns:p="http://schemas.openxmlformats.org/presentationml/2006/main">
  <p:tag name="TIMING" val="|5.5|2.1|11.2"/>
</p:tagLst>
</file>

<file path=ppt/tags/tag3.xml><?xml version="1.0" encoding="utf-8"?>
<p:tagLst xmlns:a="http://schemas.openxmlformats.org/drawingml/2006/main" xmlns:r="http://schemas.openxmlformats.org/officeDocument/2006/relationships" xmlns:p="http://schemas.openxmlformats.org/presentationml/2006/main">
  <p:tag name="TIMING" val="|2.9|1.4|6.7|3.7|4.6"/>
</p:tagLst>
</file>

<file path=ppt/tags/tag4.xml><?xml version="1.0" encoding="utf-8"?>
<p:tagLst xmlns:a="http://schemas.openxmlformats.org/drawingml/2006/main" xmlns:r="http://schemas.openxmlformats.org/officeDocument/2006/relationships" xmlns:p="http://schemas.openxmlformats.org/presentationml/2006/main">
  <p:tag name="TIMING" val="|4.2|16.5|16.4|14.1"/>
</p:tagLst>
</file>

<file path=ppt/theme/theme1.xml><?xml version="1.0" encoding="utf-8"?>
<a:theme xmlns:a="http://schemas.openxmlformats.org/drawingml/2006/main" name="db">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1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1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b" id="{854B61EF-CFBF-4F4D-90C6-BAB015E35D01}" vid="{BC3EFCCA-7EC7-446B-8189-3ECEF79E326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BE96C322E82BA40A0BF6C8652D466F9" ma:contentTypeVersion="7" ma:contentTypeDescription="Create a new document." ma:contentTypeScope="" ma:versionID="d2e55c10c9a20b2bccc1eea75869371b">
  <xsd:schema xmlns:xsd="http://www.w3.org/2001/XMLSchema" xmlns:xs="http://www.w3.org/2001/XMLSchema" xmlns:p="http://schemas.microsoft.com/office/2006/metadata/properties" xmlns:ns2="4bf3568e-018d-4813-8a62-8236a1600916" targetNamespace="http://schemas.microsoft.com/office/2006/metadata/properties" ma:root="true" ma:fieldsID="211e57310361fdbe5e747d8b64b114e6" ns2:_="">
    <xsd:import namespace="4bf3568e-018d-4813-8a62-8236a160091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ObjectDetectorVersion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f3568e-018d-4813-8a62-8236a16009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A4CF449-5198-48BF-93BE-CA7A47E7992C}"/>
</file>

<file path=customXml/itemProps2.xml><?xml version="1.0" encoding="utf-8"?>
<ds:datastoreItem xmlns:ds="http://schemas.openxmlformats.org/officeDocument/2006/customXml" ds:itemID="{5485519D-6694-44A7-8FDE-C075B9065851}"/>
</file>

<file path=customXml/itemProps3.xml><?xml version="1.0" encoding="utf-8"?>
<ds:datastoreItem xmlns:ds="http://schemas.openxmlformats.org/officeDocument/2006/customXml" ds:itemID="{84DF5239-6748-445B-9745-E8CF94A36422}"/>
</file>

<file path=docProps/app.xml><?xml version="1.0" encoding="utf-8"?>
<Properties xmlns="http://schemas.openxmlformats.org/officeDocument/2006/extended-properties" xmlns:vt="http://schemas.openxmlformats.org/officeDocument/2006/docPropsVTypes">
  <Template>db</Template>
  <TotalTime>24154</TotalTime>
  <Words>5434</Words>
  <Application>Microsoft Office PowerPoint</Application>
  <PresentationFormat>On-screen Show (4:3)</PresentationFormat>
  <Paragraphs>642</Paragraphs>
  <Slides>77</Slides>
  <Notes>47</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77</vt:i4>
      </vt:variant>
    </vt:vector>
  </HeadingPairs>
  <TitlesOfParts>
    <vt:vector size="92" baseType="lpstr">
      <vt:lpstr>MS PGothic</vt:lpstr>
      <vt:lpstr>MS PGothic</vt:lpstr>
      <vt:lpstr>Arial</vt:lpstr>
      <vt:lpstr>Calibri</vt:lpstr>
      <vt:lpstr>Consolas</vt:lpstr>
      <vt:lpstr>Courier New</vt:lpstr>
      <vt:lpstr>Helvetica</vt:lpstr>
      <vt:lpstr>inherit</vt:lpstr>
      <vt:lpstr>Monotype Sorts</vt:lpstr>
      <vt:lpstr>Myanmar Text</vt:lpstr>
      <vt:lpstr>Tahoma</vt:lpstr>
      <vt:lpstr>Times New Roman</vt:lpstr>
      <vt:lpstr>Webdings</vt:lpstr>
      <vt:lpstr>Wingdings</vt:lpstr>
      <vt:lpstr>db</vt:lpstr>
      <vt:lpstr>Chapter 19: Recovery System</vt:lpstr>
      <vt:lpstr>Recovery System</vt:lpstr>
      <vt:lpstr>Transaction</vt:lpstr>
      <vt:lpstr>COMMIT Operation</vt:lpstr>
      <vt:lpstr>ROLLBACK Operation</vt:lpstr>
      <vt:lpstr>ACID Properties of Transaction</vt:lpstr>
      <vt:lpstr>19.1 Failure Classification</vt:lpstr>
      <vt:lpstr>Recovery Algorithms</vt:lpstr>
      <vt:lpstr>19.2 Storage </vt:lpstr>
      <vt:lpstr>Data Access</vt:lpstr>
      <vt:lpstr>Example of Data Access</vt:lpstr>
      <vt:lpstr>Data Access (Cont.)</vt:lpstr>
      <vt:lpstr>19.3 Recovery and Atomicity</vt:lpstr>
      <vt:lpstr>Log-Based Recovery</vt:lpstr>
      <vt:lpstr>Immediate Database Modification</vt:lpstr>
      <vt:lpstr>Transaction Commit</vt:lpstr>
      <vt:lpstr>Immediate Database Modification Example</vt:lpstr>
      <vt:lpstr>Concurrency Control and Recovery</vt:lpstr>
      <vt:lpstr>Undo and Redo Operations</vt:lpstr>
      <vt:lpstr>Undo and Redo Operations</vt:lpstr>
      <vt:lpstr>Recovering from Failure</vt:lpstr>
      <vt:lpstr>Recovering from Failure (Cont.)</vt:lpstr>
      <vt:lpstr>Immediate DB Modification Recovery Example</vt:lpstr>
      <vt:lpstr>Checkpoints</vt:lpstr>
      <vt:lpstr>Checkpoints (Cont.)</vt:lpstr>
      <vt:lpstr>Example of Checkpoints</vt:lpstr>
      <vt:lpstr>19.4 Recovery Algorithm</vt:lpstr>
      <vt:lpstr>Recovery Algorithm</vt:lpstr>
      <vt:lpstr>Recovery Algorithm</vt:lpstr>
      <vt:lpstr>Recovery Algorithm (Cont.)</vt:lpstr>
      <vt:lpstr>Recovery Algorithm (Cont.)</vt:lpstr>
      <vt:lpstr>Example of Recovery</vt:lpstr>
      <vt:lpstr>19.5 Log Record Buffering</vt:lpstr>
      <vt:lpstr>Log Record Buffering (Cont.)</vt:lpstr>
      <vt:lpstr>Database Buffering</vt:lpstr>
      <vt:lpstr>Database Buffering (Cont.)</vt:lpstr>
      <vt:lpstr>Buffer Management (Cont.)</vt:lpstr>
      <vt:lpstr>Buffer Management (Cont.)</vt:lpstr>
      <vt:lpstr>PowerPoint Presentation</vt:lpstr>
      <vt:lpstr>Fuzzy Checkpointing</vt:lpstr>
      <vt:lpstr>Fuzzy Checkpointing (Cont.)</vt:lpstr>
      <vt:lpstr>19.6 Failure with Loss of Nonvolatile Storage</vt:lpstr>
      <vt:lpstr>Backup Database</vt:lpstr>
      <vt:lpstr>Show database </vt:lpstr>
      <vt:lpstr>Show Prompt number   </vt:lpstr>
      <vt:lpstr>Backup Database : mysqldump –u –port bos_db &gt; bos_db_backup.sql;</vt:lpstr>
      <vt:lpstr>Mysql server 8.0\bin\bos_db_backup </vt:lpstr>
      <vt:lpstr>Recovering from Failure of Non-Volatile Storage</vt:lpstr>
      <vt:lpstr>PowerPoint Presentation</vt:lpstr>
      <vt:lpstr>Remote Backup Systems</vt:lpstr>
      <vt:lpstr>Show Log file </vt:lpstr>
      <vt:lpstr>Set Global general_log=‘ON’;</vt:lpstr>
      <vt:lpstr>Create Log File: mysql&gt;Set GLOBAL general_log_file=‘C:/Test_logFile/logFileName;</vt:lpstr>
      <vt:lpstr>show Log file </vt:lpstr>
      <vt:lpstr>PowerPoint Presentation</vt:lpstr>
      <vt:lpstr>Text Book: page 935 </vt:lpstr>
      <vt:lpstr>Text Book: page 936 </vt:lpstr>
      <vt:lpstr>Text Book: page 936  </vt:lpstr>
      <vt:lpstr>Recovery with Early Lock Release</vt:lpstr>
      <vt:lpstr>Logical Undo Logging</vt:lpstr>
      <vt:lpstr>Physical Redo</vt:lpstr>
      <vt:lpstr>Operation Logging</vt:lpstr>
      <vt:lpstr>Operation Logging (Cont.)</vt:lpstr>
      <vt:lpstr>Transaction Rollback with Logical Undo</vt:lpstr>
      <vt:lpstr>Transaction Rollback with Logical Undo (Cont.)</vt:lpstr>
      <vt:lpstr>Transaction Rollback with Logical Undo</vt:lpstr>
      <vt:lpstr>Failure Recovery with Logical Undo</vt:lpstr>
      <vt:lpstr>Recovery Algorithm with Logical Undo</vt:lpstr>
      <vt:lpstr>Recovery with Logical Undo (Cont.)</vt:lpstr>
      <vt:lpstr>PowerPoint Presentation</vt:lpstr>
      <vt:lpstr>ARIES</vt:lpstr>
      <vt:lpstr>ARIES Data Structures: Log Record</vt:lpstr>
      <vt:lpstr>ARIES Data Structures: DirtyPage Table</vt:lpstr>
      <vt:lpstr>ARIES Data Structures</vt:lpstr>
      <vt:lpstr>Sample Page Table</vt:lpstr>
      <vt:lpstr>Example of Shadow Paging</vt:lpstr>
      <vt:lpstr>PowerPoint Presentation</vt:lpstr>
    </vt:vector>
  </TitlesOfParts>
  <Company>IIT Bombay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17: Recovery System</dc:title>
  <dc:creator>yyt</dc:creator>
  <cp:lastModifiedBy>Acer</cp:lastModifiedBy>
  <cp:revision>602</cp:revision>
  <dcterms:created xsi:type="dcterms:W3CDTF">2000-06-27T06:50:15Z</dcterms:created>
  <dcterms:modified xsi:type="dcterms:W3CDTF">2022-12-05T12:10:13Z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0x0101008BE96C322E82BA40A0BF6C8652D466F9</vt:lpwstr>
  </property>
</Properties>
</file>